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89"/>
  </p:notesMasterIdLst>
  <p:sldIdLst>
    <p:sldId id="332" r:id="rId2"/>
    <p:sldId id="333" r:id="rId3"/>
    <p:sldId id="334" r:id="rId4"/>
    <p:sldId id="335" r:id="rId5"/>
    <p:sldId id="336" r:id="rId6"/>
    <p:sldId id="337" r:id="rId7"/>
    <p:sldId id="338" r:id="rId8"/>
    <p:sldId id="339" r:id="rId9"/>
    <p:sldId id="340" r:id="rId10"/>
    <p:sldId id="342" r:id="rId11"/>
    <p:sldId id="343" r:id="rId12"/>
    <p:sldId id="341" r:id="rId13"/>
    <p:sldId id="344" r:id="rId14"/>
    <p:sldId id="345" r:id="rId15"/>
    <p:sldId id="347" r:id="rId16"/>
    <p:sldId id="348" r:id="rId17"/>
    <p:sldId id="346" r:id="rId18"/>
    <p:sldId id="317" r:id="rId19"/>
    <p:sldId id="318" r:id="rId20"/>
    <p:sldId id="320" r:id="rId21"/>
    <p:sldId id="325" r:id="rId22"/>
    <p:sldId id="324" r:id="rId23"/>
    <p:sldId id="319" r:id="rId24"/>
    <p:sldId id="326" r:id="rId25"/>
    <p:sldId id="328" r:id="rId26"/>
    <p:sldId id="329" r:id="rId27"/>
    <p:sldId id="330" r:id="rId28"/>
    <p:sldId id="331" r:id="rId29"/>
    <p:sldId id="327" r:id="rId30"/>
    <p:sldId id="321" r:id="rId31"/>
    <p:sldId id="322" r:id="rId32"/>
    <p:sldId id="323" r:id="rId33"/>
    <p:sldId id="304" r:id="rId34"/>
    <p:sldId id="303" r:id="rId35"/>
    <p:sldId id="258" r:id="rId36"/>
    <p:sldId id="296" r:id="rId37"/>
    <p:sldId id="313" r:id="rId38"/>
    <p:sldId id="314" r:id="rId39"/>
    <p:sldId id="315" r:id="rId40"/>
    <p:sldId id="311" r:id="rId41"/>
    <p:sldId id="312" r:id="rId42"/>
    <p:sldId id="316" r:id="rId43"/>
    <p:sldId id="309" r:id="rId44"/>
    <p:sldId id="292" r:id="rId45"/>
    <p:sldId id="306" r:id="rId46"/>
    <p:sldId id="310" r:id="rId47"/>
    <p:sldId id="293" r:id="rId48"/>
    <p:sldId id="298" r:id="rId49"/>
    <p:sldId id="294" r:id="rId50"/>
    <p:sldId id="299" r:id="rId51"/>
    <p:sldId id="300" r:id="rId52"/>
    <p:sldId id="301" r:id="rId53"/>
    <p:sldId id="302" r:id="rId54"/>
    <p:sldId id="305" r:id="rId55"/>
    <p:sldId id="297" r:id="rId56"/>
    <p:sldId id="259" r:id="rId57"/>
    <p:sldId id="260" r:id="rId58"/>
    <p:sldId id="261" r:id="rId59"/>
    <p:sldId id="262" r:id="rId60"/>
    <p:sldId id="263" r:id="rId61"/>
    <p:sldId id="264" r:id="rId62"/>
    <p:sldId id="286" r:id="rId63"/>
    <p:sldId id="282" r:id="rId64"/>
    <p:sldId id="288" r:id="rId65"/>
    <p:sldId id="287" r:id="rId66"/>
    <p:sldId id="290" r:id="rId67"/>
    <p:sldId id="291" r:id="rId68"/>
    <p:sldId id="270" r:id="rId69"/>
    <p:sldId id="289" r:id="rId70"/>
    <p:sldId id="265" r:id="rId71"/>
    <p:sldId id="281" r:id="rId72"/>
    <p:sldId id="266" r:id="rId73"/>
    <p:sldId id="267" r:id="rId74"/>
    <p:sldId id="268" r:id="rId75"/>
    <p:sldId id="269" r:id="rId76"/>
    <p:sldId id="283" r:id="rId77"/>
    <p:sldId id="285" r:id="rId78"/>
    <p:sldId id="271" r:id="rId79"/>
    <p:sldId id="272" r:id="rId80"/>
    <p:sldId id="273" r:id="rId81"/>
    <p:sldId id="274" r:id="rId82"/>
    <p:sldId id="275" r:id="rId83"/>
    <p:sldId id="276" r:id="rId84"/>
    <p:sldId id="277" r:id="rId85"/>
    <p:sldId id="278" r:id="rId86"/>
    <p:sldId id="279" r:id="rId87"/>
    <p:sldId id="280" r:id="rId88"/>
  </p:sldIdLst>
  <p:sldSz cx="12192000" cy="6858000"/>
  <p:notesSz cx="7559675" cy="10691813"/>
  <p:defaultTextStyle>
    <a:defPPr>
      <a:defRPr lang="en-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952" userDrawn="1">
          <p15:clr>
            <a:srgbClr val="A4A3A4"/>
          </p15:clr>
        </p15:guide>
        <p15:guide id="2" pos="3069"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AE3F3"/>
    <a:srgbClr val="FFE6C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927" autoAdjust="0"/>
    <p:restoredTop sz="80387" autoAdjust="0"/>
  </p:normalViewPr>
  <p:slideViewPr>
    <p:cSldViewPr snapToGrid="0">
      <p:cViewPr varScale="1">
        <p:scale>
          <a:sx n="123" d="100"/>
          <a:sy n="123" d="100"/>
        </p:scale>
        <p:origin x="324" y="114"/>
      </p:cViewPr>
      <p:guideLst>
        <p:guide orient="horz" pos="2952"/>
        <p:guide pos="3069"/>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notesMaster" Target="notesMasters/notesMaster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presProps" Target="pres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heme" Target="theme/theme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276600" cy="536575"/>
          </a:xfrm>
          <a:prstGeom prst="rect">
            <a:avLst/>
          </a:prstGeom>
        </p:spPr>
        <p:txBody>
          <a:bodyPr vert="horz" lIns="91440" tIns="45720" rIns="91440" bIns="45720" rtlCol="0"/>
          <a:lstStyle>
            <a:lvl1pPr algn="l">
              <a:defRPr sz="1200"/>
            </a:lvl1pPr>
          </a:lstStyle>
          <a:p>
            <a:endParaRPr lang="en-DE"/>
          </a:p>
        </p:txBody>
      </p:sp>
      <p:sp>
        <p:nvSpPr>
          <p:cNvPr id="3" name="Date Placeholder 2"/>
          <p:cNvSpPr>
            <a:spLocks noGrp="1"/>
          </p:cNvSpPr>
          <p:nvPr>
            <p:ph type="dt" idx="1"/>
          </p:nvPr>
        </p:nvSpPr>
        <p:spPr>
          <a:xfrm>
            <a:off x="4281488" y="0"/>
            <a:ext cx="3276600" cy="536575"/>
          </a:xfrm>
          <a:prstGeom prst="rect">
            <a:avLst/>
          </a:prstGeom>
        </p:spPr>
        <p:txBody>
          <a:bodyPr vert="horz" lIns="91440" tIns="45720" rIns="91440" bIns="45720" rtlCol="0"/>
          <a:lstStyle>
            <a:lvl1pPr algn="r">
              <a:defRPr sz="1200"/>
            </a:lvl1pPr>
          </a:lstStyle>
          <a:p>
            <a:fld id="{A83B4938-5D2F-4FBB-831F-3CEC7B62F3C9}" type="datetimeFigureOut">
              <a:rPr lang="en-DE" smtClean="0"/>
              <a:t>02/05/2026</a:t>
            </a:fld>
            <a:endParaRPr lang="en-DE"/>
          </a:p>
        </p:txBody>
      </p:sp>
      <p:sp>
        <p:nvSpPr>
          <p:cNvPr id="4" name="Slide Image Placeholder 3"/>
          <p:cNvSpPr>
            <a:spLocks noGrp="1" noRot="1" noChangeAspect="1"/>
          </p:cNvSpPr>
          <p:nvPr>
            <p:ph type="sldImg" idx="2"/>
          </p:nvPr>
        </p:nvSpPr>
        <p:spPr>
          <a:xfrm>
            <a:off x="573088" y="1336675"/>
            <a:ext cx="6413500" cy="3608388"/>
          </a:xfrm>
          <a:prstGeom prst="rect">
            <a:avLst/>
          </a:prstGeom>
          <a:noFill/>
          <a:ln w="12700">
            <a:solidFill>
              <a:prstClr val="black"/>
            </a:solidFill>
          </a:ln>
        </p:spPr>
        <p:txBody>
          <a:bodyPr vert="horz" lIns="91440" tIns="45720" rIns="91440" bIns="45720" rtlCol="0" anchor="ctr"/>
          <a:lstStyle/>
          <a:p>
            <a:endParaRPr lang="en-DE"/>
          </a:p>
        </p:txBody>
      </p:sp>
      <p:sp>
        <p:nvSpPr>
          <p:cNvPr id="5" name="Notes Placeholder 4"/>
          <p:cNvSpPr>
            <a:spLocks noGrp="1"/>
          </p:cNvSpPr>
          <p:nvPr>
            <p:ph type="body" sz="quarter" idx="3"/>
          </p:nvPr>
        </p:nvSpPr>
        <p:spPr>
          <a:xfrm>
            <a:off x="755650" y="5145088"/>
            <a:ext cx="6048375" cy="42100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6" name="Footer Placeholder 5"/>
          <p:cNvSpPr>
            <a:spLocks noGrp="1"/>
          </p:cNvSpPr>
          <p:nvPr>
            <p:ph type="ftr" sz="quarter" idx="4"/>
          </p:nvPr>
        </p:nvSpPr>
        <p:spPr>
          <a:xfrm>
            <a:off x="0" y="10155238"/>
            <a:ext cx="3276600" cy="536575"/>
          </a:xfrm>
          <a:prstGeom prst="rect">
            <a:avLst/>
          </a:prstGeom>
        </p:spPr>
        <p:txBody>
          <a:bodyPr vert="horz" lIns="91440" tIns="45720" rIns="91440" bIns="45720" rtlCol="0" anchor="b"/>
          <a:lstStyle>
            <a:lvl1pPr algn="l">
              <a:defRPr sz="1200"/>
            </a:lvl1pPr>
          </a:lstStyle>
          <a:p>
            <a:endParaRPr lang="en-DE"/>
          </a:p>
        </p:txBody>
      </p:sp>
      <p:sp>
        <p:nvSpPr>
          <p:cNvPr id="7" name="Slide Number Placeholder 6"/>
          <p:cNvSpPr>
            <a:spLocks noGrp="1"/>
          </p:cNvSpPr>
          <p:nvPr>
            <p:ph type="sldNum" sz="quarter" idx="5"/>
          </p:nvPr>
        </p:nvSpPr>
        <p:spPr>
          <a:xfrm>
            <a:off x="4281488" y="10155238"/>
            <a:ext cx="3276600" cy="536575"/>
          </a:xfrm>
          <a:prstGeom prst="rect">
            <a:avLst/>
          </a:prstGeom>
        </p:spPr>
        <p:txBody>
          <a:bodyPr vert="horz" lIns="91440" tIns="45720" rIns="91440" bIns="45720" rtlCol="0" anchor="b"/>
          <a:lstStyle>
            <a:lvl1pPr algn="r">
              <a:defRPr sz="1200"/>
            </a:lvl1pPr>
          </a:lstStyle>
          <a:p>
            <a:fld id="{8ECF8C34-17CD-41C4-A2DB-37C5CCFFA151}" type="slidenum">
              <a:rPr lang="en-DE" smtClean="0"/>
              <a:t>‹#›</a:t>
            </a:fld>
            <a:endParaRPr lang="en-DE"/>
          </a:p>
        </p:txBody>
      </p:sp>
    </p:spTree>
    <p:extLst>
      <p:ext uri="{BB962C8B-B14F-4D97-AF65-F5344CB8AC3E}">
        <p14:creationId xmlns:p14="http://schemas.microsoft.com/office/powerpoint/2010/main" val="23653901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A05CF3-7EA5-44B3-DF45-3D0A6DE0346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256B3B8-1BFF-49FA-0482-C93E31017E1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8E0C363-9F61-289E-8581-B3094ECC3967}"/>
              </a:ext>
            </a:extLst>
          </p:cNvPr>
          <p:cNvSpPr>
            <a:spLocks noGrp="1"/>
          </p:cNvSpPr>
          <p:nvPr>
            <p:ph type="body" idx="1"/>
          </p:nvPr>
        </p:nvSpPr>
        <p:spPr/>
        <p:txBody>
          <a:bodyPr/>
          <a:lstStyle/>
          <a:p>
            <a:endParaRPr lang="LID4096" dirty="0"/>
          </a:p>
        </p:txBody>
      </p:sp>
      <p:sp>
        <p:nvSpPr>
          <p:cNvPr id="4" name="Slide Number Placeholder 3">
            <a:extLst>
              <a:ext uri="{FF2B5EF4-FFF2-40B4-BE49-F238E27FC236}">
                <a16:creationId xmlns:a16="http://schemas.microsoft.com/office/drawing/2014/main" id="{20782BCE-82C9-4858-8FE4-D3E6843DF150}"/>
              </a:ext>
            </a:extLst>
          </p:cNvPr>
          <p:cNvSpPr>
            <a:spLocks noGrp="1"/>
          </p:cNvSpPr>
          <p:nvPr>
            <p:ph type="sldNum" sz="quarter" idx="5"/>
          </p:nvPr>
        </p:nvSpPr>
        <p:spPr/>
        <p:txBody>
          <a:bodyPr/>
          <a:lstStyle/>
          <a:p>
            <a:fld id="{7D5572D0-3795-4C3C-849E-BDA62F558749}" type="slidenum">
              <a:rPr lang="LID4096" smtClean="0"/>
              <a:t>1</a:t>
            </a:fld>
            <a:endParaRPr lang="LID4096"/>
          </a:p>
        </p:txBody>
      </p:sp>
    </p:spTree>
    <p:extLst>
      <p:ext uri="{BB962C8B-B14F-4D97-AF65-F5344CB8AC3E}">
        <p14:creationId xmlns:p14="http://schemas.microsoft.com/office/powerpoint/2010/main" val="974858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CDF5C2-073D-15CA-ED78-71E45CB4678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5474473-1B85-1FE8-F29F-234FA3E422F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79507FB-72CD-CA03-75A5-7F376E12087A}"/>
              </a:ext>
            </a:extLst>
          </p:cNvPr>
          <p:cNvSpPr>
            <a:spLocks noGrp="1"/>
          </p:cNvSpPr>
          <p:nvPr>
            <p:ph type="body" idx="1"/>
          </p:nvPr>
        </p:nvSpPr>
        <p:spPr/>
        <p:txBody>
          <a:bodyPr/>
          <a:lstStyle/>
          <a:p>
            <a:endParaRPr lang="LID4096" dirty="0"/>
          </a:p>
        </p:txBody>
      </p:sp>
      <p:sp>
        <p:nvSpPr>
          <p:cNvPr id="4" name="Slide Number Placeholder 3">
            <a:extLst>
              <a:ext uri="{FF2B5EF4-FFF2-40B4-BE49-F238E27FC236}">
                <a16:creationId xmlns:a16="http://schemas.microsoft.com/office/drawing/2014/main" id="{255B6440-C6A6-2BEA-5489-245A26089A5B}"/>
              </a:ext>
            </a:extLst>
          </p:cNvPr>
          <p:cNvSpPr>
            <a:spLocks noGrp="1"/>
          </p:cNvSpPr>
          <p:nvPr>
            <p:ph type="sldNum" sz="quarter" idx="5"/>
          </p:nvPr>
        </p:nvSpPr>
        <p:spPr/>
        <p:txBody>
          <a:bodyPr/>
          <a:lstStyle/>
          <a:p>
            <a:fld id="{7D5572D0-3795-4C3C-849E-BDA62F558749}" type="slidenum">
              <a:rPr lang="LID4096" smtClean="0"/>
              <a:t>16</a:t>
            </a:fld>
            <a:endParaRPr lang="LID4096"/>
          </a:p>
        </p:txBody>
      </p:sp>
    </p:spTree>
    <p:extLst>
      <p:ext uri="{BB962C8B-B14F-4D97-AF65-F5344CB8AC3E}">
        <p14:creationId xmlns:p14="http://schemas.microsoft.com/office/powerpoint/2010/main" val="5617028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600"/>
              </a:spcAft>
            </a:pPr>
            <a:r>
              <a:rPr lang="en-GB" sz="1200" b="1" i="0" dirty="0" err="1">
                <a:solidFill>
                  <a:srgbClr val="333333"/>
                </a:solidFill>
                <a:effectLst/>
                <a:latin typeface="HelveticaNeue Regular"/>
              </a:rPr>
              <a:t>Tunable</a:t>
            </a:r>
            <a:r>
              <a:rPr lang="en-GB" sz="1200" b="1" i="0" dirty="0">
                <a:solidFill>
                  <a:srgbClr val="333333"/>
                </a:solidFill>
                <a:effectLst/>
                <a:latin typeface="HelveticaNeue Regular"/>
              </a:rPr>
              <a:t> circuits</a:t>
            </a:r>
          </a:p>
          <a:p>
            <a:pPr>
              <a:spcAft>
                <a:spcPts val="600"/>
              </a:spcAft>
            </a:pPr>
            <a:r>
              <a:rPr lang="en-GB" sz="1200" b="0" i="0" dirty="0">
                <a:solidFill>
                  <a:srgbClr val="333333"/>
                </a:solidFill>
                <a:effectLst/>
                <a:latin typeface="HelveticaNeue Regular"/>
              </a:rPr>
              <a:t>[1] C. Liu et al., "</a:t>
            </a:r>
            <a:r>
              <a:rPr lang="en-GB" sz="1200" b="1" i="0" dirty="0">
                <a:solidFill>
                  <a:srgbClr val="333333"/>
                </a:solidFill>
                <a:effectLst/>
                <a:latin typeface="HelveticaNeue Regular"/>
              </a:rPr>
              <a:t>A programmable diffractive deep neural network based on a digital-coding </a:t>
            </a:r>
            <a:r>
              <a:rPr lang="en-GB" sz="1200" b="1" i="0" dirty="0" err="1">
                <a:solidFill>
                  <a:srgbClr val="333333"/>
                </a:solidFill>
                <a:effectLst/>
                <a:latin typeface="HelveticaNeue Regular"/>
              </a:rPr>
              <a:t>metasurface</a:t>
            </a:r>
            <a:r>
              <a:rPr lang="en-GB" sz="1200" b="1" i="0" dirty="0">
                <a:solidFill>
                  <a:srgbClr val="333333"/>
                </a:solidFill>
                <a:effectLst/>
                <a:latin typeface="HelveticaNeue Regular"/>
              </a:rPr>
              <a:t> array</a:t>
            </a:r>
            <a:r>
              <a:rPr lang="en-GB" sz="1200" b="0" i="0" dirty="0">
                <a:solidFill>
                  <a:srgbClr val="333333"/>
                </a:solidFill>
                <a:effectLst/>
                <a:latin typeface="HelveticaNeue Regular"/>
              </a:rPr>
              <a:t>", </a:t>
            </a:r>
            <a:r>
              <a:rPr lang="en-GB" sz="1200" b="0" i="1" dirty="0">
                <a:solidFill>
                  <a:srgbClr val="333333"/>
                </a:solidFill>
                <a:effectLst/>
                <a:latin typeface="HelveticaNeue Regular"/>
              </a:rPr>
              <a:t>Nature Electron.</a:t>
            </a:r>
            <a:r>
              <a:rPr lang="en-GB" sz="1200" b="0" i="0" dirty="0">
                <a:solidFill>
                  <a:srgbClr val="333333"/>
                </a:solidFill>
                <a:effectLst/>
                <a:latin typeface="HelveticaNeue Regular"/>
              </a:rPr>
              <a:t>, vol. 5, no. 2, pp. 113-122, Feb. 2022.</a:t>
            </a:r>
          </a:p>
          <a:p>
            <a:pPr>
              <a:spcAft>
                <a:spcPts val="600"/>
              </a:spcAft>
            </a:pPr>
            <a:r>
              <a:rPr lang="en-GB" sz="1200" b="0" i="0" dirty="0">
                <a:solidFill>
                  <a:srgbClr val="333333"/>
                </a:solidFill>
                <a:effectLst/>
                <a:latin typeface="HelveticaNeue Regular"/>
              </a:rPr>
              <a:t>[2] J. An et al., "</a:t>
            </a:r>
            <a:r>
              <a:rPr lang="en-GB" sz="1200" b="1" i="0" dirty="0">
                <a:solidFill>
                  <a:srgbClr val="333333"/>
                </a:solidFill>
                <a:effectLst/>
                <a:latin typeface="HelveticaNeue Regular"/>
              </a:rPr>
              <a:t>Stacked intelligent </a:t>
            </a:r>
            <a:r>
              <a:rPr lang="en-GB" sz="1200" b="1" i="0" dirty="0" err="1">
                <a:solidFill>
                  <a:srgbClr val="333333"/>
                </a:solidFill>
                <a:effectLst/>
                <a:latin typeface="HelveticaNeue Regular"/>
              </a:rPr>
              <a:t>metasurfaces</a:t>
            </a:r>
            <a:r>
              <a:rPr lang="en-GB" sz="1200" b="1" i="0" dirty="0">
                <a:solidFill>
                  <a:srgbClr val="333333"/>
                </a:solidFill>
                <a:effectLst/>
                <a:latin typeface="HelveticaNeue Regular"/>
              </a:rPr>
              <a:t> for efficient holographic MIMO communications in 6G</a:t>
            </a:r>
            <a:r>
              <a:rPr lang="en-GB" sz="1200" b="0" i="0" dirty="0">
                <a:solidFill>
                  <a:srgbClr val="333333"/>
                </a:solidFill>
                <a:effectLst/>
                <a:latin typeface="HelveticaNeue Regular"/>
              </a:rPr>
              <a:t>", </a:t>
            </a:r>
            <a:r>
              <a:rPr lang="en-GB" sz="1200" b="0" i="1" dirty="0">
                <a:solidFill>
                  <a:srgbClr val="333333"/>
                </a:solidFill>
                <a:effectLst/>
                <a:latin typeface="HelveticaNeue Regular"/>
              </a:rPr>
              <a:t>IEEE J. Sel. Areas Commun.</a:t>
            </a:r>
            <a:r>
              <a:rPr lang="en-GB" sz="1200" b="0" i="0" dirty="0">
                <a:solidFill>
                  <a:srgbClr val="333333"/>
                </a:solidFill>
                <a:effectLst/>
                <a:latin typeface="HelveticaNeue Regular"/>
              </a:rPr>
              <a:t>, vol. 41, no. 8, pp. 2380-2396, Aug. 2023.</a:t>
            </a:r>
          </a:p>
          <a:p>
            <a:pPr>
              <a:spcAft>
                <a:spcPts val="600"/>
              </a:spcAft>
            </a:pPr>
            <a:r>
              <a:rPr lang="en-GB" sz="1200" dirty="0">
                <a:solidFill>
                  <a:srgbClr val="333333"/>
                </a:solidFill>
                <a:latin typeface="HelveticaNeue Regular"/>
              </a:rPr>
              <a:t>[3] </a:t>
            </a:r>
            <a:r>
              <a:rPr lang="en-GB" sz="1200" b="0" i="0" dirty="0">
                <a:solidFill>
                  <a:srgbClr val="333333"/>
                </a:solidFill>
                <a:effectLst/>
                <a:latin typeface="HelveticaNeue Regular"/>
              </a:rPr>
              <a:t>J. An, M. Di Renzo, M. </a:t>
            </a:r>
            <a:r>
              <a:rPr lang="en-GB" sz="1200" b="0" i="0" dirty="0" err="1">
                <a:solidFill>
                  <a:srgbClr val="333333"/>
                </a:solidFill>
                <a:effectLst/>
                <a:latin typeface="HelveticaNeue Regular"/>
              </a:rPr>
              <a:t>Debbah</a:t>
            </a:r>
            <a:r>
              <a:rPr lang="en-GB" sz="1200" b="0" i="0" dirty="0">
                <a:solidFill>
                  <a:srgbClr val="333333"/>
                </a:solidFill>
                <a:effectLst/>
                <a:latin typeface="HelveticaNeue Regular"/>
              </a:rPr>
              <a:t>, H. Vincent Poor and C. Yuen, "</a:t>
            </a:r>
            <a:r>
              <a:rPr lang="en-GB" sz="1200" b="1" i="0" dirty="0">
                <a:solidFill>
                  <a:srgbClr val="333333"/>
                </a:solidFill>
                <a:effectLst/>
                <a:latin typeface="HelveticaNeue Regular"/>
              </a:rPr>
              <a:t>Stacked intelligent </a:t>
            </a:r>
            <a:r>
              <a:rPr lang="en-GB" sz="1200" b="1" i="0" dirty="0" err="1">
                <a:solidFill>
                  <a:srgbClr val="333333"/>
                </a:solidFill>
                <a:effectLst/>
                <a:latin typeface="HelveticaNeue Regular"/>
              </a:rPr>
              <a:t>metasurfaces</a:t>
            </a:r>
            <a:r>
              <a:rPr lang="en-GB" sz="1200" b="1" i="0" dirty="0">
                <a:solidFill>
                  <a:srgbClr val="333333"/>
                </a:solidFill>
                <a:effectLst/>
                <a:latin typeface="HelveticaNeue Regular"/>
              </a:rPr>
              <a:t> for multiuser downlink beamforming in the wave  domain</a:t>
            </a:r>
            <a:r>
              <a:rPr lang="en-GB" sz="1200" b="0" i="0" dirty="0">
                <a:solidFill>
                  <a:srgbClr val="333333"/>
                </a:solidFill>
                <a:effectLst/>
                <a:latin typeface="HelveticaNeue Regular"/>
              </a:rPr>
              <a:t>", </a:t>
            </a:r>
            <a:r>
              <a:rPr lang="en-GB" sz="1200" b="0" i="1" dirty="0">
                <a:solidFill>
                  <a:srgbClr val="333333"/>
                </a:solidFill>
                <a:effectLst/>
                <a:latin typeface="HelveticaNeue Regular"/>
              </a:rPr>
              <a:t>arXiv:2309.02687</a:t>
            </a:r>
            <a:r>
              <a:rPr lang="en-GB" sz="1200" b="0" i="0" dirty="0">
                <a:solidFill>
                  <a:srgbClr val="333333"/>
                </a:solidFill>
                <a:effectLst/>
                <a:latin typeface="HelveticaNeue Regular"/>
              </a:rPr>
              <a:t>, 2023.</a:t>
            </a:r>
            <a:endParaRPr lang="LID4096" sz="1200" dirty="0"/>
          </a:p>
          <a:p>
            <a:endParaRPr lang="LID4096" dirty="0"/>
          </a:p>
        </p:txBody>
      </p:sp>
      <p:sp>
        <p:nvSpPr>
          <p:cNvPr id="4" name="Slide Number Placeholder 3"/>
          <p:cNvSpPr>
            <a:spLocks noGrp="1"/>
          </p:cNvSpPr>
          <p:nvPr>
            <p:ph type="sldNum" sz="quarter" idx="5"/>
          </p:nvPr>
        </p:nvSpPr>
        <p:spPr/>
        <p:txBody>
          <a:bodyPr/>
          <a:lstStyle/>
          <a:p>
            <a:fld id="{8ECF8C34-17CD-41C4-A2DB-37C5CCFFA151}" type="slidenum">
              <a:rPr lang="en-DE" smtClean="0"/>
              <a:t>47</a:t>
            </a:fld>
            <a:endParaRPr lang="en-DE"/>
          </a:p>
        </p:txBody>
      </p:sp>
    </p:spTree>
    <p:extLst>
      <p:ext uri="{BB962C8B-B14F-4D97-AF65-F5344CB8AC3E}">
        <p14:creationId xmlns:p14="http://schemas.microsoft.com/office/powerpoint/2010/main" val="32230674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a:p>
        </p:txBody>
      </p:sp>
      <p:sp>
        <p:nvSpPr>
          <p:cNvPr id="4" name="Slide Number Placeholder 3"/>
          <p:cNvSpPr>
            <a:spLocks noGrp="1"/>
          </p:cNvSpPr>
          <p:nvPr>
            <p:ph type="sldNum" sz="quarter" idx="5"/>
          </p:nvPr>
        </p:nvSpPr>
        <p:spPr/>
        <p:txBody>
          <a:bodyPr/>
          <a:lstStyle/>
          <a:p>
            <a:fld id="{8ECF8C34-17CD-41C4-A2DB-37C5CCFFA151}" type="slidenum">
              <a:rPr lang="en-DE" smtClean="0"/>
              <a:t>49</a:t>
            </a:fld>
            <a:endParaRPr lang="en-DE"/>
          </a:p>
        </p:txBody>
      </p:sp>
    </p:spTree>
    <p:extLst>
      <p:ext uri="{BB962C8B-B14F-4D97-AF65-F5344CB8AC3E}">
        <p14:creationId xmlns:p14="http://schemas.microsoft.com/office/powerpoint/2010/main" val="25101643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81C9E6-E56E-649F-65B2-F8F26A5A5DB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544ABEC-4D41-5C2E-7596-70866F28F2C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30C38E3-E6C2-AE2D-9651-70D7376662DA}"/>
              </a:ext>
            </a:extLst>
          </p:cNvPr>
          <p:cNvSpPr>
            <a:spLocks noGrp="1"/>
          </p:cNvSpPr>
          <p:nvPr>
            <p:ph type="body" idx="1"/>
          </p:nvPr>
        </p:nvSpPr>
        <p:spPr/>
        <p:txBody>
          <a:bodyPr/>
          <a:lstStyle/>
          <a:p>
            <a:pPr>
              <a:spcAft>
                <a:spcPts val="600"/>
              </a:spcAft>
            </a:pPr>
            <a:r>
              <a:rPr lang="en-GB" sz="1200" b="1" i="0" dirty="0" err="1">
                <a:solidFill>
                  <a:srgbClr val="333333"/>
                </a:solidFill>
                <a:effectLst/>
                <a:latin typeface="HelveticaNeue Regular"/>
              </a:rPr>
              <a:t>Tunable</a:t>
            </a:r>
            <a:r>
              <a:rPr lang="en-GB" sz="1200" b="1" i="0" dirty="0">
                <a:solidFill>
                  <a:srgbClr val="333333"/>
                </a:solidFill>
                <a:effectLst/>
                <a:latin typeface="HelveticaNeue Regular"/>
              </a:rPr>
              <a:t> circuits</a:t>
            </a:r>
          </a:p>
          <a:p>
            <a:pPr>
              <a:spcAft>
                <a:spcPts val="600"/>
              </a:spcAft>
            </a:pPr>
            <a:r>
              <a:rPr lang="en-GB" sz="1200" b="0" i="0" dirty="0">
                <a:solidFill>
                  <a:srgbClr val="333333"/>
                </a:solidFill>
                <a:effectLst/>
                <a:latin typeface="HelveticaNeue Regular"/>
              </a:rPr>
              <a:t>[1] C. Liu et al., "</a:t>
            </a:r>
            <a:r>
              <a:rPr lang="en-GB" sz="1200" b="1" i="0" dirty="0">
                <a:solidFill>
                  <a:srgbClr val="333333"/>
                </a:solidFill>
                <a:effectLst/>
                <a:latin typeface="HelveticaNeue Regular"/>
              </a:rPr>
              <a:t>A programmable diffractive deep neural network based on a digital-coding </a:t>
            </a:r>
            <a:r>
              <a:rPr lang="en-GB" sz="1200" b="1" i="0" dirty="0" err="1">
                <a:solidFill>
                  <a:srgbClr val="333333"/>
                </a:solidFill>
                <a:effectLst/>
                <a:latin typeface="HelveticaNeue Regular"/>
              </a:rPr>
              <a:t>metasurface</a:t>
            </a:r>
            <a:r>
              <a:rPr lang="en-GB" sz="1200" b="1" i="0" dirty="0">
                <a:solidFill>
                  <a:srgbClr val="333333"/>
                </a:solidFill>
                <a:effectLst/>
                <a:latin typeface="HelveticaNeue Regular"/>
              </a:rPr>
              <a:t> array</a:t>
            </a:r>
            <a:r>
              <a:rPr lang="en-GB" sz="1200" b="0" i="0" dirty="0">
                <a:solidFill>
                  <a:srgbClr val="333333"/>
                </a:solidFill>
                <a:effectLst/>
                <a:latin typeface="HelveticaNeue Regular"/>
              </a:rPr>
              <a:t>", </a:t>
            </a:r>
            <a:r>
              <a:rPr lang="en-GB" sz="1200" b="0" i="1" dirty="0">
                <a:solidFill>
                  <a:srgbClr val="333333"/>
                </a:solidFill>
                <a:effectLst/>
                <a:latin typeface="HelveticaNeue Regular"/>
              </a:rPr>
              <a:t>Nature Electron.</a:t>
            </a:r>
            <a:r>
              <a:rPr lang="en-GB" sz="1200" b="0" i="0" dirty="0">
                <a:solidFill>
                  <a:srgbClr val="333333"/>
                </a:solidFill>
                <a:effectLst/>
                <a:latin typeface="HelveticaNeue Regular"/>
              </a:rPr>
              <a:t>, vol. 5, no. 2, pp. 113-122, Feb. 2022.</a:t>
            </a:r>
          </a:p>
          <a:p>
            <a:pPr>
              <a:spcAft>
                <a:spcPts val="600"/>
              </a:spcAft>
            </a:pPr>
            <a:r>
              <a:rPr lang="en-GB" sz="1200" b="0" i="0" dirty="0">
                <a:solidFill>
                  <a:srgbClr val="333333"/>
                </a:solidFill>
                <a:effectLst/>
                <a:latin typeface="HelveticaNeue Regular"/>
              </a:rPr>
              <a:t>[2] J. An et al., "</a:t>
            </a:r>
            <a:r>
              <a:rPr lang="en-GB" sz="1200" b="1" i="0" dirty="0">
                <a:solidFill>
                  <a:srgbClr val="333333"/>
                </a:solidFill>
                <a:effectLst/>
                <a:latin typeface="HelveticaNeue Regular"/>
              </a:rPr>
              <a:t>Stacked intelligent </a:t>
            </a:r>
            <a:r>
              <a:rPr lang="en-GB" sz="1200" b="1" i="0" dirty="0" err="1">
                <a:solidFill>
                  <a:srgbClr val="333333"/>
                </a:solidFill>
                <a:effectLst/>
                <a:latin typeface="HelveticaNeue Regular"/>
              </a:rPr>
              <a:t>metasurfaces</a:t>
            </a:r>
            <a:r>
              <a:rPr lang="en-GB" sz="1200" b="1" i="0" dirty="0">
                <a:solidFill>
                  <a:srgbClr val="333333"/>
                </a:solidFill>
                <a:effectLst/>
                <a:latin typeface="HelveticaNeue Regular"/>
              </a:rPr>
              <a:t> for efficient holographic MIMO communications in 6G</a:t>
            </a:r>
            <a:r>
              <a:rPr lang="en-GB" sz="1200" b="0" i="0" dirty="0">
                <a:solidFill>
                  <a:srgbClr val="333333"/>
                </a:solidFill>
                <a:effectLst/>
                <a:latin typeface="HelveticaNeue Regular"/>
              </a:rPr>
              <a:t>", </a:t>
            </a:r>
            <a:r>
              <a:rPr lang="en-GB" sz="1200" b="0" i="1" dirty="0">
                <a:solidFill>
                  <a:srgbClr val="333333"/>
                </a:solidFill>
                <a:effectLst/>
                <a:latin typeface="HelveticaNeue Regular"/>
              </a:rPr>
              <a:t>IEEE J. Sel. Areas Commun.</a:t>
            </a:r>
            <a:r>
              <a:rPr lang="en-GB" sz="1200" b="0" i="0" dirty="0">
                <a:solidFill>
                  <a:srgbClr val="333333"/>
                </a:solidFill>
                <a:effectLst/>
                <a:latin typeface="HelveticaNeue Regular"/>
              </a:rPr>
              <a:t>, vol. 41, no. 8, pp. 2380-2396, Aug. 2023.</a:t>
            </a:r>
          </a:p>
          <a:p>
            <a:pPr>
              <a:spcAft>
                <a:spcPts val="600"/>
              </a:spcAft>
            </a:pPr>
            <a:r>
              <a:rPr lang="en-GB" sz="1200" dirty="0">
                <a:solidFill>
                  <a:srgbClr val="333333"/>
                </a:solidFill>
                <a:latin typeface="HelveticaNeue Regular"/>
              </a:rPr>
              <a:t>[3] </a:t>
            </a:r>
            <a:r>
              <a:rPr lang="en-GB" sz="1200" b="0" i="0" dirty="0">
                <a:solidFill>
                  <a:srgbClr val="333333"/>
                </a:solidFill>
                <a:effectLst/>
                <a:latin typeface="HelveticaNeue Regular"/>
              </a:rPr>
              <a:t>J. An, M. Di Renzo, M. </a:t>
            </a:r>
            <a:r>
              <a:rPr lang="en-GB" sz="1200" b="0" i="0" dirty="0" err="1">
                <a:solidFill>
                  <a:srgbClr val="333333"/>
                </a:solidFill>
                <a:effectLst/>
                <a:latin typeface="HelveticaNeue Regular"/>
              </a:rPr>
              <a:t>Debbah</a:t>
            </a:r>
            <a:r>
              <a:rPr lang="en-GB" sz="1200" b="0" i="0" dirty="0">
                <a:solidFill>
                  <a:srgbClr val="333333"/>
                </a:solidFill>
                <a:effectLst/>
                <a:latin typeface="HelveticaNeue Regular"/>
              </a:rPr>
              <a:t>, H. Vincent Poor and C. Yuen, "</a:t>
            </a:r>
            <a:r>
              <a:rPr lang="en-GB" sz="1200" b="1" i="0" dirty="0">
                <a:solidFill>
                  <a:srgbClr val="333333"/>
                </a:solidFill>
                <a:effectLst/>
                <a:latin typeface="HelveticaNeue Regular"/>
              </a:rPr>
              <a:t>Stacked intelligent </a:t>
            </a:r>
            <a:r>
              <a:rPr lang="en-GB" sz="1200" b="1" i="0" dirty="0" err="1">
                <a:solidFill>
                  <a:srgbClr val="333333"/>
                </a:solidFill>
                <a:effectLst/>
                <a:latin typeface="HelveticaNeue Regular"/>
              </a:rPr>
              <a:t>metasurfaces</a:t>
            </a:r>
            <a:r>
              <a:rPr lang="en-GB" sz="1200" b="1" i="0" dirty="0">
                <a:solidFill>
                  <a:srgbClr val="333333"/>
                </a:solidFill>
                <a:effectLst/>
                <a:latin typeface="HelveticaNeue Regular"/>
              </a:rPr>
              <a:t> for multiuser downlink beamforming in the wave  domain</a:t>
            </a:r>
            <a:r>
              <a:rPr lang="en-GB" sz="1200" b="0" i="0" dirty="0">
                <a:solidFill>
                  <a:srgbClr val="333333"/>
                </a:solidFill>
                <a:effectLst/>
                <a:latin typeface="HelveticaNeue Regular"/>
              </a:rPr>
              <a:t>", </a:t>
            </a:r>
            <a:r>
              <a:rPr lang="en-GB" sz="1200" b="0" i="1" dirty="0">
                <a:solidFill>
                  <a:srgbClr val="333333"/>
                </a:solidFill>
                <a:effectLst/>
                <a:latin typeface="HelveticaNeue Regular"/>
              </a:rPr>
              <a:t>arXiv:2309.02687</a:t>
            </a:r>
            <a:r>
              <a:rPr lang="en-GB" sz="1200" b="0" i="0" dirty="0">
                <a:solidFill>
                  <a:srgbClr val="333333"/>
                </a:solidFill>
                <a:effectLst/>
                <a:latin typeface="HelveticaNeue Regular"/>
              </a:rPr>
              <a:t>, 2023.</a:t>
            </a:r>
            <a:endParaRPr lang="LID4096" sz="1200" dirty="0"/>
          </a:p>
          <a:p>
            <a:endParaRPr lang="LID4096" dirty="0"/>
          </a:p>
        </p:txBody>
      </p:sp>
      <p:sp>
        <p:nvSpPr>
          <p:cNvPr id="4" name="Slide Number Placeholder 3">
            <a:extLst>
              <a:ext uri="{FF2B5EF4-FFF2-40B4-BE49-F238E27FC236}">
                <a16:creationId xmlns:a16="http://schemas.microsoft.com/office/drawing/2014/main" id="{AB662B9D-E288-62F8-A3BF-D06898996A19}"/>
              </a:ext>
            </a:extLst>
          </p:cNvPr>
          <p:cNvSpPr>
            <a:spLocks noGrp="1"/>
          </p:cNvSpPr>
          <p:nvPr>
            <p:ph type="sldNum" sz="quarter" idx="5"/>
          </p:nvPr>
        </p:nvSpPr>
        <p:spPr/>
        <p:txBody>
          <a:bodyPr/>
          <a:lstStyle/>
          <a:p>
            <a:fld id="{8ECF8C34-17CD-41C4-A2DB-37C5CCFFA151}" type="slidenum">
              <a:rPr lang="en-DE" smtClean="0"/>
              <a:t>50</a:t>
            </a:fld>
            <a:endParaRPr lang="en-DE"/>
          </a:p>
        </p:txBody>
      </p:sp>
    </p:spTree>
    <p:extLst>
      <p:ext uri="{BB962C8B-B14F-4D97-AF65-F5344CB8AC3E}">
        <p14:creationId xmlns:p14="http://schemas.microsoft.com/office/powerpoint/2010/main" val="28707374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44A029-CBA8-E92C-2DE2-83D041AE9C0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7D4027-51E2-834D-376E-6BA5846EE43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8483EBE-2A72-2CE9-F852-5CC52414C617}"/>
              </a:ext>
            </a:extLst>
          </p:cNvPr>
          <p:cNvSpPr>
            <a:spLocks noGrp="1"/>
          </p:cNvSpPr>
          <p:nvPr>
            <p:ph type="body" idx="1"/>
          </p:nvPr>
        </p:nvSpPr>
        <p:spPr/>
        <p:txBody>
          <a:bodyPr/>
          <a:lstStyle/>
          <a:p>
            <a:pPr>
              <a:spcAft>
                <a:spcPts val="600"/>
              </a:spcAft>
            </a:pPr>
            <a:r>
              <a:rPr lang="en-GB" sz="1200" b="1" i="0" dirty="0" err="1">
                <a:solidFill>
                  <a:srgbClr val="333333"/>
                </a:solidFill>
                <a:effectLst/>
                <a:latin typeface="HelveticaNeue Regular"/>
              </a:rPr>
              <a:t>Tunable</a:t>
            </a:r>
            <a:r>
              <a:rPr lang="en-GB" sz="1200" b="1" i="0" dirty="0">
                <a:solidFill>
                  <a:srgbClr val="333333"/>
                </a:solidFill>
                <a:effectLst/>
                <a:latin typeface="HelveticaNeue Regular"/>
              </a:rPr>
              <a:t> circuits</a:t>
            </a:r>
          </a:p>
          <a:p>
            <a:pPr>
              <a:spcAft>
                <a:spcPts val="600"/>
              </a:spcAft>
            </a:pPr>
            <a:r>
              <a:rPr lang="en-GB" sz="1200" b="0" i="0" dirty="0">
                <a:solidFill>
                  <a:srgbClr val="333333"/>
                </a:solidFill>
                <a:effectLst/>
                <a:latin typeface="HelveticaNeue Regular"/>
              </a:rPr>
              <a:t>[1] C. Liu et al., "</a:t>
            </a:r>
            <a:r>
              <a:rPr lang="en-GB" sz="1200" b="1" i="0" dirty="0">
                <a:solidFill>
                  <a:srgbClr val="333333"/>
                </a:solidFill>
                <a:effectLst/>
                <a:latin typeface="HelveticaNeue Regular"/>
              </a:rPr>
              <a:t>A programmable diffractive deep neural network based on a digital-coding </a:t>
            </a:r>
            <a:r>
              <a:rPr lang="en-GB" sz="1200" b="1" i="0" dirty="0" err="1">
                <a:solidFill>
                  <a:srgbClr val="333333"/>
                </a:solidFill>
                <a:effectLst/>
                <a:latin typeface="HelveticaNeue Regular"/>
              </a:rPr>
              <a:t>metasurface</a:t>
            </a:r>
            <a:r>
              <a:rPr lang="en-GB" sz="1200" b="1" i="0" dirty="0">
                <a:solidFill>
                  <a:srgbClr val="333333"/>
                </a:solidFill>
                <a:effectLst/>
                <a:latin typeface="HelveticaNeue Regular"/>
              </a:rPr>
              <a:t> array</a:t>
            </a:r>
            <a:r>
              <a:rPr lang="en-GB" sz="1200" b="0" i="0" dirty="0">
                <a:solidFill>
                  <a:srgbClr val="333333"/>
                </a:solidFill>
                <a:effectLst/>
                <a:latin typeface="HelveticaNeue Regular"/>
              </a:rPr>
              <a:t>", </a:t>
            </a:r>
            <a:r>
              <a:rPr lang="en-GB" sz="1200" b="0" i="1" dirty="0">
                <a:solidFill>
                  <a:srgbClr val="333333"/>
                </a:solidFill>
                <a:effectLst/>
                <a:latin typeface="HelveticaNeue Regular"/>
              </a:rPr>
              <a:t>Nature Electron.</a:t>
            </a:r>
            <a:r>
              <a:rPr lang="en-GB" sz="1200" b="0" i="0" dirty="0">
                <a:solidFill>
                  <a:srgbClr val="333333"/>
                </a:solidFill>
                <a:effectLst/>
                <a:latin typeface="HelveticaNeue Regular"/>
              </a:rPr>
              <a:t>, vol. 5, no. 2, pp. 113-122, Feb. 2022.</a:t>
            </a:r>
          </a:p>
          <a:p>
            <a:pPr>
              <a:spcAft>
                <a:spcPts val="600"/>
              </a:spcAft>
            </a:pPr>
            <a:r>
              <a:rPr lang="en-GB" sz="1200" b="0" i="0" dirty="0">
                <a:solidFill>
                  <a:srgbClr val="333333"/>
                </a:solidFill>
                <a:effectLst/>
                <a:latin typeface="HelveticaNeue Regular"/>
              </a:rPr>
              <a:t>[2] J. An et al., "</a:t>
            </a:r>
            <a:r>
              <a:rPr lang="en-GB" sz="1200" b="1" i="0" dirty="0">
                <a:solidFill>
                  <a:srgbClr val="333333"/>
                </a:solidFill>
                <a:effectLst/>
                <a:latin typeface="HelveticaNeue Regular"/>
              </a:rPr>
              <a:t>Stacked intelligent </a:t>
            </a:r>
            <a:r>
              <a:rPr lang="en-GB" sz="1200" b="1" i="0" dirty="0" err="1">
                <a:solidFill>
                  <a:srgbClr val="333333"/>
                </a:solidFill>
                <a:effectLst/>
                <a:latin typeface="HelveticaNeue Regular"/>
              </a:rPr>
              <a:t>metasurfaces</a:t>
            </a:r>
            <a:r>
              <a:rPr lang="en-GB" sz="1200" b="1" i="0" dirty="0">
                <a:solidFill>
                  <a:srgbClr val="333333"/>
                </a:solidFill>
                <a:effectLst/>
                <a:latin typeface="HelveticaNeue Regular"/>
              </a:rPr>
              <a:t> for efficient holographic MIMO communications in 6G</a:t>
            </a:r>
            <a:r>
              <a:rPr lang="en-GB" sz="1200" b="0" i="0" dirty="0">
                <a:solidFill>
                  <a:srgbClr val="333333"/>
                </a:solidFill>
                <a:effectLst/>
                <a:latin typeface="HelveticaNeue Regular"/>
              </a:rPr>
              <a:t>", </a:t>
            </a:r>
            <a:r>
              <a:rPr lang="en-GB" sz="1200" b="0" i="1" dirty="0">
                <a:solidFill>
                  <a:srgbClr val="333333"/>
                </a:solidFill>
                <a:effectLst/>
                <a:latin typeface="HelveticaNeue Regular"/>
              </a:rPr>
              <a:t>IEEE J. Sel. Areas Commun.</a:t>
            </a:r>
            <a:r>
              <a:rPr lang="en-GB" sz="1200" b="0" i="0" dirty="0">
                <a:solidFill>
                  <a:srgbClr val="333333"/>
                </a:solidFill>
                <a:effectLst/>
                <a:latin typeface="HelveticaNeue Regular"/>
              </a:rPr>
              <a:t>, vol. 41, no. 8, pp. 2380-2396, Aug. 2023.</a:t>
            </a:r>
          </a:p>
          <a:p>
            <a:pPr>
              <a:spcAft>
                <a:spcPts val="600"/>
              </a:spcAft>
            </a:pPr>
            <a:r>
              <a:rPr lang="en-GB" sz="1200" dirty="0">
                <a:solidFill>
                  <a:srgbClr val="333333"/>
                </a:solidFill>
                <a:latin typeface="HelveticaNeue Regular"/>
              </a:rPr>
              <a:t>[3] </a:t>
            </a:r>
            <a:r>
              <a:rPr lang="en-GB" sz="1200" b="0" i="0" dirty="0">
                <a:solidFill>
                  <a:srgbClr val="333333"/>
                </a:solidFill>
                <a:effectLst/>
                <a:latin typeface="HelveticaNeue Regular"/>
              </a:rPr>
              <a:t>J. An, M. Di Renzo, M. </a:t>
            </a:r>
            <a:r>
              <a:rPr lang="en-GB" sz="1200" b="0" i="0" dirty="0" err="1">
                <a:solidFill>
                  <a:srgbClr val="333333"/>
                </a:solidFill>
                <a:effectLst/>
                <a:latin typeface="HelveticaNeue Regular"/>
              </a:rPr>
              <a:t>Debbah</a:t>
            </a:r>
            <a:r>
              <a:rPr lang="en-GB" sz="1200" b="0" i="0" dirty="0">
                <a:solidFill>
                  <a:srgbClr val="333333"/>
                </a:solidFill>
                <a:effectLst/>
                <a:latin typeface="HelveticaNeue Regular"/>
              </a:rPr>
              <a:t>, H. Vincent Poor and C. Yuen, "</a:t>
            </a:r>
            <a:r>
              <a:rPr lang="en-GB" sz="1200" b="1" i="0" dirty="0">
                <a:solidFill>
                  <a:srgbClr val="333333"/>
                </a:solidFill>
                <a:effectLst/>
                <a:latin typeface="HelveticaNeue Regular"/>
              </a:rPr>
              <a:t>Stacked intelligent </a:t>
            </a:r>
            <a:r>
              <a:rPr lang="en-GB" sz="1200" b="1" i="0" dirty="0" err="1">
                <a:solidFill>
                  <a:srgbClr val="333333"/>
                </a:solidFill>
                <a:effectLst/>
                <a:latin typeface="HelveticaNeue Regular"/>
              </a:rPr>
              <a:t>metasurfaces</a:t>
            </a:r>
            <a:r>
              <a:rPr lang="en-GB" sz="1200" b="1" i="0" dirty="0">
                <a:solidFill>
                  <a:srgbClr val="333333"/>
                </a:solidFill>
                <a:effectLst/>
                <a:latin typeface="HelveticaNeue Regular"/>
              </a:rPr>
              <a:t> for multiuser downlink beamforming in the wave  domain</a:t>
            </a:r>
            <a:r>
              <a:rPr lang="en-GB" sz="1200" b="0" i="0" dirty="0">
                <a:solidFill>
                  <a:srgbClr val="333333"/>
                </a:solidFill>
                <a:effectLst/>
                <a:latin typeface="HelveticaNeue Regular"/>
              </a:rPr>
              <a:t>", </a:t>
            </a:r>
            <a:r>
              <a:rPr lang="en-GB" sz="1200" b="0" i="1" dirty="0">
                <a:solidFill>
                  <a:srgbClr val="333333"/>
                </a:solidFill>
                <a:effectLst/>
                <a:latin typeface="HelveticaNeue Regular"/>
              </a:rPr>
              <a:t>arXiv:2309.02687</a:t>
            </a:r>
            <a:r>
              <a:rPr lang="en-GB" sz="1200" b="0" i="0" dirty="0">
                <a:solidFill>
                  <a:srgbClr val="333333"/>
                </a:solidFill>
                <a:effectLst/>
                <a:latin typeface="HelveticaNeue Regular"/>
              </a:rPr>
              <a:t>, 2023.</a:t>
            </a:r>
            <a:endParaRPr lang="LID4096" sz="1200" dirty="0"/>
          </a:p>
          <a:p>
            <a:endParaRPr lang="LID4096" dirty="0"/>
          </a:p>
        </p:txBody>
      </p:sp>
      <p:sp>
        <p:nvSpPr>
          <p:cNvPr id="4" name="Slide Number Placeholder 3">
            <a:extLst>
              <a:ext uri="{FF2B5EF4-FFF2-40B4-BE49-F238E27FC236}">
                <a16:creationId xmlns:a16="http://schemas.microsoft.com/office/drawing/2014/main" id="{2DA5EB88-3BF2-68DD-E792-991288D6791C}"/>
              </a:ext>
            </a:extLst>
          </p:cNvPr>
          <p:cNvSpPr>
            <a:spLocks noGrp="1"/>
          </p:cNvSpPr>
          <p:nvPr>
            <p:ph type="sldNum" sz="quarter" idx="5"/>
          </p:nvPr>
        </p:nvSpPr>
        <p:spPr/>
        <p:txBody>
          <a:bodyPr/>
          <a:lstStyle/>
          <a:p>
            <a:fld id="{8ECF8C34-17CD-41C4-A2DB-37C5CCFFA151}" type="slidenum">
              <a:rPr lang="en-DE" smtClean="0"/>
              <a:t>51</a:t>
            </a:fld>
            <a:endParaRPr lang="en-DE"/>
          </a:p>
        </p:txBody>
      </p:sp>
    </p:spTree>
    <p:extLst>
      <p:ext uri="{BB962C8B-B14F-4D97-AF65-F5344CB8AC3E}">
        <p14:creationId xmlns:p14="http://schemas.microsoft.com/office/powerpoint/2010/main" val="30750831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6C1F7E-36CD-EF2A-0EBA-07497331548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8AED0E2-5878-48E0-0B42-E7A258B8C0D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984AE87-6031-AA36-E855-7E20387E4372}"/>
              </a:ext>
            </a:extLst>
          </p:cNvPr>
          <p:cNvSpPr>
            <a:spLocks noGrp="1"/>
          </p:cNvSpPr>
          <p:nvPr>
            <p:ph type="body" idx="1"/>
          </p:nvPr>
        </p:nvSpPr>
        <p:spPr/>
        <p:txBody>
          <a:bodyPr/>
          <a:lstStyle/>
          <a:p>
            <a:pPr>
              <a:spcAft>
                <a:spcPts val="600"/>
              </a:spcAft>
            </a:pPr>
            <a:r>
              <a:rPr lang="en-GB" sz="1200" b="1" i="0" dirty="0" err="1">
                <a:solidFill>
                  <a:srgbClr val="333333"/>
                </a:solidFill>
                <a:effectLst/>
                <a:latin typeface="HelveticaNeue Regular"/>
              </a:rPr>
              <a:t>Tunable</a:t>
            </a:r>
            <a:r>
              <a:rPr lang="en-GB" sz="1200" b="1" i="0" dirty="0">
                <a:solidFill>
                  <a:srgbClr val="333333"/>
                </a:solidFill>
                <a:effectLst/>
                <a:latin typeface="HelveticaNeue Regular"/>
              </a:rPr>
              <a:t> circuits</a:t>
            </a:r>
          </a:p>
          <a:p>
            <a:pPr>
              <a:spcAft>
                <a:spcPts val="600"/>
              </a:spcAft>
            </a:pPr>
            <a:r>
              <a:rPr lang="en-GB" sz="1200" b="0" i="0" dirty="0">
                <a:solidFill>
                  <a:srgbClr val="333333"/>
                </a:solidFill>
                <a:effectLst/>
                <a:latin typeface="HelveticaNeue Regular"/>
              </a:rPr>
              <a:t>[1] C. Liu et al., "</a:t>
            </a:r>
            <a:r>
              <a:rPr lang="en-GB" sz="1200" b="1" i="0" dirty="0">
                <a:solidFill>
                  <a:srgbClr val="333333"/>
                </a:solidFill>
                <a:effectLst/>
                <a:latin typeface="HelveticaNeue Regular"/>
              </a:rPr>
              <a:t>A programmable diffractive deep neural network based on a digital-coding </a:t>
            </a:r>
            <a:r>
              <a:rPr lang="en-GB" sz="1200" b="1" i="0" dirty="0" err="1">
                <a:solidFill>
                  <a:srgbClr val="333333"/>
                </a:solidFill>
                <a:effectLst/>
                <a:latin typeface="HelveticaNeue Regular"/>
              </a:rPr>
              <a:t>metasurface</a:t>
            </a:r>
            <a:r>
              <a:rPr lang="en-GB" sz="1200" b="1" i="0" dirty="0">
                <a:solidFill>
                  <a:srgbClr val="333333"/>
                </a:solidFill>
                <a:effectLst/>
                <a:latin typeface="HelveticaNeue Regular"/>
              </a:rPr>
              <a:t> array</a:t>
            </a:r>
            <a:r>
              <a:rPr lang="en-GB" sz="1200" b="0" i="0" dirty="0">
                <a:solidFill>
                  <a:srgbClr val="333333"/>
                </a:solidFill>
                <a:effectLst/>
                <a:latin typeface="HelveticaNeue Regular"/>
              </a:rPr>
              <a:t>", </a:t>
            </a:r>
            <a:r>
              <a:rPr lang="en-GB" sz="1200" b="0" i="1" dirty="0">
                <a:solidFill>
                  <a:srgbClr val="333333"/>
                </a:solidFill>
                <a:effectLst/>
                <a:latin typeface="HelveticaNeue Regular"/>
              </a:rPr>
              <a:t>Nature Electron.</a:t>
            </a:r>
            <a:r>
              <a:rPr lang="en-GB" sz="1200" b="0" i="0" dirty="0">
                <a:solidFill>
                  <a:srgbClr val="333333"/>
                </a:solidFill>
                <a:effectLst/>
                <a:latin typeface="HelveticaNeue Regular"/>
              </a:rPr>
              <a:t>, vol. 5, no. 2, pp. 113-122, Feb. 2022.</a:t>
            </a:r>
          </a:p>
          <a:p>
            <a:pPr>
              <a:spcAft>
                <a:spcPts val="600"/>
              </a:spcAft>
            </a:pPr>
            <a:r>
              <a:rPr lang="en-GB" sz="1200" b="0" i="0" dirty="0">
                <a:solidFill>
                  <a:srgbClr val="333333"/>
                </a:solidFill>
                <a:effectLst/>
                <a:latin typeface="HelveticaNeue Regular"/>
              </a:rPr>
              <a:t>[2] J. An et al., "</a:t>
            </a:r>
            <a:r>
              <a:rPr lang="en-GB" sz="1200" b="1" i="0" dirty="0">
                <a:solidFill>
                  <a:srgbClr val="333333"/>
                </a:solidFill>
                <a:effectLst/>
                <a:latin typeface="HelveticaNeue Regular"/>
              </a:rPr>
              <a:t>Stacked intelligent </a:t>
            </a:r>
            <a:r>
              <a:rPr lang="en-GB" sz="1200" b="1" i="0" dirty="0" err="1">
                <a:solidFill>
                  <a:srgbClr val="333333"/>
                </a:solidFill>
                <a:effectLst/>
                <a:latin typeface="HelveticaNeue Regular"/>
              </a:rPr>
              <a:t>metasurfaces</a:t>
            </a:r>
            <a:r>
              <a:rPr lang="en-GB" sz="1200" b="1" i="0" dirty="0">
                <a:solidFill>
                  <a:srgbClr val="333333"/>
                </a:solidFill>
                <a:effectLst/>
                <a:latin typeface="HelveticaNeue Regular"/>
              </a:rPr>
              <a:t> for efficient holographic MIMO communications in 6G</a:t>
            </a:r>
            <a:r>
              <a:rPr lang="en-GB" sz="1200" b="0" i="0" dirty="0">
                <a:solidFill>
                  <a:srgbClr val="333333"/>
                </a:solidFill>
                <a:effectLst/>
                <a:latin typeface="HelveticaNeue Regular"/>
              </a:rPr>
              <a:t>", </a:t>
            </a:r>
            <a:r>
              <a:rPr lang="en-GB" sz="1200" b="0" i="1" dirty="0">
                <a:solidFill>
                  <a:srgbClr val="333333"/>
                </a:solidFill>
                <a:effectLst/>
                <a:latin typeface="HelveticaNeue Regular"/>
              </a:rPr>
              <a:t>IEEE J. Sel. Areas Commun.</a:t>
            </a:r>
            <a:r>
              <a:rPr lang="en-GB" sz="1200" b="0" i="0" dirty="0">
                <a:solidFill>
                  <a:srgbClr val="333333"/>
                </a:solidFill>
                <a:effectLst/>
                <a:latin typeface="HelveticaNeue Regular"/>
              </a:rPr>
              <a:t>, vol. 41, no. 8, pp. 2380-2396, Aug. 2023.</a:t>
            </a:r>
          </a:p>
          <a:p>
            <a:pPr>
              <a:spcAft>
                <a:spcPts val="600"/>
              </a:spcAft>
            </a:pPr>
            <a:r>
              <a:rPr lang="en-GB" sz="1200" dirty="0">
                <a:solidFill>
                  <a:srgbClr val="333333"/>
                </a:solidFill>
                <a:latin typeface="HelveticaNeue Regular"/>
              </a:rPr>
              <a:t>[3] </a:t>
            </a:r>
            <a:r>
              <a:rPr lang="en-GB" sz="1200" b="0" i="0" dirty="0">
                <a:solidFill>
                  <a:srgbClr val="333333"/>
                </a:solidFill>
                <a:effectLst/>
                <a:latin typeface="HelveticaNeue Regular"/>
              </a:rPr>
              <a:t>J. An, M. Di Renzo, M. </a:t>
            </a:r>
            <a:r>
              <a:rPr lang="en-GB" sz="1200" b="0" i="0" dirty="0" err="1">
                <a:solidFill>
                  <a:srgbClr val="333333"/>
                </a:solidFill>
                <a:effectLst/>
                <a:latin typeface="HelveticaNeue Regular"/>
              </a:rPr>
              <a:t>Debbah</a:t>
            </a:r>
            <a:r>
              <a:rPr lang="en-GB" sz="1200" b="0" i="0" dirty="0">
                <a:solidFill>
                  <a:srgbClr val="333333"/>
                </a:solidFill>
                <a:effectLst/>
                <a:latin typeface="HelveticaNeue Regular"/>
              </a:rPr>
              <a:t>, H. Vincent Poor and C. Yuen, "</a:t>
            </a:r>
            <a:r>
              <a:rPr lang="en-GB" sz="1200" b="1" i="0" dirty="0">
                <a:solidFill>
                  <a:srgbClr val="333333"/>
                </a:solidFill>
                <a:effectLst/>
                <a:latin typeface="HelveticaNeue Regular"/>
              </a:rPr>
              <a:t>Stacked intelligent </a:t>
            </a:r>
            <a:r>
              <a:rPr lang="en-GB" sz="1200" b="1" i="0" dirty="0" err="1">
                <a:solidFill>
                  <a:srgbClr val="333333"/>
                </a:solidFill>
                <a:effectLst/>
                <a:latin typeface="HelveticaNeue Regular"/>
              </a:rPr>
              <a:t>metasurfaces</a:t>
            </a:r>
            <a:r>
              <a:rPr lang="en-GB" sz="1200" b="1" i="0" dirty="0">
                <a:solidFill>
                  <a:srgbClr val="333333"/>
                </a:solidFill>
                <a:effectLst/>
                <a:latin typeface="HelveticaNeue Regular"/>
              </a:rPr>
              <a:t> for multiuser downlink beamforming in the wave  domain</a:t>
            </a:r>
            <a:r>
              <a:rPr lang="en-GB" sz="1200" b="0" i="0" dirty="0">
                <a:solidFill>
                  <a:srgbClr val="333333"/>
                </a:solidFill>
                <a:effectLst/>
                <a:latin typeface="HelveticaNeue Regular"/>
              </a:rPr>
              <a:t>", </a:t>
            </a:r>
            <a:r>
              <a:rPr lang="en-GB" sz="1200" b="0" i="1" dirty="0">
                <a:solidFill>
                  <a:srgbClr val="333333"/>
                </a:solidFill>
                <a:effectLst/>
                <a:latin typeface="HelveticaNeue Regular"/>
              </a:rPr>
              <a:t>arXiv:2309.02687</a:t>
            </a:r>
            <a:r>
              <a:rPr lang="en-GB" sz="1200" b="0" i="0" dirty="0">
                <a:solidFill>
                  <a:srgbClr val="333333"/>
                </a:solidFill>
                <a:effectLst/>
                <a:latin typeface="HelveticaNeue Regular"/>
              </a:rPr>
              <a:t>, 2023.</a:t>
            </a:r>
            <a:endParaRPr lang="LID4096" sz="1200" dirty="0"/>
          </a:p>
          <a:p>
            <a:endParaRPr lang="LID4096" dirty="0"/>
          </a:p>
        </p:txBody>
      </p:sp>
      <p:sp>
        <p:nvSpPr>
          <p:cNvPr id="4" name="Slide Number Placeholder 3">
            <a:extLst>
              <a:ext uri="{FF2B5EF4-FFF2-40B4-BE49-F238E27FC236}">
                <a16:creationId xmlns:a16="http://schemas.microsoft.com/office/drawing/2014/main" id="{45BCC55A-92DA-F2BD-2B18-DF08DECDE6C4}"/>
              </a:ext>
            </a:extLst>
          </p:cNvPr>
          <p:cNvSpPr>
            <a:spLocks noGrp="1"/>
          </p:cNvSpPr>
          <p:nvPr>
            <p:ph type="sldNum" sz="quarter" idx="5"/>
          </p:nvPr>
        </p:nvSpPr>
        <p:spPr/>
        <p:txBody>
          <a:bodyPr/>
          <a:lstStyle/>
          <a:p>
            <a:fld id="{8ECF8C34-17CD-41C4-A2DB-37C5CCFFA151}" type="slidenum">
              <a:rPr lang="en-DE" smtClean="0"/>
              <a:t>52</a:t>
            </a:fld>
            <a:endParaRPr lang="en-DE"/>
          </a:p>
        </p:txBody>
      </p:sp>
    </p:spTree>
    <p:extLst>
      <p:ext uri="{BB962C8B-B14F-4D97-AF65-F5344CB8AC3E}">
        <p14:creationId xmlns:p14="http://schemas.microsoft.com/office/powerpoint/2010/main" val="36247827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6818B8-C807-1730-8729-8023ACC54DA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145564D-467C-10A6-E1B7-B41F2952949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4F9CF04-8DCA-8E4C-6D84-7812D58E832D}"/>
              </a:ext>
            </a:extLst>
          </p:cNvPr>
          <p:cNvSpPr>
            <a:spLocks noGrp="1"/>
          </p:cNvSpPr>
          <p:nvPr>
            <p:ph type="body" idx="1"/>
          </p:nvPr>
        </p:nvSpPr>
        <p:spPr/>
        <p:txBody>
          <a:bodyPr/>
          <a:lstStyle/>
          <a:p>
            <a:pPr>
              <a:spcAft>
                <a:spcPts val="600"/>
              </a:spcAft>
            </a:pPr>
            <a:r>
              <a:rPr lang="en-GB" sz="1200" b="1" i="0" dirty="0" err="1">
                <a:solidFill>
                  <a:srgbClr val="333333"/>
                </a:solidFill>
                <a:effectLst/>
                <a:latin typeface="HelveticaNeue Regular"/>
              </a:rPr>
              <a:t>Tunable</a:t>
            </a:r>
            <a:r>
              <a:rPr lang="en-GB" sz="1200" b="1" i="0" dirty="0">
                <a:solidFill>
                  <a:srgbClr val="333333"/>
                </a:solidFill>
                <a:effectLst/>
                <a:latin typeface="HelveticaNeue Regular"/>
              </a:rPr>
              <a:t> circuits</a:t>
            </a:r>
          </a:p>
          <a:p>
            <a:pPr>
              <a:spcAft>
                <a:spcPts val="600"/>
              </a:spcAft>
            </a:pPr>
            <a:r>
              <a:rPr lang="en-GB" sz="1200" b="0" i="0" dirty="0">
                <a:solidFill>
                  <a:srgbClr val="333333"/>
                </a:solidFill>
                <a:effectLst/>
                <a:latin typeface="HelveticaNeue Regular"/>
              </a:rPr>
              <a:t>[1] C. Liu et al., "</a:t>
            </a:r>
            <a:r>
              <a:rPr lang="en-GB" sz="1200" b="1" i="0" dirty="0">
                <a:solidFill>
                  <a:srgbClr val="333333"/>
                </a:solidFill>
                <a:effectLst/>
                <a:latin typeface="HelveticaNeue Regular"/>
              </a:rPr>
              <a:t>A programmable diffractive deep neural network based on a digital-coding </a:t>
            </a:r>
            <a:r>
              <a:rPr lang="en-GB" sz="1200" b="1" i="0" dirty="0" err="1">
                <a:solidFill>
                  <a:srgbClr val="333333"/>
                </a:solidFill>
                <a:effectLst/>
                <a:latin typeface="HelveticaNeue Regular"/>
              </a:rPr>
              <a:t>metasurface</a:t>
            </a:r>
            <a:r>
              <a:rPr lang="en-GB" sz="1200" b="1" i="0" dirty="0">
                <a:solidFill>
                  <a:srgbClr val="333333"/>
                </a:solidFill>
                <a:effectLst/>
                <a:latin typeface="HelveticaNeue Regular"/>
              </a:rPr>
              <a:t> array</a:t>
            </a:r>
            <a:r>
              <a:rPr lang="en-GB" sz="1200" b="0" i="0" dirty="0">
                <a:solidFill>
                  <a:srgbClr val="333333"/>
                </a:solidFill>
                <a:effectLst/>
                <a:latin typeface="HelveticaNeue Regular"/>
              </a:rPr>
              <a:t>", </a:t>
            </a:r>
            <a:r>
              <a:rPr lang="en-GB" sz="1200" b="0" i="1" dirty="0">
                <a:solidFill>
                  <a:srgbClr val="333333"/>
                </a:solidFill>
                <a:effectLst/>
                <a:latin typeface="HelveticaNeue Regular"/>
              </a:rPr>
              <a:t>Nature Electron.</a:t>
            </a:r>
            <a:r>
              <a:rPr lang="en-GB" sz="1200" b="0" i="0" dirty="0">
                <a:solidFill>
                  <a:srgbClr val="333333"/>
                </a:solidFill>
                <a:effectLst/>
                <a:latin typeface="HelveticaNeue Regular"/>
              </a:rPr>
              <a:t>, vol. 5, no. 2, pp. 113-122, Feb. 2022.</a:t>
            </a:r>
          </a:p>
          <a:p>
            <a:pPr>
              <a:spcAft>
                <a:spcPts val="600"/>
              </a:spcAft>
            </a:pPr>
            <a:r>
              <a:rPr lang="en-GB" sz="1200" b="0" i="0" dirty="0">
                <a:solidFill>
                  <a:srgbClr val="333333"/>
                </a:solidFill>
                <a:effectLst/>
                <a:latin typeface="HelveticaNeue Regular"/>
              </a:rPr>
              <a:t>[2] J. An et al., "</a:t>
            </a:r>
            <a:r>
              <a:rPr lang="en-GB" sz="1200" b="1" i="0" dirty="0">
                <a:solidFill>
                  <a:srgbClr val="333333"/>
                </a:solidFill>
                <a:effectLst/>
                <a:latin typeface="HelveticaNeue Regular"/>
              </a:rPr>
              <a:t>Stacked intelligent </a:t>
            </a:r>
            <a:r>
              <a:rPr lang="en-GB" sz="1200" b="1" i="0" dirty="0" err="1">
                <a:solidFill>
                  <a:srgbClr val="333333"/>
                </a:solidFill>
                <a:effectLst/>
                <a:latin typeface="HelveticaNeue Regular"/>
              </a:rPr>
              <a:t>metasurfaces</a:t>
            </a:r>
            <a:r>
              <a:rPr lang="en-GB" sz="1200" b="1" i="0" dirty="0">
                <a:solidFill>
                  <a:srgbClr val="333333"/>
                </a:solidFill>
                <a:effectLst/>
                <a:latin typeface="HelveticaNeue Regular"/>
              </a:rPr>
              <a:t> for efficient holographic MIMO communications in 6G</a:t>
            </a:r>
            <a:r>
              <a:rPr lang="en-GB" sz="1200" b="0" i="0" dirty="0">
                <a:solidFill>
                  <a:srgbClr val="333333"/>
                </a:solidFill>
                <a:effectLst/>
                <a:latin typeface="HelveticaNeue Regular"/>
              </a:rPr>
              <a:t>", </a:t>
            </a:r>
            <a:r>
              <a:rPr lang="en-GB" sz="1200" b="0" i="1" dirty="0">
                <a:solidFill>
                  <a:srgbClr val="333333"/>
                </a:solidFill>
                <a:effectLst/>
                <a:latin typeface="HelveticaNeue Regular"/>
              </a:rPr>
              <a:t>IEEE J. Sel. Areas Commun.</a:t>
            </a:r>
            <a:r>
              <a:rPr lang="en-GB" sz="1200" b="0" i="0" dirty="0">
                <a:solidFill>
                  <a:srgbClr val="333333"/>
                </a:solidFill>
                <a:effectLst/>
                <a:latin typeface="HelveticaNeue Regular"/>
              </a:rPr>
              <a:t>, vol. 41, no. 8, pp. 2380-2396, Aug. 2023.</a:t>
            </a:r>
          </a:p>
          <a:p>
            <a:pPr>
              <a:spcAft>
                <a:spcPts val="600"/>
              </a:spcAft>
            </a:pPr>
            <a:r>
              <a:rPr lang="en-GB" sz="1200" dirty="0">
                <a:solidFill>
                  <a:srgbClr val="333333"/>
                </a:solidFill>
                <a:latin typeface="HelveticaNeue Regular"/>
              </a:rPr>
              <a:t>[3] </a:t>
            </a:r>
            <a:r>
              <a:rPr lang="en-GB" sz="1200" b="0" i="0" dirty="0">
                <a:solidFill>
                  <a:srgbClr val="333333"/>
                </a:solidFill>
                <a:effectLst/>
                <a:latin typeface="HelveticaNeue Regular"/>
              </a:rPr>
              <a:t>J. An, M. Di Renzo, M. </a:t>
            </a:r>
            <a:r>
              <a:rPr lang="en-GB" sz="1200" b="0" i="0" dirty="0" err="1">
                <a:solidFill>
                  <a:srgbClr val="333333"/>
                </a:solidFill>
                <a:effectLst/>
                <a:latin typeface="HelveticaNeue Regular"/>
              </a:rPr>
              <a:t>Debbah</a:t>
            </a:r>
            <a:r>
              <a:rPr lang="en-GB" sz="1200" b="0" i="0" dirty="0">
                <a:solidFill>
                  <a:srgbClr val="333333"/>
                </a:solidFill>
                <a:effectLst/>
                <a:latin typeface="HelveticaNeue Regular"/>
              </a:rPr>
              <a:t>, H. Vincent Poor and C. Yuen, "</a:t>
            </a:r>
            <a:r>
              <a:rPr lang="en-GB" sz="1200" b="1" i="0" dirty="0">
                <a:solidFill>
                  <a:srgbClr val="333333"/>
                </a:solidFill>
                <a:effectLst/>
                <a:latin typeface="HelveticaNeue Regular"/>
              </a:rPr>
              <a:t>Stacked intelligent </a:t>
            </a:r>
            <a:r>
              <a:rPr lang="en-GB" sz="1200" b="1" i="0" dirty="0" err="1">
                <a:solidFill>
                  <a:srgbClr val="333333"/>
                </a:solidFill>
                <a:effectLst/>
                <a:latin typeface="HelveticaNeue Regular"/>
              </a:rPr>
              <a:t>metasurfaces</a:t>
            </a:r>
            <a:r>
              <a:rPr lang="en-GB" sz="1200" b="1" i="0" dirty="0">
                <a:solidFill>
                  <a:srgbClr val="333333"/>
                </a:solidFill>
                <a:effectLst/>
                <a:latin typeface="HelveticaNeue Regular"/>
              </a:rPr>
              <a:t> for multiuser downlink beamforming in the wave  domain</a:t>
            </a:r>
            <a:r>
              <a:rPr lang="en-GB" sz="1200" b="0" i="0" dirty="0">
                <a:solidFill>
                  <a:srgbClr val="333333"/>
                </a:solidFill>
                <a:effectLst/>
                <a:latin typeface="HelveticaNeue Regular"/>
              </a:rPr>
              <a:t>", </a:t>
            </a:r>
            <a:r>
              <a:rPr lang="en-GB" sz="1200" b="0" i="1" dirty="0">
                <a:solidFill>
                  <a:srgbClr val="333333"/>
                </a:solidFill>
                <a:effectLst/>
                <a:latin typeface="HelveticaNeue Regular"/>
              </a:rPr>
              <a:t>arXiv:2309.02687</a:t>
            </a:r>
            <a:r>
              <a:rPr lang="en-GB" sz="1200" b="0" i="0" dirty="0">
                <a:solidFill>
                  <a:srgbClr val="333333"/>
                </a:solidFill>
                <a:effectLst/>
                <a:latin typeface="HelveticaNeue Regular"/>
              </a:rPr>
              <a:t>, 2023.</a:t>
            </a:r>
            <a:endParaRPr lang="LID4096" sz="1200" dirty="0"/>
          </a:p>
          <a:p>
            <a:endParaRPr lang="LID4096" dirty="0"/>
          </a:p>
        </p:txBody>
      </p:sp>
      <p:sp>
        <p:nvSpPr>
          <p:cNvPr id="4" name="Slide Number Placeholder 3">
            <a:extLst>
              <a:ext uri="{FF2B5EF4-FFF2-40B4-BE49-F238E27FC236}">
                <a16:creationId xmlns:a16="http://schemas.microsoft.com/office/drawing/2014/main" id="{07EED264-9E92-7513-8BA0-7E39DD083FCB}"/>
              </a:ext>
            </a:extLst>
          </p:cNvPr>
          <p:cNvSpPr>
            <a:spLocks noGrp="1"/>
          </p:cNvSpPr>
          <p:nvPr>
            <p:ph type="sldNum" sz="quarter" idx="5"/>
          </p:nvPr>
        </p:nvSpPr>
        <p:spPr/>
        <p:txBody>
          <a:bodyPr/>
          <a:lstStyle/>
          <a:p>
            <a:fld id="{8ECF8C34-17CD-41C4-A2DB-37C5CCFFA151}" type="slidenum">
              <a:rPr lang="en-DE" smtClean="0"/>
              <a:t>53</a:t>
            </a:fld>
            <a:endParaRPr lang="en-DE"/>
          </a:p>
        </p:txBody>
      </p:sp>
    </p:spTree>
    <p:extLst>
      <p:ext uri="{BB962C8B-B14F-4D97-AF65-F5344CB8AC3E}">
        <p14:creationId xmlns:p14="http://schemas.microsoft.com/office/powerpoint/2010/main" val="16003590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2CEADA-56C7-0D81-BDDC-04B79FA53DB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6B9D097-F03F-D5C9-F887-4EB3387D6FB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5BAF348-95FE-64A2-AE8B-50CA34F86ACF}"/>
              </a:ext>
            </a:extLst>
          </p:cNvPr>
          <p:cNvSpPr>
            <a:spLocks noGrp="1"/>
          </p:cNvSpPr>
          <p:nvPr>
            <p:ph type="body" idx="1"/>
          </p:nvPr>
        </p:nvSpPr>
        <p:spPr/>
        <p:txBody>
          <a:bodyPr/>
          <a:lstStyle/>
          <a:p>
            <a:endParaRPr lang="LID4096"/>
          </a:p>
        </p:txBody>
      </p:sp>
      <p:sp>
        <p:nvSpPr>
          <p:cNvPr id="4" name="Slide Number Placeholder 3">
            <a:extLst>
              <a:ext uri="{FF2B5EF4-FFF2-40B4-BE49-F238E27FC236}">
                <a16:creationId xmlns:a16="http://schemas.microsoft.com/office/drawing/2014/main" id="{8D0EB17D-51E3-4742-1202-77586E19F941}"/>
              </a:ext>
            </a:extLst>
          </p:cNvPr>
          <p:cNvSpPr>
            <a:spLocks noGrp="1"/>
          </p:cNvSpPr>
          <p:nvPr>
            <p:ph type="sldNum" sz="quarter" idx="5"/>
          </p:nvPr>
        </p:nvSpPr>
        <p:spPr/>
        <p:txBody>
          <a:bodyPr/>
          <a:lstStyle/>
          <a:p>
            <a:fld id="{8ECF8C34-17CD-41C4-A2DB-37C5CCFFA151}" type="slidenum">
              <a:rPr lang="en-DE" smtClean="0"/>
              <a:t>54</a:t>
            </a:fld>
            <a:endParaRPr lang="en-DE"/>
          </a:p>
        </p:txBody>
      </p:sp>
    </p:spTree>
    <p:extLst>
      <p:ext uri="{BB962C8B-B14F-4D97-AF65-F5344CB8AC3E}">
        <p14:creationId xmlns:p14="http://schemas.microsoft.com/office/powerpoint/2010/main" val="6160339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2"/>
          </p:nvPr>
        </p:nvSpPr>
        <p:spPr/>
        <p:txBody>
          <a:bodyPr/>
          <a:lstStyle/>
          <a:p>
            <a:r>
              <a:t>Footer</a:t>
            </a:r>
          </a:p>
        </p:txBody>
      </p:sp>
      <p:sp>
        <p:nvSpPr>
          <p:cNvPr id="3" name="PlaceHolder 2"/>
          <p:cNvSpPr>
            <a:spLocks noGrp="1"/>
          </p:cNvSpPr>
          <p:nvPr>
            <p:ph type="sldNum" idx="3"/>
          </p:nvPr>
        </p:nvSpPr>
        <p:spPr/>
        <p:txBody>
          <a:bodyPr/>
          <a:lstStyle/>
          <a:p>
            <a:fld id="{7DEC9693-A716-459F-9D95-DDB1631609AC}" type="slidenum">
              <a:t>‹#›</a:t>
            </a:fld>
            <a:endParaRPr/>
          </a:p>
        </p:txBody>
      </p:sp>
      <p:sp>
        <p:nvSpPr>
          <p:cNvPr id="4" name="PlaceHolder 3"/>
          <p:cNvSpPr>
            <a:spLocks noGrp="1"/>
          </p:cNvSpPr>
          <p:nvPr>
            <p:ph type="dt" idx="1"/>
          </p:nvPr>
        </p:nvSpPr>
        <p:spPr/>
        <p:txBody>
          <a:body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DE" sz="1800" b="0" strike="noStrike" spc="-1">
              <a:solidFill>
                <a:srgbClr val="000000"/>
              </a:solidFill>
              <a:latin typeface="Calibri"/>
            </a:endParaRPr>
          </a:p>
        </p:txBody>
      </p:sp>
      <p:sp>
        <p:nvSpPr>
          <p:cNvPr id="27" name="PlaceHolder 2"/>
          <p:cNvSpPr>
            <a:spLocks noGrp="1"/>
          </p:cNvSpPr>
          <p:nvPr>
            <p:ph/>
          </p:nvPr>
        </p:nvSpPr>
        <p:spPr>
          <a:xfrm>
            <a:off x="838080" y="1825560"/>
            <a:ext cx="10515240" cy="2075040"/>
          </a:xfrm>
          <a:prstGeom prst="rect">
            <a:avLst/>
          </a:prstGeom>
          <a:noFill/>
          <a:ln w="0">
            <a:noFill/>
          </a:ln>
        </p:spPr>
        <p:txBody>
          <a:bodyPr lIns="0" tIns="0" rIns="0" bIns="0" anchor="t">
            <a:normAutofit/>
          </a:bodyPr>
          <a:lstStyle/>
          <a:p>
            <a:pPr>
              <a:lnSpc>
                <a:spcPct val="90000"/>
              </a:lnSpc>
              <a:spcBef>
                <a:spcPts val="1417"/>
              </a:spcBef>
              <a:buNone/>
            </a:pPr>
            <a:endParaRPr lang="en-DE" sz="2800" b="0" strike="noStrike" spc="-1">
              <a:solidFill>
                <a:srgbClr val="000000"/>
              </a:solidFill>
              <a:latin typeface="Calibri"/>
            </a:endParaRPr>
          </a:p>
        </p:txBody>
      </p:sp>
      <p:sp>
        <p:nvSpPr>
          <p:cNvPr id="28" name="PlaceHolder 3"/>
          <p:cNvSpPr>
            <a:spLocks noGrp="1"/>
          </p:cNvSpPr>
          <p:nvPr>
            <p:ph/>
          </p:nvPr>
        </p:nvSpPr>
        <p:spPr>
          <a:xfrm>
            <a:off x="838080" y="4098240"/>
            <a:ext cx="10515240" cy="2075040"/>
          </a:xfrm>
          <a:prstGeom prst="rect">
            <a:avLst/>
          </a:prstGeom>
          <a:noFill/>
          <a:ln w="0">
            <a:noFill/>
          </a:ln>
        </p:spPr>
        <p:txBody>
          <a:bodyPr lIns="0" tIns="0" rIns="0" bIns="0" anchor="t">
            <a:normAutofit/>
          </a:bodyPr>
          <a:lstStyle/>
          <a:p>
            <a:pPr>
              <a:lnSpc>
                <a:spcPct val="90000"/>
              </a:lnSpc>
              <a:spcBef>
                <a:spcPts val="1417"/>
              </a:spcBef>
              <a:buNone/>
            </a:pPr>
            <a:endParaRPr lang="en-DE" sz="2800" b="0" strike="noStrike" spc="-1">
              <a:solidFill>
                <a:srgbClr val="000000"/>
              </a:solidFill>
              <a:latin typeface="Calibri"/>
            </a:endParaRPr>
          </a:p>
        </p:txBody>
      </p:sp>
      <p:sp>
        <p:nvSpPr>
          <p:cNvPr id="5" name="PlaceHolder 4"/>
          <p:cNvSpPr>
            <a:spLocks noGrp="1"/>
          </p:cNvSpPr>
          <p:nvPr>
            <p:ph type="ftr" idx="2"/>
          </p:nvPr>
        </p:nvSpPr>
        <p:spPr/>
        <p:txBody>
          <a:bodyPr/>
          <a:lstStyle/>
          <a:p>
            <a:r>
              <a:t>Footer</a:t>
            </a:r>
          </a:p>
        </p:txBody>
      </p:sp>
      <p:sp>
        <p:nvSpPr>
          <p:cNvPr id="6" name="PlaceHolder 5"/>
          <p:cNvSpPr>
            <a:spLocks noGrp="1"/>
          </p:cNvSpPr>
          <p:nvPr>
            <p:ph type="sldNum" idx="3"/>
          </p:nvPr>
        </p:nvSpPr>
        <p:spPr/>
        <p:txBody>
          <a:bodyPr/>
          <a:lstStyle/>
          <a:p>
            <a:fld id="{A0D0460B-7977-47E7-A79A-D188E3C03145}" type="slidenum">
              <a:t>‹#›</a:t>
            </a:fld>
            <a:endParaRPr/>
          </a:p>
        </p:txBody>
      </p:sp>
      <p:sp>
        <p:nvSpPr>
          <p:cNvPr id="7" name="PlaceHolder 6"/>
          <p:cNvSpPr>
            <a:spLocks noGrp="1"/>
          </p:cNvSpPr>
          <p:nvPr>
            <p:ph type="dt" idx="1"/>
          </p:nvPr>
        </p:nvSpPr>
        <p:spPr/>
        <p:txBody>
          <a:body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DE" sz="1800" b="0" strike="noStrike" spc="-1">
              <a:solidFill>
                <a:srgbClr val="000000"/>
              </a:solidFill>
              <a:latin typeface="Calibri"/>
            </a:endParaRPr>
          </a:p>
        </p:txBody>
      </p:sp>
      <p:sp>
        <p:nvSpPr>
          <p:cNvPr id="30" name="PlaceHolder 2"/>
          <p:cNvSpPr>
            <a:spLocks noGrp="1"/>
          </p:cNvSpPr>
          <p:nvPr>
            <p:ph/>
          </p:nvPr>
        </p:nvSpPr>
        <p:spPr>
          <a:xfrm>
            <a:off x="838080" y="182556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DE" sz="2800" b="0" strike="noStrike" spc="-1">
              <a:solidFill>
                <a:srgbClr val="000000"/>
              </a:solidFill>
              <a:latin typeface="Calibri"/>
            </a:endParaRPr>
          </a:p>
        </p:txBody>
      </p:sp>
      <p:sp>
        <p:nvSpPr>
          <p:cNvPr id="31" name="PlaceHolder 3"/>
          <p:cNvSpPr>
            <a:spLocks noGrp="1"/>
          </p:cNvSpPr>
          <p:nvPr>
            <p:ph/>
          </p:nvPr>
        </p:nvSpPr>
        <p:spPr>
          <a:xfrm>
            <a:off x="6226200" y="182556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DE" sz="2800" b="0" strike="noStrike" spc="-1">
              <a:solidFill>
                <a:srgbClr val="000000"/>
              </a:solidFill>
              <a:latin typeface="Calibri"/>
            </a:endParaRPr>
          </a:p>
        </p:txBody>
      </p:sp>
      <p:sp>
        <p:nvSpPr>
          <p:cNvPr id="32" name="PlaceHolder 4"/>
          <p:cNvSpPr>
            <a:spLocks noGrp="1"/>
          </p:cNvSpPr>
          <p:nvPr>
            <p:ph/>
          </p:nvPr>
        </p:nvSpPr>
        <p:spPr>
          <a:xfrm>
            <a:off x="838080" y="409824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DE" sz="2800" b="0" strike="noStrike" spc="-1">
              <a:solidFill>
                <a:srgbClr val="000000"/>
              </a:solidFill>
              <a:latin typeface="Calibri"/>
            </a:endParaRPr>
          </a:p>
        </p:txBody>
      </p:sp>
      <p:sp>
        <p:nvSpPr>
          <p:cNvPr id="33" name="PlaceHolder 5"/>
          <p:cNvSpPr>
            <a:spLocks noGrp="1"/>
          </p:cNvSpPr>
          <p:nvPr>
            <p:ph/>
          </p:nvPr>
        </p:nvSpPr>
        <p:spPr>
          <a:xfrm>
            <a:off x="6226200" y="409824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DE" sz="2800" b="0" strike="noStrike" spc="-1">
              <a:solidFill>
                <a:srgbClr val="000000"/>
              </a:solidFill>
              <a:latin typeface="Calibri"/>
            </a:endParaRPr>
          </a:p>
        </p:txBody>
      </p:sp>
      <p:sp>
        <p:nvSpPr>
          <p:cNvPr id="7" name="PlaceHolder 6"/>
          <p:cNvSpPr>
            <a:spLocks noGrp="1"/>
          </p:cNvSpPr>
          <p:nvPr>
            <p:ph type="ftr" idx="2"/>
          </p:nvPr>
        </p:nvSpPr>
        <p:spPr/>
        <p:txBody>
          <a:bodyPr/>
          <a:lstStyle/>
          <a:p>
            <a:r>
              <a:t>Footer</a:t>
            </a:r>
          </a:p>
        </p:txBody>
      </p:sp>
      <p:sp>
        <p:nvSpPr>
          <p:cNvPr id="8" name="PlaceHolder 7"/>
          <p:cNvSpPr>
            <a:spLocks noGrp="1"/>
          </p:cNvSpPr>
          <p:nvPr>
            <p:ph type="sldNum" idx="3"/>
          </p:nvPr>
        </p:nvSpPr>
        <p:spPr/>
        <p:txBody>
          <a:bodyPr/>
          <a:lstStyle/>
          <a:p>
            <a:fld id="{010E9FE8-B0A7-4DDF-9B2C-C222F344FFE3}" type="slidenum">
              <a:t>‹#›</a:t>
            </a:fld>
            <a:endParaRPr/>
          </a:p>
        </p:txBody>
      </p:sp>
      <p:sp>
        <p:nvSpPr>
          <p:cNvPr id="9" name="PlaceHolder 8"/>
          <p:cNvSpPr>
            <a:spLocks noGrp="1"/>
          </p:cNvSpPr>
          <p:nvPr>
            <p:ph type="dt" idx="1"/>
          </p:nvPr>
        </p:nvSpPr>
        <p:spPr/>
        <p:txBody>
          <a:body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DE" sz="1800" b="0" strike="noStrike" spc="-1">
              <a:solidFill>
                <a:srgbClr val="000000"/>
              </a:solidFill>
              <a:latin typeface="Calibri"/>
            </a:endParaRPr>
          </a:p>
        </p:txBody>
      </p:sp>
      <p:sp>
        <p:nvSpPr>
          <p:cNvPr id="35" name="PlaceHolder 2"/>
          <p:cNvSpPr>
            <a:spLocks noGrp="1"/>
          </p:cNvSpPr>
          <p:nvPr>
            <p:ph/>
          </p:nvPr>
        </p:nvSpPr>
        <p:spPr>
          <a:xfrm>
            <a:off x="838080" y="1825560"/>
            <a:ext cx="3385800" cy="2075040"/>
          </a:xfrm>
          <a:prstGeom prst="rect">
            <a:avLst/>
          </a:prstGeom>
          <a:noFill/>
          <a:ln w="0">
            <a:noFill/>
          </a:ln>
        </p:spPr>
        <p:txBody>
          <a:bodyPr lIns="0" tIns="0" rIns="0" bIns="0" anchor="t">
            <a:normAutofit/>
          </a:bodyPr>
          <a:lstStyle/>
          <a:p>
            <a:pPr>
              <a:lnSpc>
                <a:spcPct val="90000"/>
              </a:lnSpc>
              <a:spcBef>
                <a:spcPts val="1417"/>
              </a:spcBef>
              <a:buNone/>
            </a:pPr>
            <a:endParaRPr lang="en-DE" sz="2800" b="0" strike="noStrike" spc="-1">
              <a:solidFill>
                <a:srgbClr val="000000"/>
              </a:solidFill>
              <a:latin typeface="Calibri"/>
            </a:endParaRPr>
          </a:p>
        </p:txBody>
      </p:sp>
      <p:sp>
        <p:nvSpPr>
          <p:cNvPr id="36" name="PlaceHolder 3"/>
          <p:cNvSpPr>
            <a:spLocks noGrp="1"/>
          </p:cNvSpPr>
          <p:nvPr>
            <p:ph/>
          </p:nvPr>
        </p:nvSpPr>
        <p:spPr>
          <a:xfrm>
            <a:off x="4393440" y="1825560"/>
            <a:ext cx="3385800" cy="2075040"/>
          </a:xfrm>
          <a:prstGeom prst="rect">
            <a:avLst/>
          </a:prstGeom>
          <a:noFill/>
          <a:ln w="0">
            <a:noFill/>
          </a:ln>
        </p:spPr>
        <p:txBody>
          <a:bodyPr lIns="0" tIns="0" rIns="0" bIns="0" anchor="t">
            <a:normAutofit/>
          </a:bodyPr>
          <a:lstStyle/>
          <a:p>
            <a:pPr>
              <a:lnSpc>
                <a:spcPct val="90000"/>
              </a:lnSpc>
              <a:spcBef>
                <a:spcPts val="1417"/>
              </a:spcBef>
              <a:buNone/>
            </a:pPr>
            <a:endParaRPr lang="en-DE" sz="2800" b="0" strike="noStrike" spc="-1">
              <a:solidFill>
                <a:srgbClr val="000000"/>
              </a:solidFill>
              <a:latin typeface="Calibri"/>
            </a:endParaRPr>
          </a:p>
        </p:txBody>
      </p:sp>
      <p:sp>
        <p:nvSpPr>
          <p:cNvPr id="37" name="PlaceHolder 4"/>
          <p:cNvSpPr>
            <a:spLocks noGrp="1"/>
          </p:cNvSpPr>
          <p:nvPr>
            <p:ph/>
          </p:nvPr>
        </p:nvSpPr>
        <p:spPr>
          <a:xfrm>
            <a:off x="7949160" y="1825560"/>
            <a:ext cx="3385800" cy="2075040"/>
          </a:xfrm>
          <a:prstGeom prst="rect">
            <a:avLst/>
          </a:prstGeom>
          <a:noFill/>
          <a:ln w="0">
            <a:noFill/>
          </a:ln>
        </p:spPr>
        <p:txBody>
          <a:bodyPr lIns="0" tIns="0" rIns="0" bIns="0" anchor="t">
            <a:normAutofit/>
          </a:bodyPr>
          <a:lstStyle/>
          <a:p>
            <a:pPr>
              <a:lnSpc>
                <a:spcPct val="90000"/>
              </a:lnSpc>
              <a:spcBef>
                <a:spcPts val="1417"/>
              </a:spcBef>
              <a:buNone/>
            </a:pPr>
            <a:endParaRPr lang="en-DE" sz="2800" b="0" strike="noStrike" spc="-1">
              <a:solidFill>
                <a:srgbClr val="000000"/>
              </a:solidFill>
              <a:latin typeface="Calibri"/>
            </a:endParaRPr>
          </a:p>
        </p:txBody>
      </p:sp>
      <p:sp>
        <p:nvSpPr>
          <p:cNvPr id="38" name="PlaceHolder 5"/>
          <p:cNvSpPr>
            <a:spLocks noGrp="1"/>
          </p:cNvSpPr>
          <p:nvPr>
            <p:ph/>
          </p:nvPr>
        </p:nvSpPr>
        <p:spPr>
          <a:xfrm>
            <a:off x="838080" y="4098240"/>
            <a:ext cx="3385800" cy="2075040"/>
          </a:xfrm>
          <a:prstGeom prst="rect">
            <a:avLst/>
          </a:prstGeom>
          <a:noFill/>
          <a:ln w="0">
            <a:noFill/>
          </a:ln>
        </p:spPr>
        <p:txBody>
          <a:bodyPr lIns="0" tIns="0" rIns="0" bIns="0" anchor="t">
            <a:normAutofit/>
          </a:bodyPr>
          <a:lstStyle/>
          <a:p>
            <a:pPr>
              <a:lnSpc>
                <a:spcPct val="90000"/>
              </a:lnSpc>
              <a:spcBef>
                <a:spcPts val="1417"/>
              </a:spcBef>
              <a:buNone/>
            </a:pPr>
            <a:endParaRPr lang="en-DE" sz="2800" b="0" strike="noStrike" spc="-1">
              <a:solidFill>
                <a:srgbClr val="000000"/>
              </a:solidFill>
              <a:latin typeface="Calibri"/>
            </a:endParaRPr>
          </a:p>
        </p:txBody>
      </p:sp>
      <p:sp>
        <p:nvSpPr>
          <p:cNvPr id="39" name="PlaceHolder 6"/>
          <p:cNvSpPr>
            <a:spLocks noGrp="1"/>
          </p:cNvSpPr>
          <p:nvPr>
            <p:ph/>
          </p:nvPr>
        </p:nvSpPr>
        <p:spPr>
          <a:xfrm>
            <a:off x="4393440" y="4098240"/>
            <a:ext cx="3385800" cy="2075040"/>
          </a:xfrm>
          <a:prstGeom prst="rect">
            <a:avLst/>
          </a:prstGeom>
          <a:noFill/>
          <a:ln w="0">
            <a:noFill/>
          </a:ln>
        </p:spPr>
        <p:txBody>
          <a:bodyPr lIns="0" tIns="0" rIns="0" bIns="0" anchor="t">
            <a:normAutofit/>
          </a:bodyPr>
          <a:lstStyle/>
          <a:p>
            <a:pPr>
              <a:lnSpc>
                <a:spcPct val="90000"/>
              </a:lnSpc>
              <a:spcBef>
                <a:spcPts val="1417"/>
              </a:spcBef>
              <a:buNone/>
            </a:pPr>
            <a:endParaRPr lang="en-DE" sz="2800" b="0" strike="noStrike" spc="-1">
              <a:solidFill>
                <a:srgbClr val="000000"/>
              </a:solidFill>
              <a:latin typeface="Calibri"/>
            </a:endParaRPr>
          </a:p>
        </p:txBody>
      </p:sp>
      <p:sp>
        <p:nvSpPr>
          <p:cNvPr id="40" name="PlaceHolder 7"/>
          <p:cNvSpPr>
            <a:spLocks noGrp="1"/>
          </p:cNvSpPr>
          <p:nvPr>
            <p:ph/>
          </p:nvPr>
        </p:nvSpPr>
        <p:spPr>
          <a:xfrm>
            <a:off x="7949160" y="4098240"/>
            <a:ext cx="3385800" cy="2075040"/>
          </a:xfrm>
          <a:prstGeom prst="rect">
            <a:avLst/>
          </a:prstGeom>
          <a:noFill/>
          <a:ln w="0">
            <a:noFill/>
          </a:ln>
        </p:spPr>
        <p:txBody>
          <a:bodyPr lIns="0" tIns="0" rIns="0" bIns="0" anchor="t">
            <a:normAutofit/>
          </a:bodyPr>
          <a:lstStyle/>
          <a:p>
            <a:pPr>
              <a:lnSpc>
                <a:spcPct val="90000"/>
              </a:lnSpc>
              <a:spcBef>
                <a:spcPts val="1417"/>
              </a:spcBef>
              <a:buNone/>
            </a:pPr>
            <a:endParaRPr lang="en-DE" sz="2800" b="0" strike="noStrike" spc="-1">
              <a:solidFill>
                <a:srgbClr val="000000"/>
              </a:solidFill>
              <a:latin typeface="Calibri"/>
            </a:endParaRPr>
          </a:p>
        </p:txBody>
      </p:sp>
      <p:sp>
        <p:nvSpPr>
          <p:cNvPr id="9" name="PlaceHolder 8"/>
          <p:cNvSpPr>
            <a:spLocks noGrp="1"/>
          </p:cNvSpPr>
          <p:nvPr>
            <p:ph type="ftr" idx="2"/>
          </p:nvPr>
        </p:nvSpPr>
        <p:spPr/>
        <p:txBody>
          <a:bodyPr/>
          <a:lstStyle/>
          <a:p>
            <a:r>
              <a:t>Footer</a:t>
            </a:r>
          </a:p>
        </p:txBody>
      </p:sp>
      <p:sp>
        <p:nvSpPr>
          <p:cNvPr id="10" name="PlaceHolder 9"/>
          <p:cNvSpPr>
            <a:spLocks noGrp="1"/>
          </p:cNvSpPr>
          <p:nvPr>
            <p:ph type="sldNum" idx="3"/>
          </p:nvPr>
        </p:nvSpPr>
        <p:spPr/>
        <p:txBody>
          <a:bodyPr/>
          <a:lstStyle/>
          <a:p>
            <a:fld id="{D1FD9CF8-875E-439C-8289-500F982A6E2C}" type="slidenum">
              <a:t>‹#›</a:t>
            </a:fld>
            <a:endParaRPr/>
          </a:p>
        </p:txBody>
      </p:sp>
      <p:sp>
        <p:nvSpPr>
          <p:cNvPr id="11" name="PlaceHolder 10"/>
          <p:cNvSpPr>
            <a:spLocks noGrp="1"/>
          </p:cNvSpPr>
          <p:nvPr>
            <p:ph type="dt" idx="1"/>
          </p:nvPr>
        </p:nvSpPr>
        <p:spPr/>
        <p:txBody>
          <a:body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5B1C50-5D25-95A5-BFC2-A31C2E836425}"/>
              </a:ext>
            </a:extLst>
          </p:cNvPr>
          <p:cNvSpPr>
            <a:spLocks noGrp="1"/>
          </p:cNvSpPr>
          <p:nvPr>
            <p:ph type="title"/>
          </p:nvPr>
        </p:nvSpPr>
        <p:spPr/>
        <p:txBody>
          <a:bodyPr/>
          <a:lstStyle/>
          <a:p>
            <a:r>
              <a:rPr lang="en-US"/>
              <a:t>Click to edit Master title style</a:t>
            </a:r>
            <a:endParaRPr lang="en-DE"/>
          </a:p>
        </p:txBody>
      </p:sp>
      <p:sp>
        <p:nvSpPr>
          <p:cNvPr id="3" name="Content Placeholder 2">
            <a:extLst>
              <a:ext uri="{FF2B5EF4-FFF2-40B4-BE49-F238E27FC236}">
                <a16:creationId xmlns:a16="http://schemas.microsoft.com/office/drawing/2014/main" id="{E5479FD4-A77D-E97E-76EB-2B34C509A9E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4" name="Date Placeholder 3">
            <a:extLst>
              <a:ext uri="{FF2B5EF4-FFF2-40B4-BE49-F238E27FC236}">
                <a16:creationId xmlns:a16="http://schemas.microsoft.com/office/drawing/2014/main" id="{7768C733-D60B-9E68-E96F-B69FB04DC078}"/>
              </a:ext>
            </a:extLst>
          </p:cNvPr>
          <p:cNvSpPr>
            <a:spLocks noGrp="1"/>
          </p:cNvSpPr>
          <p:nvPr>
            <p:ph type="dt" sz="half" idx="10"/>
          </p:nvPr>
        </p:nvSpPr>
        <p:spPr/>
        <p:txBody>
          <a:bodyPr/>
          <a:lstStyle/>
          <a:p>
            <a:endParaRPr lang="en-DE"/>
          </a:p>
        </p:txBody>
      </p:sp>
      <p:sp>
        <p:nvSpPr>
          <p:cNvPr id="5" name="Footer Placeholder 4">
            <a:extLst>
              <a:ext uri="{FF2B5EF4-FFF2-40B4-BE49-F238E27FC236}">
                <a16:creationId xmlns:a16="http://schemas.microsoft.com/office/drawing/2014/main" id="{FFBDF152-B7CB-BD79-6779-DF68364A1148}"/>
              </a:ext>
            </a:extLst>
          </p:cNvPr>
          <p:cNvSpPr>
            <a:spLocks noGrp="1"/>
          </p:cNvSpPr>
          <p:nvPr>
            <p:ph type="ftr" sz="quarter" idx="11"/>
          </p:nvPr>
        </p:nvSpPr>
        <p:spPr/>
        <p:txBody>
          <a:bodyPr/>
          <a:lstStyle/>
          <a:p>
            <a:r>
              <a:rPr lang="en-DE"/>
              <a:t>Footer</a:t>
            </a:r>
          </a:p>
        </p:txBody>
      </p:sp>
      <p:sp>
        <p:nvSpPr>
          <p:cNvPr id="6" name="Slide Number Placeholder 5">
            <a:extLst>
              <a:ext uri="{FF2B5EF4-FFF2-40B4-BE49-F238E27FC236}">
                <a16:creationId xmlns:a16="http://schemas.microsoft.com/office/drawing/2014/main" id="{242949DB-C176-AAEE-DF89-B1A94C66099C}"/>
              </a:ext>
            </a:extLst>
          </p:cNvPr>
          <p:cNvSpPr>
            <a:spLocks noGrp="1"/>
          </p:cNvSpPr>
          <p:nvPr>
            <p:ph type="sldNum" sz="quarter" idx="12"/>
          </p:nvPr>
        </p:nvSpPr>
        <p:spPr/>
        <p:txBody>
          <a:bodyPr/>
          <a:lstStyle/>
          <a:p>
            <a:fld id="{7E8774BD-3A8C-4ADC-8C0D-70DC2C0D04B2}" type="slidenum">
              <a:rPr lang="en-DE" smtClean="0"/>
              <a:t>‹#›</a:t>
            </a:fld>
            <a:endParaRPr lang="en-DE"/>
          </a:p>
        </p:txBody>
      </p:sp>
    </p:spTree>
    <p:extLst>
      <p:ext uri="{BB962C8B-B14F-4D97-AF65-F5344CB8AC3E}">
        <p14:creationId xmlns:p14="http://schemas.microsoft.com/office/powerpoint/2010/main" val="8812614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sp>
        <p:nvSpPr>
          <p:cNvPr id="2" name="Rechteck 4">
            <a:extLst>
              <a:ext uri="{FF2B5EF4-FFF2-40B4-BE49-F238E27FC236}">
                <a16:creationId xmlns:a16="http://schemas.microsoft.com/office/drawing/2014/main" id="{DA4ED779-1BF4-E9B2-D05D-97789C628B36}"/>
              </a:ext>
            </a:extLst>
          </p:cNvPr>
          <p:cNvSpPr/>
          <p:nvPr userDrawn="1"/>
        </p:nvSpPr>
        <p:spPr>
          <a:xfrm>
            <a:off x="0" y="1668462"/>
            <a:ext cx="12192000" cy="5189537"/>
          </a:xfrm>
          <a:custGeom>
            <a:avLst/>
            <a:gdLst>
              <a:gd name="connsiteX0" fmla="*/ 0 w 12192000"/>
              <a:gd name="connsiteY0" fmla="*/ 0 h 4760912"/>
              <a:gd name="connsiteX1" fmla="*/ 12192000 w 12192000"/>
              <a:gd name="connsiteY1" fmla="*/ 0 h 4760912"/>
              <a:gd name="connsiteX2" fmla="*/ 12192000 w 12192000"/>
              <a:gd name="connsiteY2" fmla="*/ 4760912 h 4760912"/>
              <a:gd name="connsiteX3" fmla="*/ 0 w 12192000"/>
              <a:gd name="connsiteY3" fmla="*/ 4760912 h 4760912"/>
              <a:gd name="connsiteX4" fmla="*/ 0 w 12192000"/>
              <a:gd name="connsiteY4" fmla="*/ 0 h 4760912"/>
              <a:gd name="connsiteX0" fmla="*/ 0 w 12192000"/>
              <a:gd name="connsiteY0" fmla="*/ 212725 h 4973637"/>
              <a:gd name="connsiteX1" fmla="*/ 12192000 w 12192000"/>
              <a:gd name="connsiteY1" fmla="*/ 0 h 4973637"/>
              <a:gd name="connsiteX2" fmla="*/ 12192000 w 12192000"/>
              <a:gd name="connsiteY2" fmla="*/ 4973637 h 4973637"/>
              <a:gd name="connsiteX3" fmla="*/ 0 w 12192000"/>
              <a:gd name="connsiteY3" fmla="*/ 4973637 h 4973637"/>
              <a:gd name="connsiteX4" fmla="*/ 0 w 12192000"/>
              <a:gd name="connsiteY4" fmla="*/ 212725 h 4973637"/>
              <a:gd name="connsiteX0" fmla="*/ 0 w 12192000"/>
              <a:gd name="connsiteY0" fmla="*/ 428625 h 5189537"/>
              <a:gd name="connsiteX1" fmla="*/ 12192000 w 12192000"/>
              <a:gd name="connsiteY1" fmla="*/ 0 h 5189537"/>
              <a:gd name="connsiteX2" fmla="*/ 12192000 w 12192000"/>
              <a:gd name="connsiteY2" fmla="*/ 5189537 h 5189537"/>
              <a:gd name="connsiteX3" fmla="*/ 0 w 12192000"/>
              <a:gd name="connsiteY3" fmla="*/ 5189537 h 5189537"/>
              <a:gd name="connsiteX4" fmla="*/ 0 w 12192000"/>
              <a:gd name="connsiteY4" fmla="*/ 428625 h 51895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5189537">
                <a:moveTo>
                  <a:pt x="0" y="428625"/>
                </a:moveTo>
                <a:lnTo>
                  <a:pt x="12192000" y="0"/>
                </a:lnTo>
                <a:lnTo>
                  <a:pt x="12192000" y="5189537"/>
                </a:lnTo>
                <a:lnTo>
                  <a:pt x="0" y="5189537"/>
                </a:lnTo>
                <a:lnTo>
                  <a:pt x="0" y="428625"/>
                </a:lnTo>
                <a:close/>
              </a:path>
            </a:pathLst>
          </a:custGeom>
          <a:gradFill>
            <a:gsLst>
              <a:gs pos="0">
                <a:srgbClr val="1F90CC"/>
              </a:gs>
              <a:gs pos="100000">
                <a:srgbClr val="9013FE"/>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7" name="Rechteck 4">
            <a:extLst>
              <a:ext uri="{FF2B5EF4-FFF2-40B4-BE49-F238E27FC236}">
                <a16:creationId xmlns:a16="http://schemas.microsoft.com/office/drawing/2014/main" id="{220A97D8-26D0-E064-8D44-BA1E44C754AA}"/>
              </a:ext>
            </a:extLst>
          </p:cNvPr>
          <p:cNvSpPr/>
          <p:nvPr userDrawn="1"/>
        </p:nvSpPr>
        <p:spPr>
          <a:xfrm>
            <a:off x="-6479" y="1668461"/>
            <a:ext cx="12192000" cy="5189537"/>
          </a:xfrm>
          <a:custGeom>
            <a:avLst/>
            <a:gdLst>
              <a:gd name="connsiteX0" fmla="*/ 0 w 12192000"/>
              <a:gd name="connsiteY0" fmla="*/ 0 h 4760912"/>
              <a:gd name="connsiteX1" fmla="*/ 12192000 w 12192000"/>
              <a:gd name="connsiteY1" fmla="*/ 0 h 4760912"/>
              <a:gd name="connsiteX2" fmla="*/ 12192000 w 12192000"/>
              <a:gd name="connsiteY2" fmla="*/ 4760912 h 4760912"/>
              <a:gd name="connsiteX3" fmla="*/ 0 w 12192000"/>
              <a:gd name="connsiteY3" fmla="*/ 4760912 h 4760912"/>
              <a:gd name="connsiteX4" fmla="*/ 0 w 12192000"/>
              <a:gd name="connsiteY4" fmla="*/ 0 h 4760912"/>
              <a:gd name="connsiteX0" fmla="*/ 0 w 12192000"/>
              <a:gd name="connsiteY0" fmla="*/ 212725 h 4973637"/>
              <a:gd name="connsiteX1" fmla="*/ 12192000 w 12192000"/>
              <a:gd name="connsiteY1" fmla="*/ 0 h 4973637"/>
              <a:gd name="connsiteX2" fmla="*/ 12192000 w 12192000"/>
              <a:gd name="connsiteY2" fmla="*/ 4973637 h 4973637"/>
              <a:gd name="connsiteX3" fmla="*/ 0 w 12192000"/>
              <a:gd name="connsiteY3" fmla="*/ 4973637 h 4973637"/>
              <a:gd name="connsiteX4" fmla="*/ 0 w 12192000"/>
              <a:gd name="connsiteY4" fmla="*/ 212725 h 4973637"/>
              <a:gd name="connsiteX0" fmla="*/ 0 w 12192000"/>
              <a:gd name="connsiteY0" fmla="*/ 428625 h 5189537"/>
              <a:gd name="connsiteX1" fmla="*/ 12192000 w 12192000"/>
              <a:gd name="connsiteY1" fmla="*/ 0 h 5189537"/>
              <a:gd name="connsiteX2" fmla="*/ 12192000 w 12192000"/>
              <a:gd name="connsiteY2" fmla="*/ 5189537 h 5189537"/>
              <a:gd name="connsiteX3" fmla="*/ 0 w 12192000"/>
              <a:gd name="connsiteY3" fmla="*/ 5189537 h 5189537"/>
              <a:gd name="connsiteX4" fmla="*/ 0 w 12192000"/>
              <a:gd name="connsiteY4" fmla="*/ 428625 h 51895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5189537">
                <a:moveTo>
                  <a:pt x="0" y="428625"/>
                </a:moveTo>
                <a:lnTo>
                  <a:pt x="12192000" y="0"/>
                </a:lnTo>
                <a:lnTo>
                  <a:pt x="12192000" y="5189537"/>
                </a:lnTo>
                <a:lnTo>
                  <a:pt x="0" y="5189537"/>
                </a:lnTo>
                <a:lnTo>
                  <a:pt x="0" y="428625"/>
                </a:lnTo>
                <a:close/>
              </a:path>
            </a:pathLst>
          </a:custGeom>
          <a:gradFill>
            <a:gsLst>
              <a:gs pos="0">
                <a:srgbClr val="FF6C00"/>
              </a:gs>
              <a:gs pos="100000">
                <a:srgbClr val="C40D1E"/>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3" name="Grafik 6">
            <a:extLst>
              <a:ext uri="{FF2B5EF4-FFF2-40B4-BE49-F238E27FC236}">
                <a16:creationId xmlns:a16="http://schemas.microsoft.com/office/drawing/2014/main" id="{0E7932CC-57F5-7FF5-6F53-EF9A888DB640}"/>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9388168" y="378741"/>
            <a:ext cx="2250000" cy="774000"/>
          </a:xfrm>
          <a:prstGeom prst="rect">
            <a:avLst/>
          </a:prstGeom>
        </p:spPr>
      </p:pic>
      <p:sp>
        <p:nvSpPr>
          <p:cNvPr id="4098" name="Rectangle 2">
            <a:extLst>
              <a:ext uri="{FF2B5EF4-FFF2-40B4-BE49-F238E27FC236}">
                <a16:creationId xmlns:a16="http://schemas.microsoft.com/office/drawing/2014/main" id="{5F2B473E-6402-CF41-B498-BF4083E1F7F1}"/>
              </a:ext>
            </a:extLst>
          </p:cNvPr>
          <p:cNvSpPr>
            <a:spLocks noGrp="1" noChangeArrowheads="1"/>
          </p:cNvSpPr>
          <p:nvPr>
            <p:ph type="ctrTitle"/>
          </p:nvPr>
        </p:nvSpPr>
        <p:spPr>
          <a:xfrm>
            <a:off x="550800" y="5431613"/>
            <a:ext cx="8328079" cy="461665"/>
          </a:xfrm>
          <a:noFill/>
        </p:spPr>
        <p:txBody>
          <a:bodyPr wrap="square" lIns="0" tIns="0" rIns="0" bIns="0" rtlCol="0">
            <a:spAutoFit/>
          </a:bodyPr>
          <a:lstStyle>
            <a:lvl1pPr algn="l">
              <a:defRPr lang="en-US" altLang="en-US" sz="3000" noProof="0" dirty="0">
                <a:solidFill>
                  <a:schemeClr val="bg1"/>
                </a:solidFill>
                <a:latin typeface="Arial" panose="020B0604020202020204" pitchFamily="34" charset="0"/>
                <a:ea typeface="+mn-ea"/>
                <a:cs typeface="Arial" panose="020B0604020202020204" pitchFamily="34" charset="0"/>
              </a:defRPr>
            </a:lvl1pPr>
          </a:lstStyle>
          <a:p>
            <a:pPr lvl="0" algn="ctr">
              <a:lnSpc>
                <a:spcPts val="3600"/>
              </a:lnSpc>
            </a:pPr>
            <a:r>
              <a:rPr lang="en-US" altLang="en-US" noProof="0" dirty="0"/>
              <a:t>Click to edit Master title style</a:t>
            </a:r>
          </a:p>
        </p:txBody>
      </p:sp>
      <p:sp>
        <p:nvSpPr>
          <p:cNvPr id="4099" name="Rectangle 3">
            <a:extLst>
              <a:ext uri="{FF2B5EF4-FFF2-40B4-BE49-F238E27FC236}">
                <a16:creationId xmlns:a16="http://schemas.microsoft.com/office/drawing/2014/main" id="{44EFF916-2BDB-4E4D-8A01-EDEA9161D585}"/>
              </a:ext>
            </a:extLst>
          </p:cNvPr>
          <p:cNvSpPr>
            <a:spLocks noGrp="1" noChangeArrowheads="1"/>
          </p:cNvSpPr>
          <p:nvPr>
            <p:ph type="subTitle" idx="1"/>
          </p:nvPr>
        </p:nvSpPr>
        <p:spPr>
          <a:xfrm>
            <a:off x="550801" y="6097223"/>
            <a:ext cx="8328079" cy="283411"/>
          </a:xfrm>
          <a:noFill/>
        </p:spPr>
        <p:txBody>
          <a:bodyPr wrap="square" lIns="0" tIns="0" rIns="0" bIns="0" rtlCol="0">
            <a:spAutoFit/>
          </a:bodyPr>
          <a:lstStyle>
            <a:lvl1pPr>
              <a:defRPr lang="en-US" altLang="en-US" sz="1800" noProof="0" dirty="0">
                <a:solidFill>
                  <a:schemeClr val="bg1"/>
                </a:solidFill>
                <a:latin typeface="Arial" panose="020B0604020202020204" pitchFamily="34" charset="0"/>
                <a:cs typeface="Arial" panose="020B0604020202020204" pitchFamily="34" charset="0"/>
              </a:defRPr>
            </a:lvl1pPr>
          </a:lstStyle>
          <a:p>
            <a:pPr marL="0" marR="0" lvl="0" indent="0" defTabSz="914400" fontAlgn="auto" latinLnBrk="0">
              <a:lnSpc>
                <a:spcPts val="2400"/>
              </a:lnSpc>
              <a:spcAft>
                <a:spcPts val="0"/>
              </a:spcAft>
              <a:buClrTx/>
              <a:buSzTx/>
              <a:buFont typeface="Arial" panose="020B0604020202020204" pitchFamily="34" charset="0"/>
              <a:buNone/>
              <a:tabLst/>
            </a:pPr>
            <a:r>
              <a:rPr lang="en-US" altLang="en-US" noProof="0" dirty="0"/>
              <a:t>Click to edit Master subtitle style</a:t>
            </a:r>
          </a:p>
        </p:txBody>
      </p:sp>
      <p:pic>
        <p:nvPicPr>
          <p:cNvPr id="14" name="Picture 13">
            <a:extLst>
              <a:ext uri="{FF2B5EF4-FFF2-40B4-BE49-F238E27FC236}">
                <a16:creationId xmlns:a16="http://schemas.microsoft.com/office/drawing/2014/main" id="{78AF8769-66B8-2076-3312-6FFEC190D6B9}"/>
              </a:ext>
            </a:extLst>
          </p:cNvPr>
          <p:cNvPicPr>
            <a:picLocks noChangeAspect="1"/>
          </p:cNvPicPr>
          <p:nvPr userDrawn="1"/>
        </p:nvPicPr>
        <p:blipFill>
          <a:blip r:embed="rId3"/>
          <a:stretch>
            <a:fillRect/>
          </a:stretch>
        </p:blipFill>
        <p:spPr>
          <a:xfrm>
            <a:off x="9388168" y="5982101"/>
            <a:ext cx="2432377" cy="497158"/>
          </a:xfrm>
          <a:prstGeom prst="rect">
            <a:avLst/>
          </a:prstGeom>
        </p:spPr>
      </p:pic>
      <p:sp>
        <p:nvSpPr>
          <p:cNvPr id="15" name="Bildplatzhalter 23">
            <a:extLst>
              <a:ext uri="{FF2B5EF4-FFF2-40B4-BE49-F238E27FC236}">
                <a16:creationId xmlns:a16="http://schemas.microsoft.com/office/drawing/2014/main" id="{6D21FA3E-20E0-EB86-2D08-F46A8F5CDCA4}"/>
              </a:ext>
            </a:extLst>
          </p:cNvPr>
          <p:cNvSpPr>
            <a:spLocks noGrp="1"/>
          </p:cNvSpPr>
          <p:nvPr>
            <p:ph type="pic" sz="quarter" idx="17" hasCustomPrompt="1"/>
          </p:nvPr>
        </p:nvSpPr>
        <p:spPr>
          <a:xfrm>
            <a:off x="-6479" y="1260572"/>
            <a:ext cx="8885359" cy="3273604"/>
          </a:xfrm>
          <a:custGeom>
            <a:avLst/>
            <a:gdLst>
              <a:gd name="connsiteX0" fmla="*/ 0 w 8328660"/>
              <a:gd name="connsiteY0" fmla="*/ 0 h 3143274"/>
              <a:gd name="connsiteX1" fmla="*/ 8328660 w 8328660"/>
              <a:gd name="connsiteY1" fmla="*/ 0 h 3143274"/>
              <a:gd name="connsiteX2" fmla="*/ 8328660 w 8328660"/>
              <a:gd name="connsiteY2" fmla="*/ 3143274 h 3143274"/>
              <a:gd name="connsiteX3" fmla="*/ 0 w 8328660"/>
              <a:gd name="connsiteY3" fmla="*/ 3143274 h 3143274"/>
              <a:gd name="connsiteX4" fmla="*/ 0 w 8328660"/>
              <a:gd name="connsiteY4" fmla="*/ 0 h 3143274"/>
              <a:gd name="connsiteX0" fmla="*/ 0 w 8336280"/>
              <a:gd name="connsiteY0" fmla="*/ 601980 h 3745254"/>
              <a:gd name="connsiteX1" fmla="*/ 8336280 w 8336280"/>
              <a:gd name="connsiteY1" fmla="*/ 0 h 3745254"/>
              <a:gd name="connsiteX2" fmla="*/ 8328660 w 8336280"/>
              <a:gd name="connsiteY2" fmla="*/ 3745254 h 3745254"/>
              <a:gd name="connsiteX3" fmla="*/ 0 w 8336280"/>
              <a:gd name="connsiteY3" fmla="*/ 3745254 h 3745254"/>
              <a:gd name="connsiteX4" fmla="*/ 0 w 8336280"/>
              <a:gd name="connsiteY4" fmla="*/ 601980 h 3745254"/>
              <a:gd name="connsiteX0" fmla="*/ 0 w 8336280"/>
              <a:gd name="connsiteY0" fmla="*/ 601980 h 3745254"/>
              <a:gd name="connsiteX1" fmla="*/ 8336280 w 8336280"/>
              <a:gd name="connsiteY1" fmla="*/ 0 h 3745254"/>
              <a:gd name="connsiteX2" fmla="*/ 8321040 w 8336280"/>
              <a:gd name="connsiteY2" fmla="*/ 3242334 h 3745254"/>
              <a:gd name="connsiteX3" fmla="*/ 0 w 8336280"/>
              <a:gd name="connsiteY3" fmla="*/ 3745254 h 3745254"/>
              <a:gd name="connsiteX4" fmla="*/ 0 w 8336280"/>
              <a:gd name="connsiteY4" fmla="*/ 601980 h 3745254"/>
              <a:gd name="connsiteX0" fmla="*/ 0 w 8336280"/>
              <a:gd name="connsiteY0" fmla="*/ 286029 h 3429303"/>
              <a:gd name="connsiteX1" fmla="*/ 8336280 w 8336280"/>
              <a:gd name="connsiteY1" fmla="*/ 0 h 3429303"/>
              <a:gd name="connsiteX2" fmla="*/ 8321040 w 8336280"/>
              <a:gd name="connsiteY2" fmla="*/ 2926383 h 3429303"/>
              <a:gd name="connsiteX3" fmla="*/ 0 w 8336280"/>
              <a:gd name="connsiteY3" fmla="*/ 3429303 h 3429303"/>
              <a:gd name="connsiteX4" fmla="*/ 0 w 8336280"/>
              <a:gd name="connsiteY4" fmla="*/ 286029 h 3429303"/>
              <a:gd name="connsiteX0" fmla="*/ 0 w 8339997"/>
              <a:gd name="connsiteY0" fmla="*/ 312049 h 3429303"/>
              <a:gd name="connsiteX1" fmla="*/ 8339997 w 8339997"/>
              <a:gd name="connsiteY1" fmla="*/ 0 h 3429303"/>
              <a:gd name="connsiteX2" fmla="*/ 8324757 w 8339997"/>
              <a:gd name="connsiteY2" fmla="*/ 2926383 h 3429303"/>
              <a:gd name="connsiteX3" fmla="*/ 3717 w 8339997"/>
              <a:gd name="connsiteY3" fmla="*/ 3429303 h 3429303"/>
              <a:gd name="connsiteX4" fmla="*/ 0 w 8339997"/>
              <a:gd name="connsiteY4" fmla="*/ 312049 h 3429303"/>
              <a:gd name="connsiteX0" fmla="*/ 0 w 8343172"/>
              <a:gd name="connsiteY0" fmla="*/ 305699 h 3429303"/>
              <a:gd name="connsiteX1" fmla="*/ 8343172 w 8343172"/>
              <a:gd name="connsiteY1" fmla="*/ 0 h 3429303"/>
              <a:gd name="connsiteX2" fmla="*/ 8327932 w 8343172"/>
              <a:gd name="connsiteY2" fmla="*/ 2926383 h 3429303"/>
              <a:gd name="connsiteX3" fmla="*/ 6892 w 8343172"/>
              <a:gd name="connsiteY3" fmla="*/ 3429303 h 3429303"/>
              <a:gd name="connsiteX4" fmla="*/ 0 w 8343172"/>
              <a:gd name="connsiteY4" fmla="*/ 305699 h 3429303"/>
              <a:gd name="connsiteX0" fmla="*/ 0 w 8349522"/>
              <a:gd name="connsiteY0" fmla="*/ 308874 h 3429303"/>
              <a:gd name="connsiteX1" fmla="*/ 8349522 w 8349522"/>
              <a:gd name="connsiteY1" fmla="*/ 0 h 3429303"/>
              <a:gd name="connsiteX2" fmla="*/ 8334282 w 8349522"/>
              <a:gd name="connsiteY2" fmla="*/ 2926383 h 3429303"/>
              <a:gd name="connsiteX3" fmla="*/ 13242 w 8349522"/>
              <a:gd name="connsiteY3" fmla="*/ 3429303 h 3429303"/>
              <a:gd name="connsiteX4" fmla="*/ 0 w 8349522"/>
              <a:gd name="connsiteY4" fmla="*/ 308874 h 3429303"/>
              <a:gd name="connsiteX0" fmla="*/ 0 w 8352697"/>
              <a:gd name="connsiteY0" fmla="*/ 312049 h 3429303"/>
              <a:gd name="connsiteX1" fmla="*/ 8352697 w 8352697"/>
              <a:gd name="connsiteY1" fmla="*/ 0 h 3429303"/>
              <a:gd name="connsiteX2" fmla="*/ 8337457 w 8352697"/>
              <a:gd name="connsiteY2" fmla="*/ 2926383 h 3429303"/>
              <a:gd name="connsiteX3" fmla="*/ 16417 w 8352697"/>
              <a:gd name="connsiteY3" fmla="*/ 3429303 h 3429303"/>
              <a:gd name="connsiteX4" fmla="*/ 0 w 8352697"/>
              <a:gd name="connsiteY4" fmla="*/ 312049 h 3429303"/>
              <a:gd name="connsiteX0" fmla="*/ 0 w 8349522"/>
              <a:gd name="connsiteY0" fmla="*/ 302524 h 3429303"/>
              <a:gd name="connsiteX1" fmla="*/ 8349522 w 8349522"/>
              <a:gd name="connsiteY1" fmla="*/ 0 h 3429303"/>
              <a:gd name="connsiteX2" fmla="*/ 8334282 w 8349522"/>
              <a:gd name="connsiteY2" fmla="*/ 2926383 h 3429303"/>
              <a:gd name="connsiteX3" fmla="*/ 13242 w 8349522"/>
              <a:gd name="connsiteY3" fmla="*/ 3429303 h 3429303"/>
              <a:gd name="connsiteX4" fmla="*/ 0 w 8349522"/>
              <a:gd name="connsiteY4" fmla="*/ 302524 h 3429303"/>
              <a:gd name="connsiteX0" fmla="*/ 0 w 8349522"/>
              <a:gd name="connsiteY0" fmla="*/ 302524 h 3226103"/>
              <a:gd name="connsiteX1" fmla="*/ 8349522 w 8349522"/>
              <a:gd name="connsiteY1" fmla="*/ 0 h 3226103"/>
              <a:gd name="connsiteX2" fmla="*/ 8334282 w 8349522"/>
              <a:gd name="connsiteY2" fmla="*/ 2926383 h 3226103"/>
              <a:gd name="connsiteX3" fmla="*/ 13242 w 8349522"/>
              <a:gd name="connsiteY3" fmla="*/ 3226103 h 3226103"/>
              <a:gd name="connsiteX4" fmla="*/ 0 w 8349522"/>
              <a:gd name="connsiteY4" fmla="*/ 302524 h 3226103"/>
              <a:gd name="connsiteX0" fmla="*/ 0 w 8883911"/>
              <a:gd name="connsiteY0" fmla="*/ 326274 h 3226103"/>
              <a:gd name="connsiteX1" fmla="*/ 8883911 w 8883911"/>
              <a:gd name="connsiteY1" fmla="*/ 0 h 3226103"/>
              <a:gd name="connsiteX2" fmla="*/ 8868671 w 8883911"/>
              <a:gd name="connsiteY2" fmla="*/ 2926383 h 3226103"/>
              <a:gd name="connsiteX3" fmla="*/ 547631 w 8883911"/>
              <a:gd name="connsiteY3" fmla="*/ 3226103 h 3226103"/>
              <a:gd name="connsiteX4" fmla="*/ 0 w 8883911"/>
              <a:gd name="connsiteY4" fmla="*/ 326274 h 3226103"/>
              <a:gd name="connsiteX0" fmla="*/ 0 w 8872036"/>
              <a:gd name="connsiteY0" fmla="*/ 326274 h 3226103"/>
              <a:gd name="connsiteX1" fmla="*/ 8872036 w 8872036"/>
              <a:gd name="connsiteY1" fmla="*/ 0 h 3226103"/>
              <a:gd name="connsiteX2" fmla="*/ 8856796 w 8872036"/>
              <a:gd name="connsiteY2" fmla="*/ 2926383 h 3226103"/>
              <a:gd name="connsiteX3" fmla="*/ 535756 w 8872036"/>
              <a:gd name="connsiteY3" fmla="*/ 3226103 h 3226103"/>
              <a:gd name="connsiteX4" fmla="*/ 0 w 8872036"/>
              <a:gd name="connsiteY4" fmla="*/ 326274 h 3226103"/>
              <a:gd name="connsiteX0" fmla="*/ 34357 w 8906393"/>
              <a:gd name="connsiteY0" fmla="*/ 326274 h 3273604"/>
              <a:gd name="connsiteX1" fmla="*/ 8906393 w 8906393"/>
              <a:gd name="connsiteY1" fmla="*/ 0 h 3273604"/>
              <a:gd name="connsiteX2" fmla="*/ 8891153 w 8906393"/>
              <a:gd name="connsiteY2" fmla="*/ 2926383 h 3273604"/>
              <a:gd name="connsiteX3" fmla="*/ 98 w 8906393"/>
              <a:gd name="connsiteY3" fmla="*/ 3273604 h 3273604"/>
              <a:gd name="connsiteX4" fmla="*/ 34357 w 8906393"/>
              <a:gd name="connsiteY4" fmla="*/ 326274 h 3273604"/>
              <a:gd name="connsiteX0" fmla="*/ 0 w 8907662"/>
              <a:gd name="connsiteY0" fmla="*/ 338149 h 3273604"/>
              <a:gd name="connsiteX1" fmla="*/ 8907662 w 8907662"/>
              <a:gd name="connsiteY1" fmla="*/ 0 h 3273604"/>
              <a:gd name="connsiteX2" fmla="*/ 8892422 w 8907662"/>
              <a:gd name="connsiteY2" fmla="*/ 2926383 h 3273604"/>
              <a:gd name="connsiteX3" fmla="*/ 1367 w 8907662"/>
              <a:gd name="connsiteY3" fmla="*/ 3273604 h 3273604"/>
              <a:gd name="connsiteX4" fmla="*/ 0 w 8907662"/>
              <a:gd name="connsiteY4" fmla="*/ 338149 h 3273604"/>
              <a:gd name="connsiteX0" fmla="*/ 0 w 8907662"/>
              <a:gd name="connsiteY0" fmla="*/ 338149 h 3273604"/>
              <a:gd name="connsiteX1" fmla="*/ 8907662 w 8907662"/>
              <a:gd name="connsiteY1" fmla="*/ 0 h 3273604"/>
              <a:gd name="connsiteX2" fmla="*/ 8892422 w 8907662"/>
              <a:gd name="connsiteY2" fmla="*/ 2926383 h 3273604"/>
              <a:gd name="connsiteX3" fmla="*/ 32591 w 8907662"/>
              <a:gd name="connsiteY3" fmla="*/ 3273604 h 3273604"/>
              <a:gd name="connsiteX4" fmla="*/ 0 w 8907662"/>
              <a:gd name="connsiteY4" fmla="*/ 338149 h 3273604"/>
              <a:gd name="connsiteX0" fmla="*/ 0 w 8885359"/>
              <a:gd name="connsiteY0" fmla="*/ 338149 h 3273604"/>
              <a:gd name="connsiteX1" fmla="*/ 8885359 w 8885359"/>
              <a:gd name="connsiteY1" fmla="*/ 0 h 3273604"/>
              <a:gd name="connsiteX2" fmla="*/ 8870119 w 8885359"/>
              <a:gd name="connsiteY2" fmla="*/ 2926383 h 3273604"/>
              <a:gd name="connsiteX3" fmla="*/ 10288 w 8885359"/>
              <a:gd name="connsiteY3" fmla="*/ 3273604 h 3273604"/>
              <a:gd name="connsiteX4" fmla="*/ 0 w 8885359"/>
              <a:gd name="connsiteY4" fmla="*/ 338149 h 32736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85359" h="3273604">
                <a:moveTo>
                  <a:pt x="0" y="338149"/>
                </a:moveTo>
                <a:lnTo>
                  <a:pt x="8885359" y="0"/>
                </a:lnTo>
                <a:lnTo>
                  <a:pt x="8870119" y="2926383"/>
                </a:lnTo>
                <a:lnTo>
                  <a:pt x="10288" y="3273604"/>
                </a:lnTo>
                <a:cubicBezTo>
                  <a:pt x="7991" y="2232403"/>
                  <a:pt x="2297" y="1379350"/>
                  <a:pt x="0" y="338149"/>
                </a:cubicBezTo>
                <a:close/>
              </a:path>
            </a:pathLst>
          </a:custGeom>
          <a:solidFill>
            <a:srgbClr val="434343"/>
          </a:solidFill>
        </p:spPr>
        <p:txBody>
          <a:bodyPr lIns="576000" anchor="ctr" anchorCtr="0"/>
          <a:lstStyle>
            <a:lvl1pPr marL="0" indent="0" algn="ctr">
              <a:buNone/>
              <a:defRPr>
                <a:solidFill>
                  <a:schemeClr val="bg1"/>
                </a:solidFill>
                <a:latin typeface="Arial" panose="020B0604020202020204" pitchFamily="34" charset="0"/>
                <a:cs typeface="Arial" panose="020B0604020202020204" pitchFamily="34" charset="0"/>
              </a:defRPr>
            </a:lvl1pPr>
          </a:lstStyle>
          <a:p>
            <a:r>
              <a:rPr lang="de-DE" dirty="0"/>
              <a:t>Platzhalter: Bild Titelfolie</a:t>
            </a:r>
          </a:p>
        </p:txBody>
      </p:sp>
    </p:spTree>
    <p:extLst>
      <p:ext uri="{BB962C8B-B14F-4D97-AF65-F5344CB8AC3E}">
        <p14:creationId xmlns:p14="http://schemas.microsoft.com/office/powerpoint/2010/main" val="40365651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DE" sz="1800" b="0" strike="noStrike" spc="-1">
              <a:solidFill>
                <a:srgbClr val="000000"/>
              </a:solidFill>
              <a:latin typeface="Calibri"/>
            </a:endParaRPr>
          </a:p>
        </p:txBody>
      </p:sp>
      <p:sp>
        <p:nvSpPr>
          <p:cNvPr id="6" name="PlaceHolder 2"/>
          <p:cNvSpPr>
            <a:spLocks noGrp="1"/>
          </p:cNvSpPr>
          <p:nvPr>
            <p:ph type="subTitle"/>
          </p:nvPr>
        </p:nvSpPr>
        <p:spPr>
          <a:xfrm>
            <a:off x="838080" y="1825560"/>
            <a:ext cx="10515240" cy="4350960"/>
          </a:xfrm>
          <a:prstGeom prst="rect">
            <a:avLst/>
          </a:prstGeom>
          <a:noFill/>
          <a:ln w="0">
            <a:noFill/>
          </a:ln>
        </p:spPr>
        <p:txBody>
          <a:bodyPr lIns="0" tIns="0" rIns="0" bIns="0" anchor="ctr">
            <a:noAutofit/>
          </a:bodyPr>
          <a:lstStyle/>
          <a:p>
            <a:pPr algn="ctr">
              <a:buNone/>
            </a:pPr>
            <a:endParaRPr lang="en-US" sz="3200" b="0" strike="noStrike" spc="-1">
              <a:latin typeface="Arial"/>
            </a:endParaRPr>
          </a:p>
        </p:txBody>
      </p:sp>
      <p:sp>
        <p:nvSpPr>
          <p:cNvPr id="4" name="PlaceHolder 3"/>
          <p:cNvSpPr>
            <a:spLocks noGrp="1"/>
          </p:cNvSpPr>
          <p:nvPr>
            <p:ph type="ftr" idx="2"/>
          </p:nvPr>
        </p:nvSpPr>
        <p:spPr/>
        <p:txBody>
          <a:bodyPr/>
          <a:lstStyle/>
          <a:p>
            <a:r>
              <a:t>Footer</a:t>
            </a:r>
          </a:p>
        </p:txBody>
      </p:sp>
      <p:sp>
        <p:nvSpPr>
          <p:cNvPr id="2" name="PlaceHolder 4"/>
          <p:cNvSpPr>
            <a:spLocks noGrp="1"/>
          </p:cNvSpPr>
          <p:nvPr>
            <p:ph type="sldNum" idx="3"/>
          </p:nvPr>
        </p:nvSpPr>
        <p:spPr/>
        <p:txBody>
          <a:bodyPr/>
          <a:lstStyle/>
          <a:p>
            <a:fld id="{C932A77E-96FA-4D0D-9FF9-7EEFED12E590}" type="slidenum">
              <a:t>‹#›</a:t>
            </a:fld>
            <a:endParaRPr/>
          </a:p>
        </p:txBody>
      </p:sp>
      <p:sp>
        <p:nvSpPr>
          <p:cNvPr id="3" name="PlaceHolder 5"/>
          <p:cNvSpPr>
            <a:spLocks noGrp="1"/>
          </p:cNvSpPr>
          <p:nvPr>
            <p:ph type="dt" idx="1"/>
          </p:nvPr>
        </p:nvSpPr>
        <p:spPr/>
        <p:txBody>
          <a:body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DE" sz="1800" b="0" strike="noStrike" spc="-1">
              <a:solidFill>
                <a:srgbClr val="000000"/>
              </a:solidFill>
              <a:latin typeface="Calibri"/>
            </a:endParaRPr>
          </a:p>
        </p:txBody>
      </p:sp>
      <p:sp>
        <p:nvSpPr>
          <p:cNvPr id="8" name="PlaceHolder 2"/>
          <p:cNvSpPr>
            <a:spLocks noGrp="1"/>
          </p:cNvSpPr>
          <p:nvPr>
            <p:ph/>
          </p:nvPr>
        </p:nvSpPr>
        <p:spPr>
          <a:xfrm>
            <a:off x="838080" y="1825560"/>
            <a:ext cx="10515240" cy="4350960"/>
          </a:xfrm>
          <a:prstGeom prst="rect">
            <a:avLst/>
          </a:prstGeom>
          <a:noFill/>
          <a:ln w="0">
            <a:noFill/>
          </a:ln>
        </p:spPr>
        <p:txBody>
          <a:bodyPr lIns="0" tIns="0" rIns="0" bIns="0" anchor="t">
            <a:normAutofit/>
          </a:bodyPr>
          <a:lstStyle/>
          <a:p>
            <a:pPr>
              <a:lnSpc>
                <a:spcPct val="90000"/>
              </a:lnSpc>
              <a:spcBef>
                <a:spcPts val="1417"/>
              </a:spcBef>
              <a:buNone/>
            </a:pPr>
            <a:endParaRPr lang="en-DE" sz="2800" b="0" strike="noStrike" spc="-1">
              <a:solidFill>
                <a:srgbClr val="000000"/>
              </a:solidFill>
              <a:latin typeface="Calibri"/>
            </a:endParaRPr>
          </a:p>
        </p:txBody>
      </p:sp>
      <p:sp>
        <p:nvSpPr>
          <p:cNvPr id="4" name="PlaceHolder 3"/>
          <p:cNvSpPr>
            <a:spLocks noGrp="1"/>
          </p:cNvSpPr>
          <p:nvPr>
            <p:ph type="ftr" idx="2"/>
          </p:nvPr>
        </p:nvSpPr>
        <p:spPr/>
        <p:txBody>
          <a:bodyPr/>
          <a:lstStyle/>
          <a:p>
            <a:r>
              <a:t>Footer</a:t>
            </a:r>
          </a:p>
        </p:txBody>
      </p:sp>
      <p:sp>
        <p:nvSpPr>
          <p:cNvPr id="5" name="PlaceHolder 4"/>
          <p:cNvSpPr>
            <a:spLocks noGrp="1"/>
          </p:cNvSpPr>
          <p:nvPr>
            <p:ph type="sldNum" idx="3"/>
          </p:nvPr>
        </p:nvSpPr>
        <p:spPr/>
        <p:txBody>
          <a:bodyPr/>
          <a:lstStyle/>
          <a:p>
            <a:fld id="{F6401EBA-E477-4F8E-A6D6-1BE6738D1C7A}" type="slidenum">
              <a:t>‹#›</a:t>
            </a:fld>
            <a:endParaRPr/>
          </a:p>
        </p:txBody>
      </p:sp>
      <p:sp>
        <p:nvSpPr>
          <p:cNvPr id="6" name="PlaceHolder 5"/>
          <p:cNvSpPr>
            <a:spLocks noGrp="1"/>
          </p:cNvSpPr>
          <p:nvPr>
            <p:ph type="dt" idx="1"/>
          </p:nvPr>
        </p:nvSpPr>
        <p:spPr/>
        <p:txBody>
          <a:body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DE" sz="1800" b="0" strike="noStrike" spc="-1">
              <a:solidFill>
                <a:srgbClr val="000000"/>
              </a:solidFill>
              <a:latin typeface="Calibri"/>
            </a:endParaRPr>
          </a:p>
        </p:txBody>
      </p:sp>
      <p:sp>
        <p:nvSpPr>
          <p:cNvPr id="10" name="PlaceHolder 2"/>
          <p:cNvSpPr>
            <a:spLocks noGrp="1"/>
          </p:cNvSpPr>
          <p:nvPr>
            <p:ph/>
          </p:nvPr>
        </p:nvSpPr>
        <p:spPr>
          <a:xfrm>
            <a:off x="838080" y="1825560"/>
            <a:ext cx="5131080" cy="4350960"/>
          </a:xfrm>
          <a:prstGeom prst="rect">
            <a:avLst/>
          </a:prstGeom>
          <a:noFill/>
          <a:ln w="0">
            <a:noFill/>
          </a:ln>
        </p:spPr>
        <p:txBody>
          <a:bodyPr lIns="0" tIns="0" rIns="0" bIns="0" anchor="t">
            <a:normAutofit/>
          </a:bodyPr>
          <a:lstStyle/>
          <a:p>
            <a:pPr>
              <a:lnSpc>
                <a:spcPct val="90000"/>
              </a:lnSpc>
              <a:spcBef>
                <a:spcPts val="1417"/>
              </a:spcBef>
              <a:buNone/>
            </a:pPr>
            <a:endParaRPr lang="en-DE" sz="2800" b="0" strike="noStrike" spc="-1">
              <a:solidFill>
                <a:srgbClr val="000000"/>
              </a:solidFill>
              <a:latin typeface="Calibri"/>
            </a:endParaRPr>
          </a:p>
        </p:txBody>
      </p:sp>
      <p:sp>
        <p:nvSpPr>
          <p:cNvPr id="11" name="PlaceHolder 3"/>
          <p:cNvSpPr>
            <a:spLocks noGrp="1"/>
          </p:cNvSpPr>
          <p:nvPr>
            <p:ph/>
          </p:nvPr>
        </p:nvSpPr>
        <p:spPr>
          <a:xfrm>
            <a:off x="6226200" y="1825560"/>
            <a:ext cx="5131080" cy="4350960"/>
          </a:xfrm>
          <a:prstGeom prst="rect">
            <a:avLst/>
          </a:prstGeom>
          <a:noFill/>
          <a:ln w="0">
            <a:noFill/>
          </a:ln>
        </p:spPr>
        <p:txBody>
          <a:bodyPr lIns="0" tIns="0" rIns="0" bIns="0" anchor="t">
            <a:normAutofit/>
          </a:bodyPr>
          <a:lstStyle/>
          <a:p>
            <a:pPr>
              <a:lnSpc>
                <a:spcPct val="90000"/>
              </a:lnSpc>
              <a:spcBef>
                <a:spcPts val="1417"/>
              </a:spcBef>
              <a:buNone/>
            </a:pPr>
            <a:endParaRPr lang="en-DE" sz="2800" b="0" strike="noStrike" spc="-1">
              <a:solidFill>
                <a:srgbClr val="000000"/>
              </a:solidFill>
              <a:latin typeface="Calibri"/>
            </a:endParaRPr>
          </a:p>
        </p:txBody>
      </p:sp>
      <p:sp>
        <p:nvSpPr>
          <p:cNvPr id="5" name="PlaceHolder 4"/>
          <p:cNvSpPr>
            <a:spLocks noGrp="1"/>
          </p:cNvSpPr>
          <p:nvPr>
            <p:ph type="ftr" idx="2"/>
          </p:nvPr>
        </p:nvSpPr>
        <p:spPr/>
        <p:txBody>
          <a:bodyPr/>
          <a:lstStyle/>
          <a:p>
            <a:r>
              <a:t>Footer</a:t>
            </a:r>
          </a:p>
        </p:txBody>
      </p:sp>
      <p:sp>
        <p:nvSpPr>
          <p:cNvPr id="6" name="PlaceHolder 5"/>
          <p:cNvSpPr>
            <a:spLocks noGrp="1"/>
          </p:cNvSpPr>
          <p:nvPr>
            <p:ph type="sldNum" idx="3"/>
          </p:nvPr>
        </p:nvSpPr>
        <p:spPr/>
        <p:txBody>
          <a:bodyPr/>
          <a:lstStyle/>
          <a:p>
            <a:fld id="{41B93933-871D-43A0-B4A5-0050B42A6D23}" type="slidenum">
              <a:t>‹#›</a:t>
            </a:fld>
            <a:endParaRPr/>
          </a:p>
        </p:txBody>
      </p:sp>
      <p:sp>
        <p:nvSpPr>
          <p:cNvPr id="7" name="PlaceHolder 6"/>
          <p:cNvSpPr>
            <a:spLocks noGrp="1"/>
          </p:cNvSpPr>
          <p:nvPr>
            <p:ph type="dt" idx="1"/>
          </p:nvPr>
        </p:nvSpPr>
        <p:spPr/>
        <p:txBody>
          <a:body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DE" sz="1800" b="0" strike="noStrike" spc="-1">
              <a:solidFill>
                <a:srgbClr val="000000"/>
              </a:solidFill>
              <a:latin typeface="Calibri"/>
            </a:endParaRPr>
          </a:p>
        </p:txBody>
      </p:sp>
      <p:sp>
        <p:nvSpPr>
          <p:cNvPr id="3" name="PlaceHolder 2"/>
          <p:cNvSpPr>
            <a:spLocks noGrp="1"/>
          </p:cNvSpPr>
          <p:nvPr>
            <p:ph type="ftr" idx="2"/>
          </p:nvPr>
        </p:nvSpPr>
        <p:spPr/>
        <p:txBody>
          <a:bodyPr/>
          <a:lstStyle/>
          <a:p>
            <a:r>
              <a:t>Footer</a:t>
            </a:r>
          </a:p>
        </p:txBody>
      </p:sp>
      <p:sp>
        <p:nvSpPr>
          <p:cNvPr id="4" name="PlaceHolder 3"/>
          <p:cNvSpPr>
            <a:spLocks noGrp="1"/>
          </p:cNvSpPr>
          <p:nvPr>
            <p:ph type="sldNum" idx="3"/>
          </p:nvPr>
        </p:nvSpPr>
        <p:spPr/>
        <p:txBody>
          <a:bodyPr/>
          <a:lstStyle/>
          <a:p>
            <a:fld id="{3B950C39-BCC4-45E7-88CF-72025A899217}" type="slidenum">
              <a:t>‹#›</a:t>
            </a:fld>
            <a:endParaRPr/>
          </a:p>
        </p:txBody>
      </p:sp>
      <p:sp>
        <p:nvSpPr>
          <p:cNvPr id="5" name="PlaceHolder 4"/>
          <p:cNvSpPr>
            <a:spLocks noGrp="1"/>
          </p:cNvSpPr>
          <p:nvPr>
            <p:ph type="dt" idx="1"/>
          </p:nvPr>
        </p:nvSpPr>
        <p:spPr/>
        <p:txBody>
          <a:body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838080" y="365040"/>
            <a:ext cx="10515240" cy="6144120"/>
          </a:xfrm>
          <a:prstGeom prst="rect">
            <a:avLst/>
          </a:prstGeom>
          <a:noFill/>
          <a:ln w="0">
            <a:noFill/>
          </a:ln>
        </p:spPr>
        <p:txBody>
          <a:bodyPr lIns="0" tIns="0" rIns="0" bIns="0" anchor="ctr">
            <a:noAutofit/>
          </a:bodyPr>
          <a:lstStyle/>
          <a:p>
            <a:pPr algn="ctr">
              <a:buNone/>
            </a:pPr>
            <a:endParaRPr lang="en-US" sz="3200" b="0" strike="noStrike" spc="-1">
              <a:latin typeface="Arial"/>
            </a:endParaRPr>
          </a:p>
        </p:txBody>
      </p:sp>
      <p:sp>
        <p:nvSpPr>
          <p:cNvPr id="3" name="PlaceHolder 2"/>
          <p:cNvSpPr>
            <a:spLocks noGrp="1"/>
          </p:cNvSpPr>
          <p:nvPr>
            <p:ph type="ftr" idx="2"/>
          </p:nvPr>
        </p:nvSpPr>
        <p:spPr/>
        <p:txBody>
          <a:bodyPr/>
          <a:lstStyle/>
          <a:p>
            <a:r>
              <a:t>Footer</a:t>
            </a:r>
          </a:p>
        </p:txBody>
      </p:sp>
      <p:sp>
        <p:nvSpPr>
          <p:cNvPr id="4" name="PlaceHolder 3"/>
          <p:cNvSpPr>
            <a:spLocks noGrp="1"/>
          </p:cNvSpPr>
          <p:nvPr>
            <p:ph type="sldNum" idx="3"/>
          </p:nvPr>
        </p:nvSpPr>
        <p:spPr/>
        <p:txBody>
          <a:bodyPr/>
          <a:lstStyle/>
          <a:p>
            <a:fld id="{F630FCC0-3731-4148-8B1E-DEC636D6DAA7}" type="slidenum">
              <a:t>‹#›</a:t>
            </a:fld>
            <a:endParaRPr/>
          </a:p>
        </p:txBody>
      </p:sp>
      <p:sp>
        <p:nvSpPr>
          <p:cNvPr id="5" name="PlaceHolder 4"/>
          <p:cNvSpPr>
            <a:spLocks noGrp="1"/>
          </p:cNvSpPr>
          <p:nvPr>
            <p:ph type="dt" idx="1"/>
          </p:nvPr>
        </p:nvSpPr>
        <p:spPr/>
        <p:txBody>
          <a:body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DE" sz="1800" b="0" strike="noStrike" spc="-1">
              <a:solidFill>
                <a:srgbClr val="000000"/>
              </a:solidFill>
              <a:latin typeface="Calibri"/>
            </a:endParaRPr>
          </a:p>
        </p:txBody>
      </p:sp>
      <p:sp>
        <p:nvSpPr>
          <p:cNvPr id="15" name="PlaceHolder 2"/>
          <p:cNvSpPr>
            <a:spLocks noGrp="1"/>
          </p:cNvSpPr>
          <p:nvPr>
            <p:ph/>
          </p:nvPr>
        </p:nvSpPr>
        <p:spPr>
          <a:xfrm>
            <a:off x="838080" y="182556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DE" sz="2800" b="0" strike="noStrike" spc="-1">
              <a:solidFill>
                <a:srgbClr val="000000"/>
              </a:solidFill>
              <a:latin typeface="Calibri"/>
            </a:endParaRPr>
          </a:p>
        </p:txBody>
      </p:sp>
      <p:sp>
        <p:nvSpPr>
          <p:cNvPr id="16" name="PlaceHolder 3"/>
          <p:cNvSpPr>
            <a:spLocks noGrp="1"/>
          </p:cNvSpPr>
          <p:nvPr>
            <p:ph/>
          </p:nvPr>
        </p:nvSpPr>
        <p:spPr>
          <a:xfrm>
            <a:off x="6226200" y="1825560"/>
            <a:ext cx="5131080" cy="4350960"/>
          </a:xfrm>
          <a:prstGeom prst="rect">
            <a:avLst/>
          </a:prstGeom>
          <a:noFill/>
          <a:ln w="0">
            <a:noFill/>
          </a:ln>
        </p:spPr>
        <p:txBody>
          <a:bodyPr lIns="0" tIns="0" rIns="0" bIns="0" anchor="t">
            <a:normAutofit/>
          </a:bodyPr>
          <a:lstStyle/>
          <a:p>
            <a:pPr>
              <a:lnSpc>
                <a:spcPct val="90000"/>
              </a:lnSpc>
              <a:spcBef>
                <a:spcPts val="1417"/>
              </a:spcBef>
              <a:buNone/>
            </a:pPr>
            <a:endParaRPr lang="en-DE" sz="2800" b="0" strike="noStrike" spc="-1">
              <a:solidFill>
                <a:srgbClr val="000000"/>
              </a:solidFill>
              <a:latin typeface="Calibri"/>
            </a:endParaRPr>
          </a:p>
        </p:txBody>
      </p:sp>
      <p:sp>
        <p:nvSpPr>
          <p:cNvPr id="17" name="PlaceHolder 4"/>
          <p:cNvSpPr>
            <a:spLocks noGrp="1"/>
          </p:cNvSpPr>
          <p:nvPr>
            <p:ph/>
          </p:nvPr>
        </p:nvSpPr>
        <p:spPr>
          <a:xfrm>
            <a:off x="838080" y="409824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DE" sz="2800" b="0" strike="noStrike" spc="-1">
              <a:solidFill>
                <a:srgbClr val="000000"/>
              </a:solidFill>
              <a:latin typeface="Calibri"/>
            </a:endParaRPr>
          </a:p>
        </p:txBody>
      </p:sp>
      <p:sp>
        <p:nvSpPr>
          <p:cNvPr id="6" name="PlaceHolder 5"/>
          <p:cNvSpPr>
            <a:spLocks noGrp="1"/>
          </p:cNvSpPr>
          <p:nvPr>
            <p:ph type="ftr" idx="2"/>
          </p:nvPr>
        </p:nvSpPr>
        <p:spPr/>
        <p:txBody>
          <a:bodyPr/>
          <a:lstStyle/>
          <a:p>
            <a:r>
              <a:t>Footer</a:t>
            </a:r>
          </a:p>
        </p:txBody>
      </p:sp>
      <p:sp>
        <p:nvSpPr>
          <p:cNvPr id="7" name="PlaceHolder 6"/>
          <p:cNvSpPr>
            <a:spLocks noGrp="1"/>
          </p:cNvSpPr>
          <p:nvPr>
            <p:ph type="sldNum" idx="3"/>
          </p:nvPr>
        </p:nvSpPr>
        <p:spPr/>
        <p:txBody>
          <a:bodyPr/>
          <a:lstStyle/>
          <a:p>
            <a:fld id="{FBD880B6-ACD4-41BB-9C30-DD741E608A1D}" type="slidenum">
              <a:t>‹#›</a:t>
            </a:fld>
            <a:endParaRPr/>
          </a:p>
        </p:txBody>
      </p:sp>
      <p:sp>
        <p:nvSpPr>
          <p:cNvPr id="8" name="PlaceHolder 7"/>
          <p:cNvSpPr>
            <a:spLocks noGrp="1"/>
          </p:cNvSpPr>
          <p:nvPr>
            <p:ph type="dt" idx="1"/>
          </p:nvPr>
        </p:nvSpPr>
        <p:spPr/>
        <p:txBody>
          <a:body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DE" sz="1800" b="0" strike="noStrike" spc="-1">
              <a:solidFill>
                <a:srgbClr val="000000"/>
              </a:solidFill>
              <a:latin typeface="Calibri"/>
            </a:endParaRPr>
          </a:p>
        </p:txBody>
      </p:sp>
      <p:sp>
        <p:nvSpPr>
          <p:cNvPr id="19" name="PlaceHolder 2"/>
          <p:cNvSpPr>
            <a:spLocks noGrp="1"/>
          </p:cNvSpPr>
          <p:nvPr>
            <p:ph/>
          </p:nvPr>
        </p:nvSpPr>
        <p:spPr>
          <a:xfrm>
            <a:off x="838080" y="1825560"/>
            <a:ext cx="5131080" cy="4350960"/>
          </a:xfrm>
          <a:prstGeom prst="rect">
            <a:avLst/>
          </a:prstGeom>
          <a:noFill/>
          <a:ln w="0">
            <a:noFill/>
          </a:ln>
        </p:spPr>
        <p:txBody>
          <a:bodyPr lIns="0" tIns="0" rIns="0" bIns="0" anchor="t">
            <a:normAutofit/>
          </a:bodyPr>
          <a:lstStyle/>
          <a:p>
            <a:pPr>
              <a:lnSpc>
                <a:spcPct val="90000"/>
              </a:lnSpc>
              <a:spcBef>
                <a:spcPts val="1417"/>
              </a:spcBef>
              <a:buNone/>
            </a:pPr>
            <a:endParaRPr lang="en-DE" sz="2800" b="0" strike="noStrike" spc="-1">
              <a:solidFill>
                <a:srgbClr val="000000"/>
              </a:solidFill>
              <a:latin typeface="Calibri"/>
            </a:endParaRPr>
          </a:p>
        </p:txBody>
      </p:sp>
      <p:sp>
        <p:nvSpPr>
          <p:cNvPr id="20" name="PlaceHolder 3"/>
          <p:cNvSpPr>
            <a:spLocks noGrp="1"/>
          </p:cNvSpPr>
          <p:nvPr>
            <p:ph/>
          </p:nvPr>
        </p:nvSpPr>
        <p:spPr>
          <a:xfrm>
            <a:off x="6226200" y="182556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DE" sz="2800" b="0" strike="noStrike" spc="-1">
              <a:solidFill>
                <a:srgbClr val="000000"/>
              </a:solidFill>
              <a:latin typeface="Calibri"/>
            </a:endParaRPr>
          </a:p>
        </p:txBody>
      </p:sp>
      <p:sp>
        <p:nvSpPr>
          <p:cNvPr id="21" name="PlaceHolder 4"/>
          <p:cNvSpPr>
            <a:spLocks noGrp="1"/>
          </p:cNvSpPr>
          <p:nvPr>
            <p:ph/>
          </p:nvPr>
        </p:nvSpPr>
        <p:spPr>
          <a:xfrm>
            <a:off x="6226200" y="409824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DE" sz="2800" b="0" strike="noStrike" spc="-1">
              <a:solidFill>
                <a:srgbClr val="000000"/>
              </a:solidFill>
              <a:latin typeface="Calibri"/>
            </a:endParaRPr>
          </a:p>
        </p:txBody>
      </p:sp>
      <p:sp>
        <p:nvSpPr>
          <p:cNvPr id="6" name="PlaceHolder 5"/>
          <p:cNvSpPr>
            <a:spLocks noGrp="1"/>
          </p:cNvSpPr>
          <p:nvPr>
            <p:ph type="ftr" idx="2"/>
          </p:nvPr>
        </p:nvSpPr>
        <p:spPr/>
        <p:txBody>
          <a:bodyPr/>
          <a:lstStyle/>
          <a:p>
            <a:r>
              <a:t>Footer</a:t>
            </a:r>
          </a:p>
        </p:txBody>
      </p:sp>
      <p:sp>
        <p:nvSpPr>
          <p:cNvPr id="7" name="PlaceHolder 6"/>
          <p:cNvSpPr>
            <a:spLocks noGrp="1"/>
          </p:cNvSpPr>
          <p:nvPr>
            <p:ph type="sldNum" idx="3"/>
          </p:nvPr>
        </p:nvSpPr>
        <p:spPr/>
        <p:txBody>
          <a:bodyPr/>
          <a:lstStyle/>
          <a:p>
            <a:fld id="{CF2B61DF-8D7C-4649-9955-E68C70424B25}" type="slidenum">
              <a:t>‹#›</a:t>
            </a:fld>
            <a:endParaRPr/>
          </a:p>
        </p:txBody>
      </p:sp>
      <p:sp>
        <p:nvSpPr>
          <p:cNvPr id="8" name="PlaceHolder 7"/>
          <p:cNvSpPr>
            <a:spLocks noGrp="1"/>
          </p:cNvSpPr>
          <p:nvPr>
            <p:ph type="dt" idx="1"/>
          </p:nvPr>
        </p:nvSpPr>
        <p:spPr/>
        <p:txBody>
          <a:body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DE" sz="1800" b="0" strike="noStrike" spc="-1">
              <a:solidFill>
                <a:srgbClr val="000000"/>
              </a:solidFill>
              <a:latin typeface="Calibri"/>
            </a:endParaRPr>
          </a:p>
        </p:txBody>
      </p:sp>
      <p:sp>
        <p:nvSpPr>
          <p:cNvPr id="23" name="PlaceHolder 2"/>
          <p:cNvSpPr>
            <a:spLocks noGrp="1"/>
          </p:cNvSpPr>
          <p:nvPr>
            <p:ph/>
          </p:nvPr>
        </p:nvSpPr>
        <p:spPr>
          <a:xfrm>
            <a:off x="838080" y="182556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DE" sz="2800" b="0" strike="noStrike" spc="-1">
              <a:solidFill>
                <a:srgbClr val="000000"/>
              </a:solidFill>
              <a:latin typeface="Calibri"/>
            </a:endParaRPr>
          </a:p>
        </p:txBody>
      </p:sp>
      <p:sp>
        <p:nvSpPr>
          <p:cNvPr id="24" name="PlaceHolder 3"/>
          <p:cNvSpPr>
            <a:spLocks noGrp="1"/>
          </p:cNvSpPr>
          <p:nvPr>
            <p:ph/>
          </p:nvPr>
        </p:nvSpPr>
        <p:spPr>
          <a:xfrm>
            <a:off x="6226200" y="182556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DE" sz="2800" b="0" strike="noStrike" spc="-1">
              <a:solidFill>
                <a:srgbClr val="000000"/>
              </a:solidFill>
              <a:latin typeface="Calibri"/>
            </a:endParaRPr>
          </a:p>
        </p:txBody>
      </p:sp>
      <p:sp>
        <p:nvSpPr>
          <p:cNvPr id="25" name="PlaceHolder 4"/>
          <p:cNvSpPr>
            <a:spLocks noGrp="1"/>
          </p:cNvSpPr>
          <p:nvPr>
            <p:ph/>
          </p:nvPr>
        </p:nvSpPr>
        <p:spPr>
          <a:xfrm>
            <a:off x="838080" y="4098240"/>
            <a:ext cx="10515240" cy="2075040"/>
          </a:xfrm>
          <a:prstGeom prst="rect">
            <a:avLst/>
          </a:prstGeom>
          <a:noFill/>
          <a:ln w="0">
            <a:noFill/>
          </a:ln>
        </p:spPr>
        <p:txBody>
          <a:bodyPr lIns="0" tIns="0" rIns="0" bIns="0" anchor="t">
            <a:normAutofit/>
          </a:bodyPr>
          <a:lstStyle/>
          <a:p>
            <a:pPr>
              <a:lnSpc>
                <a:spcPct val="90000"/>
              </a:lnSpc>
              <a:spcBef>
                <a:spcPts val="1417"/>
              </a:spcBef>
              <a:buNone/>
            </a:pPr>
            <a:endParaRPr lang="en-DE" sz="2800" b="0" strike="noStrike" spc="-1">
              <a:solidFill>
                <a:srgbClr val="000000"/>
              </a:solidFill>
              <a:latin typeface="Calibri"/>
            </a:endParaRPr>
          </a:p>
        </p:txBody>
      </p:sp>
      <p:sp>
        <p:nvSpPr>
          <p:cNvPr id="6" name="PlaceHolder 5"/>
          <p:cNvSpPr>
            <a:spLocks noGrp="1"/>
          </p:cNvSpPr>
          <p:nvPr>
            <p:ph type="ftr" idx="2"/>
          </p:nvPr>
        </p:nvSpPr>
        <p:spPr/>
        <p:txBody>
          <a:bodyPr/>
          <a:lstStyle/>
          <a:p>
            <a:r>
              <a:t>Footer</a:t>
            </a:r>
          </a:p>
        </p:txBody>
      </p:sp>
      <p:sp>
        <p:nvSpPr>
          <p:cNvPr id="7" name="PlaceHolder 6"/>
          <p:cNvSpPr>
            <a:spLocks noGrp="1"/>
          </p:cNvSpPr>
          <p:nvPr>
            <p:ph type="sldNum" idx="3"/>
          </p:nvPr>
        </p:nvSpPr>
        <p:spPr/>
        <p:txBody>
          <a:bodyPr/>
          <a:lstStyle/>
          <a:p>
            <a:fld id="{A1E0289D-9E26-4C70-8262-1058FD753657}" type="slidenum">
              <a:t>‹#›</a:t>
            </a:fld>
            <a:endParaRPr/>
          </a:p>
        </p:txBody>
      </p:sp>
      <p:sp>
        <p:nvSpPr>
          <p:cNvPr id="8" name="PlaceHolder 7"/>
          <p:cNvSpPr>
            <a:spLocks noGrp="1"/>
          </p:cNvSpPr>
          <p:nvPr>
            <p:ph type="dt" idx="1"/>
          </p:nvPr>
        </p:nvSpPr>
        <p:spPr/>
        <p:txBody>
          <a:body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PlaceHolder 1"/>
          <p:cNvSpPr>
            <a:spLocks noGrp="1"/>
          </p:cNvSpPr>
          <p:nvPr>
            <p:ph type="title"/>
          </p:nvPr>
        </p:nvSpPr>
        <p:spPr>
          <a:xfrm>
            <a:off x="838080" y="36504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Click to edit Master title style</a:t>
            </a:r>
            <a:endParaRPr lang="en-DE" sz="4400" b="0" strike="noStrike" spc="-1">
              <a:solidFill>
                <a:srgbClr val="000000"/>
              </a:solidFill>
              <a:latin typeface="Calibri"/>
            </a:endParaRPr>
          </a:p>
        </p:txBody>
      </p:sp>
      <p:sp>
        <p:nvSpPr>
          <p:cNvPr id="6" name="PlaceHolder 2"/>
          <p:cNvSpPr>
            <a:spLocks noGrp="1"/>
          </p:cNvSpPr>
          <p:nvPr>
            <p:ph type="body"/>
          </p:nvPr>
        </p:nvSpPr>
        <p:spPr>
          <a:xfrm>
            <a:off x="838080" y="1825560"/>
            <a:ext cx="10515240" cy="4350960"/>
          </a:xfrm>
          <a:prstGeom prst="rect">
            <a:avLst/>
          </a:prstGeom>
          <a:noFill/>
          <a:ln w="0">
            <a:noFill/>
          </a:ln>
        </p:spPr>
        <p:txBody>
          <a:bodyPr anchor="t">
            <a:noAutofit/>
          </a:bodyPr>
          <a:lstStyle/>
          <a:p>
            <a:pPr marL="228600" indent="-228600">
              <a:lnSpc>
                <a:spcPct val="90000"/>
              </a:lnSpc>
              <a:spcBef>
                <a:spcPts val="1001"/>
              </a:spcBef>
              <a:buClr>
                <a:srgbClr val="000000"/>
              </a:buClr>
              <a:buFont typeface="Arial"/>
              <a:buChar char="•"/>
            </a:pPr>
            <a:r>
              <a:rPr lang="en-US" sz="2800" b="0" strike="noStrike" spc="-1">
                <a:solidFill>
                  <a:srgbClr val="000000"/>
                </a:solidFill>
                <a:latin typeface="Calibri"/>
              </a:rPr>
              <a:t>Click to edit Master text styles</a:t>
            </a:r>
            <a:endParaRPr lang="en-DE" sz="2800" b="0" strike="noStrike" spc="-1">
              <a:solidFill>
                <a:srgbClr val="000000"/>
              </a:solidFill>
              <a:latin typeface="Calibri"/>
            </a:endParaRPr>
          </a:p>
          <a:p>
            <a:pPr marL="685800" lvl="1" indent="-228600">
              <a:lnSpc>
                <a:spcPct val="90000"/>
              </a:lnSpc>
              <a:spcBef>
                <a:spcPts val="499"/>
              </a:spcBef>
              <a:buClr>
                <a:srgbClr val="000000"/>
              </a:buClr>
              <a:buFont typeface="Arial"/>
              <a:buChar char="•"/>
            </a:pPr>
            <a:r>
              <a:rPr lang="en-US" sz="2400" b="0" strike="noStrike" spc="-1">
                <a:solidFill>
                  <a:srgbClr val="000000"/>
                </a:solidFill>
                <a:latin typeface="Calibri"/>
              </a:rPr>
              <a:t>Second level</a:t>
            </a:r>
            <a:endParaRPr lang="en-DE" sz="2400" b="0" strike="noStrike" spc="-1">
              <a:solidFill>
                <a:srgbClr val="000000"/>
              </a:solidFill>
              <a:latin typeface="Calibri"/>
            </a:endParaRPr>
          </a:p>
          <a:p>
            <a:pPr marL="1143000" lvl="2" indent="-228600">
              <a:lnSpc>
                <a:spcPct val="90000"/>
              </a:lnSpc>
              <a:spcBef>
                <a:spcPts val="499"/>
              </a:spcBef>
              <a:buClr>
                <a:srgbClr val="000000"/>
              </a:buClr>
              <a:buFont typeface="Arial"/>
              <a:buChar char="•"/>
            </a:pPr>
            <a:r>
              <a:rPr lang="en-US" sz="2000" b="0" strike="noStrike" spc="-1">
                <a:solidFill>
                  <a:srgbClr val="000000"/>
                </a:solidFill>
                <a:latin typeface="Calibri"/>
              </a:rPr>
              <a:t>Third level</a:t>
            </a:r>
            <a:endParaRPr lang="en-DE" sz="2000" b="0" strike="noStrike" spc="-1">
              <a:solidFill>
                <a:srgbClr val="000000"/>
              </a:solidFill>
              <a:latin typeface="Calibri"/>
            </a:endParaRPr>
          </a:p>
          <a:p>
            <a:pPr marL="1600200" lvl="3" indent="-228600">
              <a:lnSpc>
                <a:spcPct val="90000"/>
              </a:lnSpc>
              <a:spcBef>
                <a:spcPts val="499"/>
              </a:spcBef>
              <a:buClr>
                <a:srgbClr val="000000"/>
              </a:buClr>
              <a:buFont typeface="Arial"/>
              <a:buChar char="•"/>
            </a:pPr>
            <a:r>
              <a:rPr lang="en-US" sz="1800" b="0" strike="noStrike" spc="-1">
                <a:solidFill>
                  <a:srgbClr val="000000"/>
                </a:solidFill>
                <a:latin typeface="Calibri"/>
              </a:rPr>
              <a:t>Fourth level</a:t>
            </a:r>
            <a:endParaRPr lang="en-DE" sz="1800" b="0" strike="noStrike" spc="-1">
              <a:solidFill>
                <a:srgbClr val="000000"/>
              </a:solidFill>
              <a:latin typeface="Calibri"/>
            </a:endParaRPr>
          </a:p>
          <a:p>
            <a:pPr marL="2057400" lvl="4" indent="-228600">
              <a:lnSpc>
                <a:spcPct val="90000"/>
              </a:lnSpc>
              <a:spcBef>
                <a:spcPts val="499"/>
              </a:spcBef>
              <a:buClr>
                <a:srgbClr val="000000"/>
              </a:buClr>
              <a:buFont typeface="Arial"/>
              <a:buChar char="•"/>
            </a:pPr>
            <a:r>
              <a:rPr lang="en-US" sz="1800" b="0" strike="noStrike" spc="-1">
                <a:solidFill>
                  <a:srgbClr val="000000"/>
                </a:solidFill>
                <a:latin typeface="Calibri"/>
              </a:rPr>
              <a:t>Fifth level</a:t>
            </a:r>
            <a:endParaRPr lang="en-DE" sz="1800" b="0" strike="noStrike" spc="-1">
              <a:solidFill>
                <a:srgbClr val="000000"/>
              </a:solidFill>
              <a:latin typeface="Calibri"/>
            </a:endParaRPr>
          </a:p>
        </p:txBody>
      </p:sp>
      <p:sp>
        <p:nvSpPr>
          <p:cNvPr id="2" name="PlaceHolder 3"/>
          <p:cNvSpPr>
            <a:spLocks noGrp="1"/>
          </p:cNvSpPr>
          <p:nvPr>
            <p:ph type="dt" idx="1"/>
          </p:nvPr>
        </p:nvSpPr>
        <p:spPr>
          <a:xfrm>
            <a:off x="838080" y="6356520"/>
            <a:ext cx="2742840" cy="364680"/>
          </a:xfrm>
          <a:prstGeom prst="rect">
            <a:avLst/>
          </a:prstGeom>
          <a:noFill/>
          <a:ln w="0">
            <a:noFill/>
          </a:ln>
        </p:spPr>
        <p:txBody>
          <a:bodyPr anchor="ctr">
            <a:noAutofit/>
          </a:bodyPr>
          <a:lstStyle>
            <a:lvl1pPr>
              <a:lnSpc>
                <a:spcPct val="100000"/>
              </a:lnSpc>
              <a:buNone/>
              <a:defRPr lang="en-DE" sz="1200" b="0" strike="noStrike" spc="-1">
                <a:solidFill>
                  <a:srgbClr val="8B8B8B"/>
                </a:solidFill>
                <a:latin typeface="Calibri"/>
              </a:defRPr>
            </a:lvl1pPr>
          </a:lstStyle>
          <a:p>
            <a:pPr>
              <a:lnSpc>
                <a:spcPct val="100000"/>
              </a:lnSpc>
              <a:buNone/>
            </a:pPr>
            <a:endParaRPr lang="en-US" sz="1200" b="0" strike="noStrike" spc="-1">
              <a:latin typeface="Times New Roman"/>
            </a:endParaRPr>
          </a:p>
        </p:txBody>
      </p:sp>
      <p:sp>
        <p:nvSpPr>
          <p:cNvPr id="3" name="PlaceHolder 4"/>
          <p:cNvSpPr>
            <a:spLocks noGrp="1"/>
          </p:cNvSpPr>
          <p:nvPr>
            <p:ph type="ftr" idx="2"/>
          </p:nvPr>
        </p:nvSpPr>
        <p:spPr>
          <a:xfrm>
            <a:off x="4038480" y="6356520"/>
            <a:ext cx="4114440" cy="364680"/>
          </a:xfrm>
          <a:prstGeom prst="rect">
            <a:avLst/>
          </a:prstGeom>
          <a:noFill/>
          <a:ln w="0">
            <a:noFill/>
          </a:ln>
        </p:spPr>
        <p:txBody>
          <a:bodyPr anchor="ctr">
            <a:noAutofit/>
          </a:bodyPr>
          <a:lstStyle>
            <a:lvl1pPr algn="ctr">
              <a:buNone/>
              <a:defRPr lang="en-US" sz="1400" b="0" strike="noStrike" spc="-1">
                <a:latin typeface="Times New Roman"/>
              </a:defRPr>
            </a:lvl1pPr>
          </a:lstStyle>
          <a:p>
            <a:pPr algn="ctr">
              <a:buNone/>
            </a:pPr>
            <a:r>
              <a:rPr lang="en-US" sz="1400" b="0" strike="noStrike" spc="-1">
                <a:latin typeface="Times New Roman"/>
              </a:rPr>
              <a:t>Footer</a:t>
            </a:r>
          </a:p>
        </p:txBody>
      </p:sp>
      <p:sp>
        <p:nvSpPr>
          <p:cNvPr id="4" name="PlaceHolder 5"/>
          <p:cNvSpPr>
            <a:spLocks noGrp="1"/>
          </p:cNvSpPr>
          <p:nvPr>
            <p:ph type="sldNum" idx="3"/>
          </p:nvPr>
        </p:nvSpPr>
        <p:spPr>
          <a:xfrm>
            <a:off x="8610480" y="6356520"/>
            <a:ext cx="2742840" cy="364680"/>
          </a:xfrm>
          <a:prstGeom prst="rect">
            <a:avLst/>
          </a:prstGeom>
          <a:noFill/>
          <a:ln w="0">
            <a:noFill/>
          </a:ln>
        </p:spPr>
        <p:txBody>
          <a:bodyPr anchor="ctr">
            <a:noAutofit/>
          </a:bodyPr>
          <a:lstStyle>
            <a:lvl1pPr algn="r">
              <a:lnSpc>
                <a:spcPct val="100000"/>
              </a:lnSpc>
              <a:buNone/>
              <a:defRPr lang="en-DE" sz="1200" b="0" strike="noStrike" spc="-1">
                <a:solidFill>
                  <a:srgbClr val="8B8B8B"/>
                </a:solidFill>
                <a:latin typeface="Calibri"/>
              </a:defRPr>
            </a:lvl1pPr>
          </a:lstStyle>
          <a:p>
            <a:pPr algn="r">
              <a:lnSpc>
                <a:spcPct val="100000"/>
              </a:lnSpc>
              <a:buNone/>
            </a:pPr>
            <a:fld id="{170A11EB-8750-4C21-89D1-1F329665C008}" type="slidenum">
              <a:rPr lang="en-DE" sz="1200" b="0" strike="noStrike" spc="-1">
                <a:solidFill>
                  <a:srgbClr val="8B8B8B"/>
                </a:solidFill>
                <a:latin typeface="Calibri"/>
              </a:rPr>
              <a:t>‹#›</a:t>
            </a:fld>
            <a:endParaRPr lang="en-US" sz="1200" b="0" strike="noStrike" spc="-1">
              <a:latin typeface="Times New Roman"/>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28.png"/><Relationship Id="rId3" Type="http://schemas.openxmlformats.org/officeDocument/2006/relationships/image" Target="../media/image24.png"/><Relationship Id="rId7" Type="http://schemas.openxmlformats.org/officeDocument/2006/relationships/image" Target="../media/image18.png"/><Relationship Id="rId12" Type="http://schemas.openxmlformats.org/officeDocument/2006/relationships/image" Target="../media/image27.png"/><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6.svg"/><Relationship Id="rId11" Type="http://schemas.openxmlformats.org/officeDocument/2006/relationships/image" Target="../media/image16.png"/><Relationship Id="rId5" Type="http://schemas.openxmlformats.org/officeDocument/2006/relationships/image" Target="../media/image5.png"/><Relationship Id="rId10" Type="http://schemas.openxmlformats.org/officeDocument/2006/relationships/image" Target="../media/image11.png"/><Relationship Id="rId4" Type="http://schemas.openxmlformats.org/officeDocument/2006/relationships/image" Target="../media/image25.png"/><Relationship Id="rId9" Type="http://schemas.openxmlformats.org/officeDocument/2006/relationships/image" Target="../media/image10.png"/><Relationship Id="rId14" Type="http://schemas.openxmlformats.org/officeDocument/2006/relationships/image" Target="../media/image29.svg"/></Relationships>
</file>

<file path=ppt/slides/_rels/slide11.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0.png"/><Relationship Id="rId18" Type="http://schemas.openxmlformats.org/officeDocument/2006/relationships/image" Target="../media/image35.svg"/><Relationship Id="rId3" Type="http://schemas.openxmlformats.org/officeDocument/2006/relationships/image" Target="../media/image24.png"/><Relationship Id="rId7" Type="http://schemas.openxmlformats.org/officeDocument/2006/relationships/image" Target="../media/image18.png"/><Relationship Id="rId12" Type="http://schemas.openxmlformats.org/officeDocument/2006/relationships/image" Target="../media/image27.png"/><Relationship Id="rId17" Type="http://schemas.openxmlformats.org/officeDocument/2006/relationships/image" Target="../media/image34.png"/><Relationship Id="rId2" Type="http://schemas.openxmlformats.org/officeDocument/2006/relationships/image" Target="../media/image23.png"/><Relationship Id="rId16"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6.svg"/><Relationship Id="rId11" Type="http://schemas.openxmlformats.org/officeDocument/2006/relationships/image" Target="../media/image16.png"/><Relationship Id="rId5" Type="http://schemas.openxmlformats.org/officeDocument/2006/relationships/image" Target="../media/image5.png"/><Relationship Id="rId15" Type="http://schemas.openxmlformats.org/officeDocument/2006/relationships/image" Target="../media/image32.png"/><Relationship Id="rId10" Type="http://schemas.openxmlformats.org/officeDocument/2006/relationships/image" Target="../media/image11.png"/><Relationship Id="rId4" Type="http://schemas.openxmlformats.org/officeDocument/2006/relationships/image" Target="../media/image25.png"/><Relationship Id="rId9" Type="http://schemas.openxmlformats.org/officeDocument/2006/relationships/image" Target="../media/image10.png"/><Relationship Id="rId14" Type="http://schemas.openxmlformats.org/officeDocument/2006/relationships/image" Target="../media/image31.png"/></Relationships>
</file>

<file path=ppt/slides/_rels/slide12.xml.rels><?xml version="1.0" encoding="UTF-8" standalone="yes"?>
<Relationships xmlns="http://schemas.openxmlformats.org/package/2006/relationships"><Relationship Id="rId8" Type="http://schemas.openxmlformats.org/officeDocument/2006/relationships/image" Target="../media/image42.png"/><Relationship Id="rId13" Type="http://schemas.openxmlformats.org/officeDocument/2006/relationships/image" Target="../media/image43.png"/><Relationship Id="rId18" Type="http://schemas.openxmlformats.org/officeDocument/2006/relationships/image" Target="../media/image11.png"/><Relationship Id="rId3" Type="http://schemas.openxmlformats.org/officeDocument/2006/relationships/image" Target="../media/image37.png"/><Relationship Id="rId21" Type="http://schemas.openxmlformats.org/officeDocument/2006/relationships/image" Target="../media/image47.png"/><Relationship Id="rId7" Type="http://schemas.openxmlformats.org/officeDocument/2006/relationships/image" Target="../media/image41.png"/><Relationship Id="rId12" Type="http://schemas.openxmlformats.org/officeDocument/2006/relationships/image" Target="../media/image26.png"/><Relationship Id="rId17" Type="http://schemas.openxmlformats.org/officeDocument/2006/relationships/image" Target="../media/image10.png"/><Relationship Id="rId2" Type="http://schemas.openxmlformats.org/officeDocument/2006/relationships/image" Target="../media/image36.png"/><Relationship Id="rId16" Type="http://schemas.openxmlformats.org/officeDocument/2006/relationships/image" Target="../media/image21.svg"/><Relationship Id="rId20" Type="http://schemas.openxmlformats.org/officeDocument/2006/relationships/image" Target="../media/image46.png"/><Relationship Id="rId1" Type="http://schemas.openxmlformats.org/officeDocument/2006/relationships/slideLayout" Target="../slideLayouts/slideLayout2.xml"/><Relationship Id="rId6" Type="http://schemas.openxmlformats.org/officeDocument/2006/relationships/image" Target="../media/image40.png"/><Relationship Id="rId11" Type="http://schemas.openxmlformats.org/officeDocument/2006/relationships/image" Target="../media/image18.png"/><Relationship Id="rId5" Type="http://schemas.openxmlformats.org/officeDocument/2006/relationships/image" Target="../media/image39.png"/><Relationship Id="rId15" Type="http://schemas.openxmlformats.org/officeDocument/2006/relationships/image" Target="../media/image20.png"/><Relationship Id="rId23" Type="http://schemas.openxmlformats.org/officeDocument/2006/relationships/image" Target="../media/image27.png"/><Relationship Id="rId10" Type="http://schemas.openxmlformats.org/officeDocument/2006/relationships/image" Target="../media/image6.svg"/><Relationship Id="rId19" Type="http://schemas.openxmlformats.org/officeDocument/2006/relationships/image" Target="../media/image45.png"/><Relationship Id="rId4" Type="http://schemas.openxmlformats.org/officeDocument/2006/relationships/image" Target="../media/image38.png"/><Relationship Id="rId9" Type="http://schemas.openxmlformats.org/officeDocument/2006/relationships/image" Target="../media/image5.png"/><Relationship Id="rId14" Type="http://schemas.openxmlformats.org/officeDocument/2006/relationships/image" Target="../media/image44.png"/><Relationship Id="rId22" Type="http://schemas.openxmlformats.org/officeDocument/2006/relationships/image" Target="../media/image16.png"/></Relationships>
</file>

<file path=ppt/slides/_rels/slide13.xml.rels><?xml version="1.0" encoding="UTF-8" standalone="yes"?>
<Relationships xmlns="http://schemas.openxmlformats.org/package/2006/relationships"><Relationship Id="rId8" Type="http://schemas.openxmlformats.org/officeDocument/2006/relationships/image" Target="../media/image42.png"/><Relationship Id="rId13" Type="http://schemas.openxmlformats.org/officeDocument/2006/relationships/image" Target="../media/image43.png"/><Relationship Id="rId18" Type="http://schemas.openxmlformats.org/officeDocument/2006/relationships/image" Target="../media/image11.png"/><Relationship Id="rId3" Type="http://schemas.openxmlformats.org/officeDocument/2006/relationships/image" Target="../media/image37.png"/><Relationship Id="rId7" Type="http://schemas.openxmlformats.org/officeDocument/2006/relationships/image" Target="../media/image41.png"/><Relationship Id="rId12" Type="http://schemas.openxmlformats.org/officeDocument/2006/relationships/image" Target="../media/image26.png"/><Relationship Id="rId17" Type="http://schemas.openxmlformats.org/officeDocument/2006/relationships/image" Target="../media/image10.png"/><Relationship Id="rId2" Type="http://schemas.openxmlformats.org/officeDocument/2006/relationships/image" Target="../media/image36.png"/><Relationship Id="rId16" Type="http://schemas.openxmlformats.org/officeDocument/2006/relationships/image" Target="../media/image21.svg"/><Relationship Id="rId1" Type="http://schemas.openxmlformats.org/officeDocument/2006/relationships/slideLayout" Target="../slideLayouts/slideLayout2.xml"/><Relationship Id="rId6" Type="http://schemas.openxmlformats.org/officeDocument/2006/relationships/image" Target="../media/image40.png"/><Relationship Id="rId11" Type="http://schemas.openxmlformats.org/officeDocument/2006/relationships/image" Target="../media/image18.png"/><Relationship Id="rId5" Type="http://schemas.openxmlformats.org/officeDocument/2006/relationships/image" Target="../media/image39.png"/><Relationship Id="rId15" Type="http://schemas.openxmlformats.org/officeDocument/2006/relationships/image" Target="../media/image20.png"/><Relationship Id="rId10" Type="http://schemas.openxmlformats.org/officeDocument/2006/relationships/image" Target="../media/image6.svg"/><Relationship Id="rId19" Type="http://schemas.openxmlformats.org/officeDocument/2006/relationships/image" Target="../media/image47.png"/><Relationship Id="rId4" Type="http://schemas.openxmlformats.org/officeDocument/2006/relationships/image" Target="../media/image38.png"/><Relationship Id="rId9" Type="http://schemas.openxmlformats.org/officeDocument/2006/relationships/image" Target="../media/image5.png"/><Relationship Id="rId14" Type="http://schemas.openxmlformats.org/officeDocument/2006/relationships/image" Target="../media/image44.png"/></Relationships>
</file>

<file path=ppt/slides/_rels/slide14.xml.rels><?xml version="1.0" encoding="UTF-8" standalone="yes"?>
<Relationships xmlns="http://schemas.openxmlformats.org/package/2006/relationships"><Relationship Id="rId8" Type="http://schemas.openxmlformats.org/officeDocument/2006/relationships/image" Target="../media/image51.png"/><Relationship Id="rId13" Type="http://schemas.openxmlformats.org/officeDocument/2006/relationships/image" Target="../media/image5.png"/><Relationship Id="rId3" Type="http://schemas.openxmlformats.org/officeDocument/2006/relationships/image" Target="../media/image21.svg"/><Relationship Id="rId7" Type="http://schemas.openxmlformats.org/officeDocument/2006/relationships/image" Target="../media/image50.png"/><Relationship Id="rId12" Type="http://schemas.openxmlformats.org/officeDocument/2006/relationships/image" Target="../media/image55.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49.png"/><Relationship Id="rId11" Type="http://schemas.openxmlformats.org/officeDocument/2006/relationships/image" Target="../media/image54.png"/><Relationship Id="rId5" Type="http://schemas.openxmlformats.org/officeDocument/2006/relationships/image" Target="../media/image48.png"/><Relationship Id="rId10" Type="http://schemas.openxmlformats.org/officeDocument/2006/relationships/image" Target="../media/image53.png"/><Relationship Id="rId4" Type="http://schemas.openxmlformats.org/officeDocument/2006/relationships/image" Target="../media/image18.png"/><Relationship Id="rId9" Type="http://schemas.openxmlformats.org/officeDocument/2006/relationships/image" Target="../media/image52.png"/><Relationship Id="rId14" Type="http://schemas.openxmlformats.org/officeDocument/2006/relationships/image" Target="../media/image6.svg"/></Relationships>
</file>

<file path=ppt/slides/_rels/slide15.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21.svg"/><Relationship Id="rId7" Type="http://schemas.openxmlformats.org/officeDocument/2006/relationships/image" Target="../media/image57.png"/><Relationship Id="rId12" Type="http://schemas.openxmlformats.org/officeDocument/2006/relationships/image" Target="../media/image6.sv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56.png"/><Relationship Id="rId11" Type="http://schemas.openxmlformats.org/officeDocument/2006/relationships/image" Target="../media/image5.png"/><Relationship Id="rId5" Type="http://schemas.openxmlformats.org/officeDocument/2006/relationships/image" Target="../media/image48.png"/><Relationship Id="rId10" Type="http://schemas.openxmlformats.org/officeDocument/2006/relationships/image" Target="../media/image60.png"/><Relationship Id="rId4" Type="http://schemas.openxmlformats.org/officeDocument/2006/relationships/image" Target="../media/image18.png"/><Relationship Id="rId9" Type="http://schemas.openxmlformats.org/officeDocument/2006/relationships/image" Target="../media/image59.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8" Type="http://schemas.openxmlformats.org/officeDocument/2006/relationships/image" Target="../media/image48.png"/><Relationship Id="rId13" Type="http://schemas.openxmlformats.org/officeDocument/2006/relationships/image" Target="../media/image51.png"/><Relationship Id="rId3" Type="http://schemas.openxmlformats.org/officeDocument/2006/relationships/image" Target="../media/image21.svg"/><Relationship Id="rId7" Type="http://schemas.openxmlformats.org/officeDocument/2006/relationships/image" Target="../media/image18.png"/><Relationship Id="rId12" Type="http://schemas.openxmlformats.org/officeDocument/2006/relationships/image" Target="../media/image50.png"/><Relationship Id="rId17" Type="http://schemas.openxmlformats.org/officeDocument/2006/relationships/image" Target="../media/image55.png"/><Relationship Id="rId2" Type="http://schemas.openxmlformats.org/officeDocument/2006/relationships/image" Target="../media/image20.png"/><Relationship Id="rId16" Type="http://schemas.openxmlformats.org/officeDocument/2006/relationships/image" Target="../media/image54.png"/><Relationship Id="rId1" Type="http://schemas.openxmlformats.org/officeDocument/2006/relationships/slideLayout" Target="../slideLayouts/slideLayout2.xml"/><Relationship Id="rId6" Type="http://schemas.openxmlformats.org/officeDocument/2006/relationships/image" Target="../media/image63.svg"/><Relationship Id="rId11" Type="http://schemas.openxmlformats.org/officeDocument/2006/relationships/image" Target="../media/image6.svg"/><Relationship Id="rId5" Type="http://schemas.openxmlformats.org/officeDocument/2006/relationships/image" Target="../media/image62.png"/><Relationship Id="rId15" Type="http://schemas.openxmlformats.org/officeDocument/2006/relationships/image" Target="../media/image53.png"/><Relationship Id="rId10" Type="http://schemas.openxmlformats.org/officeDocument/2006/relationships/image" Target="../media/image5.png"/><Relationship Id="rId4" Type="http://schemas.openxmlformats.org/officeDocument/2006/relationships/image" Target="../media/image61.png"/><Relationship Id="rId9" Type="http://schemas.openxmlformats.org/officeDocument/2006/relationships/image" Target="../media/image49.png"/><Relationship Id="rId14" Type="http://schemas.openxmlformats.org/officeDocument/2006/relationships/image" Target="../media/image52.png"/></Relationships>
</file>

<file path=ppt/slides/_rels/slide1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image" Target="../media/image73.png"/><Relationship Id="rId4" Type="http://schemas.openxmlformats.org/officeDocument/2006/relationships/hyperlink" Target="https://doi.org/10.1002/9781119434610.ch9" TargetMode="External"/></Relationships>
</file>

<file path=ppt/slides/_rels/slide19.xml.rels><?xml version="1.0" encoding="UTF-8" standalone="yes"?>
<Relationships xmlns="http://schemas.openxmlformats.org/package/2006/relationships"><Relationship Id="rId8" Type="http://schemas.openxmlformats.org/officeDocument/2006/relationships/image" Target="../media/image77.png"/><Relationship Id="rId13" Type="http://schemas.openxmlformats.org/officeDocument/2006/relationships/image" Target="../media/image18.png"/><Relationship Id="rId3" Type="http://schemas.openxmlformats.org/officeDocument/2006/relationships/image" Target="../media/image21.svg"/><Relationship Id="rId7" Type="http://schemas.openxmlformats.org/officeDocument/2006/relationships/image" Target="../media/image76.png"/><Relationship Id="rId12" Type="http://schemas.openxmlformats.org/officeDocument/2006/relationships/image" Target="../media/image81.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63.svg"/><Relationship Id="rId11" Type="http://schemas.openxmlformats.org/officeDocument/2006/relationships/image" Target="../media/image80.png"/><Relationship Id="rId5" Type="http://schemas.openxmlformats.org/officeDocument/2006/relationships/image" Target="../media/image62.png"/><Relationship Id="rId10" Type="http://schemas.openxmlformats.org/officeDocument/2006/relationships/image" Target="../media/image79.png"/><Relationship Id="rId4" Type="http://schemas.openxmlformats.org/officeDocument/2006/relationships/image" Target="../media/image61.png"/><Relationship Id="rId9" Type="http://schemas.openxmlformats.org/officeDocument/2006/relationships/image" Target="../media/image78.png"/></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63.svg"/><Relationship Id="rId7" Type="http://schemas.openxmlformats.org/officeDocument/2006/relationships/image" Target="../media/image66.png"/><Relationship Id="rId2" Type="http://schemas.openxmlformats.org/officeDocument/2006/relationships/image" Target="../media/image62.png"/><Relationship Id="rId1" Type="http://schemas.openxmlformats.org/officeDocument/2006/relationships/slideLayout" Target="../slideLayouts/slideLayout2.xml"/><Relationship Id="rId6" Type="http://schemas.openxmlformats.org/officeDocument/2006/relationships/image" Target="../media/image65.svg"/><Relationship Id="rId5" Type="http://schemas.openxmlformats.org/officeDocument/2006/relationships/image" Target="../media/image64.png"/><Relationship Id="rId10" Type="http://schemas.openxmlformats.org/officeDocument/2006/relationships/image" Target="../media/image69.png"/><Relationship Id="rId4" Type="http://schemas.openxmlformats.org/officeDocument/2006/relationships/image" Target="../media/image18.png"/><Relationship Id="rId9" Type="http://schemas.openxmlformats.org/officeDocument/2006/relationships/image" Target="../media/image67.png"/></Relationships>
</file>

<file path=ppt/slides/_rels/slide21.xml.rels><?xml version="1.0" encoding="UTF-8" standalone="yes"?>
<Relationships xmlns="http://schemas.openxmlformats.org/package/2006/relationships"><Relationship Id="rId18" Type="http://schemas.openxmlformats.org/officeDocument/2006/relationships/image" Target="../media/image311.png"/><Relationship Id="rId26" Type="http://schemas.openxmlformats.org/officeDocument/2006/relationships/image" Target="../media/image21.png"/><Relationship Id="rId3" Type="http://schemas.openxmlformats.org/officeDocument/2006/relationships/image" Target="../media/image21.svg"/><Relationship Id="rId21" Type="http://schemas.openxmlformats.org/officeDocument/2006/relationships/image" Target="../media/image1512.png"/><Relationship Id="rId7" Type="http://schemas.openxmlformats.org/officeDocument/2006/relationships/image" Target="../media/image18.png"/><Relationship Id="rId17" Type="http://schemas.openxmlformats.org/officeDocument/2006/relationships/image" Target="../media/image307.png"/><Relationship Id="rId25" Type="http://schemas.openxmlformats.org/officeDocument/2006/relationships/image" Target="../media/image1913.png"/><Relationship Id="rId2" Type="http://schemas.openxmlformats.org/officeDocument/2006/relationships/image" Target="../media/image20.png"/><Relationship Id="rId16" Type="http://schemas.openxmlformats.org/officeDocument/2006/relationships/image" Target="../media/image29.png"/><Relationship Id="rId20" Type="http://schemas.openxmlformats.org/officeDocument/2006/relationships/image" Target="../media/image1412.png"/><Relationship Id="rId1" Type="http://schemas.openxmlformats.org/officeDocument/2006/relationships/slideLayout" Target="../slideLayouts/slideLayout2.xml"/><Relationship Id="rId6" Type="http://schemas.openxmlformats.org/officeDocument/2006/relationships/image" Target="../media/image63.svg"/><Relationship Id="rId24" Type="http://schemas.openxmlformats.org/officeDocument/2006/relationships/image" Target="../media/image1813.png"/><Relationship Id="rId5" Type="http://schemas.openxmlformats.org/officeDocument/2006/relationships/image" Target="../media/image62.png"/><Relationship Id="rId15" Type="http://schemas.openxmlformats.org/officeDocument/2006/relationships/image" Target="../media/image2011.png"/><Relationship Id="rId23" Type="http://schemas.openxmlformats.org/officeDocument/2006/relationships/image" Target="../media/image1712.png"/><Relationship Id="rId28" Type="http://schemas.openxmlformats.org/officeDocument/2006/relationships/image" Target="../media/image6.svg"/><Relationship Id="rId19" Type="http://schemas.openxmlformats.org/officeDocument/2006/relationships/image" Target="../media/image323.png"/><Relationship Id="rId4" Type="http://schemas.openxmlformats.org/officeDocument/2006/relationships/image" Target="../media/image61.png"/><Relationship Id="rId14" Type="http://schemas.openxmlformats.org/officeDocument/2006/relationships/image" Target="../media/image2810.png"/><Relationship Id="rId22" Type="http://schemas.openxmlformats.org/officeDocument/2006/relationships/image" Target="../media/image1612.png"/><Relationship Id="rId27" Type="http://schemas.openxmlformats.org/officeDocument/2006/relationships/image" Target="../media/image5.png"/></Relationships>
</file>

<file path=ppt/slides/_rels/slide22.xml.rels><?xml version="1.0" encoding="UTF-8" standalone="yes"?>
<Relationships xmlns="http://schemas.openxmlformats.org/package/2006/relationships"><Relationship Id="rId8" Type="http://schemas.openxmlformats.org/officeDocument/2006/relationships/image" Target="../media/image1511.png"/><Relationship Id="rId13" Type="http://schemas.openxmlformats.org/officeDocument/2006/relationships/image" Target="../media/image18.png"/><Relationship Id="rId18" Type="http://schemas.openxmlformats.org/officeDocument/2006/relationships/image" Target="../media/image2412.png"/><Relationship Id="rId3" Type="http://schemas.openxmlformats.org/officeDocument/2006/relationships/image" Target="../media/image21.svg"/><Relationship Id="rId21" Type="http://schemas.openxmlformats.org/officeDocument/2006/relationships/image" Target="../media/image6.svg"/><Relationship Id="rId7" Type="http://schemas.openxmlformats.org/officeDocument/2006/relationships/image" Target="../media/image1411.png"/><Relationship Id="rId12" Type="http://schemas.openxmlformats.org/officeDocument/2006/relationships/image" Target="../media/image1912.png"/><Relationship Id="rId17" Type="http://schemas.openxmlformats.org/officeDocument/2006/relationships/image" Target="../media/image2312.png"/><Relationship Id="rId2" Type="http://schemas.openxmlformats.org/officeDocument/2006/relationships/image" Target="../media/image20.png"/><Relationship Id="rId16" Type="http://schemas.openxmlformats.org/officeDocument/2006/relationships/image" Target="../media/image2212.png"/><Relationship Id="rId20"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63.svg"/><Relationship Id="rId11" Type="http://schemas.openxmlformats.org/officeDocument/2006/relationships/image" Target="../media/image1812.png"/><Relationship Id="rId5" Type="http://schemas.openxmlformats.org/officeDocument/2006/relationships/image" Target="../media/image62.png"/><Relationship Id="rId15" Type="http://schemas.openxmlformats.org/officeDocument/2006/relationships/image" Target="../media/image2112.png"/><Relationship Id="rId10" Type="http://schemas.openxmlformats.org/officeDocument/2006/relationships/image" Target="../media/image1711.png"/><Relationship Id="rId19" Type="http://schemas.openxmlformats.org/officeDocument/2006/relationships/image" Target="../media/image2512.png"/><Relationship Id="rId4" Type="http://schemas.openxmlformats.org/officeDocument/2006/relationships/image" Target="../media/image61.png"/><Relationship Id="rId9" Type="http://schemas.openxmlformats.org/officeDocument/2006/relationships/image" Target="../media/image1611.png"/><Relationship Id="rId14" Type="http://schemas.openxmlformats.org/officeDocument/2006/relationships/image" Target="../media/image2011.png"/></Relationships>
</file>

<file path=ppt/slides/_rels/slide23.xml.rels><?xml version="1.0" encoding="UTF-8" standalone="yes"?>
<Relationships xmlns="http://schemas.openxmlformats.org/package/2006/relationships"><Relationship Id="rId8" Type="http://schemas.openxmlformats.org/officeDocument/2006/relationships/image" Target="../media/image83.png"/><Relationship Id="rId13" Type="http://schemas.openxmlformats.org/officeDocument/2006/relationships/image" Target="../media/image18.png"/><Relationship Id="rId3" Type="http://schemas.openxmlformats.org/officeDocument/2006/relationships/image" Target="../media/image21.svg"/><Relationship Id="rId7" Type="http://schemas.openxmlformats.org/officeDocument/2006/relationships/image" Target="../media/image82.png"/><Relationship Id="rId12" Type="http://schemas.openxmlformats.org/officeDocument/2006/relationships/image" Target="../media/image87.png"/><Relationship Id="rId17" Type="http://schemas.openxmlformats.org/officeDocument/2006/relationships/image" Target="../media/image65.svg"/><Relationship Id="rId2" Type="http://schemas.openxmlformats.org/officeDocument/2006/relationships/image" Target="../media/image20.png"/><Relationship Id="rId16" Type="http://schemas.openxmlformats.org/officeDocument/2006/relationships/image" Target="../media/image64.png"/><Relationship Id="rId1" Type="http://schemas.openxmlformats.org/officeDocument/2006/relationships/slideLayout" Target="../slideLayouts/slideLayout2.xml"/><Relationship Id="rId6" Type="http://schemas.openxmlformats.org/officeDocument/2006/relationships/image" Target="../media/image63.svg"/><Relationship Id="rId11" Type="http://schemas.openxmlformats.org/officeDocument/2006/relationships/image" Target="../media/image86.png"/><Relationship Id="rId5" Type="http://schemas.openxmlformats.org/officeDocument/2006/relationships/image" Target="../media/image62.png"/><Relationship Id="rId15" Type="http://schemas.openxmlformats.org/officeDocument/2006/relationships/image" Target="../media/image2713.png"/><Relationship Id="rId10" Type="http://schemas.openxmlformats.org/officeDocument/2006/relationships/image" Target="../media/image85.png"/><Relationship Id="rId4" Type="http://schemas.openxmlformats.org/officeDocument/2006/relationships/image" Target="../media/image61.png"/><Relationship Id="rId9" Type="http://schemas.openxmlformats.org/officeDocument/2006/relationships/image" Target="../media/image84.png"/><Relationship Id="rId14" Type="http://schemas.openxmlformats.org/officeDocument/2006/relationships/image" Target="../media/image2612.png"/></Relationships>
</file>

<file path=ppt/slides/_rels/slide24.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62.png"/><Relationship Id="rId7" Type="http://schemas.openxmlformats.org/officeDocument/2006/relationships/image" Target="../media/image70.png"/><Relationship Id="rId2" Type="http://schemas.openxmlformats.org/officeDocument/2006/relationships/image" Target="../media/image61.png"/><Relationship Id="rId1" Type="http://schemas.openxmlformats.org/officeDocument/2006/relationships/slideLayout" Target="../slideLayouts/slideLayout2.xml"/><Relationship Id="rId6" Type="http://schemas.openxmlformats.org/officeDocument/2006/relationships/image" Target="../media/image2113.png"/><Relationship Id="rId5" Type="http://schemas.openxmlformats.org/officeDocument/2006/relationships/image" Target="../media/image18.png"/><Relationship Id="rId4" Type="http://schemas.openxmlformats.org/officeDocument/2006/relationships/image" Target="../media/image63.svg"/></Relationships>
</file>

<file path=ppt/slides/_rels/slide25.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333.png"/><Relationship Id="rId7" Type="http://schemas.openxmlformats.org/officeDocument/2006/relationships/image" Target="../media/image74.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63.svg"/><Relationship Id="rId10" Type="http://schemas.openxmlformats.org/officeDocument/2006/relationships/image" Target="../media/image90.svg"/><Relationship Id="rId4" Type="http://schemas.openxmlformats.org/officeDocument/2006/relationships/image" Target="../media/image62.png"/><Relationship Id="rId9" Type="http://schemas.openxmlformats.org/officeDocument/2006/relationships/image" Target="../media/image89.png"/></Relationships>
</file>

<file path=ppt/slides/_rels/slide26.xml.rels><?xml version="1.0" encoding="UTF-8" standalone="yes"?>
<Relationships xmlns="http://schemas.openxmlformats.org/package/2006/relationships"><Relationship Id="rId8" Type="http://schemas.openxmlformats.org/officeDocument/2006/relationships/image" Target="../media/image90.svg"/><Relationship Id="rId3" Type="http://schemas.openxmlformats.org/officeDocument/2006/relationships/image" Target="../media/image63.svg"/><Relationship Id="rId7" Type="http://schemas.openxmlformats.org/officeDocument/2006/relationships/image" Target="../media/image89.png"/><Relationship Id="rId2" Type="http://schemas.openxmlformats.org/officeDocument/2006/relationships/image" Target="../media/image62.png"/><Relationship Id="rId1" Type="http://schemas.openxmlformats.org/officeDocument/2006/relationships/slideLayout" Target="../slideLayouts/slideLayout2.xml"/><Relationship Id="rId6" Type="http://schemas.openxmlformats.org/officeDocument/2006/relationships/image" Target="../media/image88.png"/><Relationship Id="rId5" Type="http://schemas.openxmlformats.org/officeDocument/2006/relationships/image" Target="../media/image74.png"/><Relationship Id="rId10" Type="http://schemas.openxmlformats.org/officeDocument/2006/relationships/image" Target="../media/image392.png"/><Relationship Id="rId4" Type="http://schemas.openxmlformats.org/officeDocument/2006/relationships/image" Target="../media/image61.png"/><Relationship Id="rId9" Type="http://schemas.openxmlformats.org/officeDocument/2006/relationships/image" Target="../media/image92.png"/></Relationships>
</file>

<file path=ppt/slides/_rels/slide27.xml.rels><?xml version="1.0" encoding="UTF-8" standalone="yes"?>
<Relationships xmlns="http://schemas.openxmlformats.org/package/2006/relationships"><Relationship Id="rId8" Type="http://schemas.openxmlformats.org/officeDocument/2006/relationships/image" Target="../media/image392.png"/><Relationship Id="rId3" Type="http://schemas.openxmlformats.org/officeDocument/2006/relationships/image" Target="../media/image63.svg"/><Relationship Id="rId7" Type="http://schemas.openxmlformats.org/officeDocument/2006/relationships/image" Target="../media/image92.png"/><Relationship Id="rId12" Type="http://schemas.openxmlformats.org/officeDocument/2006/relationships/image" Target="../media/image105.png"/><Relationship Id="rId2" Type="http://schemas.openxmlformats.org/officeDocument/2006/relationships/image" Target="../media/image62.png"/><Relationship Id="rId1" Type="http://schemas.openxmlformats.org/officeDocument/2006/relationships/slideLayout" Target="../slideLayouts/slideLayout2.xml"/><Relationship Id="rId6" Type="http://schemas.openxmlformats.org/officeDocument/2006/relationships/image" Target="../media/image90.svg"/><Relationship Id="rId11" Type="http://schemas.openxmlformats.org/officeDocument/2006/relationships/image" Target="../media/image101.png"/><Relationship Id="rId5" Type="http://schemas.openxmlformats.org/officeDocument/2006/relationships/image" Target="../media/image89.png"/><Relationship Id="rId10" Type="http://schemas.openxmlformats.org/officeDocument/2006/relationships/image" Target="../media/image94.png"/><Relationship Id="rId4" Type="http://schemas.openxmlformats.org/officeDocument/2006/relationships/image" Target="../media/image61.png"/><Relationship Id="rId9" Type="http://schemas.openxmlformats.org/officeDocument/2006/relationships/image" Target="../media/image93.png"/></Relationships>
</file>

<file path=ppt/slides/_rels/slide28.xml.rels><?xml version="1.0" encoding="UTF-8" standalone="yes"?>
<Relationships xmlns="http://schemas.openxmlformats.org/package/2006/relationships"><Relationship Id="rId8" Type="http://schemas.openxmlformats.org/officeDocument/2006/relationships/image" Target="../media/image392.png"/><Relationship Id="rId3" Type="http://schemas.openxmlformats.org/officeDocument/2006/relationships/image" Target="../media/image63.svg"/><Relationship Id="rId7" Type="http://schemas.openxmlformats.org/officeDocument/2006/relationships/image" Target="../media/image92.png"/><Relationship Id="rId2" Type="http://schemas.openxmlformats.org/officeDocument/2006/relationships/image" Target="../media/image62.png"/><Relationship Id="rId1" Type="http://schemas.openxmlformats.org/officeDocument/2006/relationships/slideLayout" Target="../slideLayouts/slideLayout2.xml"/><Relationship Id="rId6" Type="http://schemas.openxmlformats.org/officeDocument/2006/relationships/image" Target="../media/image90.svg"/><Relationship Id="rId5" Type="http://schemas.openxmlformats.org/officeDocument/2006/relationships/image" Target="../media/image89.png"/><Relationship Id="rId4" Type="http://schemas.openxmlformats.org/officeDocument/2006/relationships/image" Target="../media/image61.png"/><Relationship Id="rId9" Type="http://schemas.openxmlformats.org/officeDocument/2006/relationships/image" Target="../media/image106.png"/></Relationships>
</file>

<file path=ppt/slides/_rels/slide29.xml.rels><?xml version="1.0" encoding="UTF-8" standalone="yes"?>
<Relationships xmlns="http://schemas.openxmlformats.org/package/2006/relationships"><Relationship Id="rId8" Type="http://schemas.openxmlformats.org/officeDocument/2006/relationships/image" Target="../media/image361.png"/><Relationship Id="rId13" Type="http://schemas.openxmlformats.org/officeDocument/2006/relationships/image" Target="../media/image411.png"/><Relationship Id="rId3" Type="http://schemas.openxmlformats.org/officeDocument/2006/relationships/image" Target="../media/image2611.png"/><Relationship Id="rId7" Type="http://schemas.openxmlformats.org/officeDocument/2006/relationships/image" Target="../media/image352.png"/><Relationship Id="rId12" Type="http://schemas.openxmlformats.org/officeDocument/2006/relationships/image" Target="../media/image401.png"/><Relationship Id="rId2" Type="http://schemas.openxmlformats.org/officeDocument/2006/relationships/hyperlink" Target="https://doi.org/10.21203/rs.3.rs-90701/v1" TargetMode="External"/><Relationship Id="rId16" Type="http://schemas.openxmlformats.org/officeDocument/2006/relationships/image" Target="../media/image107.png"/><Relationship Id="rId1" Type="http://schemas.openxmlformats.org/officeDocument/2006/relationships/slideLayout" Target="../slideLayouts/slideLayout2.xml"/><Relationship Id="rId6" Type="http://schemas.openxmlformats.org/officeDocument/2006/relationships/image" Target="../media/image342.png"/><Relationship Id="rId11" Type="http://schemas.openxmlformats.org/officeDocument/2006/relationships/image" Target="../media/image391.png"/><Relationship Id="rId5" Type="http://schemas.openxmlformats.org/officeDocument/2006/relationships/image" Target="../media/image332.png"/><Relationship Id="rId15" Type="http://schemas.openxmlformats.org/officeDocument/2006/relationships/image" Target="../media/image431.png"/><Relationship Id="rId10" Type="http://schemas.openxmlformats.org/officeDocument/2006/relationships/image" Target="../media/image381.png"/><Relationship Id="rId4" Type="http://schemas.openxmlformats.org/officeDocument/2006/relationships/image" Target="../media/image2712.png"/><Relationship Id="rId9" Type="http://schemas.openxmlformats.org/officeDocument/2006/relationships/image" Target="../media/image371.png"/><Relationship Id="rId14" Type="http://schemas.openxmlformats.org/officeDocument/2006/relationships/image" Target="../media/image421.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doi.org/10.21203/rs.3.rs-90701/v1" TargetMode="External"/><Relationship Id="rId1" Type="http://schemas.openxmlformats.org/officeDocument/2006/relationships/slideLayout" Target="../slideLayouts/slideLayout2.xml"/><Relationship Id="rId5" Type="http://schemas.openxmlformats.org/officeDocument/2006/relationships/image" Target="../media/image6.sv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hyperlink" Target="https://doi.org/10.1109/GLOBECOM52923.2024.10901595" TargetMode="External"/><Relationship Id="rId2" Type="http://schemas.openxmlformats.org/officeDocument/2006/relationships/hyperlink" Target="https://doi.org/10.1109/ACCESS.2024.3386194" TargetMode="External"/><Relationship Id="rId1" Type="http://schemas.openxmlformats.org/officeDocument/2006/relationships/slideLayout" Target="../slideLayouts/slideLayout2.xml"/><Relationship Id="rId5" Type="http://schemas.openxmlformats.org/officeDocument/2006/relationships/image" Target="../media/image109.png"/><Relationship Id="rId4" Type="http://schemas.openxmlformats.org/officeDocument/2006/relationships/image" Target="../media/image108.png"/></Relationships>
</file>

<file path=ppt/slides/_rels/slide31.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hyperlink" Target="https://doi.org/10.21203/rs.3.rs-90701/v1" TargetMode="External"/><Relationship Id="rId1" Type="http://schemas.openxmlformats.org/officeDocument/2006/relationships/slideLayout" Target="../slideLayouts/slideLayout2.xml"/><Relationship Id="rId4" Type="http://schemas.openxmlformats.org/officeDocument/2006/relationships/image" Target="../media/image111.png"/></Relationships>
</file>

<file path=ppt/slides/_rels/slide32.xml.rels><?xml version="1.0" encoding="UTF-8" standalone="yes"?>
<Relationships xmlns="http://schemas.openxmlformats.org/package/2006/relationships"><Relationship Id="rId8" Type="http://schemas.openxmlformats.org/officeDocument/2006/relationships/image" Target="../media/image2311.png"/><Relationship Id="rId13" Type="http://schemas.openxmlformats.org/officeDocument/2006/relationships/image" Target="../media/image289.png"/><Relationship Id="rId3" Type="http://schemas.openxmlformats.org/officeDocument/2006/relationships/image" Target="../media/image1811.png"/><Relationship Id="rId7" Type="http://schemas.openxmlformats.org/officeDocument/2006/relationships/image" Target="../media/image2211.png"/><Relationship Id="rId12" Type="http://schemas.openxmlformats.org/officeDocument/2006/relationships/image" Target="../media/image2711.png"/><Relationship Id="rId2" Type="http://schemas.openxmlformats.org/officeDocument/2006/relationships/hyperlink" Target="https://doi.org/10.21203/rs.3.rs-90701/v1" TargetMode="External"/><Relationship Id="rId16" Type="http://schemas.openxmlformats.org/officeDocument/2006/relationships/image" Target="../media/image107.png"/><Relationship Id="rId1" Type="http://schemas.openxmlformats.org/officeDocument/2006/relationships/slideLayout" Target="../slideLayouts/slideLayout2.xml"/><Relationship Id="rId6" Type="http://schemas.openxmlformats.org/officeDocument/2006/relationships/image" Target="../media/image2111.png"/><Relationship Id="rId11" Type="http://schemas.openxmlformats.org/officeDocument/2006/relationships/image" Target="../media/image2610.png"/><Relationship Id="rId5" Type="http://schemas.openxmlformats.org/officeDocument/2006/relationships/image" Target="../media/image2010.png"/><Relationship Id="rId15" Type="http://schemas.openxmlformats.org/officeDocument/2006/relationships/image" Target="../media/image306.png"/><Relationship Id="rId10" Type="http://schemas.openxmlformats.org/officeDocument/2006/relationships/image" Target="../media/image2511.png"/><Relationship Id="rId4" Type="http://schemas.openxmlformats.org/officeDocument/2006/relationships/image" Target="../media/image1911.png"/><Relationship Id="rId9" Type="http://schemas.openxmlformats.org/officeDocument/2006/relationships/image" Target="../media/image2411.png"/><Relationship Id="rId14" Type="http://schemas.openxmlformats.org/officeDocument/2006/relationships/image" Target="../media/image291.png"/></Relationships>
</file>

<file path=ppt/slides/_rels/slide33.xml.rels><?xml version="1.0" encoding="UTF-8" standalone="yes"?>
<Relationships xmlns="http://schemas.openxmlformats.org/package/2006/relationships"><Relationship Id="rId3" Type="http://schemas.openxmlformats.org/officeDocument/2006/relationships/image" Target="../media/image62.png"/><Relationship Id="rId7" Type="http://schemas.openxmlformats.org/officeDocument/2006/relationships/image" Target="../media/image7.png"/><Relationship Id="rId2" Type="http://schemas.openxmlformats.org/officeDocument/2006/relationships/image" Target="../media/image61.png"/><Relationship Id="rId1" Type="http://schemas.openxmlformats.org/officeDocument/2006/relationships/slideLayout" Target="../slideLayouts/slideLayout2.xml"/><Relationship Id="rId6" Type="http://schemas.openxmlformats.org/officeDocument/2006/relationships/image" Target="../media/image711.png"/><Relationship Id="rId5" Type="http://schemas.openxmlformats.org/officeDocument/2006/relationships/image" Target="../media/image641.png"/><Relationship Id="rId4" Type="http://schemas.openxmlformats.org/officeDocument/2006/relationships/image" Target="../media/image63.svg"/></Relationships>
</file>

<file path=ppt/slides/_rels/slide34.xml.rels><?xml version="1.0" encoding="UTF-8" standalone="yes"?>
<Relationships xmlns="http://schemas.openxmlformats.org/package/2006/relationships"><Relationship Id="rId3" Type="http://schemas.openxmlformats.org/officeDocument/2006/relationships/image" Target="../media/image62.png"/><Relationship Id="rId7" Type="http://schemas.openxmlformats.org/officeDocument/2006/relationships/image" Target="../media/image7.png"/><Relationship Id="rId2" Type="http://schemas.openxmlformats.org/officeDocument/2006/relationships/image" Target="../media/image61.png"/><Relationship Id="rId1" Type="http://schemas.openxmlformats.org/officeDocument/2006/relationships/slideLayout" Target="../slideLayouts/slideLayout2.xml"/><Relationship Id="rId6" Type="http://schemas.openxmlformats.org/officeDocument/2006/relationships/image" Target="../media/image711.png"/><Relationship Id="rId5" Type="http://schemas.openxmlformats.org/officeDocument/2006/relationships/image" Target="../media/image641.png"/><Relationship Id="rId4" Type="http://schemas.openxmlformats.org/officeDocument/2006/relationships/image" Target="../media/image63.svg"/></Relationships>
</file>

<file path=ppt/slides/_rels/slide35.xml.rels><?xml version="1.0" encoding="UTF-8" standalone="yes"?>
<Relationships xmlns="http://schemas.openxmlformats.org/package/2006/relationships"><Relationship Id="rId3" Type="http://schemas.openxmlformats.org/officeDocument/2006/relationships/image" Target="../media/image62.png"/><Relationship Id="rId7" Type="http://schemas.openxmlformats.org/officeDocument/2006/relationships/image" Target="../media/image1110.png"/><Relationship Id="rId2" Type="http://schemas.openxmlformats.org/officeDocument/2006/relationships/image" Target="../media/image61.png"/><Relationship Id="rId1" Type="http://schemas.openxmlformats.org/officeDocument/2006/relationships/slideLayout" Target="../slideLayouts/slideLayout2.xml"/><Relationship Id="rId6" Type="http://schemas.openxmlformats.org/officeDocument/2006/relationships/image" Target="../media/image1010.png"/><Relationship Id="rId5" Type="http://schemas.openxmlformats.org/officeDocument/2006/relationships/image" Target="../media/image18.png"/><Relationship Id="rId4" Type="http://schemas.openxmlformats.org/officeDocument/2006/relationships/image" Target="../media/image63.svg"/></Relationships>
</file>

<file path=ppt/slides/_rels/slide36.xml.rels><?xml version="1.0" encoding="UTF-8" standalone="yes"?>
<Relationships xmlns="http://schemas.openxmlformats.org/package/2006/relationships"><Relationship Id="rId8" Type="http://schemas.openxmlformats.org/officeDocument/2006/relationships/image" Target="../media/image1510.png"/><Relationship Id="rId13" Type="http://schemas.openxmlformats.org/officeDocument/2006/relationships/image" Target="../media/image202.png"/><Relationship Id="rId18" Type="http://schemas.openxmlformats.org/officeDocument/2006/relationships/image" Target="../media/image2510.png"/><Relationship Id="rId3" Type="http://schemas.openxmlformats.org/officeDocument/2006/relationships/image" Target="../media/image62.png"/><Relationship Id="rId7" Type="http://schemas.openxmlformats.org/officeDocument/2006/relationships/image" Target="../media/image1410.png"/><Relationship Id="rId12" Type="http://schemas.openxmlformats.org/officeDocument/2006/relationships/image" Target="../media/image1910.png"/><Relationship Id="rId17" Type="http://schemas.openxmlformats.org/officeDocument/2006/relationships/image" Target="../media/image2410.png"/><Relationship Id="rId2" Type="http://schemas.openxmlformats.org/officeDocument/2006/relationships/image" Target="../media/image61.png"/><Relationship Id="rId16" Type="http://schemas.openxmlformats.org/officeDocument/2006/relationships/image" Target="../media/image2310.png"/><Relationship Id="rId20" Type="http://schemas.openxmlformats.org/officeDocument/2006/relationships/image" Target="../media/image2710.png"/><Relationship Id="rId1" Type="http://schemas.openxmlformats.org/officeDocument/2006/relationships/slideLayout" Target="../slideLayouts/slideLayout2.xml"/><Relationship Id="rId6" Type="http://schemas.openxmlformats.org/officeDocument/2006/relationships/image" Target="../media/image1310.png"/><Relationship Id="rId11" Type="http://schemas.openxmlformats.org/officeDocument/2006/relationships/image" Target="../media/image1810.png"/><Relationship Id="rId5" Type="http://schemas.openxmlformats.org/officeDocument/2006/relationships/image" Target="../media/image123.png"/><Relationship Id="rId15" Type="http://schemas.openxmlformats.org/officeDocument/2006/relationships/image" Target="../media/image2210.png"/><Relationship Id="rId10" Type="http://schemas.openxmlformats.org/officeDocument/2006/relationships/image" Target="../media/image1710.png"/><Relationship Id="rId19" Type="http://schemas.openxmlformats.org/officeDocument/2006/relationships/image" Target="../media/image264.png"/><Relationship Id="rId4" Type="http://schemas.openxmlformats.org/officeDocument/2006/relationships/image" Target="../media/image63.svg"/><Relationship Id="rId9" Type="http://schemas.openxmlformats.org/officeDocument/2006/relationships/image" Target="../media/image1610.png"/><Relationship Id="rId14" Type="http://schemas.openxmlformats.org/officeDocument/2006/relationships/image" Target="../media/image2110.png"/></Relationships>
</file>

<file path=ppt/slides/_rels/slide37.xml.rels><?xml version="1.0" encoding="UTF-8" standalone="yes"?>
<Relationships xmlns="http://schemas.openxmlformats.org/package/2006/relationships"><Relationship Id="rId8" Type="http://schemas.openxmlformats.org/officeDocument/2006/relationships/image" Target="../media/image62.png"/><Relationship Id="rId13" Type="http://schemas.openxmlformats.org/officeDocument/2006/relationships/image" Target="../media/image351.png"/><Relationship Id="rId18" Type="http://schemas.openxmlformats.org/officeDocument/2006/relationships/image" Target="../media/image400.png"/><Relationship Id="rId3" Type="http://schemas.openxmlformats.org/officeDocument/2006/relationships/image" Target="../media/image113.svg"/><Relationship Id="rId21" Type="http://schemas.openxmlformats.org/officeDocument/2006/relationships/image" Target="../media/image322.png"/><Relationship Id="rId7" Type="http://schemas.openxmlformats.org/officeDocument/2006/relationships/image" Target="../media/image61.png"/><Relationship Id="rId17" Type="http://schemas.openxmlformats.org/officeDocument/2006/relationships/image" Target="../media/image390.png"/><Relationship Id="rId25" Type="http://schemas.openxmlformats.org/officeDocument/2006/relationships/image" Target="../media/image441.png"/><Relationship Id="rId2" Type="http://schemas.openxmlformats.org/officeDocument/2006/relationships/image" Target="../media/image112.png"/><Relationship Id="rId16" Type="http://schemas.openxmlformats.org/officeDocument/2006/relationships/image" Target="../media/image380.png"/><Relationship Id="rId20" Type="http://schemas.openxmlformats.org/officeDocument/2006/relationships/image" Target="../media/image420.png"/><Relationship Id="rId1" Type="http://schemas.openxmlformats.org/officeDocument/2006/relationships/slideLayout" Target="../slideLayouts/slideLayout2.xml"/><Relationship Id="rId6" Type="http://schemas.openxmlformats.org/officeDocument/2006/relationships/image" Target="../media/image18.png"/><Relationship Id="rId24" Type="http://schemas.openxmlformats.org/officeDocument/2006/relationships/image" Target="../media/image430.png"/><Relationship Id="rId5" Type="http://schemas.openxmlformats.org/officeDocument/2006/relationships/image" Target="../media/image115.svg"/><Relationship Id="rId15" Type="http://schemas.openxmlformats.org/officeDocument/2006/relationships/image" Target="../media/image370.png"/><Relationship Id="rId23" Type="http://schemas.openxmlformats.org/officeDocument/2006/relationships/image" Target="../media/image341.png"/><Relationship Id="rId19" Type="http://schemas.openxmlformats.org/officeDocument/2006/relationships/image" Target="../media/image410.png"/><Relationship Id="rId4" Type="http://schemas.openxmlformats.org/officeDocument/2006/relationships/image" Target="../media/image114.png"/><Relationship Id="rId9" Type="http://schemas.openxmlformats.org/officeDocument/2006/relationships/image" Target="../media/image63.svg"/><Relationship Id="rId14" Type="http://schemas.openxmlformats.org/officeDocument/2006/relationships/image" Target="../media/image360.png"/><Relationship Id="rId22" Type="http://schemas.openxmlformats.org/officeDocument/2006/relationships/image" Target="../media/image331.png"/></Relationships>
</file>

<file path=ppt/slides/_rels/slide38.xml.rels><?xml version="1.0" encoding="UTF-8" standalone="yes"?>
<Relationships xmlns="http://schemas.openxmlformats.org/package/2006/relationships"><Relationship Id="rId8" Type="http://schemas.openxmlformats.org/officeDocument/2006/relationships/image" Target="../media/image62.png"/><Relationship Id="rId13" Type="http://schemas.openxmlformats.org/officeDocument/2006/relationships/image" Target="../media/image491.png"/><Relationship Id="rId18" Type="http://schemas.openxmlformats.org/officeDocument/2006/relationships/image" Target="../media/image400.png"/><Relationship Id="rId3" Type="http://schemas.openxmlformats.org/officeDocument/2006/relationships/image" Target="../media/image113.svg"/><Relationship Id="rId21" Type="http://schemas.openxmlformats.org/officeDocument/2006/relationships/image" Target="../media/image430.png"/><Relationship Id="rId7" Type="http://schemas.openxmlformats.org/officeDocument/2006/relationships/image" Target="../media/image61.png"/><Relationship Id="rId12" Type="http://schemas.openxmlformats.org/officeDocument/2006/relationships/image" Target="../media/image481.png"/><Relationship Id="rId17" Type="http://schemas.openxmlformats.org/officeDocument/2006/relationships/image" Target="../media/image390.png"/><Relationship Id="rId2" Type="http://schemas.openxmlformats.org/officeDocument/2006/relationships/image" Target="../media/image112.png"/><Relationship Id="rId16" Type="http://schemas.openxmlformats.org/officeDocument/2006/relationships/image" Target="../media/image380.png"/><Relationship Id="rId20" Type="http://schemas.openxmlformats.org/officeDocument/2006/relationships/image" Target="../media/image420.png"/><Relationship Id="rId1" Type="http://schemas.openxmlformats.org/officeDocument/2006/relationships/slideLayout" Target="../slideLayouts/slideLayout2.xml"/><Relationship Id="rId6" Type="http://schemas.openxmlformats.org/officeDocument/2006/relationships/image" Target="../media/image18.png"/><Relationship Id="rId11" Type="http://schemas.openxmlformats.org/officeDocument/2006/relationships/image" Target="../media/image471.png"/><Relationship Id="rId5" Type="http://schemas.openxmlformats.org/officeDocument/2006/relationships/image" Target="../media/image117.svg"/><Relationship Id="rId15" Type="http://schemas.openxmlformats.org/officeDocument/2006/relationships/image" Target="../media/image370.png"/><Relationship Id="rId10" Type="http://schemas.openxmlformats.org/officeDocument/2006/relationships/image" Target="../media/image321.png"/><Relationship Id="rId19" Type="http://schemas.openxmlformats.org/officeDocument/2006/relationships/image" Target="../media/image410.png"/><Relationship Id="rId4" Type="http://schemas.openxmlformats.org/officeDocument/2006/relationships/image" Target="../media/image116.png"/><Relationship Id="rId9" Type="http://schemas.openxmlformats.org/officeDocument/2006/relationships/image" Target="../media/image63.svg"/><Relationship Id="rId14" Type="http://schemas.openxmlformats.org/officeDocument/2006/relationships/image" Target="../media/image360.png"/><Relationship Id="rId22" Type="http://schemas.openxmlformats.org/officeDocument/2006/relationships/image" Target="../media/image441.png"/></Relationships>
</file>

<file path=ppt/slides/_rels/slide39.xml.rels><?xml version="1.0" encoding="UTF-8" standalone="yes"?>
<Relationships xmlns="http://schemas.openxmlformats.org/package/2006/relationships"><Relationship Id="rId8" Type="http://schemas.openxmlformats.org/officeDocument/2006/relationships/image" Target="../media/image62.png"/><Relationship Id="rId13" Type="http://schemas.openxmlformats.org/officeDocument/2006/relationships/image" Target="../media/image521.png"/><Relationship Id="rId18" Type="http://schemas.openxmlformats.org/officeDocument/2006/relationships/image" Target="../media/image400.png"/><Relationship Id="rId3" Type="http://schemas.openxmlformats.org/officeDocument/2006/relationships/image" Target="../media/image119.svg"/><Relationship Id="rId21" Type="http://schemas.openxmlformats.org/officeDocument/2006/relationships/image" Target="../media/image430.png"/><Relationship Id="rId7" Type="http://schemas.openxmlformats.org/officeDocument/2006/relationships/image" Target="../media/image61.png"/><Relationship Id="rId17" Type="http://schemas.openxmlformats.org/officeDocument/2006/relationships/image" Target="../media/image390.png"/><Relationship Id="rId25" Type="http://schemas.openxmlformats.org/officeDocument/2006/relationships/image" Target="../media/image551.png"/><Relationship Id="rId2" Type="http://schemas.openxmlformats.org/officeDocument/2006/relationships/image" Target="../media/image118.png"/><Relationship Id="rId16" Type="http://schemas.openxmlformats.org/officeDocument/2006/relationships/image" Target="../media/image380.png"/><Relationship Id="rId20" Type="http://schemas.openxmlformats.org/officeDocument/2006/relationships/image" Target="../media/image420.png"/><Relationship Id="rId1" Type="http://schemas.openxmlformats.org/officeDocument/2006/relationships/slideLayout" Target="../slideLayouts/slideLayout2.xml"/><Relationship Id="rId6" Type="http://schemas.openxmlformats.org/officeDocument/2006/relationships/image" Target="../media/image18.png"/><Relationship Id="rId24" Type="http://schemas.openxmlformats.org/officeDocument/2006/relationships/image" Target="../media/image541.png"/><Relationship Id="rId5" Type="http://schemas.openxmlformats.org/officeDocument/2006/relationships/image" Target="../media/image113.svg"/><Relationship Id="rId15" Type="http://schemas.openxmlformats.org/officeDocument/2006/relationships/image" Target="../media/image370.png"/><Relationship Id="rId23" Type="http://schemas.openxmlformats.org/officeDocument/2006/relationships/image" Target="../media/image531.png"/><Relationship Id="rId19" Type="http://schemas.openxmlformats.org/officeDocument/2006/relationships/image" Target="../media/image410.png"/><Relationship Id="rId10" Type="http://schemas.openxmlformats.org/officeDocument/2006/relationships/image" Target="../media/image321.png"/><Relationship Id="rId4" Type="http://schemas.openxmlformats.org/officeDocument/2006/relationships/image" Target="../media/image112.png"/><Relationship Id="rId9" Type="http://schemas.openxmlformats.org/officeDocument/2006/relationships/image" Target="../media/image63.svg"/><Relationship Id="rId14" Type="http://schemas.openxmlformats.org/officeDocument/2006/relationships/image" Target="../media/image360.png"/><Relationship Id="rId22" Type="http://schemas.openxmlformats.org/officeDocument/2006/relationships/image" Target="../media/image441.png"/></Relationships>
</file>

<file path=ppt/slides/_rels/slide4.xml.rels><?xml version="1.0" encoding="UTF-8" standalone="yes"?>
<Relationships xmlns="http://schemas.openxmlformats.org/package/2006/relationships"><Relationship Id="rId8" Type="http://schemas.openxmlformats.org/officeDocument/2006/relationships/image" Target="../media/image5.png"/><Relationship Id="rId7"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711.png"/><Relationship Id="rId9" Type="http://schemas.openxmlformats.org/officeDocument/2006/relationships/image" Target="../media/image6.svg"/></Relationships>
</file>

<file path=ppt/slides/_rels/slide40.xml.rels><?xml version="1.0" encoding="UTF-8" standalone="yes"?>
<Relationships xmlns="http://schemas.openxmlformats.org/package/2006/relationships"><Relationship Id="rId8" Type="http://schemas.openxmlformats.org/officeDocument/2006/relationships/image" Target="../media/image1111.png"/><Relationship Id="rId13" Type="http://schemas.openxmlformats.org/officeDocument/2006/relationships/image" Target="../media/image561.png"/><Relationship Id="rId3" Type="http://schemas.openxmlformats.org/officeDocument/2006/relationships/image" Target="../media/image1060.png"/><Relationship Id="rId7" Type="http://schemas.openxmlformats.org/officeDocument/2006/relationships/image" Target="../media/image1100.png"/><Relationship Id="rId12" Type="http://schemas.openxmlformats.org/officeDocument/2006/relationships/image" Target="../media/image115.png"/><Relationship Id="rId2" Type="http://schemas.openxmlformats.org/officeDocument/2006/relationships/image" Target="../media/image1050.png"/><Relationship Id="rId1" Type="http://schemas.openxmlformats.org/officeDocument/2006/relationships/slideLayout" Target="../slideLayouts/slideLayout2.xml"/><Relationship Id="rId6" Type="http://schemas.openxmlformats.org/officeDocument/2006/relationships/image" Target="../media/image1090.png"/><Relationship Id="rId11" Type="http://schemas.openxmlformats.org/officeDocument/2006/relationships/image" Target="../media/image1140.png"/><Relationship Id="rId5" Type="http://schemas.openxmlformats.org/officeDocument/2006/relationships/image" Target="../media/image1080.png"/><Relationship Id="rId15" Type="http://schemas.openxmlformats.org/officeDocument/2006/relationships/image" Target="../media/image1180.png"/><Relationship Id="rId10" Type="http://schemas.openxmlformats.org/officeDocument/2006/relationships/image" Target="../media/image113.png"/><Relationship Id="rId4" Type="http://schemas.openxmlformats.org/officeDocument/2006/relationships/image" Target="../media/image1070.png"/><Relationship Id="rId9" Type="http://schemas.openxmlformats.org/officeDocument/2006/relationships/image" Target="../media/image1120.png"/><Relationship Id="rId14" Type="http://schemas.openxmlformats.org/officeDocument/2006/relationships/image" Target="../media/image117.png"/></Relationships>
</file>

<file path=ppt/slides/_rels/slide41.xml.rels><?xml version="1.0" encoding="UTF-8" standalone="yes"?>
<Relationships xmlns="http://schemas.openxmlformats.org/package/2006/relationships"><Relationship Id="rId8" Type="http://schemas.openxmlformats.org/officeDocument/2006/relationships/image" Target="../media/image600.png"/><Relationship Id="rId13" Type="http://schemas.openxmlformats.org/officeDocument/2006/relationships/image" Target="../media/image118.png"/><Relationship Id="rId18" Type="http://schemas.openxmlformats.org/officeDocument/2006/relationships/image" Target="../media/image123.svg"/><Relationship Id="rId3" Type="http://schemas.openxmlformats.org/officeDocument/2006/relationships/image" Target="../media/image62.png"/><Relationship Id="rId7" Type="http://schemas.openxmlformats.org/officeDocument/2006/relationships/image" Target="../media/image591.png"/><Relationship Id="rId12" Type="http://schemas.openxmlformats.org/officeDocument/2006/relationships/image" Target="../media/image6.svg"/><Relationship Id="rId17" Type="http://schemas.openxmlformats.org/officeDocument/2006/relationships/image" Target="../media/image122.png"/><Relationship Id="rId2" Type="http://schemas.openxmlformats.org/officeDocument/2006/relationships/image" Target="../media/image61.png"/><Relationship Id="rId16" Type="http://schemas.openxmlformats.org/officeDocument/2006/relationships/image" Target="../media/image121.svg"/><Relationship Id="rId1" Type="http://schemas.openxmlformats.org/officeDocument/2006/relationships/slideLayout" Target="../slideLayouts/slideLayout2.xml"/><Relationship Id="rId6" Type="http://schemas.openxmlformats.org/officeDocument/2006/relationships/image" Target="../media/image581.png"/><Relationship Id="rId11" Type="http://schemas.openxmlformats.org/officeDocument/2006/relationships/image" Target="../media/image5.png"/><Relationship Id="rId5" Type="http://schemas.openxmlformats.org/officeDocument/2006/relationships/image" Target="../media/image571.png"/><Relationship Id="rId15" Type="http://schemas.openxmlformats.org/officeDocument/2006/relationships/image" Target="../media/image120.png"/><Relationship Id="rId10" Type="http://schemas.openxmlformats.org/officeDocument/2006/relationships/image" Target="../media/image621.png"/><Relationship Id="rId4" Type="http://schemas.openxmlformats.org/officeDocument/2006/relationships/image" Target="../media/image63.svg"/><Relationship Id="rId9" Type="http://schemas.openxmlformats.org/officeDocument/2006/relationships/image" Target="../media/image611.png"/><Relationship Id="rId14" Type="http://schemas.openxmlformats.org/officeDocument/2006/relationships/image" Target="../media/image119.svg"/></Relationships>
</file>

<file path=ppt/slides/_rels/slide42.xml.rels><?xml version="1.0" encoding="UTF-8" standalone="yes"?>
<Relationships xmlns="http://schemas.openxmlformats.org/package/2006/relationships"><Relationship Id="rId8" Type="http://schemas.openxmlformats.org/officeDocument/2006/relationships/image" Target="../media/image701.png"/><Relationship Id="rId13" Type="http://schemas.openxmlformats.org/officeDocument/2006/relationships/image" Target="../media/image118.png"/><Relationship Id="rId18" Type="http://schemas.openxmlformats.org/officeDocument/2006/relationships/image" Target="../media/image123.svg"/><Relationship Id="rId3" Type="http://schemas.openxmlformats.org/officeDocument/2006/relationships/image" Target="../media/image61.png"/><Relationship Id="rId7" Type="http://schemas.openxmlformats.org/officeDocument/2006/relationships/image" Target="../media/image591.png"/><Relationship Id="rId12" Type="http://schemas.openxmlformats.org/officeDocument/2006/relationships/image" Target="../media/image6.svg"/><Relationship Id="rId17" Type="http://schemas.openxmlformats.org/officeDocument/2006/relationships/image" Target="../media/image122.png"/><Relationship Id="rId2" Type="http://schemas.openxmlformats.org/officeDocument/2006/relationships/image" Target="../media/image691.png"/><Relationship Id="rId16" Type="http://schemas.openxmlformats.org/officeDocument/2006/relationships/image" Target="../media/image121.svg"/><Relationship Id="rId1" Type="http://schemas.openxmlformats.org/officeDocument/2006/relationships/slideLayout" Target="../slideLayouts/slideLayout2.xml"/><Relationship Id="rId6" Type="http://schemas.openxmlformats.org/officeDocument/2006/relationships/image" Target="../media/image581.png"/><Relationship Id="rId11" Type="http://schemas.openxmlformats.org/officeDocument/2006/relationships/image" Target="../media/image5.png"/><Relationship Id="rId5" Type="http://schemas.openxmlformats.org/officeDocument/2006/relationships/image" Target="../media/image63.svg"/><Relationship Id="rId15" Type="http://schemas.openxmlformats.org/officeDocument/2006/relationships/image" Target="../media/image120.png"/><Relationship Id="rId10" Type="http://schemas.openxmlformats.org/officeDocument/2006/relationships/image" Target="../media/image621.png"/><Relationship Id="rId4" Type="http://schemas.openxmlformats.org/officeDocument/2006/relationships/image" Target="../media/image62.png"/><Relationship Id="rId9" Type="http://schemas.openxmlformats.org/officeDocument/2006/relationships/image" Target="../media/image712.png"/><Relationship Id="rId14" Type="http://schemas.openxmlformats.org/officeDocument/2006/relationships/image" Target="../media/image119.svg"/></Relationships>
</file>

<file path=ppt/slides/_rels/slide43.xml.rels><?xml version="1.0" encoding="UTF-8" standalone="yes"?>
<Relationships xmlns="http://schemas.openxmlformats.org/package/2006/relationships"><Relationship Id="rId8" Type="http://schemas.openxmlformats.org/officeDocument/2006/relationships/image" Target="../media/image310.png"/><Relationship Id="rId13" Type="http://schemas.openxmlformats.org/officeDocument/2006/relationships/image" Target="../media/image450.png"/><Relationship Id="rId18" Type="http://schemas.openxmlformats.org/officeDocument/2006/relationships/image" Target="../media/image500.png"/><Relationship Id="rId3" Type="http://schemas.openxmlformats.org/officeDocument/2006/relationships/image" Target="../media/image61.png"/><Relationship Id="rId21" Type="http://schemas.openxmlformats.org/officeDocument/2006/relationships/image" Target="../media/image520.png"/><Relationship Id="rId7" Type="http://schemas.openxmlformats.org/officeDocument/2006/relationships/image" Target="../media/image303.png"/><Relationship Id="rId12" Type="http://schemas.openxmlformats.org/officeDocument/2006/relationships/image" Target="../media/image350.png"/><Relationship Id="rId17" Type="http://schemas.openxmlformats.org/officeDocument/2006/relationships/image" Target="../media/image490.png"/><Relationship Id="rId2" Type="http://schemas.openxmlformats.org/officeDocument/2006/relationships/image" Target="../media/image18.png"/><Relationship Id="rId16" Type="http://schemas.openxmlformats.org/officeDocument/2006/relationships/image" Target="../media/image480.png"/><Relationship Id="rId20" Type="http://schemas.openxmlformats.org/officeDocument/2006/relationships/image" Target="../media/image440.png"/><Relationship Id="rId1" Type="http://schemas.openxmlformats.org/officeDocument/2006/relationships/slideLayout" Target="../slideLayouts/slideLayout2.xml"/><Relationship Id="rId6" Type="http://schemas.openxmlformats.org/officeDocument/2006/relationships/image" Target="../media/image290.png"/><Relationship Id="rId11" Type="http://schemas.openxmlformats.org/officeDocument/2006/relationships/image" Target="../media/image340.png"/><Relationship Id="rId5" Type="http://schemas.openxmlformats.org/officeDocument/2006/relationships/image" Target="../media/image63.svg"/><Relationship Id="rId15" Type="http://schemas.openxmlformats.org/officeDocument/2006/relationships/image" Target="../media/image470.png"/><Relationship Id="rId10" Type="http://schemas.openxmlformats.org/officeDocument/2006/relationships/image" Target="../media/image330.png"/><Relationship Id="rId19" Type="http://schemas.openxmlformats.org/officeDocument/2006/relationships/image" Target="../media/image510.png"/><Relationship Id="rId4" Type="http://schemas.openxmlformats.org/officeDocument/2006/relationships/image" Target="../media/image62.png"/><Relationship Id="rId9" Type="http://schemas.openxmlformats.org/officeDocument/2006/relationships/image" Target="../media/image320.png"/><Relationship Id="rId14" Type="http://schemas.openxmlformats.org/officeDocument/2006/relationships/image" Target="../media/image460.png"/><Relationship Id="rId22" Type="http://schemas.openxmlformats.org/officeDocument/2006/relationships/image" Target="../media/image530.png"/></Relationships>
</file>

<file path=ppt/slides/_rels/slide44.xml.rels><?xml version="1.0" encoding="UTF-8" standalone="yes"?>
<Relationships xmlns="http://schemas.openxmlformats.org/package/2006/relationships"><Relationship Id="rId8" Type="http://schemas.openxmlformats.org/officeDocument/2006/relationships/image" Target="../media/image570.png"/><Relationship Id="rId13" Type="http://schemas.openxmlformats.org/officeDocument/2006/relationships/image" Target="../media/image620.png"/><Relationship Id="rId18" Type="http://schemas.openxmlformats.org/officeDocument/2006/relationships/image" Target="../media/image670.png"/><Relationship Id="rId26" Type="http://schemas.openxmlformats.org/officeDocument/2006/relationships/image" Target="../media/image75.png"/><Relationship Id="rId3" Type="http://schemas.openxmlformats.org/officeDocument/2006/relationships/image" Target="../media/image62.png"/><Relationship Id="rId21" Type="http://schemas.openxmlformats.org/officeDocument/2006/relationships/image" Target="../media/image700.png"/><Relationship Id="rId7" Type="http://schemas.openxmlformats.org/officeDocument/2006/relationships/image" Target="../media/image560.png"/><Relationship Id="rId12" Type="http://schemas.openxmlformats.org/officeDocument/2006/relationships/image" Target="../media/image610.png"/><Relationship Id="rId17" Type="http://schemas.openxmlformats.org/officeDocument/2006/relationships/image" Target="../media/image660.png"/><Relationship Id="rId25" Type="http://schemas.openxmlformats.org/officeDocument/2006/relationships/image" Target="../media/image740.png"/><Relationship Id="rId2" Type="http://schemas.openxmlformats.org/officeDocument/2006/relationships/image" Target="../media/image61.png"/><Relationship Id="rId16" Type="http://schemas.openxmlformats.org/officeDocument/2006/relationships/image" Target="../media/image650.png"/><Relationship Id="rId20" Type="http://schemas.openxmlformats.org/officeDocument/2006/relationships/image" Target="../media/image690.png"/><Relationship Id="rId1" Type="http://schemas.openxmlformats.org/officeDocument/2006/relationships/slideLayout" Target="../slideLayouts/slideLayout2.xml"/><Relationship Id="rId6" Type="http://schemas.openxmlformats.org/officeDocument/2006/relationships/image" Target="../media/image550.png"/><Relationship Id="rId11" Type="http://schemas.openxmlformats.org/officeDocument/2006/relationships/image" Target="../media/image9.png"/><Relationship Id="rId24" Type="http://schemas.openxmlformats.org/officeDocument/2006/relationships/image" Target="../media/image730.png"/><Relationship Id="rId5" Type="http://schemas.openxmlformats.org/officeDocument/2006/relationships/image" Target="../media/image540.png"/><Relationship Id="rId15" Type="http://schemas.openxmlformats.org/officeDocument/2006/relationships/image" Target="../media/image640.png"/><Relationship Id="rId23" Type="http://schemas.openxmlformats.org/officeDocument/2006/relationships/image" Target="../media/image720.png"/><Relationship Id="rId28" Type="http://schemas.openxmlformats.org/officeDocument/2006/relationships/image" Target="../media/image770.png"/><Relationship Id="rId10" Type="http://schemas.openxmlformats.org/officeDocument/2006/relationships/image" Target="../media/image590.png"/><Relationship Id="rId19" Type="http://schemas.openxmlformats.org/officeDocument/2006/relationships/image" Target="../media/image68.png"/><Relationship Id="rId4" Type="http://schemas.openxmlformats.org/officeDocument/2006/relationships/image" Target="../media/image63.svg"/><Relationship Id="rId9" Type="http://schemas.openxmlformats.org/officeDocument/2006/relationships/image" Target="../media/image580.png"/><Relationship Id="rId14" Type="http://schemas.openxmlformats.org/officeDocument/2006/relationships/image" Target="../media/image630.png"/><Relationship Id="rId22" Type="http://schemas.openxmlformats.org/officeDocument/2006/relationships/image" Target="../media/image710.png"/><Relationship Id="rId27" Type="http://schemas.openxmlformats.org/officeDocument/2006/relationships/image" Target="../media/image760.png"/></Relationships>
</file>

<file path=ppt/slides/_rels/slide45.xml.rels><?xml version="1.0" encoding="UTF-8" standalone="yes"?>
<Relationships xmlns="http://schemas.openxmlformats.org/package/2006/relationships"><Relationship Id="rId8" Type="http://schemas.openxmlformats.org/officeDocument/2006/relationships/image" Target="../media/image810.png"/><Relationship Id="rId13" Type="http://schemas.openxmlformats.org/officeDocument/2006/relationships/image" Target="../media/image860.png"/><Relationship Id="rId18" Type="http://schemas.openxmlformats.org/officeDocument/2006/relationships/image" Target="../media/image720.png"/><Relationship Id="rId3" Type="http://schemas.openxmlformats.org/officeDocument/2006/relationships/image" Target="../media/image62.png"/><Relationship Id="rId21" Type="http://schemas.openxmlformats.org/officeDocument/2006/relationships/image" Target="../media/image75.png"/><Relationship Id="rId7" Type="http://schemas.openxmlformats.org/officeDocument/2006/relationships/image" Target="../media/image800.png"/><Relationship Id="rId12" Type="http://schemas.openxmlformats.org/officeDocument/2006/relationships/image" Target="../media/image850.png"/><Relationship Id="rId17" Type="http://schemas.openxmlformats.org/officeDocument/2006/relationships/image" Target="../media/image710.png"/><Relationship Id="rId25" Type="http://schemas.openxmlformats.org/officeDocument/2006/relationships/image" Target="../media/image91.png"/><Relationship Id="rId2" Type="http://schemas.openxmlformats.org/officeDocument/2006/relationships/image" Target="../media/image61.png"/><Relationship Id="rId16" Type="http://schemas.openxmlformats.org/officeDocument/2006/relationships/image" Target="../media/image700.png"/><Relationship Id="rId20" Type="http://schemas.openxmlformats.org/officeDocument/2006/relationships/image" Target="../media/image740.png"/><Relationship Id="rId1" Type="http://schemas.openxmlformats.org/officeDocument/2006/relationships/slideLayout" Target="../slideLayouts/slideLayout2.xml"/><Relationship Id="rId6" Type="http://schemas.openxmlformats.org/officeDocument/2006/relationships/image" Target="../media/image790.png"/><Relationship Id="rId11" Type="http://schemas.openxmlformats.org/officeDocument/2006/relationships/image" Target="../media/image840.png"/><Relationship Id="rId24" Type="http://schemas.openxmlformats.org/officeDocument/2006/relationships/image" Target="../media/image900.png"/><Relationship Id="rId5" Type="http://schemas.openxmlformats.org/officeDocument/2006/relationships/image" Target="../media/image780.png"/><Relationship Id="rId15" Type="http://schemas.openxmlformats.org/officeDocument/2006/relationships/image" Target="../media/image690.png"/><Relationship Id="rId23" Type="http://schemas.openxmlformats.org/officeDocument/2006/relationships/image" Target="../media/image890.png"/><Relationship Id="rId10" Type="http://schemas.openxmlformats.org/officeDocument/2006/relationships/image" Target="../media/image830.png"/><Relationship Id="rId19" Type="http://schemas.openxmlformats.org/officeDocument/2006/relationships/image" Target="../media/image730.png"/><Relationship Id="rId4" Type="http://schemas.openxmlformats.org/officeDocument/2006/relationships/image" Target="../media/image63.svg"/><Relationship Id="rId9" Type="http://schemas.openxmlformats.org/officeDocument/2006/relationships/image" Target="../media/image820.png"/><Relationship Id="rId14" Type="http://schemas.openxmlformats.org/officeDocument/2006/relationships/image" Target="../media/image870.png"/><Relationship Id="rId22" Type="http://schemas.openxmlformats.org/officeDocument/2006/relationships/image" Target="../media/image880.png"/></Relationships>
</file>

<file path=ppt/slides/_rels/slide46.xml.rels><?xml version="1.0" encoding="UTF-8" standalone="yes"?>
<Relationships xmlns="http://schemas.openxmlformats.org/package/2006/relationships"><Relationship Id="rId8" Type="http://schemas.openxmlformats.org/officeDocument/2006/relationships/image" Target="../media/image95.png"/><Relationship Id="rId13" Type="http://schemas.openxmlformats.org/officeDocument/2006/relationships/image" Target="../media/image690.png"/><Relationship Id="rId18" Type="http://schemas.openxmlformats.org/officeDocument/2006/relationships/image" Target="../media/image740.png"/><Relationship Id="rId3" Type="http://schemas.openxmlformats.org/officeDocument/2006/relationships/image" Target="../media/image21.svg"/><Relationship Id="rId21" Type="http://schemas.openxmlformats.org/officeDocument/2006/relationships/image" Target="../media/image100.png"/><Relationship Id="rId7" Type="http://schemas.openxmlformats.org/officeDocument/2006/relationships/image" Target="../media/image940.png"/><Relationship Id="rId12" Type="http://schemas.openxmlformats.org/officeDocument/2006/relationships/image" Target="../media/image99.png"/><Relationship Id="rId17" Type="http://schemas.openxmlformats.org/officeDocument/2006/relationships/image" Target="../media/image730.png"/><Relationship Id="rId25" Type="http://schemas.openxmlformats.org/officeDocument/2006/relationships/image" Target="../media/image104.png"/><Relationship Id="rId2" Type="http://schemas.openxmlformats.org/officeDocument/2006/relationships/image" Target="../media/image20.png"/><Relationship Id="rId16" Type="http://schemas.openxmlformats.org/officeDocument/2006/relationships/image" Target="../media/image720.png"/><Relationship Id="rId20" Type="http://schemas.openxmlformats.org/officeDocument/2006/relationships/image" Target="../media/image880.png"/><Relationship Id="rId1" Type="http://schemas.openxmlformats.org/officeDocument/2006/relationships/slideLayout" Target="../slideLayouts/slideLayout2.xml"/><Relationship Id="rId6" Type="http://schemas.openxmlformats.org/officeDocument/2006/relationships/image" Target="../media/image63.svg"/><Relationship Id="rId11" Type="http://schemas.openxmlformats.org/officeDocument/2006/relationships/image" Target="../media/image98.png"/><Relationship Id="rId24" Type="http://schemas.openxmlformats.org/officeDocument/2006/relationships/image" Target="../media/image103.png"/><Relationship Id="rId5" Type="http://schemas.openxmlformats.org/officeDocument/2006/relationships/image" Target="../media/image62.png"/><Relationship Id="rId15" Type="http://schemas.openxmlformats.org/officeDocument/2006/relationships/image" Target="../media/image710.png"/><Relationship Id="rId23" Type="http://schemas.openxmlformats.org/officeDocument/2006/relationships/image" Target="../media/image102.png"/><Relationship Id="rId10" Type="http://schemas.openxmlformats.org/officeDocument/2006/relationships/image" Target="../media/image97.png"/><Relationship Id="rId19" Type="http://schemas.openxmlformats.org/officeDocument/2006/relationships/image" Target="../media/image75.png"/><Relationship Id="rId4" Type="http://schemas.openxmlformats.org/officeDocument/2006/relationships/image" Target="../media/image61.png"/><Relationship Id="rId9" Type="http://schemas.openxmlformats.org/officeDocument/2006/relationships/image" Target="../media/image96.png"/><Relationship Id="rId14" Type="http://schemas.openxmlformats.org/officeDocument/2006/relationships/image" Target="../media/image700.png"/><Relationship Id="rId22" Type="http://schemas.openxmlformats.org/officeDocument/2006/relationships/image" Target="../media/image1011.png"/></Relationships>
</file>

<file path=ppt/slides/_rels/slide47.xml.rels><?xml version="1.0" encoding="UTF-8" standalone="yes"?>
<Relationships xmlns="http://schemas.openxmlformats.org/package/2006/relationships"><Relationship Id="rId8" Type="http://schemas.openxmlformats.org/officeDocument/2006/relationships/image" Target="../media/image124.png"/><Relationship Id="rId13" Type="http://schemas.openxmlformats.org/officeDocument/2006/relationships/image" Target="../media/image127.png"/><Relationship Id="rId18" Type="http://schemas.openxmlformats.org/officeDocument/2006/relationships/image" Target="../media/image132.png"/><Relationship Id="rId3" Type="http://schemas.openxmlformats.org/officeDocument/2006/relationships/image" Target="../media/image61.png"/><Relationship Id="rId21" Type="http://schemas.openxmlformats.org/officeDocument/2006/relationships/image" Target="../media/image135.png"/><Relationship Id="rId7" Type="http://schemas.openxmlformats.org/officeDocument/2006/relationships/image" Target="../media/image121.png"/><Relationship Id="rId12" Type="http://schemas.openxmlformats.org/officeDocument/2006/relationships/image" Target="../media/image126.png"/><Relationship Id="rId17" Type="http://schemas.openxmlformats.org/officeDocument/2006/relationships/image" Target="../media/image131.png"/><Relationship Id="rId2" Type="http://schemas.openxmlformats.org/officeDocument/2006/relationships/notesSlide" Target="../notesSlides/notesSlide3.xml"/><Relationship Id="rId16" Type="http://schemas.openxmlformats.org/officeDocument/2006/relationships/image" Target="../media/image130.png"/><Relationship Id="rId20" Type="http://schemas.openxmlformats.org/officeDocument/2006/relationships/image" Target="../media/image134.png"/><Relationship Id="rId1" Type="http://schemas.openxmlformats.org/officeDocument/2006/relationships/slideLayout" Target="../slideLayouts/slideLayout2.xml"/><Relationship Id="rId6" Type="http://schemas.openxmlformats.org/officeDocument/2006/relationships/image" Target="../media/image1200.png"/><Relationship Id="rId11" Type="http://schemas.openxmlformats.org/officeDocument/2006/relationships/image" Target="../media/image125.png"/><Relationship Id="rId5" Type="http://schemas.openxmlformats.org/officeDocument/2006/relationships/image" Target="../media/image63.svg"/><Relationship Id="rId15" Type="http://schemas.openxmlformats.org/officeDocument/2006/relationships/image" Target="../media/image129.png"/><Relationship Id="rId10" Type="http://schemas.openxmlformats.org/officeDocument/2006/relationships/image" Target="../media/image1240.png"/><Relationship Id="rId19" Type="http://schemas.openxmlformats.org/officeDocument/2006/relationships/image" Target="../media/image133.png"/><Relationship Id="rId4" Type="http://schemas.openxmlformats.org/officeDocument/2006/relationships/image" Target="../media/image62.png"/><Relationship Id="rId9" Type="http://schemas.openxmlformats.org/officeDocument/2006/relationships/image" Target="../media/image125.svg"/><Relationship Id="rId14" Type="http://schemas.openxmlformats.org/officeDocument/2006/relationships/image" Target="../media/image128.png"/><Relationship Id="rId22" Type="http://schemas.openxmlformats.org/officeDocument/2006/relationships/image" Target="../media/image136.png"/></Relationships>
</file>

<file path=ppt/slides/_rels/slide48.xml.rels><?xml version="1.0" encoding="UTF-8" standalone="yes"?>
<Relationships xmlns="http://schemas.openxmlformats.org/package/2006/relationships"><Relationship Id="rId8" Type="http://schemas.openxmlformats.org/officeDocument/2006/relationships/image" Target="../media/image124.png"/><Relationship Id="rId13" Type="http://schemas.openxmlformats.org/officeDocument/2006/relationships/image" Target="../media/image143.png"/><Relationship Id="rId18" Type="http://schemas.openxmlformats.org/officeDocument/2006/relationships/image" Target="../media/image148.png"/><Relationship Id="rId3" Type="http://schemas.openxmlformats.org/officeDocument/2006/relationships/image" Target="../media/image61.png"/><Relationship Id="rId7" Type="http://schemas.openxmlformats.org/officeDocument/2006/relationships/image" Target="../media/image139.png"/><Relationship Id="rId12" Type="http://schemas.openxmlformats.org/officeDocument/2006/relationships/image" Target="../media/image142.png"/><Relationship Id="rId17" Type="http://schemas.openxmlformats.org/officeDocument/2006/relationships/image" Target="../media/image147.png"/><Relationship Id="rId2" Type="http://schemas.openxmlformats.org/officeDocument/2006/relationships/image" Target="../media/image137.png"/><Relationship Id="rId16" Type="http://schemas.openxmlformats.org/officeDocument/2006/relationships/image" Target="../media/image146.png"/><Relationship Id="rId20" Type="http://schemas.openxmlformats.org/officeDocument/2006/relationships/image" Target="../media/image150.png"/><Relationship Id="rId1" Type="http://schemas.openxmlformats.org/officeDocument/2006/relationships/slideLayout" Target="../slideLayouts/slideLayout2.xml"/><Relationship Id="rId6" Type="http://schemas.openxmlformats.org/officeDocument/2006/relationships/image" Target="../media/image138.png"/><Relationship Id="rId11" Type="http://schemas.openxmlformats.org/officeDocument/2006/relationships/image" Target="../media/image141.png"/><Relationship Id="rId5" Type="http://schemas.openxmlformats.org/officeDocument/2006/relationships/image" Target="../media/image63.svg"/><Relationship Id="rId15" Type="http://schemas.openxmlformats.org/officeDocument/2006/relationships/image" Target="../media/image145.png"/><Relationship Id="rId10" Type="http://schemas.openxmlformats.org/officeDocument/2006/relationships/image" Target="../media/image140.png"/><Relationship Id="rId19" Type="http://schemas.openxmlformats.org/officeDocument/2006/relationships/image" Target="../media/image149.png"/><Relationship Id="rId4" Type="http://schemas.openxmlformats.org/officeDocument/2006/relationships/image" Target="../media/image62.png"/><Relationship Id="rId9" Type="http://schemas.openxmlformats.org/officeDocument/2006/relationships/image" Target="../media/image125.svg"/><Relationship Id="rId14" Type="http://schemas.openxmlformats.org/officeDocument/2006/relationships/image" Target="../media/image144.png"/></Relationships>
</file>

<file path=ppt/slides/_rels/slide49.xml.rels><?xml version="1.0" encoding="UTF-8" standalone="yes"?>
<Relationships xmlns="http://schemas.openxmlformats.org/package/2006/relationships"><Relationship Id="rId8" Type="http://schemas.openxmlformats.org/officeDocument/2006/relationships/image" Target="../media/image153.png"/><Relationship Id="rId13" Type="http://schemas.openxmlformats.org/officeDocument/2006/relationships/image" Target="../media/image149.png"/><Relationship Id="rId3" Type="http://schemas.openxmlformats.org/officeDocument/2006/relationships/image" Target="../media/image61.png"/><Relationship Id="rId7" Type="http://schemas.openxmlformats.org/officeDocument/2006/relationships/image" Target="../media/image152.png"/><Relationship Id="rId12" Type="http://schemas.openxmlformats.org/officeDocument/2006/relationships/image" Target="../media/image125.sv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51.png"/><Relationship Id="rId11" Type="http://schemas.openxmlformats.org/officeDocument/2006/relationships/image" Target="../media/image124.png"/><Relationship Id="rId5" Type="http://schemas.openxmlformats.org/officeDocument/2006/relationships/image" Target="../media/image63.svg"/><Relationship Id="rId10" Type="http://schemas.openxmlformats.org/officeDocument/2006/relationships/image" Target="../media/image155.png"/><Relationship Id="rId4" Type="http://schemas.openxmlformats.org/officeDocument/2006/relationships/image" Target="../media/image62.png"/><Relationship Id="rId9" Type="http://schemas.openxmlformats.org/officeDocument/2006/relationships/image" Target="../media/image154.png"/><Relationship Id="rId14" Type="http://schemas.openxmlformats.org/officeDocument/2006/relationships/image" Target="../media/image156.png"/></Relationships>
</file>

<file path=ppt/slides/_rels/slide5.xml.rels><?xml version="1.0" encoding="UTF-8" standalone="yes"?>
<Relationships xmlns="http://schemas.openxmlformats.org/package/2006/relationships"><Relationship Id="rId8" Type="http://schemas.openxmlformats.org/officeDocument/2006/relationships/image" Target="../media/image5.png"/><Relationship Id="rId7"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711.png"/><Relationship Id="rId9" Type="http://schemas.openxmlformats.org/officeDocument/2006/relationships/image" Target="../media/image6.svg"/></Relationships>
</file>

<file path=ppt/slides/_rels/slide50.xml.rels><?xml version="1.0" encoding="UTF-8" standalone="yes"?>
<Relationships xmlns="http://schemas.openxmlformats.org/package/2006/relationships"><Relationship Id="rId8" Type="http://schemas.openxmlformats.org/officeDocument/2006/relationships/image" Target="../media/image159.png"/><Relationship Id="rId13" Type="http://schemas.openxmlformats.org/officeDocument/2006/relationships/image" Target="../media/image135.png"/><Relationship Id="rId18" Type="http://schemas.openxmlformats.org/officeDocument/2006/relationships/image" Target="../media/image164.png"/><Relationship Id="rId3" Type="http://schemas.openxmlformats.org/officeDocument/2006/relationships/image" Target="../media/image61.png"/><Relationship Id="rId21" Type="http://schemas.openxmlformats.org/officeDocument/2006/relationships/image" Target="../media/image167.png"/><Relationship Id="rId7" Type="http://schemas.openxmlformats.org/officeDocument/2006/relationships/image" Target="../media/image158.png"/><Relationship Id="rId12" Type="http://schemas.openxmlformats.org/officeDocument/2006/relationships/image" Target="../media/image134.png"/><Relationship Id="rId17" Type="http://schemas.openxmlformats.org/officeDocument/2006/relationships/image" Target="../media/image163.png"/><Relationship Id="rId2" Type="http://schemas.openxmlformats.org/officeDocument/2006/relationships/notesSlide" Target="../notesSlides/notesSlide5.xml"/><Relationship Id="rId16" Type="http://schemas.openxmlformats.org/officeDocument/2006/relationships/image" Target="../media/image162.png"/><Relationship Id="rId20" Type="http://schemas.openxmlformats.org/officeDocument/2006/relationships/image" Target="../media/image166.png"/><Relationship Id="rId1" Type="http://schemas.openxmlformats.org/officeDocument/2006/relationships/slideLayout" Target="../slideLayouts/slideLayout2.xml"/><Relationship Id="rId6" Type="http://schemas.openxmlformats.org/officeDocument/2006/relationships/image" Target="../media/image157.png"/><Relationship Id="rId11" Type="http://schemas.openxmlformats.org/officeDocument/2006/relationships/image" Target="../media/image133.png"/><Relationship Id="rId24" Type="http://schemas.openxmlformats.org/officeDocument/2006/relationships/image" Target="../media/image170.png"/><Relationship Id="rId5" Type="http://schemas.openxmlformats.org/officeDocument/2006/relationships/image" Target="../media/image63.svg"/><Relationship Id="rId15" Type="http://schemas.openxmlformats.org/officeDocument/2006/relationships/image" Target="../media/image161.png"/><Relationship Id="rId23" Type="http://schemas.openxmlformats.org/officeDocument/2006/relationships/image" Target="../media/image169.png"/><Relationship Id="rId10" Type="http://schemas.openxmlformats.org/officeDocument/2006/relationships/image" Target="../media/image125.svg"/><Relationship Id="rId19" Type="http://schemas.openxmlformats.org/officeDocument/2006/relationships/image" Target="../media/image165.png"/><Relationship Id="rId4" Type="http://schemas.openxmlformats.org/officeDocument/2006/relationships/image" Target="../media/image62.png"/><Relationship Id="rId9" Type="http://schemas.openxmlformats.org/officeDocument/2006/relationships/image" Target="../media/image124.png"/><Relationship Id="rId14" Type="http://schemas.openxmlformats.org/officeDocument/2006/relationships/image" Target="../media/image160.png"/><Relationship Id="rId22" Type="http://schemas.openxmlformats.org/officeDocument/2006/relationships/image" Target="../media/image168.png"/></Relationships>
</file>

<file path=ppt/slides/_rels/slide51.xml.rels><?xml version="1.0" encoding="UTF-8" standalone="yes"?>
<Relationships xmlns="http://schemas.openxmlformats.org/package/2006/relationships"><Relationship Id="rId8" Type="http://schemas.openxmlformats.org/officeDocument/2006/relationships/image" Target="../media/image173.png"/><Relationship Id="rId13" Type="http://schemas.openxmlformats.org/officeDocument/2006/relationships/hyperlink" Target="https://doi.org/10.1145/3641512.3686393" TargetMode="External"/><Relationship Id="rId18" Type="http://schemas.openxmlformats.org/officeDocument/2006/relationships/image" Target="../media/image180.png"/><Relationship Id="rId3" Type="http://schemas.openxmlformats.org/officeDocument/2006/relationships/image" Target="../media/image61.png"/><Relationship Id="rId7" Type="http://schemas.openxmlformats.org/officeDocument/2006/relationships/image" Target="../media/image172.png"/><Relationship Id="rId12" Type="http://schemas.openxmlformats.org/officeDocument/2006/relationships/image" Target="../media/image175.png"/><Relationship Id="rId17" Type="http://schemas.openxmlformats.org/officeDocument/2006/relationships/image" Target="../media/image179.png"/><Relationship Id="rId2" Type="http://schemas.openxmlformats.org/officeDocument/2006/relationships/notesSlide" Target="../notesSlides/notesSlide6.xml"/><Relationship Id="rId16" Type="http://schemas.openxmlformats.org/officeDocument/2006/relationships/image" Target="../media/image178.png"/><Relationship Id="rId1" Type="http://schemas.openxmlformats.org/officeDocument/2006/relationships/slideLayout" Target="../slideLayouts/slideLayout2.xml"/><Relationship Id="rId6" Type="http://schemas.openxmlformats.org/officeDocument/2006/relationships/image" Target="../media/image171.png"/><Relationship Id="rId11" Type="http://schemas.openxmlformats.org/officeDocument/2006/relationships/image" Target="../media/image174.png"/><Relationship Id="rId5" Type="http://schemas.openxmlformats.org/officeDocument/2006/relationships/image" Target="../media/image63.svg"/><Relationship Id="rId15" Type="http://schemas.openxmlformats.org/officeDocument/2006/relationships/image" Target="../media/image177.png"/><Relationship Id="rId10" Type="http://schemas.openxmlformats.org/officeDocument/2006/relationships/image" Target="../media/image125.svg"/><Relationship Id="rId19" Type="http://schemas.openxmlformats.org/officeDocument/2006/relationships/image" Target="../media/image181.png"/><Relationship Id="rId4" Type="http://schemas.openxmlformats.org/officeDocument/2006/relationships/image" Target="../media/image62.png"/><Relationship Id="rId9" Type="http://schemas.openxmlformats.org/officeDocument/2006/relationships/image" Target="../media/image124.png"/><Relationship Id="rId14" Type="http://schemas.openxmlformats.org/officeDocument/2006/relationships/image" Target="../media/image176.png"/></Relationships>
</file>

<file path=ppt/slides/_rels/slide52.xml.rels><?xml version="1.0" encoding="UTF-8" standalone="yes"?>
<Relationships xmlns="http://schemas.openxmlformats.org/package/2006/relationships"><Relationship Id="rId8" Type="http://schemas.openxmlformats.org/officeDocument/2006/relationships/image" Target="../media/image124.png"/><Relationship Id="rId13" Type="http://schemas.openxmlformats.org/officeDocument/2006/relationships/image" Target="../media/image185.png"/><Relationship Id="rId18" Type="http://schemas.openxmlformats.org/officeDocument/2006/relationships/image" Target="../media/image188.png"/><Relationship Id="rId3" Type="http://schemas.openxmlformats.org/officeDocument/2006/relationships/image" Target="../media/image61.png"/><Relationship Id="rId7" Type="http://schemas.openxmlformats.org/officeDocument/2006/relationships/image" Target="../media/image172.png"/><Relationship Id="rId12" Type="http://schemas.openxmlformats.org/officeDocument/2006/relationships/image" Target="../media/image184.png"/><Relationship Id="rId17" Type="http://schemas.openxmlformats.org/officeDocument/2006/relationships/image" Target="../media/image187.png"/><Relationship Id="rId2" Type="http://schemas.openxmlformats.org/officeDocument/2006/relationships/notesSlide" Target="../notesSlides/notesSlide7.xml"/><Relationship Id="rId16" Type="http://schemas.openxmlformats.org/officeDocument/2006/relationships/image" Target="../media/image133.png"/><Relationship Id="rId1" Type="http://schemas.openxmlformats.org/officeDocument/2006/relationships/slideLayout" Target="../slideLayouts/slideLayout2.xml"/><Relationship Id="rId6" Type="http://schemas.openxmlformats.org/officeDocument/2006/relationships/image" Target="../media/image169.png"/><Relationship Id="rId11" Type="http://schemas.openxmlformats.org/officeDocument/2006/relationships/image" Target="../media/image183.png"/><Relationship Id="rId5" Type="http://schemas.openxmlformats.org/officeDocument/2006/relationships/image" Target="../media/image63.svg"/><Relationship Id="rId15" Type="http://schemas.openxmlformats.org/officeDocument/2006/relationships/image" Target="../media/image186.png"/><Relationship Id="rId10" Type="http://schemas.openxmlformats.org/officeDocument/2006/relationships/image" Target="../media/image182.png"/><Relationship Id="rId19" Type="http://schemas.openxmlformats.org/officeDocument/2006/relationships/image" Target="../media/image189.png"/><Relationship Id="rId4" Type="http://schemas.openxmlformats.org/officeDocument/2006/relationships/image" Target="../media/image62.png"/><Relationship Id="rId9" Type="http://schemas.openxmlformats.org/officeDocument/2006/relationships/image" Target="../media/image125.svg"/><Relationship Id="rId14" Type="http://schemas.openxmlformats.org/officeDocument/2006/relationships/image" Target="../media/image178.png"/></Relationships>
</file>

<file path=ppt/slides/_rels/slide53.xml.rels><?xml version="1.0" encoding="UTF-8" standalone="yes"?>
<Relationships xmlns="http://schemas.openxmlformats.org/package/2006/relationships"><Relationship Id="rId8" Type="http://schemas.openxmlformats.org/officeDocument/2006/relationships/image" Target="../media/image124.png"/><Relationship Id="rId13" Type="http://schemas.openxmlformats.org/officeDocument/2006/relationships/image" Target="../media/image133.png"/><Relationship Id="rId18" Type="http://schemas.openxmlformats.org/officeDocument/2006/relationships/image" Target="../media/image195.png"/><Relationship Id="rId3" Type="http://schemas.openxmlformats.org/officeDocument/2006/relationships/image" Target="../media/image61.png"/><Relationship Id="rId7" Type="http://schemas.openxmlformats.org/officeDocument/2006/relationships/image" Target="../media/image191.png"/><Relationship Id="rId12" Type="http://schemas.openxmlformats.org/officeDocument/2006/relationships/image" Target="../media/image186.png"/><Relationship Id="rId17" Type="http://schemas.openxmlformats.org/officeDocument/2006/relationships/image" Target="../media/image194.png"/><Relationship Id="rId2" Type="http://schemas.openxmlformats.org/officeDocument/2006/relationships/notesSlide" Target="../notesSlides/notesSlide8.xml"/><Relationship Id="rId16" Type="http://schemas.openxmlformats.org/officeDocument/2006/relationships/image" Target="../media/image193.png"/><Relationship Id="rId1" Type="http://schemas.openxmlformats.org/officeDocument/2006/relationships/slideLayout" Target="../slideLayouts/slideLayout2.xml"/><Relationship Id="rId6" Type="http://schemas.openxmlformats.org/officeDocument/2006/relationships/image" Target="../media/image190.png"/><Relationship Id="rId11" Type="http://schemas.openxmlformats.org/officeDocument/2006/relationships/image" Target="../media/image178.png"/><Relationship Id="rId5" Type="http://schemas.openxmlformats.org/officeDocument/2006/relationships/image" Target="../media/image63.svg"/><Relationship Id="rId15" Type="http://schemas.openxmlformats.org/officeDocument/2006/relationships/image" Target="../media/image188.png"/><Relationship Id="rId10" Type="http://schemas.openxmlformats.org/officeDocument/2006/relationships/image" Target="../media/image192.png"/><Relationship Id="rId19" Type="http://schemas.openxmlformats.org/officeDocument/2006/relationships/image" Target="../media/image196.png"/><Relationship Id="rId4" Type="http://schemas.openxmlformats.org/officeDocument/2006/relationships/image" Target="../media/image62.png"/><Relationship Id="rId9" Type="http://schemas.openxmlformats.org/officeDocument/2006/relationships/image" Target="../media/image125.svg"/><Relationship Id="rId14" Type="http://schemas.openxmlformats.org/officeDocument/2006/relationships/image" Target="../media/image187.png"/></Relationships>
</file>

<file path=ppt/slides/_rels/slide54.xml.rels><?xml version="1.0" encoding="UTF-8" standalone="yes"?>
<Relationships xmlns="http://schemas.openxmlformats.org/package/2006/relationships"><Relationship Id="rId8" Type="http://schemas.openxmlformats.org/officeDocument/2006/relationships/image" Target="../media/image153.png"/><Relationship Id="rId13" Type="http://schemas.openxmlformats.org/officeDocument/2006/relationships/image" Target="../media/image149.png"/><Relationship Id="rId3" Type="http://schemas.openxmlformats.org/officeDocument/2006/relationships/image" Target="../media/image61.png"/><Relationship Id="rId7" Type="http://schemas.openxmlformats.org/officeDocument/2006/relationships/image" Target="../media/image152.png"/><Relationship Id="rId12" Type="http://schemas.openxmlformats.org/officeDocument/2006/relationships/image" Target="../media/image125.sv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51.png"/><Relationship Id="rId11" Type="http://schemas.openxmlformats.org/officeDocument/2006/relationships/image" Target="../media/image124.png"/><Relationship Id="rId5" Type="http://schemas.openxmlformats.org/officeDocument/2006/relationships/image" Target="../media/image63.svg"/><Relationship Id="rId10" Type="http://schemas.openxmlformats.org/officeDocument/2006/relationships/image" Target="../media/image155.png"/><Relationship Id="rId4" Type="http://schemas.openxmlformats.org/officeDocument/2006/relationships/image" Target="../media/image62.png"/><Relationship Id="rId9" Type="http://schemas.openxmlformats.org/officeDocument/2006/relationships/image" Target="../media/image154.png"/><Relationship Id="rId14" Type="http://schemas.openxmlformats.org/officeDocument/2006/relationships/image" Target="../media/image156.png"/></Relationships>
</file>

<file path=ppt/slides/_rels/slide55.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image" Target="../media/image197.pn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8" Type="http://schemas.openxmlformats.org/officeDocument/2006/relationships/image" Target="../media/image201.png"/><Relationship Id="rId13" Type="http://schemas.openxmlformats.org/officeDocument/2006/relationships/image" Target="../media/image206.png"/><Relationship Id="rId3" Type="http://schemas.openxmlformats.org/officeDocument/2006/relationships/hyperlink" Target="https://doi.org/10.48550/arXiv.2112.05989" TargetMode="External"/><Relationship Id="rId7" Type="http://schemas.openxmlformats.org/officeDocument/2006/relationships/image" Target="../media/image2000.png"/><Relationship Id="rId12" Type="http://schemas.openxmlformats.org/officeDocument/2006/relationships/image" Target="../media/image205.png"/><Relationship Id="rId2" Type="http://schemas.openxmlformats.org/officeDocument/2006/relationships/hyperlink" Target="http://arxiv.org/abs/1806.06243" TargetMode="External"/><Relationship Id="rId1" Type="http://schemas.openxmlformats.org/officeDocument/2006/relationships/slideLayout" Target="../slideLayouts/slideLayout2.xml"/><Relationship Id="rId6" Type="http://schemas.openxmlformats.org/officeDocument/2006/relationships/image" Target="../media/image1990.png"/><Relationship Id="rId11" Type="http://schemas.openxmlformats.org/officeDocument/2006/relationships/image" Target="../media/image204.png"/><Relationship Id="rId5" Type="http://schemas.openxmlformats.org/officeDocument/2006/relationships/image" Target="../media/image200.png"/><Relationship Id="rId10" Type="http://schemas.openxmlformats.org/officeDocument/2006/relationships/image" Target="../media/image2030.png"/><Relationship Id="rId4" Type="http://schemas.openxmlformats.org/officeDocument/2006/relationships/image" Target="../media/image199.png"/><Relationship Id="rId9" Type="http://schemas.openxmlformats.org/officeDocument/2006/relationships/image" Target="../media/image203.png"/></Relationships>
</file>

<file path=ppt/slides/_rels/slide57.xml.rels><?xml version="1.0" encoding="UTF-8" standalone="yes"?>
<Relationships xmlns="http://schemas.openxmlformats.org/package/2006/relationships"><Relationship Id="rId8" Type="http://schemas.openxmlformats.org/officeDocument/2006/relationships/image" Target="../media/image209.png"/><Relationship Id="rId3" Type="http://schemas.openxmlformats.org/officeDocument/2006/relationships/image" Target="../media/image199.png"/><Relationship Id="rId7" Type="http://schemas.openxmlformats.org/officeDocument/2006/relationships/image" Target="../media/image201.png"/><Relationship Id="rId2" Type="http://schemas.openxmlformats.org/officeDocument/2006/relationships/hyperlink" Target="https://doi.org/10.1109/18.681318" TargetMode="External"/><Relationship Id="rId1" Type="http://schemas.openxmlformats.org/officeDocument/2006/relationships/slideLayout" Target="../slideLayouts/slideLayout2.xml"/><Relationship Id="rId6" Type="http://schemas.openxmlformats.org/officeDocument/2006/relationships/image" Target="../media/image208.png"/><Relationship Id="rId5" Type="http://schemas.openxmlformats.org/officeDocument/2006/relationships/image" Target="../media/image207.png"/><Relationship Id="rId4" Type="http://schemas.openxmlformats.org/officeDocument/2006/relationships/image" Target="../media/image200.png"/><Relationship Id="rId9" Type="http://schemas.openxmlformats.org/officeDocument/2006/relationships/image" Target="../media/image203.png"/></Relationships>
</file>

<file path=ppt/slides/_rels/slide58.xml.rels><?xml version="1.0" encoding="UTF-8" standalone="yes"?>
<Relationships xmlns="http://schemas.openxmlformats.org/package/2006/relationships"><Relationship Id="rId8" Type="http://schemas.openxmlformats.org/officeDocument/2006/relationships/image" Target="../media/image203.png"/><Relationship Id="rId3" Type="http://schemas.openxmlformats.org/officeDocument/2006/relationships/image" Target="../media/image200.png"/><Relationship Id="rId7" Type="http://schemas.openxmlformats.org/officeDocument/2006/relationships/image" Target="../media/image210.png"/><Relationship Id="rId2" Type="http://schemas.openxmlformats.org/officeDocument/2006/relationships/image" Target="../media/image199.png"/><Relationship Id="rId1" Type="http://schemas.openxmlformats.org/officeDocument/2006/relationships/slideLayout" Target="../slideLayouts/slideLayout2.xml"/><Relationship Id="rId6" Type="http://schemas.openxmlformats.org/officeDocument/2006/relationships/image" Target="../media/image201.png"/><Relationship Id="rId5" Type="http://schemas.openxmlformats.org/officeDocument/2006/relationships/image" Target="../media/image208.png"/><Relationship Id="rId4" Type="http://schemas.openxmlformats.org/officeDocument/2006/relationships/image" Target="../media/image207.png"/></Relationships>
</file>

<file path=ppt/slides/_rels/slide59.xml.rels><?xml version="1.0" encoding="UTF-8" standalone="yes"?>
<Relationships xmlns="http://schemas.openxmlformats.org/package/2006/relationships"><Relationship Id="rId8" Type="http://schemas.openxmlformats.org/officeDocument/2006/relationships/image" Target="../media/image203.png"/><Relationship Id="rId3" Type="http://schemas.openxmlformats.org/officeDocument/2006/relationships/image" Target="../media/image200.png"/><Relationship Id="rId7" Type="http://schemas.openxmlformats.org/officeDocument/2006/relationships/image" Target="../media/image210.png"/><Relationship Id="rId2" Type="http://schemas.openxmlformats.org/officeDocument/2006/relationships/image" Target="../media/image199.png"/><Relationship Id="rId1" Type="http://schemas.openxmlformats.org/officeDocument/2006/relationships/slideLayout" Target="../slideLayouts/slideLayout2.xml"/><Relationship Id="rId6" Type="http://schemas.openxmlformats.org/officeDocument/2006/relationships/image" Target="../media/image201.png"/><Relationship Id="rId5" Type="http://schemas.openxmlformats.org/officeDocument/2006/relationships/image" Target="../media/image208.png"/><Relationship Id="rId4" Type="http://schemas.openxmlformats.org/officeDocument/2006/relationships/image" Target="../media/image207.png"/></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211.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8" Type="http://schemas.openxmlformats.org/officeDocument/2006/relationships/image" Target="../media/image217.png"/><Relationship Id="rId3" Type="http://schemas.openxmlformats.org/officeDocument/2006/relationships/image" Target="../media/image212.png"/><Relationship Id="rId7" Type="http://schemas.openxmlformats.org/officeDocument/2006/relationships/image" Target="../media/image216.png"/><Relationship Id="rId2" Type="http://schemas.openxmlformats.org/officeDocument/2006/relationships/image" Target="../media/image198.png"/><Relationship Id="rId1" Type="http://schemas.openxmlformats.org/officeDocument/2006/relationships/slideLayout" Target="../slideLayouts/slideLayout1.xml"/><Relationship Id="rId6" Type="http://schemas.openxmlformats.org/officeDocument/2006/relationships/image" Target="../media/image215.png"/><Relationship Id="rId5" Type="http://schemas.openxmlformats.org/officeDocument/2006/relationships/image" Target="../media/image214.png"/><Relationship Id="rId4" Type="http://schemas.openxmlformats.org/officeDocument/2006/relationships/image" Target="../media/image213.png"/><Relationship Id="rId9" Type="http://schemas.openxmlformats.org/officeDocument/2006/relationships/image" Target="../media/image218.png"/></Relationships>
</file>

<file path=ppt/slides/_rels/slide62.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image" Target="../media/image198.png"/><Relationship Id="rId1" Type="http://schemas.openxmlformats.org/officeDocument/2006/relationships/slideLayout" Target="../slideLayouts/slideLayout1.xml"/><Relationship Id="rId5" Type="http://schemas.openxmlformats.org/officeDocument/2006/relationships/image" Target="../media/image220.svg"/><Relationship Id="rId4" Type="http://schemas.openxmlformats.org/officeDocument/2006/relationships/image" Target="../media/image219.png"/></Relationships>
</file>

<file path=ppt/slides/_rels/slide63.xml.rels><?xml version="1.0" encoding="UTF-8" standalone="yes"?>
<Relationships xmlns="http://schemas.openxmlformats.org/package/2006/relationships"><Relationship Id="rId3" Type="http://schemas.openxmlformats.org/officeDocument/2006/relationships/image" Target="../media/image222.png"/><Relationship Id="rId2" Type="http://schemas.openxmlformats.org/officeDocument/2006/relationships/image" Target="../media/image221.png"/><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8" Type="http://schemas.openxmlformats.org/officeDocument/2006/relationships/image" Target="../media/image227.svg"/><Relationship Id="rId3" Type="http://schemas.openxmlformats.org/officeDocument/2006/relationships/image" Target="../media/image223.png"/><Relationship Id="rId7" Type="http://schemas.openxmlformats.org/officeDocument/2006/relationships/image" Target="../media/image226.png"/><Relationship Id="rId2" Type="http://schemas.openxmlformats.org/officeDocument/2006/relationships/image" Target="../media/image198.png"/><Relationship Id="rId1" Type="http://schemas.openxmlformats.org/officeDocument/2006/relationships/slideLayout" Target="../slideLayouts/slideLayout1.xml"/><Relationship Id="rId6" Type="http://schemas.openxmlformats.org/officeDocument/2006/relationships/image" Target="../media/image225.svg"/><Relationship Id="rId5" Type="http://schemas.openxmlformats.org/officeDocument/2006/relationships/image" Target="../media/image224.png"/><Relationship Id="rId4" Type="http://schemas.openxmlformats.org/officeDocument/2006/relationships/image" Target="../media/image213.png"/></Relationships>
</file>

<file path=ppt/slides/_rels/slide65.xml.rels><?xml version="1.0" encoding="UTF-8" standalone="yes"?>
<Relationships xmlns="http://schemas.openxmlformats.org/package/2006/relationships"><Relationship Id="rId8" Type="http://schemas.openxmlformats.org/officeDocument/2006/relationships/image" Target="../media/image231.png"/><Relationship Id="rId3" Type="http://schemas.openxmlformats.org/officeDocument/2006/relationships/image" Target="../media/image228.png"/><Relationship Id="rId7" Type="http://schemas.openxmlformats.org/officeDocument/2006/relationships/image" Target="../media/image216.png"/><Relationship Id="rId2" Type="http://schemas.openxmlformats.org/officeDocument/2006/relationships/image" Target="../media/image198.png"/><Relationship Id="rId1" Type="http://schemas.openxmlformats.org/officeDocument/2006/relationships/slideLayout" Target="../slideLayouts/slideLayout1.xml"/><Relationship Id="rId6" Type="http://schemas.openxmlformats.org/officeDocument/2006/relationships/image" Target="../media/image230.png"/><Relationship Id="rId5" Type="http://schemas.openxmlformats.org/officeDocument/2006/relationships/image" Target="../media/image214.png"/><Relationship Id="rId10" Type="http://schemas.openxmlformats.org/officeDocument/2006/relationships/image" Target="../media/image233.png"/><Relationship Id="rId4" Type="http://schemas.openxmlformats.org/officeDocument/2006/relationships/image" Target="../media/image229.png"/><Relationship Id="rId9" Type="http://schemas.openxmlformats.org/officeDocument/2006/relationships/image" Target="../media/image232.png"/></Relationships>
</file>

<file path=ppt/slides/_rels/slide66.xml.rels><?xml version="1.0" encoding="UTF-8" standalone="yes"?>
<Relationships xmlns="http://schemas.openxmlformats.org/package/2006/relationships"><Relationship Id="rId3" Type="http://schemas.openxmlformats.org/officeDocument/2006/relationships/image" Target="../media/image235.png"/><Relationship Id="rId2" Type="http://schemas.openxmlformats.org/officeDocument/2006/relationships/image" Target="../media/image234.png"/><Relationship Id="rId1" Type="http://schemas.openxmlformats.org/officeDocument/2006/relationships/slideLayout" Target="../slideLayouts/slideLayout13.xml"/><Relationship Id="rId4" Type="http://schemas.openxmlformats.org/officeDocument/2006/relationships/image" Target="../media/image221.png"/></Relationships>
</file>

<file path=ppt/slides/_rels/slide67.xml.rels><?xml version="1.0" encoding="UTF-8" standalone="yes"?>
<Relationships xmlns="http://schemas.openxmlformats.org/package/2006/relationships"><Relationship Id="rId3" Type="http://schemas.openxmlformats.org/officeDocument/2006/relationships/image" Target="../media/image234.png"/><Relationship Id="rId2" Type="http://schemas.openxmlformats.org/officeDocument/2006/relationships/image" Target="../media/image236.png"/><Relationship Id="rId1" Type="http://schemas.openxmlformats.org/officeDocument/2006/relationships/slideLayout" Target="../slideLayouts/slideLayout13.xml"/><Relationship Id="rId4" Type="http://schemas.openxmlformats.org/officeDocument/2006/relationships/image" Target="../media/image221.png"/></Relationships>
</file>

<file path=ppt/slides/_rels/slide68.xml.rels><?xml version="1.0" encoding="UTF-8" standalone="yes"?>
<Relationships xmlns="http://schemas.openxmlformats.org/package/2006/relationships"><Relationship Id="rId2" Type="http://schemas.openxmlformats.org/officeDocument/2006/relationships/image" Target="../media/image237.png"/><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image" Target="../media/image197.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image" Target="../media/image570.png"/><Relationship Id="rId13" Type="http://schemas.openxmlformats.org/officeDocument/2006/relationships/image" Target="../media/image620.png"/><Relationship Id="rId18" Type="http://schemas.openxmlformats.org/officeDocument/2006/relationships/image" Target="../media/image670.png"/><Relationship Id="rId26" Type="http://schemas.openxmlformats.org/officeDocument/2006/relationships/image" Target="../media/image75.png"/><Relationship Id="rId21" Type="http://schemas.openxmlformats.org/officeDocument/2006/relationships/image" Target="../media/image700.png"/><Relationship Id="rId7" Type="http://schemas.openxmlformats.org/officeDocument/2006/relationships/image" Target="../media/image560.png"/><Relationship Id="rId12" Type="http://schemas.openxmlformats.org/officeDocument/2006/relationships/image" Target="../media/image610.png"/><Relationship Id="rId17" Type="http://schemas.openxmlformats.org/officeDocument/2006/relationships/image" Target="../media/image660.png"/><Relationship Id="rId25" Type="http://schemas.openxmlformats.org/officeDocument/2006/relationships/image" Target="../media/image740.png"/><Relationship Id="rId16" Type="http://schemas.openxmlformats.org/officeDocument/2006/relationships/image" Target="../media/image650.png"/><Relationship Id="rId20" Type="http://schemas.openxmlformats.org/officeDocument/2006/relationships/image" Target="../media/image690.png"/><Relationship Id="rId29"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550.png"/><Relationship Id="rId11" Type="http://schemas.openxmlformats.org/officeDocument/2006/relationships/image" Target="../media/image9.png"/><Relationship Id="rId24" Type="http://schemas.openxmlformats.org/officeDocument/2006/relationships/image" Target="../media/image730.png"/><Relationship Id="rId5" Type="http://schemas.openxmlformats.org/officeDocument/2006/relationships/image" Target="../media/image540.png"/><Relationship Id="rId15" Type="http://schemas.openxmlformats.org/officeDocument/2006/relationships/image" Target="../media/image640.png"/><Relationship Id="rId23" Type="http://schemas.openxmlformats.org/officeDocument/2006/relationships/image" Target="../media/image720.png"/><Relationship Id="rId28" Type="http://schemas.openxmlformats.org/officeDocument/2006/relationships/image" Target="../media/image770.png"/><Relationship Id="rId10" Type="http://schemas.openxmlformats.org/officeDocument/2006/relationships/image" Target="../media/image590.png"/><Relationship Id="rId19" Type="http://schemas.openxmlformats.org/officeDocument/2006/relationships/image" Target="../media/image68.png"/><Relationship Id="rId9" Type="http://schemas.openxmlformats.org/officeDocument/2006/relationships/image" Target="../media/image580.png"/><Relationship Id="rId14" Type="http://schemas.openxmlformats.org/officeDocument/2006/relationships/image" Target="../media/image630.png"/><Relationship Id="rId22" Type="http://schemas.openxmlformats.org/officeDocument/2006/relationships/image" Target="../media/image710.png"/><Relationship Id="rId27" Type="http://schemas.openxmlformats.org/officeDocument/2006/relationships/image" Target="../media/image760.png"/><Relationship Id="rId30" Type="http://schemas.openxmlformats.org/officeDocument/2006/relationships/image" Target="../media/image6.svg"/></Relationships>
</file>

<file path=ppt/slides/_rels/slide70.xml.rels><?xml version="1.0" encoding="UTF-8" standalone="yes"?>
<Relationships xmlns="http://schemas.openxmlformats.org/package/2006/relationships"><Relationship Id="rId3" Type="http://schemas.openxmlformats.org/officeDocument/2006/relationships/image" Target="../media/image239.png"/><Relationship Id="rId2" Type="http://schemas.openxmlformats.org/officeDocument/2006/relationships/image" Target="../media/image238.png"/><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3" Type="http://schemas.openxmlformats.org/officeDocument/2006/relationships/image" Target="../media/image239.png"/><Relationship Id="rId7" Type="http://schemas.openxmlformats.org/officeDocument/2006/relationships/image" Target="../media/image243.png"/><Relationship Id="rId2" Type="http://schemas.openxmlformats.org/officeDocument/2006/relationships/image" Target="../media/image238.png"/><Relationship Id="rId1" Type="http://schemas.openxmlformats.org/officeDocument/2006/relationships/slideLayout" Target="../slideLayouts/slideLayout1.xml"/><Relationship Id="rId6" Type="http://schemas.openxmlformats.org/officeDocument/2006/relationships/image" Target="../media/image242.png"/><Relationship Id="rId5" Type="http://schemas.openxmlformats.org/officeDocument/2006/relationships/image" Target="../media/image241.png"/><Relationship Id="rId4" Type="http://schemas.openxmlformats.org/officeDocument/2006/relationships/image" Target="../media/image240.png"/></Relationships>
</file>

<file path=ppt/slides/_rels/slide72.xml.rels><?xml version="1.0" encoding="UTF-8" standalone="yes"?>
<Relationships xmlns="http://schemas.openxmlformats.org/package/2006/relationships"><Relationship Id="rId8" Type="http://schemas.openxmlformats.org/officeDocument/2006/relationships/image" Target="../media/image242.png"/><Relationship Id="rId3" Type="http://schemas.openxmlformats.org/officeDocument/2006/relationships/image" Target="../media/image199.png"/><Relationship Id="rId7" Type="http://schemas.openxmlformats.org/officeDocument/2006/relationships/image" Target="../media/image241.png"/><Relationship Id="rId2" Type="http://schemas.openxmlformats.org/officeDocument/2006/relationships/image" Target="../media/image244.png"/><Relationship Id="rId1" Type="http://schemas.openxmlformats.org/officeDocument/2006/relationships/slideLayout" Target="../slideLayouts/slideLayout1.xml"/><Relationship Id="rId6" Type="http://schemas.openxmlformats.org/officeDocument/2006/relationships/image" Target="../media/image240.png"/><Relationship Id="rId5" Type="http://schemas.openxmlformats.org/officeDocument/2006/relationships/image" Target="../media/image245.png"/><Relationship Id="rId4" Type="http://schemas.openxmlformats.org/officeDocument/2006/relationships/image" Target="../media/image200.png"/><Relationship Id="rId9" Type="http://schemas.openxmlformats.org/officeDocument/2006/relationships/image" Target="../media/image243.png"/></Relationships>
</file>

<file path=ppt/slides/_rels/slide73.xml.rels><?xml version="1.0" encoding="UTF-8" standalone="yes"?>
<Relationships xmlns="http://schemas.openxmlformats.org/package/2006/relationships"><Relationship Id="rId3" Type="http://schemas.openxmlformats.org/officeDocument/2006/relationships/image" Target="../media/image243.png"/><Relationship Id="rId2" Type="http://schemas.openxmlformats.org/officeDocument/2006/relationships/image" Target="../media/image240.png"/><Relationship Id="rId1" Type="http://schemas.openxmlformats.org/officeDocument/2006/relationships/slideLayout" Target="../slideLayouts/slideLayout1.xml"/><Relationship Id="rId5" Type="http://schemas.openxmlformats.org/officeDocument/2006/relationships/image" Target="../media/image239.png"/><Relationship Id="rId4" Type="http://schemas.openxmlformats.org/officeDocument/2006/relationships/image" Target="../media/image246.png"/></Relationships>
</file>

<file path=ppt/slides/_rels/slide74.xml.rels><?xml version="1.0" encoding="UTF-8" standalone="yes"?>
<Relationships xmlns="http://schemas.openxmlformats.org/package/2006/relationships"><Relationship Id="rId8" Type="http://schemas.openxmlformats.org/officeDocument/2006/relationships/image" Target="../media/image253.png"/><Relationship Id="rId3" Type="http://schemas.openxmlformats.org/officeDocument/2006/relationships/image" Target="../media/image248.png"/><Relationship Id="rId7" Type="http://schemas.openxmlformats.org/officeDocument/2006/relationships/image" Target="../media/image252.png"/><Relationship Id="rId2" Type="http://schemas.openxmlformats.org/officeDocument/2006/relationships/image" Target="../media/image247.png"/><Relationship Id="rId1" Type="http://schemas.openxmlformats.org/officeDocument/2006/relationships/slideLayout" Target="../slideLayouts/slideLayout1.xml"/><Relationship Id="rId6" Type="http://schemas.openxmlformats.org/officeDocument/2006/relationships/image" Target="../media/image251.png"/><Relationship Id="rId5" Type="http://schemas.openxmlformats.org/officeDocument/2006/relationships/image" Target="../media/image250.png"/><Relationship Id="rId4" Type="http://schemas.openxmlformats.org/officeDocument/2006/relationships/image" Target="../media/image249.png"/><Relationship Id="rId9" Type="http://schemas.openxmlformats.org/officeDocument/2006/relationships/image" Target="../media/image239.png"/></Relationships>
</file>

<file path=ppt/slides/_rels/slide75.xml.rels><?xml version="1.0" encoding="UTF-8" standalone="yes"?>
<Relationships xmlns="http://schemas.openxmlformats.org/package/2006/relationships"><Relationship Id="rId3" Type="http://schemas.openxmlformats.org/officeDocument/2006/relationships/image" Target="../media/image254.png"/><Relationship Id="rId2" Type="http://schemas.openxmlformats.org/officeDocument/2006/relationships/image" Target="../media/image221.png"/><Relationship Id="rId1" Type="http://schemas.openxmlformats.org/officeDocument/2006/relationships/slideLayout" Target="../slideLayouts/slideLayout1.xml"/><Relationship Id="rId4" Type="http://schemas.openxmlformats.org/officeDocument/2006/relationships/image" Target="../media/image255.png"/></Relationships>
</file>

<file path=ppt/slides/_rels/slide76.xml.rels><?xml version="1.0" encoding="UTF-8" standalone="yes"?>
<Relationships xmlns="http://schemas.openxmlformats.org/package/2006/relationships"><Relationship Id="rId3" Type="http://schemas.openxmlformats.org/officeDocument/2006/relationships/image" Target="../media/image256.png"/><Relationship Id="rId2" Type="http://schemas.openxmlformats.org/officeDocument/2006/relationships/image" Target="../media/image221.png"/><Relationship Id="rId1" Type="http://schemas.openxmlformats.org/officeDocument/2006/relationships/slideLayout" Target="../slideLayouts/slideLayout1.xml"/><Relationship Id="rId6" Type="http://schemas.openxmlformats.org/officeDocument/2006/relationships/image" Target="../media/image259.png"/><Relationship Id="rId5" Type="http://schemas.openxmlformats.org/officeDocument/2006/relationships/image" Target="../media/image258.png"/><Relationship Id="rId4" Type="http://schemas.openxmlformats.org/officeDocument/2006/relationships/image" Target="../media/image257.png"/></Relationships>
</file>

<file path=ppt/slides/_rels/slide77.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image" Target="../media/image197.png"/><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8" Type="http://schemas.openxmlformats.org/officeDocument/2006/relationships/image" Target="../media/image262.png"/><Relationship Id="rId13" Type="http://schemas.openxmlformats.org/officeDocument/2006/relationships/image" Target="../media/image267.png"/><Relationship Id="rId3" Type="http://schemas.openxmlformats.org/officeDocument/2006/relationships/image" Target="../media/image199.png"/><Relationship Id="rId7" Type="http://schemas.openxmlformats.org/officeDocument/2006/relationships/image" Target="../media/image261.png"/><Relationship Id="rId12" Type="http://schemas.openxmlformats.org/officeDocument/2006/relationships/image" Target="../media/image243.png"/><Relationship Id="rId2" Type="http://schemas.openxmlformats.org/officeDocument/2006/relationships/image" Target="../media/image244.png"/><Relationship Id="rId1" Type="http://schemas.openxmlformats.org/officeDocument/2006/relationships/slideLayout" Target="../slideLayouts/slideLayout1.xml"/><Relationship Id="rId6" Type="http://schemas.openxmlformats.org/officeDocument/2006/relationships/image" Target="../media/image260.png"/><Relationship Id="rId11" Type="http://schemas.openxmlformats.org/officeDocument/2006/relationships/image" Target="../media/image266.png"/><Relationship Id="rId5" Type="http://schemas.openxmlformats.org/officeDocument/2006/relationships/image" Target="../media/image245.png"/><Relationship Id="rId10" Type="http://schemas.openxmlformats.org/officeDocument/2006/relationships/image" Target="../media/image265.png"/><Relationship Id="rId4" Type="http://schemas.openxmlformats.org/officeDocument/2006/relationships/image" Target="../media/image200.png"/><Relationship Id="rId9" Type="http://schemas.openxmlformats.org/officeDocument/2006/relationships/image" Target="../media/image263.png"/></Relationships>
</file>

<file path=ppt/slides/_rels/slide79.xml.rels><?xml version="1.0" encoding="UTF-8" standalone="yes"?>
<Relationships xmlns="http://schemas.openxmlformats.org/package/2006/relationships"><Relationship Id="rId8" Type="http://schemas.openxmlformats.org/officeDocument/2006/relationships/image" Target="../media/image247.png"/><Relationship Id="rId3" Type="http://schemas.openxmlformats.org/officeDocument/2006/relationships/image" Target="../media/image268.png"/><Relationship Id="rId7" Type="http://schemas.openxmlformats.org/officeDocument/2006/relationships/image" Target="../media/image272.png"/><Relationship Id="rId2" Type="http://schemas.openxmlformats.org/officeDocument/2006/relationships/image" Target="../media/image2670.png"/><Relationship Id="rId1" Type="http://schemas.openxmlformats.org/officeDocument/2006/relationships/slideLayout" Target="../slideLayouts/slideLayout1.xml"/><Relationship Id="rId6" Type="http://schemas.openxmlformats.org/officeDocument/2006/relationships/image" Target="../media/image271.png"/><Relationship Id="rId5" Type="http://schemas.openxmlformats.org/officeDocument/2006/relationships/image" Target="../media/image270.png"/><Relationship Id="rId4" Type="http://schemas.openxmlformats.org/officeDocument/2006/relationships/image" Target="../media/image269.png"/><Relationship Id="rId9" Type="http://schemas.openxmlformats.org/officeDocument/2006/relationships/image" Target="../media/image248.png"/></Relationships>
</file>

<file path=ppt/slides/_rels/slide8.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png"/><Relationship Id="rId26" Type="http://schemas.openxmlformats.org/officeDocument/2006/relationships/image" Target="../media/image5.png"/><Relationship Id="rId7" Type="http://schemas.openxmlformats.org/officeDocument/2006/relationships/image" Target="../media/image10.png"/><Relationship Id="rId12" Type="http://schemas.openxmlformats.org/officeDocument/2006/relationships/image" Target="../media/image15.png"/><Relationship Id="rId25" Type="http://schemas.openxmlformats.org/officeDocument/2006/relationships/image" Target="../media/image91.png"/><Relationship Id="rId29"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790.png"/><Relationship Id="rId11" Type="http://schemas.openxmlformats.org/officeDocument/2006/relationships/image" Target="../media/image14.png"/><Relationship Id="rId24" Type="http://schemas.openxmlformats.org/officeDocument/2006/relationships/image" Target="../media/image17.png"/><Relationship Id="rId5" Type="http://schemas.openxmlformats.org/officeDocument/2006/relationships/image" Target="../media/image780.png"/><Relationship Id="rId23" Type="http://schemas.openxmlformats.org/officeDocument/2006/relationships/image" Target="../media/image890.png"/><Relationship Id="rId28" Type="http://schemas.openxmlformats.org/officeDocument/2006/relationships/image" Target="../media/image18.png"/><Relationship Id="rId10" Type="http://schemas.openxmlformats.org/officeDocument/2006/relationships/image" Target="../media/image13.png"/><Relationship Id="rId9" Type="http://schemas.openxmlformats.org/officeDocument/2006/relationships/image" Target="../media/image12.png"/><Relationship Id="rId14" Type="http://schemas.openxmlformats.org/officeDocument/2006/relationships/image" Target="../media/image870.png"/><Relationship Id="rId27" Type="http://schemas.openxmlformats.org/officeDocument/2006/relationships/image" Target="../media/image6.svg"/></Relationships>
</file>

<file path=ppt/slides/_rels/slide80.xml.rels><?xml version="1.0" encoding="UTF-8" standalone="yes"?>
<Relationships xmlns="http://schemas.openxmlformats.org/package/2006/relationships"><Relationship Id="rId8" Type="http://schemas.openxmlformats.org/officeDocument/2006/relationships/image" Target="../media/image273.png"/><Relationship Id="rId3" Type="http://schemas.openxmlformats.org/officeDocument/2006/relationships/image" Target="../media/image268.png"/><Relationship Id="rId7" Type="http://schemas.openxmlformats.org/officeDocument/2006/relationships/image" Target="../media/image272.png"/><Relationship Id="rId2" Type="http://schemas.openxmlformats.org/officeDocument/2006/relationships/image" Target="../media/image2670.png"/><Relationship Id="rId1" Type="http://schemas.openxmlformats.org/officeDocument/2006/relationships/slideLayout" Target="../slideLayouts/slideLayout1.xml"/><Relationship Id="rId6" Type="http://schemas.openxmlformats.org/officeDocument/2006/relationships/image" Target="../media/image271.png"/><Relationship Id="rId5" Type="http://schemas.openxmlformats.org/officeDocument/2006/relationships/image" Target="../media/image270.png"/><Relationship Id="rId4" Type="http://schemas.openxmlformats.org/officeDocument/2006/relationships/image" Target="../media/image269.png"/></Relationships>
</file>

<file path=ppt/slides/_rels/slide81.xml.rels><?xml version="1.0" encoding="UTF-8" standalone="yes"?>
<Relationships xmlns="http://schemas.openxmlformats.org/package/2006/relationships"><Relationship Id="rId8" Type="http://schemas.openxmlformats.org/officeDocument/2006/relationships/image" Target="../media/image280.png"/><Relationship Id="rId3" Type="http://schemas.openxmlformats.org/officeDocument/2006/relationships/image" Target="../media/image275.png"/><Relationship Id="rId7" Type="http://schemas.openxmlformats.org/officeDocument/2006/relationships/image" Target="../media/image279.png"/><Relationship Id="rId2" Type="http://schemas.openxmlformats.org/officeDocument/2006/relationships/image" Target="../media/image274.png"/><Relationship Id="rId1" Type="http://schemas.openxmlformats.org/officeDocument/2006/relationships/slideLayout" Target="../slideLayouts/slideLayout1.xml"/><Relationship Id="rId6" Type="http://schemas.openxmlformats.org/officeDocument/2006/relationships/image" Target="../media/image278.png"/><Relationship Id="rId11" Type="http://schemas.openxmlformats.org/officeDocument/2006/relationships/image" Target="../media/image283.png"/><Relationship Id="rId5" Type="http://schemas.openxmlformats.org/officeDocument/2006/relationships/image" Target="../media/image277.png"/><Relationship Id="rId10" Type="http://schemas.openxmlformats.org/officeDocument/2006/relationships/image" Target="../media/image282.png"/><Relationship Id="rId4" Type="http://schemas.openxmlformats.org/officeDocument/2006/relationships/image" Target="../media/image276.png"/><Relationship Id="rId9" Type="http://schemas.openxmlformats.org/officeDocument/2006/relationships/image" Target="../media/image281.png"/></Relationships>
</file>

<file path=ppt/slides/_rels/slide82.xml.rels><?xml version="1.0" encoding="UTF-8" standalone="yes"?>
<Relationships xmlns="http://schemas.openxmlformats.org/package/2006/relationships"><Relationship Id="rId8" Type="http://schemas.openxmlformats.org/officeDocument/2006/relationships/image" Target="../media/image288.png"/><Relationship Id="rId13" Type="http://schemas.openxmlformats.org/officeDocument/2006/relationships/image" Target="../media/image278.png"/><Relationship Id="rId3" Type="http://schemas.openxmlformats.org/officeDocument/2006/relationships/image" Target="../media/image200.png"/><Relationship Id="rId7" Type="http://schemas.openxmlformats.org/officeDocument/2006/relationships/image" Target="../media/image287.png"/><Relationship Id="rId12" Type="http://schemas.openxmlformats.org/officeDocument/2006/relationships/image" Target="../media/image277.png"/><Relationship Id="rId17" Type="http://schemas.openxmlformats.org/officeDocument/2006/relationships/image" Target="../media/image295.png"/><Relationship Id="rId2" Type="http://schemas.openxmlformats.org/officeDocument/2006/relationships/image" Target="../media/image199.png"/><Relationship Id="rId16" Type="http://schemas.openxmlformats.org/officeDocument/2006/relationships/image" Target="../media/image294.png"/><Relationship Id="rId1" Type="http://schemas.openxmlformats.org/officeDocument/2006/relationships/slideLayout" Target="../slideLayouts/slideLayout1.xml"/><Relationship Id="rId6" Type="http://schemas.openxmlformats.org/officeDocument/2006/relationships/image" Target="../media/image286.png"/><Relationship Id="rId11" Type="http://schemas.openxmlformats.org/officeDocument/2006/relationships/image" Target="../media/image276.png"/><Relationship Id="rId5" Type="http://schemas.openxmlformats.org/officeDocument/2006/relationships/image" Target="../media/image285.png"/><Relationship Id="rId15" Type="http://schemas.openxmlformats.org/officeDocument/2006/relationships/image" Target="../media/image293.png"/><Relationship Id="rId10" Type="http://schemas.openxmlformats.org/officeDocument/2006/relationships/image" Target="../media/image275.png"/><Relationship Id="rId4" Type="http://schemas.openxmlformats.org/officeDocument/2006/relationships/image" Target="../media/image284.png"/><Relationship Id="rId9" Type="http://schemas.openxmlformats.org/officeDocument/2006/relationships/image" Target="../media/image274.png"/><Relationship Id="rId14" Type="http://schemas.openxmlformats.org/officeDocument/2006/relationships/image" Target="../media/image292.png"/></Relationships>
</file>

<file path=ppt/slides/_rels/slide83.xml.rels><?xml version="1.0" encoding="UTF-8" standalone="yes"?>
<Relationships xmlns="http://schemas.openxmlformats.org/package/2006/relationships"><Relationship Id="rId3" Type="http://schemas.openxmlformats.org/officeDocument/2006/relationships/image" Target="../media/image297.png"/><Relationship Id="rId7" Type="http://schemas.openxmlformats.org/officeDocument/2006/relationships/image" Target="../media/image295.png"/><Relationship Id="rId2" Type="http://schemas.openxmlformats.org/officeDocument/2006/relationships/image" Target="../media/image296.jpeg"/><Relationship Id="rId1" Type="http://schemas.openxmlformats.org/officeDocument/2006/relationships/slideLayout" Target="../slideLayouts/slideLayout1.xml"/><Relationship Id="rId6" Type="http://schemas.openxmlformats.org/officeDocument/2006/relationships/image" Target="../media/image294.png"/><Relationship Id="rId5" Type="http://schemas.openxmlformats.org/officeDocument/2006/relationships/image" Target="../media/image293.png"/><Relationship Id="rId4" Type="http://schemas.openxmlformats.org/officeDocument/2006/relationships/image" Target="../media/image292.png"/></Relationships>
</file>

<file path=ppt/slides/_rels/slide84.xml.rels><?xml version="1.0" encoding="UTF-8" standalone="yes"?>
<Relationships xmlns="http://schemas.openxmlformats.org/package/2006/relationships"><Relationship Id="rId3" Type="http://schemas.openxmlformats.org/officeDocument/2006/relationships/image" Target="../media/image292.png"/><Relationship Id="rId2" Type="http://schemas.openxmlformats.org/officeDocument/2006/relationships/image" Target="../media/image298.png"/><Relationship Id="rId1" Type="http://schemas.openxmlformats.org/officeDocument/2006/relationships/slideLayout" Target="../slideLayouts/slideLayout1.xml"/><Relationship Id="rId6" Type="http://schemas.openxmlformats.org/officeDocument/2006/relationships/image" Target="../media/image295.png"/><Relationship Id="rId5" Type="http://schemas.openxmlformats.org/officeDocument/2006/relationships/image" Target="../media/image294.png"/><Relationship Id="rId4" Type="http://schemas.openxmlformats.org/officeDocument/2006/relationships/image" Target="../media/image293.png"/></Relationships>
</file>

<file path=ppt/slides/_rels/slide85.xml.rels><?xml version="1.0" encoding="UTF-8" standalone="yes"?>
<Relationships xmlns="http://schemas.openxmlformats.org/package/2006/relationships"><Relationship Id="rId8" Type="http://schemas.openxmlformats.org/officeDocument/2006/relationships/image" Target="../media/image302.png"/><Relationship Id="rId3" Type="http://schemas.openxmlformats.org/officeDocument/2006/relationships/image" Target="../media/image2970.png"/><Relationship Id="rId7" Type="http://schemas.openxmlformats.org/officeDocument/2006/relationships/image" Target="../media/image301.png"/><Relationship Id="rId2" Type="http://schemas.openxmlformats.org/officeDocument/2006/relationships/image" Target="../media/image299.png"/><Relationship Id="rId1" Type="http://schemas.openxmlformats.org/officeDocument/2006/relationships/slideLayout" Target="../slideLayouts/slideLayout1.xml"/><Relationship Id="rId6" Type="http://schemas.openxmlformats.org/officeDocument/2006/relationships/image" Target="../media/image300.png"/><Relationship Id="rId5" Type="http://schemas.openxmlformats.org/officeDocument/2006/relationships/image" Target="../media/image2990.png"/><Relationship Id="rId4" Type="http://schemas.openxmlformats.org/officeDocument/2006/relationships/image" Target="../media/image2980.png"/><Relationship Id="rId9" Type="http://schemas.openxmlformats.org/officeDocument/2006/relationships/image" Target="../media/image304.png"/></Relationships>
</file>

<file path=ppt/slides/_rels/slide86.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image" Target="../media/image197.png"/><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8" Type="http://schemas.openxmlformats.org/officeDocument/2006/relationships/image" Target="../media/image244.png"/><Relationship Id="rId3" Type="http://schemas.openxmlformats.org/officeDocument/2006/relationships/image" Target="../media/image305.png"/><Relationship Id="rId7" Type="http://schemas.openxmlformats.org/officeDocument/2006/relationships/image" Target="../media/image272.png"/><Relationship Id="rId2" Type="http://schemas.openxmlformats.org/officeDocument/2006/relationships/image" Target="../media/image3040.png"/><Relationship Id="rId1" Type="http://schemas.openxmlformats.org/officeDocument/2006/relationships/slideLayout" Target="../slideLayouts/slideLayout1.xml"/><Relationship Id="rId6" Type="http://schemas.openxmlformats.org/officeDocument/2006/relationships/image" Target="../media/image271.png"/><Relationship Id="rId5" Type="http://schemas.openxmlformats.org/officeDocument/2006/relationships/image" Target="../media/image270.png"/><Relationship Id="rId10" Type="http://schemas.openxmlformats.org/officeDocument/2006/relationships/image" Target="../media/image200.png"/><Relationship Id="rId4" Type="http://schemas.openxmlformats.org/officeDocument/2006/relationships/image" Target="../media/image269.png"/><Relationship Id="rId9" Type="http://schemas.openxmlformats.org/officeDocument/2006/relationships/image" Target="../media/image199.png"/></Relationships>
</file>

<file path=ppt/slides/_rels/slide9.xml.rels><?xml version="1.0" encoding="UTF-8" standalone="yes"?>
<Relationships xmlns="http://schemas.openxmlformats.org/package/2006/relationships"><Relationship Id="rId8" Type="http://schemas.openxmlformats.org/officeDocument/2006/relationships/image" Target="../media/image95.png"/><Relationship Id="rId13" Type="http://schemas.openxmlformats.org/officeDocument/2006/relationships/image" Target="../media/image690.png"/><Relationship Id="rId18" Type="http://schemas.openxmlformats.org/officeDocument/2006/relationships/image" Target="../media/image740.png"/><Relationship Id="rId26" Type="http://schemas.openxmlformats.org/officeDocument/2006/relationships/image" Target="../media/image5.png"/><Relationship Id="rId3" Type="http://schemas.openxmlformats.org/officeDocument/2006/relationships/image" Target="../media/image21.svg"/><Relationship Id="rId21" Type="http://schemas.openxmlformats.org/officeDocument/2006/relationships/image" Target="../media/image100.png"/><Relationship Id="rId7" Type="http://schemas.openxmlformats.org/officeDocument/2006/relationships/image" Target="../media/image940.png"/><Relationship Id="rId12" Type="http://schemas.openxmlformats.org/officeDocument/2006/relationships/image" Target="../media/image99.png"/><Relationship Id="rId17" Type="http://schemas.openxmlformats.org/officeDocument/2006/relationships/image" Target="../media/image730.png"/><Relationship Id="rId25" Type="http://schemas.openxmlformats.org/officeDocument/2006/relationships/image" Target="../media/image104.png"/><Relationship Id="rId2" Type="http://schemas.openxmlformats.org/officeDocument/2006/relationships/image" Target="../media/image20.png"/><Relationship Id="rId16" Type="http://schemas.openxmlformats.org/officeDocument/2006/relationships/image" Target="../media/image720.png"/><Relationship Id="rId20" Type="http://schemas.openxmlformats.org/officeDocument/2006/relationships/image" Target="../media/image880.png"/><Relationship Id="rId1" Type="http://schemas.openxmlformats.org/officeDocument/2006/relationships/slideLayout" Target="../slideLayouts/slideLayout2.xml"/><Relationship Id="rId11" Type="http://schemas.openxmlformats.org/officeDocument/2006/relationships/image" Target="../media/image98.png"/><Relationship Id="rId24" Type="http://schemas.openxmlformats.org/officeDocument/2006/relationships/image" Target="../media/image103.png"/><Relationship Id="rId15" Type="http://schemas.openxmlformats.org/officeDocument/2006/relationships/image" Target="../media/image710.png"/><Relationship Id="rId23" Type="http://schemas.openxmlformats.org/officeDocument/2006/relationships/image" Target="../media/image102.png"/><Relationship Id="rId10" Type="http://schemas.openxmlformats.org/officeDocument/2006/relationships/image" Target="../media/image97.png"/><Relationship Id="rId19" Type="http://schemas.openxmlformats.org/officeDocument/2006/relationships/image" Target="../media/image75.png"/><Relationship Id="rId9" Type="http://schemas.openxmlformats.org/officeDocument/2006/relationships/image" Target="../media/image96.png"/><Relationship Id="rId14" Type="http://schemas.openxmlformats.org/officeDocument/2006/relationships/image" Target="../media/image700.png"/><Relationship Id="rId22" Type="http://schemas.openxmlformats.org/officeDocument/2006/relationships/image" Target="../media/image22.png"/><Relationship Id="rId27" Type="http://schemas.openxmlformats.org/officeDocument/2006/relationships/image" Target="../media/image6.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F10D4D-9D2F-38CF-EB69-F521751B1F77}"/>
            </a:ext>
          </a:extLst>
        </p:cNvPr>
        <p:cNvGrpSpPr/>
        <p:nvPr/>
      </p:nvGrpSpPr>
      <p:grpSpPr>
        <a:xfrm>
          <a:off x="0" y="0"/>
          <a:ext cx="0" cy="0"/>
          <a:chOff x="0" y="0"/>
          <a:chExt cx="0" cy="0"/>
        </a:xfrm>
      </p:grpSpPr>
      <p:sp>
        <p:nvSpPr>
          <p:cNvPr id="2051" name="Rectangle 3">
            <a:extLst>
              <a:ext uri="{FF2B5EF4-FFF2-40B4-BE49-F238E27FC236}">
                <a16:creationId xmlns:a16="http://schemas.microsoft.com/office/drawing/2014/main" id="{97AF4003-E4DB-5ED5-6676-16B1A81F550F}"/>
              </a:ext>
            </a:extLst>
          </p:cNvPr>
          <p:cNvSpPr>
            <a:spLocks noGrp="1" noChangeArrowheads="1"/>
          </p:cNvSpPr>
          <p:nvPr>
            <p:ph type="subTitle" idx="1"/>
          </p:nvPr>
        </p:nvSpPr>
        <p:spPr>
          <a:xfrm>
            <a:off x="550801" y="6097223"/>
            <a:ext cx="8328079" cy="249299"/>
          </a:xfrm>
        </p:spPr>
        <p:txBody>
          <a:bodyPr/>
          <a:lstStyle/>
          <a:p>
            <a:pPr marL="0" indent="0">
              <a:buNone/>
            </a:pPr>
            <a:r>
              <a:rPr lang="en-US" noProof="0" dirty="0"/>
              <a:t>Research Talk | Telecommunication Networks</a:t>
            </a:r>
          </a:p>
        </p:txBody>
      </p:sp>
      <p:sp>
        <p:nvSpPr>
          <p:cNvPr id="4" name="Title 3">
            <a:extLst>
              <a:ext uri="{FF2B5EF4-FFF2-40B4-BE49-F238E27FC236}">
                <a16:creationId xmlns:a16="http://schemas.microsoft.com/office/drawing/2014/main" id="{7FE4B0D4-5E9A-BE5C-828C-32CB6B2BD6FE}"/>
              </a:ext>
            </a:extLst>
          </p:cNvPr>
          <p:cNvSpPr>
            <a:spLocks noGrp="1"/>
          </p:cNvSpPr>
          <p:nvPr>
            <p:ph type="ctrTitle"/>
          </p:nvPr>
        </p:nvSpPr>
        <p:spPr>
          <a:xfrm>
            <a:off x="620543" y="2805752"/>
            <a:ext cx="8885359" cy="1246495"/>
          </a:xfrm>
        </p:spPr>
        <p:txBody>
          <a:bodyPr/>
          <a:lstStyle/>
          <a:p>
            <a:r>
              <a:rPr lang="en-US" dirty="0"/>
              <a:t>Advancing localization technologies using </a:t>
            </a:r>
            <a:br>
              <a:rPr lang="en-US" dirty="0"/>
            </a:br>
            <a:r>
              <a:rPr lang="en-US" dirty="0"/>
              <a:t>Stacked Intelligent </a:t>
            </a:r>
            <a:r>
              <a:rPr lang="en-US" dirty="0" err="1"/>
              <a:t>Metasurfaces</a:t>
            </a:r>
            <a:r>
              <a:rPr lang="en-US" dirty="0"/>
              <a:t> </a:t>
            </a:r>
            <a:br>
              <a:rPr lang="en-US" dirty="0"/>
            </a:br>
            <a:endParaRPr lang="en-US" dirty="0"/>
          </a:p>
        </p:txBody>
      </p:sp>
    </p:spTree>
    <p:extLst>
      <p:ext uri="{BB962C8B-B14F-4D97-AF65-F5344CB8AC3E}">
        <p14:creationId xmlns:p14="http://schemas.microsoft.com/office/powerpoint/2010/main" val="40654979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B9B353-5FA7-075D-AB4E-708CC29BE682}"/>
            </a:ext>
          </a:extLst>
        </p:cNvPr>
        <p:cNvGrpSpPr/>
        <p:nvPr/>
      </p:nvGrpSpPr>
      <p:grpSpPr>
        <a:xfrm>
          <a:off x="0" y="0"/>
          <a:ext cx="0" cy="0"/>
          <a:chOff x="0" y="0"/>
          <a:chExt cx="0" cy="0"/>
        </a:xfrm>
      </p:grpSpPr>
      <p:sp>
        <p:nvSpPr>
          <p:cNvPr id="30" name="TextBox 33">
            <a:extLst>
              <a:ext uri="{FF2B5EF4-FFF2-40B4-BE49-F238E27FC236}">
                <a16:creationId xmlns:a16="http://schemas.microsoft.com/office/drawing/2014/main" id="{ACA68153-7EA3-3A04-A203-453050BC5C6B}"/>
              </a:ext>
            </a:extLst>
          </p:cNvPr>
          <p:cNvSpPr/>
          <p:nvPr/>
        </p:nvSpPr>
        <p:spPr>
          <a:xfrm>
            <a:off x="0" y="1257"/>
            <a:ext cx="4234754" cy="521766"/>
          </a:xfrm>
          <a:prstGeom prst="rect">
            <a:avLst/>
          </a:prstGeom>
          <a:solidFill>
            <a:srgbClr val="C00000">
              <a:alpha val="22000"/>
            </a:srgbClr>
          </a:solid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buNone/>
            </a:pPr>
            <a:endParaRPr lang="en-GB" sz="2800" b="0" strike="noStrike" spc="-1" noProof="0" dirty="0">
              <a:latin typeface="Arial"/>
            </a:endParaRPr>
          </a:p>
        </p:txBody>
      </p:sp>
      <p:sp>
        <p:nvSpPr>
          <p:cNvPr id="124" name="TextBox 33">
            <a:extLst>
              <a:ext uri="{FF2B5EF4-FFF2-40B4-BE49-F238E27FC236}">
                <a16:creationId xmlns:a16="http://schemas.microsoft.com/office/drawing/2014/main" id="{1546E557-7299-B82F-1DF3-0DD543FC8929}"/>
              </a:ext>
            </a:extLst>
          </p:cNvPr>
          <p:cNvSpPr/>
          <p:nvPr/>
        </p:nvSpPr>
        <p:spPr>
          <a:xfrm>
            <a:off x="0" y="28107"/>
            <a:ext cx="2486812" cy="521766"/>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2800" spc="-1" dirty="0">
                <a:solidFill>
                  <a:srgbClr val="000000"/>
                </a:solidFill>
                <a:latin typeface="Calibri"/>
              </a:rPr>
              <a:t>2D-DFT Scheme</a:t>
            </a:r>
            <a:endParaRPr lang="en-GB" sz="2800" spc="-1" dirty="0"/>
          </a:p>
        </p:txBody>
      </p:sp>
      <p:sp>
        <p:nvSpPr>
          <p:cNvPr id="219" name="Slide Number Placeholder 218">
            <a:extLst>
              <a:ext uri="{FF2B5EF4-FFF2-40B4-BE49-F238E27FC236}">
                <a16:creationId xmlns:a16="http://schemas.microsoft.com/office/drawing/2014/main" id="{138FE7E5-0969-2CC2-32EF-8570026781AB}"/>
              </a:ext>
            </a:extLst>
          </p:cNvPr>
          <p:cNvSpPr>
            <a:spLocks noGrp="1"/>
          </p:cNvSpPr>
          <p:nvPr>
            <p:ph type="sldNum" idx="3"/>
          </p:nvPr>
        </p:nvSpPr>
        <p:spPr>
          <a:xfrm>
            <a:off x="11599112" y="6510203"/>
            <a:ext cx="585472" cy="364680"/>
          </a:xfrm>
        </p:spPr>
        <p:txBody>
          <a:bodyPr/>
          <a:lstStyle/>
          <a:p>
            <a:fld id="{C932A77E-96FA-4D0D-9FF9-7EEFED12E590}" type="slidenum">
              <a:rPr lang="en-GB" sz="1600" noProof="0" smtClean="0"/>
              <a:t>10</a:t>
            </a:fld>
            <a:endParaRPr lang="en-GB" sz="1600" noProof="0" dirty="0"/>
          </a:p>
        </p:txBody>
      </p:sp>
      <p:grpSp>
        <p:nvGrpSpPr>
          <p:cNvPr id="89" name="Group 88">
            <a:extLst>
              <a:ext uri="{FF2B5EF4-FFF2-40B4-BE49-F238E27FC236}">
                <a16:creationId xmlns:a16="http://schemas.microsoft.com/office/drawing/2014/main" id="{04BD7F0F-1D0B-ABF9-04B5-FC6C97FC2EC1}"/>
              </a:ext>
            </a:extLst>
          </p:cNvPr>
          <p:cNvGrpSpPr/>
          <p:nvPr/>
        </p:nvGrpSpPr>
        <p:grpSpPr>
          <a:xfrm>
            <a:off x="5888653" y="131087"/>
            <a:ext cx="2068595" cy="2449290"/>
            <a:chOff x="5888653" y="131087"/>
            <a:chExt cx="2068595" cy="2449290"/>
          </a:xfrm>
        </p:grpSpPr>
        <p:cxnSp>
          <p:nvCxnSpPr>
            <p:cNvPr id="6" name="Straight Arrow Connector 5">
              <a:extLst>
                <a:ext uri="{FF2B5EF4-FFF2-40B4-BE49-F238E27FC236}">
                  <a16:creationId xmlns:a16="http://schemas.microsoft.com/office/drawing/2014/main" id="{A14721CC-5C13-2306-18C3-76998AAC8715}"/>
                </a:ext>
              </a:extLst>
            </p:cNvPr>
            <p:cNvCxnSpPr>
              <a:cxnSpLocks/>
            </p:cNvCxnSpPr>
            <p:nvPr/>
          </p:nvCxnSpPr>
          <p:spPr>
            <a:xfrm>
              <a:off x="6219064" y="2262704"/>
              <a:ext cx="1738184" cy="0"/>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B91D0B9-E483-3F76-4765-B4336E39E3F9}"/>
                </a:ext>
              </a:extLst>
            </p:cNvPr>
            <p:cNvCxnSpPr>
              <a:cxnSpLocks/>
            </p:cNvCxnSpPr>
            <p:nvPr/>
          </p:nvCxnSpPr>
          <p:spPr>
            <a:xfrm rot="16200000">
              <a:off x="5440589" y="1506111"/>
              <a:ext cx="1738184" cy="0"/>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E2A34849-BF90-A4E8-B595-4AB946A3FCE3}"/>
                </a:ext>
              </a:extLst>
            </p:cNvPr>
            <p:cNvSpPr/>
            <p:nvPr/>
          </p:nvSpPr>
          <p:spPr>
            <a:xfrm>
              <a:off x="7314667" y="1721932"/>
              <a:ext cx="252000" cy="252000"/>
            </a:xfrm>
            <a:prstGeom prst="ellipse">
              <a:avLst/>
            </a:prstGeom>
            <a:gradFill flip="none" rotWithShape="1">
              <a:gsLst>
                <a:gs pos="60000">
                  <a:schemeClr val="accent2">
                    <a:lumMod val="60000"/>
                    <a:lumOff val="40000"/>
                  </a:schemeClr>
                </a:gs>
                <a:gs pos="0">
                  <a:schemeClr val="accent2">
                    <a:lumMod val="75000"/>
                  </a:schemeClr>
                </a:gs>
                <a:gs pos="97000">
                  <a:schemeClr val="accent2">
                    <a:lumMod val="20000"/>
                    <a:lumOff val="8000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62647EA3-D4E8-78FF-C98F-C37D4EAD30D9}"/>
                    </a:ext>
                  </a:extLst>
                </p:cNvPr>
                <p:cNvSpPr txBox="1"/>
                <p:nvPr/>
              </p:nvSpPr>
              <p:spPr>
                <a:xfrm>
                  <a:off x="7626837" y="2303378"/>
                  <a:ext cx="33041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𝜓</m:t>
                            </m:r>
                          </m:e>
                          <m:sub>
                            <m:r>
                              <a:rPr lang="de-DE" b="0" i="1" smtClean="0">
                                <a:latin typeface="Cambria Math" panose="02040503050406030204" pitchFamily="18" charset="0"/>
                              </a:rPr>
                              <m:t>𝑥</m:t>
                            </m:r>
                          </m:sub>
                        </m:sSub>
                      </m:oMath>
                    </m:oMathPara>
                  </a14:m>
                  <a:endParaRPr lang="en-US" dirty="0"/>
                </a:p>
              </p:txBody>
            </p:sp>
          </mc:Choice>
          <mc:Fallback xmlns="">
            <p:sp>
              <p:nvSpPr>
                <p:cNvPr id="19" name="TextBox 18">
                  <a:extLst>
                    <a:ext uri="{FF2B5EF4-FFF2-40B4-BE49-F238E27FC236}">
                      <a16:creationId xmlns:a16="http://schemas.microsoft.com/office/drawing/2014/main" id="{62647EA3-D4E8-78FF-C98F-C37D4EAD30D9}"/>
                    </a:ext>
                  </a:extLst>
                </p:cNvPr>
                <p:cNvSpPr txBox="1">
                  <a:spLocks noRot="1" noChangeAspect="1" noMove="1" noResize="1" noEditPoints="1" noAdjustHandles="1" noChangeArrowheads="1" noChangeShapeType="1" noTextEdit="1"/>
                </p:cNvSpPr>
                <p:nvPr/>
              </p:nvSpPr>
              <p:spPr>
                <a:xfrm>
                  <a:off x="7626837" y="2303378"/>
                  <a:ext cx="330411" cy="276999"/>
                </a:xfrm>
                <a:prstGeom prst="rect">
                  <a:avLst/>
                </a:prstGeom>
                <a:blipFill>
                  <a:blip r:embed="rId2"/>
                  <a:stretch>
                    <a:fillRect l="-24074" b="-377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7106BE84-6799-C374-C2D6-08A4298E9246}"/>
                    </a:ext>
                  </a:extLst>
                </p:cNvPr>
                <p:cNvSpPr txBox="1"/>
                <p:nvPr/>
              </p:nvSpPr>
              <p:spPr>
                <a:xfrm>
                  <a:off x="5888653" y="585580"/>
                  <a:ext cx="338041" cy="2989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𝜓</m:t>
                            </m:r>
                          </m:e>
                          <m:sub>
                            <m:r>
                              <a:rPr lang="de-DE" b="0" i="1" smtClean="0">
                                <a:latin typeface="Cambria Math" panose="02040503050406030204" pitchFamily="18" charset="0"/>
                              </a:rPr>
                              <m:t>𝑦</m:t>
                            </m:r>
                          </m:sub>
                        </m:sSub>
                      </m:oMath>
                    </m:oMathPara>
                  </a14:m>
                  <a:endParaRPr lang="en-US" dirty="0"/>
                </a:p>
              </p:txBody>
            </p:sp>
          </mc:Choice>
          <mc:Fallback xmlns="">
            <p:sp>
              <p:nvSpPr>
                <p:cNvPr id="20" name="TextBox 19">
                  <a:extLst>
                    <a:ext uri="{FF2B5EF4-FFF2-40B4-BE49-F238E27FC236}">
                      <a16:creationId xmlns:a16="http://schemas.microsoft.com/office/drawing/2014/main" id="{7106BE84-6799-C374-C2D6-08A4298E9246}"/>
                    </a:ext>
                  </a:extLst>
                </p:cNvPr>
                <p:cNvSpPr txBox="1">
                  <a:spLocks noRot="1" noChangeAspect="1" noMove="1" noResize="1" noEditPoints="1" noAdjustHandles="1" noChangeArrowheads="1" noChangeShapeType="1" noTextEdit="1"/>
                </p:cNvSpPr>
                <p:nvPr/>
              </p:nvSpPr>
              <p:spPr>
                <a:xfrm>
                  <a:off x="5888653" y="585580"/>
                  <a:ext cx="338041" cy="298928"/>
                </a:xfrm>
                <a:prstGeom prst="rect">
                  <a:avLst/>
                </a:prstGeom>
                <a:blipFill>
                  <a:blip r:embed="rId3"/>
                  <a:stretch>
                    <a:fillRect l="-23636" r="-3636" b="-26531"/>
                  </a:stretch>
                </a:blipFill>
              </p:spPr>
              <p:txBody>
                <a:bodyPr/>
                <a:lstStyle/>
                <a:p>
                  <a:r>
                    <a:rPr lang="en-US">
                      <a:noFill/>
                    </a:rPr>
                    <a:t> </a:t>
                  </a:r>
                </a:p>
              </p:txBody>
            </p:sp>
          </mc:Fallback>
        </mc:AlternateContent>
        <p:cxnSp>
          <p:nvCxnSpPr>
            <p:cNvPr id="22" name="Straight Connector 21">
              <a:extLst>
                <a:ext uri="{FF2B5EF4-FFF2-40B4-BE49-F238E27FC236}">
                  <a16:creationId xmlns:a16="http://schemas.microsoft.com/office/drawing/2014/main" id="{3D2074E8-E096-FE4E-DD23-BAC4B94B58B5}"/>
                </a:ext>
              </a:extLst>
            </p:cNvPr>
            <p:cNvCxnSpPr/>
            <p:nvPr/>
          </p:nvCxnSpPr>
          <p:spPr>
            <a:xfrm>
              <a:off x="6610090" y="967146"/>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4CD32F9E-B3AB-87D0-CD7F-2C7A1697E717}"/>
                </a:ext>
              </a:extLst>
            </p:cNvPr>
            <p:cNvCxnSpPr/>
            <p:nvPr/>
          </p:nvCxnSpPr>
          <p:spPr>
            <a:xfrm>
              <a:off x="6946397" y="958784"/>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3367FF-8720-0807-0B59-F21EF1BAFAF4}"/>
                </a:ext>
              </a:extLst>
            </p:cNvPr>
            <p:cNvCxnSpPr/>
            <p:nvPr/>
          </p:nvCxnSpPr>
          <p:spPr>
            <a:xfrm>
              <a:off x="7261659" y="967146"/>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FD870AA7-23E9-81FF-8F37-64D21DB26E95}"/>
                </a:ext>
              </a:extLst>
            </p:cNvPr>
            <p:cNvCxnSpPr/>
            <p:nvPr/>
          </p:nvCxnSpPr>
          <p:spPr>
            <a:xfrm>
              <a:off x="7602061" y="958784"/>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118A1A5A-1892-40A6-7EDD-40324854F46B}"/>
                </a:ext>
              </a:extLst>
            </p:cNvPr>
            <p:cNvCxnSpPr>
              <a:cxnSpLocks/>
            </p:cNvCxnSpPr>
            <p:nvPr/>
          </p:nvCxnSpPr>
          <p:spPr>
            <a:xfrm rot="16200000">
              <a:off x="6965277" y="314627"/>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E0903173-C3AB-D4E6-E9B6-5BFFBD205E81}"/>
                </a:ext>
              </a:extLst>
            </p:cNvPr>
            <p:cNvCxnSpPr>
              <a:cxnSpLocks/>
            </p:cNvCxnSpPr>
            <p:nvPr/>
          </p:nvCxnSpPr>
          <p:spPr>
            <a:xfrm rot="16200000">
              <a:off x="6954061" y="656461"/>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BCE90C3C-CDC3-3BDF-3444-8D2DCD277A52}"/>
                </a:ext>
              </a:extLst>
            </p:cNvPr>
            <p:cNvCxnSpPr>
              <a:cxnSpLocks/>
            </p:cNvCxnSpPr>
            <p:nvPr/>
          </p:nvCxnSpPr>
          <p:spPr>
            <a:xfrm rot="16200000">
              <a:off x="6978837" y="984559"/>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2116A84C-DFEB-12F7-8E51-5D8D896CAD04}"/>
                </a:ext>
              </a:extLst>
            </p:cNvPr>
            <p:cNvCxnSpPr>
              <a:cxnSpLocks/>
            </p:cNvCxnSpPr>
            <p:nvPr/>
          </p:nvCxnSpPr>
          <p:spPr>
            <a:xfrm rot="16200000">
              <a:off x="6978837" y="1308214"/>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9DE5C0FA-BFBE-F78C-51A7-57C395E77D60}"/>
                    </a:ext>
                  </a:extLst>
                </p:cNvPr>
                <p:cNvSpPr txBox="1"/>
                <p:nvPr/>
              </p:nvSpPr>
              <p:spPr>
                <a:xfrm>
                  <a:off x="6303011" y="131087"/>
                  <a:ext cx="1351652" cy="369332"/>
                </a:xfrm>
                <a:prstGeom prst="rect">
                  <a:avLst/>
                </a:prstGeom>
                <a:noFill/>
              </p:spPr>
              <p:txBody>
                <a:bodyPr wrap="none" rtlCol="0">
                  <a:spAutoFit/>
                </a:bodyPr>
                <a:lstStyle/>
                <a:p>
                  <a:r>
                    <a:rPr lang="en-US" dirty="0"/>
                    <a:t>Snapshot </a:t>
                  </a:r>
                  <a14:m>
                    <m:oMath xmlns:m="http://schemas.openxmlformats.org/officeDocument/2006/math">
                      <m:r>
                        <a:rPr lang="en-US" i="1" dirty="0" smtClean="0">
                          <a:latin typeface="Cambria Math" panose="02040503050406030204" pitchFamily="18" charset="0"/>
                        </a:rPr>
                        <m:t>1</m:t>
                      </m:r>
                    </m:oMath>
                  </a14:m>
                  <a:endParaRPr lang="en-US" dirty="0"/>
                </a:p>
              </p:txBody>
            </p:sp>
          </mc:Choice>
          <mc:Fallback xmlns="">
            <p:sp>
              <p:nvSpPr>
                <p:cNvPr id="61" name="TextBox 60">
                  <a:extLst>
                    <a:ext uri="{FF2B5EF4-FFF2-40B4-BE49-F238E27FC236}">
                      <a16:creationId xmlns:a16="http://schemas.microsoft.com/office/drawing/2014/main" id="{9DE5C0FA-BFBE-F78C-51A7-57C395E77D60}"/>
                    </a:ext>
                  </a:extLst>
                </p:cNvPr>
                <p:cNvSpPr txBox="1">
                  <a:spLocks noRot="1" noChangeAspect="1" noMove="1" noResize="1" noEditPoints="1" noAdjustHandles="1" noChangeArrowheads="1" noChangeShapeType="1" noTextEdit="1"/>
                </p:cNvSpPr>
                <p:nvPr/>
              </p:nvSpPr>
              <p:spPr>
                <a:xfrm>
                  <a:off x="6303011" y="131087"/>
                  <a:ext cx="1351652" cy="369332"/>
                </a:xfrm>
                <a:prstGeom prst="rect">
                  <a:avLst/>
                </a:prstGeom>
                <a:blipFill>
                  <a:blip r:embed="rId4"/>
                  <a:stretch>
                    <a:fillRect l="-4054" t="-10000" b="-26667"/>
                  </a:stretch>
                </a:blipFill>
              </p:spPr>
              <p:txBody>
                <a:bodyPr/>
                <a:lstStyle/>
                <a:p>
                  <a:r>
                    <a:rPr lang="en-US">
                      <a:noFill/>
                    </a:rPr>
                    <a:t> </a:t>
                  </a:r>
                </a:p>
              </p:txBody>
            </p:sp>
          </mc:Fallback>
        </mc:AlternateContent>
      </p:grpSp>
      <p:grpSp>
        <p:nvGrpSpPr>
          <p:cNvPr id="3" name="Group 2">
            <a:extLst>
              <a:ext uri="{FF2B5EF4-FFF2-40B4-BE49-F238E27FC236}">
                <a16:creationId xmlns:a16="http://schemas.microsoft.com/office/drawing/2014/main" id="{A256239F-88F1-F683-9857-09B46ED95640}"/>
              </a:ext>
            </a:extLst>
          </p:cNvPr>
          <p:cNvGrpSpPr>
            <a:grpSpLocks noChangeAspect="1"/>
          </p:cNvGrpSpPr>
          <p:nvPr/>
        </p:nvGrpSpPr>
        <p:grpSpPr>
          <a:xfrm>
            <a:off x="2368271" y="2138675"/>
            <a:ext cx="825868" cy="827381"/>
            <a:chOff x="3837320" y="2577311"/>
            <a:chExt cx="1214148" cy="1216373"/>
          </a:xfrm>
        </p:grpSpPr>
        <p:sp>
          <p:nvSpPr>
            <p:cNvPr id="5" name="Oval 4">
              <a:extLst>
                <a:ext uri="{FF2B5EF4-FFF2-40B4-BE49-F238E27FC236}">
                  <a16:creationId xmlns:a16="http://schemas.microsoft.com/office/drawing/2014/main" id="{788F90A7-AD35-E367-E0B4-5FE6D3FDEBD6}"/>
                </a:ext>
              </a:extLst>
            </p:cNvPr>
            <p:cNvSpPr/>
            <p:nvPr/>
          </p:nvSpPr>
          <p:spPr>
            <a:xfrm>
              <a:off x="3837320" y="3466506"/>
              <a:ext cx="1214148" cy="327178"/>
            </a:xfrm>
            <a:prstGeom prst="ellipse">
              <a:avLst/>
            </a:prstGeom>
            <a:solidFill>
              <a:srgbClr val="FFE6CB"/>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grpSp>
          <p:nvGrpSpPr>
            <p:cNvPr id="7" name="Group 6">
              <a:extLst>
                <a:ext uri="{FF2B5EF4-FFF2-40B4-BE49-F238E27FC236}">
                  <a16:creationId xmlns:a16="http://schemas.microsoft.com/office/drawing/2014/main" id="{89E97290-1F02-38D9-09C0-F84C830ED152}"/>
                </a:ext>
              </a:extLst>
            </p:cNvPr>
            <p:cNvGrpSpPr>
              <a:grpSpLocks noChangeAspect="1"/>
            </p:cNvGrpSpPr>
            <p:nvPr/>
          </p:nvGrpSpPr>
          <p:grpSpPr>
            <a:xfrm>
              <a:off x="4053780" y="2949988"/>
              <a:ext cx="804417" cy="713070"/>
              <a:chOff x="1758028" y="3687481"/>
              <a:chExt cx="1312148" cy="1163145"/>
            </a:xfrm>
          </p:grpSpPr>
          <p:grpSp>
            <p:nvGrpSpPr>
              <p:cNvPr id="11" name="Group 10">
                <a:extLst>
                  <a:ext uri="{FF2B5EF4-FFF2-40B4-BE49-F238E27FC236}">
                    <a16:creationId xmlns:a16="http://schemas.microsoft.com/office/drawing/2014/main" id="{99CD79FE-E132-6DDB-03B3-EB327DE3DF3E}"/>
                  </a:ext>
                </a:extLst>
              </p:cNvPr>
              <p:cNvGrpSpPr/>
              <p:nvPr/>
            </p:nvGrpSpPr>
            <p:grpSpPr>
              <a:xfrm>
                <a:off x="2615571" y="4393426"/>
                <a:ext cx="454605" cy="457200"/>
                <a:chOff x="2615571" y="4393426"/>
                <a:chExt cx="454605" cy="457200"/>
              </a:xfrm>
            </p:grpSpPr>
            <p:sp>
              <p:nvSpPr>
                <p:cNvPr id="86" name="Oval 85">
                  <a:extLst>
                    <a:ext uri="{FF2B5EF4-FFF2-40B4-BE49-F238E27FC236}">
                      <a16:creationId xmlns:a16="http://schemas.microsoft.com/office/drawing/2014/main" id="{3781C644-CFD1-4BEC-67A8-5A71F0AB867B}"/>
                    </a:ext>
                  </a:extLst>
                </p:cNvPr>
                <p:cNvSpPr/>
                <p:nvPr/>
              </p:nvSpPr>
              <p:spPr>
                <a:xfrm>
                  <a:off x="2615571" y="4393426"/>
                  <a:ext cx="454605" cy="457200"/>
                </a:xfrm>
                <a:prstGeom prst="ellipse">
                  <a:avLst/>
                </a:prstGeom>
                <a:noFill/>
                <a:ln w="254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A078D6DD-691E-25F6-6CDD-7F51BAFD9CF3}"/>
                    </a:ext>
                  </a:extLst>
                </p:cNvPr>
                <p:cNvSpPr>
                  <a:spLocks noChangeAspect="1"/>
                </p:cNvSpPr>
                <p:nvPr/>
              </p:nvSpPr>
              <p:spPr>
                <a:xfrm>
                  <a:off x="2776764" y="4563411"/>
                  <a:ext cx="124523" cy="125233"/>
                </a:xfrm>
                <a:prstGeom prst="ellipse">
                  <a:avLst/>
                </a:prstGeom>
                <a:noFill/>
                <a:ln w="254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2" name="Group 11">
                <a:extLst>
                  <a:ext uri="{FF2B5EF4-FFF2-40B4-BE49-F238E27FC236}">
                    <a16:creationId xmlns:a16="http://schemas.microsoft.com/office/drawing/2014/main" id="{171C664D-EE95-CB81-A655-5C2E42AADCD0}"/>
                  </a:ext>
                </a:extLst>
              </p:cNvPr>
              <p:cNvGrpSpPr/>
              <p:nvPr/>
            </p:nvGrpSpPr>
            <p:grpSpPr>
              <a:xfrm>
                <a:off x="1758028" y="4383486"/>
                <a:ext cx="454605" cy="457200"/>
                <a:chOff x="2615571" y="4393426"/>
                <a:chExt cx="454605" cy="457200"/>
              </a:xfrm>
            </p:grpSpPr>
            <p:sp>
              <p:nvSpPr>
                <p:cNvPr id="84" name="Oval 83">
                  <a:extLst>
                    <a:ext uri="{FF2B5EF4-FFF2-40B4-BE49-F238E27FC236}">
                      <a16:creationId xmlns:a16="http://schemas.microsoft.com/office/drawing/2014/main" id="{F450660B-015A-D5B1-E477-A32B19608E3E}"/>
                    </a:ext>
                  </a:extLst>
                </p:cNvPr>
                <p:cNvSpPr/>
                <p:nvPr/>
              </p:nvSpPr>
              <p:spPr>
                <a:xfrm>
                  <a:off x="2615571" y="4393426"/>
                  <a:ext cx="454605" cy="457200"/>
                </a:xfrm>
                <a:prstGeom prst="ellipse">
                  <a:avLst/>
                </a:prstGeom>
                <a:noFill/>
                <a:ln w="254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ECF22BE4-A6E5-6C8B-57BC-90887695FE45}"/>
                    </a:ext>
                  </a:extLst>
                </p:cNvPr>
                <p:cNvSpPr>
                  <a:spLocks noChangeAspect="1"/>
                </p:cNvSpPr>
                <p:nvPr/>
              </p:nvSpPr>
              <p:spPr>
                <a:xfrm>
                  <a:off x="2776764" y="4563411"/>
                  <a:ext cx="124523" cy="125233"/>
                </a:xfrm>
                <a:prstGeom prst="ellipse">
                  <a:avLst/>
                </a:prstGeom>
                <a:noFill/>
                <a:ln w="254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3" name="Straight Connector 12">
                <a:extLst>
                  <a:ext uri="{FF2B5EF4-FFF2-40B4-BE49-F238E27FC236}">
                    <a16:creationId xmlns:a16="http://schemas.microsoft.com/office/drawing/2014/main" id="{A82A43B0-F74F-7226-4D2E-9AB4F387906B}"/>
                  </a:ext>
                </a:extLst>
              </p:cNvPr>
              <p:cNvCxnSpPr>
                <a:stCxn id="84" idx="6"/>
                <a:endCxn id="86" idx="2"/>
              </p:cNvCxnSpPr>
              <p:nvPr/>
            </p:nvCxnSpPr>
            <p:spPr>
              <a:xfrm>
                <a:off x="2212633" y="4612086"/>
                <a:ext cx="402938" cy="99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FC9050F6-F5C4-BD16-B29C-5B30DC1A4507}"/>
                  </a:ext>
                </a:extLst>
              </p:cNvPr>
              <p:cNvCxnSpPr>
                <a:cxnSpLocks/>
                <a:stCxn id="84" idx="0"/>
              </p:cNvCxnSpPr>
              <p:nvPr/>
            </p:nvCxnSpPr>
            <p:spPr>
              <a:xfrm flipV="1">
                <a:off x="1985331" y="4223565"/>
                <a:ext cx="0" cy="15992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64D609D2-0A3A-DA55-3D61-8366D9B5A11E}"/>
                  </a:ext>
                </a:extLst>
              </p:cNvPr>
              <p:cNvCxnSpPr>
                <a:cxnSpLocks/>
              </p:cNvCxnSpPr>
              <p:nvPr/>
            </p:nvCxnSpPr>
            <p:spPr>
              <a:xfrm flipV="1">
                <a:off x="1983863" y="4120488"/>
                <a:ext cx="118781" cy="11260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5DF32C7D-BDE6-6C60-2030-45158A6D81CC}"/>
                  </a:ext>
                </a:extLst>
              </p:cNvPr>
              <p:cNvCxnSpPr>
                <a:cxnSpLocks/>
              </p:cNvCxnSpPr>
              <p:nvPr/>
            </p:nvCxnSpPr>
            <p:spPr>
              <a:xfrm flipH="1">
                <a:off x="2102644" y="4120488"/>
                <a:ext cx="74314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72B4135D-311B-5006-9E51-C3D44A74A113}"/>
                  </a:ext>
                </a:extLst>
              </p:cNvPr>
              <p:cNvCxnSpPr>
                <a:cxnSpLocks/>
                <a:stCxn id="86" idx="0"/>
              </p:cNvCxnSpPr>
              <p:nvPr/>
            </p:nvCxnSpPr>
            <p:spPr>
              <a:xfrm flipV="1">
                <a:off x="2842874" y="4120488"/>
                <a:ext cx="5839" cy="2729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5B02140E-3B4B-8652-FE9F-63F700AA276A}"/>
                  </a:ext>
                </a:extLst>
              </p:cNvPr>
              <p:cNvCxnSpPr/>
              <p:nvPr/>
            </p:nvCxnSpPr>
            <p:spPr>
              <a:xfrm>
                <a:off x="1981482" y="4303525"/>
                <a:ext cx="34579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DEB1AB8C-F2E2-067F-5EF4-C3AFFA0EEB2D}"/>
                  </a:ext>
                </a:extLst>
              </p:cNvPr>
              <p:cNvCxnSpPr>
                <a:cxnSpLocks/>
              </p:cNvCxnSpPr>
              <p:nvPr/>
            </p:nvCxnSpPr>
            <p:spPr>
              <a:xfrm flipV="1">
                <a:off x="2313356" y="4120488"/>
                <a:ext cx="214398" cy="18303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494208E0-A127-BFC9-FF46-DD0507405304}"/>
                  </a:ext>
                </a:extLst>
              </p:cNvPr>
              <p:cNvCxnSpPr>
                <a:cxnSpLocks/>
              </p:cNvCxnSpPr>
              <p:nvPr/>
            </p:nvCxnSpPr>
            <p:spPr>
              <a:xfrm flipV="1">
                <a:off x="2396967" y="3874689"/>
                <a:ext cx="0" cy="23584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F0391177-C12C-D778-2FA4-9807A39DE288}"/>
                  </a:ext>
                </a:extLst>
              </p:cNvPr>
              <p:cNvCxnSpPr>
                <a:cxnSpLocks/>
              </p:cNvCxnSpPr>
              <p:nvPr/>
            </p:nvCxnSpPr>
            <p:spPr>
              <a:xfrm flipV="1">
                <a:off x="2615571" y="3874689"/>
                <a:ext cx="0" cy="23584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3" name="Oval 72">
                <a:extLst>
                  <a:ext uri="{FF2B5EF4-FFF2-40B4-BE49-F238E27FC236}">
                    <a16:creationId xmlns:a16="http://schemas.microsoft.com/office/drawing/2014/main" id="{DC8CA527-75AB-3D09-33C2-D59203B6D5AC}"/>
                  </a:ext>
                </a:extLst>
              </p:cNvPr>
              <p:cNvSpPr>
                <a:spLocks noChangeAspect="1"/>
              </p:cNvSpPr>
              <p:nvPr/>
            </p:nvSpPr>
            <p:spPr>
              <a:xfrm>
                <a:off x="2494458" y="3687481"/>
                <a:ext cx="200126" cy="201267"/>
              </a:xfrm>
              <a:prstGeom prst="ellipse">
                <a:avLst/>
              </a:prstGeom>
              <a:noFill/>
              <a:ln w="254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Oval 73">
                <a:extLst>
                  <a:ext uri="{FF2B5EF4-FFF2-40B4-BE49-F238E27FC236}">
                    <a16:creationId xmlns:a16="http://schemas.microsoft.com/office/drawing/2014/main" id="{22818253-57EC-30D0-E0CA-8D2A7A087BA6}"/>
                  </a:ext>
                </a:extLst>
              </p:cNvPr>
              <p:cNvSpPr>
                <a:spLocks noChangeAspect="1"/>
              </p:cNvSpPr>
              <p:nvPr/>
            </p:nvSpPr>
            <p:spPr>
              <a:xfrm>
                <a:off x="2074531" y="3732390"/>
                <a:ext cx="131835" cy="132589"/>
              </a:xfrm>
              <a:prstGeom prst="ellipse">
                <a:avLst/>
              </a:prstGeom>
              <a:noFill/>
              <a:ln w="254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5" name="Straight Connector 74">
                <a:extLst>
                  <a:ext uri="{FF2B5EF4-FFF2-40B4-BE49-F238E27FC236}">
                    <a16:creationId xmlns:a16="http://schemas.microsoft.com/office/drawing/2014/main" id="{8E42C7A2-5642-D11B-4808-A898C05EE42C}"/>
                  </a:ext>
                </a:extLst>
              </p:cNvPr>
              <p:cNvCxnSpPr>
                <a:stCxn id="73" idx="4"/>
                <a:endCxn id="74" idx="4"/>
              </p:cNvCxnSpPr>
              <p:nvPr/>
            </p:nvCxnSpPr>
            <p:spPr>
              <a:xfrm flipH="1" flipV="1">
                <a:off x="2140449" y="3864979"/>
                <a:ext cx="454072" cy="2376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4D6314CC-B66A-D840-0629-B46E9AC67FDE}"/>
                  </a:ext>
                </a:extLst>
              </p:cNvPr>
              <p:cNvCxnSpPr>
                <a:cxnSpLocks/>
                <a:stCxn id="73" idx="0"/>
                <a:endCxn id="74" idx="0"/>
              </p:cNvCxnSpPr>
              <p:nvPr/>
            </p:nvCxnSpPr>
            <p:spPr>
              <a:xfrm flipH="1">
                <a:off x="2140450" y="3687481"/>
                <a:ext cx="454071" cy="4491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E67ABD1A-A5EF-2A29-BA1A-FF45FD6F4991}"/>
                  </a:ext>
                </a:extLst>
              </p:cNvPr>
              <p:cNvCxnSpPr>
                <a:stCxn id="74" idx="2"/>
              </p:cNvCxnSpPr>
              <p:nvPr/>
            </p:nvCxnSpPr>
            <p:spPr>
              <a:xfrm flipH="1" flipV="1">
                <a:off x="1981482" y="3798684"/>
                <a:ext cx="93049" cy="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D51E1AEF-DA1D-93B3-9855-4E4C960945D5}"/>
                  </a:ext>
                </a:extLst>
              </p:cNvPr>
              <p:cNvCxnSpPr/>
              <p:nvPr/>
            </p:nvCxnSpPr>
            <p:spPr>
              <a:xfrm flipV="1">
                <a:off x="1981482" y="3709935"/>
                <a:ext cx="0" cy="16475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ACC5CDA6-39D9-D200-8118-E8BD22322771}"/>
                  </a:ext>
                </a:extLst>
              </p:cNvPr>
              <p:cNvCxnSpPr/>
              <p:nvPr/>
            </p:nvCxnSpPr>
            <p:spPr>
              <a:xfrm flipH="1">
                <a:off x="1840706" y="3709935"/>
                <a:ext cx="140776" cy="3342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B390CE64-8675-8A31-5685-BDE48818C79F}"/>
                  </a:ext>
                </a:extLst>
              </p:cNvPr>
              <p:cNvCxnSpPr>
                <a:cxnSpLocks/>
              </p:cNvCxnSpPr>
              <p:nvPr/>
            </p:nvCxnSpPr>
            <p:spPr>
              <a:xfrm flipH="1" flipV="1">
                <a:off x="1845353" y="3838066"/>
                <a:ext cx="140776" cy="3342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10" name="Graphic 9" descr="Wireless with solid fill">
              <a:extLst>
                <a:ext uri="{FF2B5EF4-FFF2-40B4-BE49-F238E27FC236}">
                  <a16:creationId xmlns:a16="http://schemas.microsoft.com/office/drawing/2014/main" id="{9B570E42-FEA0-AA2B-D61F-A620B52748D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20955696">
              <a:off x="4232021" y="2577311"/>
              <a:ext cx="322586" cy="297515"/>
            </a:xfrm>
            <a:prstGeom prst="rect">
              <a:avLst/>
            </a:prstGeom>
          </p:spPr>
        </p:pic>
      </p:grpSp>
      <p:grpSp>
        <p:nvGrpSpPr>
          <p:cNvPr id="92" name="Group 91">
            <a:extLst>
              <a:ext uri="{FF2B5EF4-FFF2-40B4-BE49-F238E27FC236}">
                <a16:creationId xmlns:a16="http://schemas.microsoft.com/office/drawing/2014/main" id="{15DA908B-BD9E-368A-8E19-93A187A2C579}"/>
              </a:ext>
            </a:extLst>
          </p:cNvPr>
          <p:cNvGrpSpPr/>
          <p:nvPr/>
        </p:nvGrpSpPr>
        <p:grpSpPr>
          <a:xfrm>
            <a:off x="391444" y="1310475"/>
            <a:ext cx="623653" cy="669179"/>
            <a:chOff x="94594" y="1868587"/>
            <a:chExt cx="623653" cy="669179"/>
          </a:xfrm>
        </p:grpSpPr>
        <p:grpSp>
          <p:nvGrpSpPr>
            <p:cNvPr id="93" name="Group 92">
              <a:extLst>
                <a:ext uri="{FF2B5EF4-FFF2-40B4-BE49-F238E27FC236}">
                  <a16:creationId xmlns:a16="http://schemas.microsoft.com/office/drawing/2014/main" id="{983BE05A-02C6-93FA-BFCB-0BE560EA72F9}"/>
                </a:ext>
              </a:extLst>
            </p:cNvPr>
            <p:cNvGrpSpPr/>
            <p:nvPr/>
          </p:nvGrpSpPr>
          <p:grpSpPr>
            <a:xfrm>
              <a:off x="94594" y="1872556"/>
              <a:ext cx="68712" cy="92593"/>
              <a:chOff x="1844231" y="869163"/>
              <a:chExt cx="108640" cy="146399"/>
            </a:xfrm>
          </p:grpSpPr>
          <p:cxnSp>
            <p:nvCxnSpPr>
              <p:cNvPr id="192" name="Straight Connector 191">
                <a:extLst>
                  <a:ext uri="{FF2B5EF4-FFF2-40B4-BE49-F238E27FC236}">
                    <a16:creationId xmlns:a16="http://schemas.microsoft.com/office/drawing/2014/main" id="{E7229B94-5D2A-A573-FCE4-06862AB128F0}"/>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96D13A45-8D29-6652-C2C0-A44AEE24399C}"/>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94" name="Straight Connector 193">
                <a:extLst>
                  <a:ext uri="{FF2B5EF4-FFF2-40B4-BE49-F238E27FC236}">
                    <a16:creationId xmlns:a16="http://schemas.microsoft.com/office/drawing/2014/main" id="{FE3E288B-666D-C607-21A3-AADF14A45D1F}"/>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94" name="Group 93">
              <a:extLst>
                <a:ext uri="{FF2B5EF4-FFF2-40B4-BE49-F238E27FC236}">
                  <a16:creationId xmlns:a16="http://schemas.microsoft.com/office/drawing/2014/main" id="{5C5F9A7A-7F5A-576A-BC4E-964A1EA267D7}"/>
                </a:ext>
              </a:extLst>
            </p:cNvPr>
            <p:cNvGrpSpPr/>
            <p:nvPr/>
          </p:nvGrpSpPr>
          <p:grpSpPr>
            <a:xfrm>
              <a:off x="98940" y="2152583"/>
              <a:ext cx="68712" cy="92593"/>
              <a:chOff x="1844231" y="869163"/>
              <a:chExt cx="108640" cy="146399"/>
            </a:xfrm>
          </p:grpSpPr>
          <p:cxnSp>
            <p:nvCxnSpPr>
              <p:cNvPr id="125" name="Straight Connector 124">
                <a:extLst>
                  <a:ext uri="{FF2B5EF4-FFF2-40B4-BE49-F238E27FC236}">
                    <a16:creationId xmlns:a16="http://schemas.microsoft.com/office/drawing/2014/main" id="{2E15D861-9BAF-1647-6999-27ABF53F6F20}"/>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0CD71F90-CB89-5684-673F-5BBC487B5E2D}"/>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B8661083-40B5-DB10-3958-34B6889C3E14}"/>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95" name="Group 94">
              <a:extLst>
                <a:ext uri="{FF2B5EF4-FFF2-40B4-BE49-F238E27FC236}">
                  <a16:creationId xmlns:a16="http://schemas.microsoft.com/office/drawing/2014/main" id="{4B617758-93E3-B4FA-C91E-A3CF7FABED9C}"/>
                </a:ext>
              </a:extLst>
            </p:cNvPr>
            <p:cNvGrpSpPr/>
            <p:nvPr/>
          </p:nvGrpSpPr>
          <p:grpSpPr>
            <a:xfrm>
              <a:off x="98940" y="2445006"/>
              <a:ext cx="68712" cy="92593"/>
              <a:chOff x="1844231" y="869163"/>
              <a:chExt cx="108640" cy="146399"/>
            </a:xfrm>
          </p:grpSpPr>
          <p:cxnSp>
            <p:nvCxnSpPr>
              <p:cNvPr id="121" name="Straight Connector 120">
                <a:extLst>
                  <a:ext uri="{FF2B5EF4-FFF2-40B4-BE49-F238E27FC236}">
                    <a16:creationId xmlns:a16="http://schemas.microsoft.com/office/drawing/2014/main" id="{A0216326-9493-4ACD-2E94-F1E5FCB65E05}"/>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3A2EE683-FF45-AE6D-84F8-AD0B52964E24}"/>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0D64C2EE-5BF1-15F1-4435-36D25E4F9C2E}"/>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96" name="Group 95">
              <a:extLst>
                <a:ext uri="{FF2B5EF4-FFF2-40B4-BE49-F238E27FC236}">
                  <a16:creationId xmlns:a16="http://schemas.microsoft.com/office/drawing/2014/main" id="{3536449D-EBE8-58EE-FA75-37E457803B15}"/>
                </a:ext>
              </a:extLst>
            </p:cNvPr>
            <p:cNvGrpSpPr/>
            <p:nvPr/>
          </p:nvGrpSpPr>
          <p:grpSpPr>
            <a:xfrm>
              <a:off x="380901" y="1868587"/>
              <a:ext cx="68712" cy="92593"/>
              <a:chOff x="1844231" y="869163"/>
              <a:chExt cx="108640" cy="146399"/>
            </a:xfrm>
          </p:grpSpPr>
          <p:cxnSp>
            <p:nvCxnSpPr>
              <p:cNvPr id="118" name="Straight Connector 117">
                <a:extLst>
                  <a:ext uri="{FF2B5EF4-FFF2-40B4-BE49-F238E27FC236}">
                    <a16:creationId xmlns:a16="http://schemas.microsoft.com/office/drawing/2014/main" id="{AB857EC5-44DC-7D6F-6478-D940AB00925B}"/>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497A91BF-D20F-D7C4-A296-B4337BF86C0B}"/>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494CD9D4-FC53-9301-A460-60F51F8E78D3}"/>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97" name="Group 96">
              <a:extLst>
                <a:ext uri="{FF2B5EF4-FFF2-40B4-BE49-F238E27FC236}">
                  <a16:creationId xmlns:a16="http://schemas.microsoft.com/office/drawing/2014/main" id="{42871549-E826-1E2B-3481-BB9AA1F92CEE}"/>
                </a:ext>
              </a:extLst>
            </p:cNvPr>
            <p:cNvGrpSpPr/>
            <p:nvPr/>
          </p:nvGrpSpPr>
          <p:grpSpPr>
            <a:xfrm>
              <a:off x="379741" y="2148533"/>
              <a:ext cx="68712" cy="92593"/>
              <a:chOff x="1844231" y="869163"/>
              <a:chExt cx="108640" cy="146399"/>
            </a:xfrm>
          </p:grpSpPr>
          <p:cxnSp>
            <p:nvCxnSpPr>
              <p:cNvPr id="114" name="Straight Connector 113">
                <a:extLst>
                  <a:ext uri="{FF2B5EF4-FFF2-40B4-BE49-F238E27FC236}">
                    <a16:creationId xmlns:a16="http://schemas.microsoft.com/office/drawing/2014/main" id="{7CF6F9A9-C1F3-58D7-0EE1-C3CDEDD4F0E3}"/>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2771D19C-1A7E-F147-FB60-49B6B7A2C019}"/>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FD523E03-33B7-BD61-1801-3D2971A4E5BF}"/>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98" name="Group 97">
              <a:extLst>
                <a:ext uri="{FF2B5EF4-FFF2-40B4-BE49-F238E27FC236}">
                  <a16:creationId xmlns:a16="http://schemas.microsoft.com/office/drawing/2014/main" id="{6061E252-3217-9C99-B49F-C99383C60C69}"/>
                </a:ext>
              </a:extLst>
            </p:cNvPr>
            <p:cNvGrpSpPr/>
            <p:nvPr/>
          </p:nvGrpSpPr>
          <p:grpSpPr>
            <a:xfrm>
              <a:off x="383825" y="2445173"/>
              <a:ext cx="68712" cy="92593"/>
              <a:chOff x="1844231" y="869163"/>
              <a:chExt cx="108640" cy="146399"/>
            </a:xfrm>
          </p:grpSpPr>
          <p:cxnSp>
            <p:nvCxnSpPr>
              <p:cNvPr id="111" name="Straight Connector 110">
                <a:extLst>
                  <a:ext uri="{FF2B5EF4-FFF2-40B4-BE49-F238E27FC236}">
                    <a16:creationId xmlns:a16="http://schemas.microsoft.com/office/drawing/2014/main" id="{31915F16-6B14-22A7-EF81-84AA32CEE0F6}"/>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18C9E2D3-4569-8480-4AA0-B962685544C7}"/>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7C068CE4-801F-ACF0-D4BD-47D3D4E7AD0D}"/>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99" name="Group 98">
              <a:extLst>
                <a:ext uri="{FF2B5EF4-FFF2-40B4-BE49-F238E27FC236}">
                  <a16:creationId xmlns:a16="http://schemas.microsoft.com/office/drawing/2014/main" id="{562666B8-83BE-9452-AB3F-22E818CFDB7E}"/>
                </a:ext>
              </a:extLst>
            </p:cNvPr>
            <p:cNvGrpSpPr/>
            <p:nvPr/>
          </p:nvGrpSpPr>
          <p:grpSpPr>
            <a:xfrm>
              <a:off x="646611" y="1868587"/>
              <a:ext cx="68712" cy="92593"/>
              <a:chOff x="1844231" y="869163"/>
              <a:chExt cx="108640" cy="146399"/>
            </a:xfrm>
          </p:grpSpPr>
          <p:cxnSp>
            <p:nvCxnSpPr>
              <p:cNvPr id="108" name="Straight Connector 107">
                <a:extLst>
                  <a:ext uri="{FF2B5EF4-FFF2-40B4-BE49-F238E27FC236}">
                    <a16:creationId xmlns:a16="http://schemas.microsoft.com/office/drawing/2014/main" id="{0FC80C15-9BF0-E697-E5F3-E5BCEC512441}"/>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970F4720-DAAC-AA10-D28A-B584E267B376}"/>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DCC05600-47C4-B24A-4F52-BD66830EB259}"/>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00" name="Group 99">
              <a:extLst>
                <a:ext uri="{FF2B5EF4-FFF2-40B4-BE49-F238E27FC236}">
                  <a16:creationId xmlns:a16="http://schemas.microsoft.com/office/drawing/2014/main" id="{381FBBE0-19E4-465B-2641-4217A0FCC9E2}"/>
                </a:ext>
              </a:extLst>
            </p:cNvPr>
            <p:cNvGrpSpPr/>
            <p:nvPr/>
          </p:nvGrpSpPr>
          <p:grpSpPr>
            <a:xfrm>
              <a:off x="645451" y="2148533"/>
              <a:ext cx="68712" cy="92593"/>
              <a:chOff x="1844231" y="869163"/>
              <a:chExt cx="108640" cy="146399"/>
            </a:xfrm>
          </p:grpSpPr>
          <p:cxnSp>
            <p:nvCxnSpPr>
              <p:cNvPr id="105" name="Straight Connector 104">
                <a:extLst>
                  <a:ext uri="{FF2B5EF4-FFF2-40B4-BE49-F238E27FC236}">
                    <a16:creationId xmlns:a16="http://schemas.microsoft.com/office/drawing/2014/main" id="{236FF93C-78AC-B2CD-5CE7-95BAF9095D89}"/>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85DCBEA9-CBE2-C1B5-217D-9DFDD5A89A38}"/>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43DFFA38-76C4-9321-188A-487C7784DD3F}"/>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01" name="Group 100">
              <a:extLst>
                <a:ext uri="{FF2B5EF4-FFF2-40B4-BE49-F238E27FC236}">
                  <a16:creationId xmlns:a16="http://schemas.microsoft.com/office/drawing/2014/main" id="{B81C4C83-860D-7C7E-F849-AABCACC8870A}"/>
                </a:ext>
              </a:extLst>
            </p:cNvPr>
            <p:cNvGrpSpPr/>
            <p:nvPr/>
          </p:nvGrpSpPr>
          <p:grpSpPr>
            <a:xfrm>
              <a:off x="649535" y="2445173"/>
              <a:ext cx="68712" cy="92593"/>
              <a:chOff x="1844231" y="869163"/>
              <a:chExt cx="108640" cy="146399"/>
            </a:xfrm>
          </p:grpSpPr>
          <p:cxnSp>
            <p:nvCxnSpPr>
              <p:cNvPr id="102" name="Straight Connector 101">
                <a:extLst>
                  <a:ext uri="{FF2B5EF4-FFF2-40B4-BE49-F238E27FC236}">
                    <a16:creationId xmlns:a16="http://schemas.microsoft.com/office/drawing/2014/main" id="{5194D805-F217-7BE5-6D4A-2C6B5AC28835}"/>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B3BA80C1-97C4-3C1B-5868-EC6651366C05}"/>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7A8488EE-B513-F1C9-3907-ED3682E0EEBF}"/>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pic>
        <p:nvPicPr>
          <p:cNvPr id="195" name="Picture 194">
            <a:extLst>
              <a:ext uri="{FF2B5EF4-FFF2-40B4-BE49-F238E27FC236}">
                <a16:creationId xmlns:a16="http://schemas.microsoft.com/office/drawing/2014/main" id="{212A0AFA-38F6-9AF6-A349-6FFE692AE48C}"/>
              </a:ext>
            </a:extLst>
          </p:cNvPr>
          <p:cNvPicPr>
            <a:picLocks noChangeAspect="1"/>
          </p:cNvPicPr>
          <p:nvPr/>
        </p:nvPicPr>
        <p:blipFill>
          <a:blip r:embed="rId7"/>
          <a:stretch>
            <a:fillRect/>
          </a:stretch>
        </p:blipFill>
        <p:spPr>
          <a:xfrm>
            <a:off x="1111252" y="1212660"/>
            <a:ext cx="1152529" cy="1181800"/>
          </a:xfrm>
          <a:prstGeom prst="rect">
            <a:avLst/>
          </a:prstGeom>
        </p:spPr>
      </p:pic>
      <p:sp>
        <p:nvSpPr>
          <p:cNvPr id="196" name="TextBox 195">
            <a:extLst>
              <a:ext uri="{FF2B5EF4-FFF2-40B4-BE49-F238E27FC236}">
                <a16:creationId xmlns:a16="http://schemas.microsoft.com/office/drawing/2014/main" id="{D15D4BC5-5718-995E-9D76-D820C33FBF37}"/>
              </a:ext>
            </a:extLst>
          </p:cNvPr>
          <p:cNvSpPr txBox="1"/>
          <p:nvPr/>
        </p:nvSpPr>
        <p:spPr>
          <a:xfrm>
            <a:off x="1179225" y="833522"/>
            <a:ext cx="868320" cy="369332"/>
          </a:xfrm>
          <a:prstGeom prst="rect">
            <a:avLst/>
          </a:prstGeom>
          <a:noFill/>
        </p:spPr>
        <p:txBody>
          <a:bodyPr wrap="square">
            <a:spAutoFit/>
          </a:bodyPr>
          <a:lstStyle/>
          <a:p>
            <a:pPr algn="ctr"/>
            <a:r>
              <a:rPr lang="en-GB" sz="1800" b="0" strike="noStrike" spc="-1" noProof="0" dirty="0">
                <a:solidFill>
                  <a:srgbClr val="000000"/>
                </a:solidFill>
                <a:latin typeface="Calibri"/>
              </a:rPr>
              <a:t>SIM </a:t>
            </a:r>
            <a:endParaRPr lang="en-GB" noProof="0" dirty="0"/>
          </a:p>
        </p:txBody>
      </p:sp>
      <mc:AlternateContent xmlns:mc="http://schemas.openxmlformats.org/markup-compatibility/2006" xmlns:a14="http://schemas.microsoft.com/office/drawing/2010/main">
        <mc:Choice Requires="a14">
          <p:sp>
            <p:nvSpPr>
              <p:cNvPr id="197" name="TextBox 196">
                <a:extLst>
                  <a:ext uri="{FF2B5EF4-FFF2-40B4-BE49-F238E27FC236}">
                    <a16:creationId xmlns:a16="http://schemas.microsoft.com/office/drawing/2014/main" id="{1CE2360C-C15B-154B-4902-FADA574CEAD8}"/>
                  </a:ext>
                </a:extLst>
              </p:cNvPr>
              <p:cNvSpPr txBox="1"/>
              <p:nvPr/>
            </p:nvSpPr>
            <p:spPr>
              <a:xfrm>
                <a:off x="1605723" y="1890580"/>
                <a:ext cx="656869" cy="307777"/>
              </a:xfrm>
              <a:prstGeom prst="rect">
                <a:avLst/>
              </a:prstGeom>
              <a:solidFill>
                <a:srgbClr val="FFFFFF">
                  <a:alpha val="53000"/>
                </a:srgbClr>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400" b="1" i="1" noProof="0" smtClean="0">
                              <a:latin typeface="Cambria Math" panose="02040503050406030204" pitchFamily="18" charset="0"/>
                            </a:rPr>
                          </m:ctrlPr>
                        </m:sSubPr>
                        <m:e>
                          <m:r>
                            <a:rPr lang="en-GB" sz="1400" b="1" i="1" noProof="0" smtClean="0">
                              <a:latin typeface="Cambria Math" panose="02040503050406030204" pitchFamily="18" charset="0"/>
                              <a:ea typeface="Cambria Math" panose="02040503050406030204" pitchFamily="18" charset="0"/>
                            </a:rPr>
                            <m:t>𝜰</m:t>
                          </m:r>
                        </m:e>
                        <m:sub>
                          <m:r>
                            <a:rPr lang="en-GB" sz="1400" b="0" i="1" noProof="0" smtClean="0">
                              <a:latin typeface="Cambria Math" panose="02040503050406030204" pitchFamily="18" charset="0"/>
                            </a:rPr>
                            <m:t>0</m:t>
                          </m:r>
                        </m:sub>
                      </m:sSub>
                      <m:r>
                        <a:rPr lang="en-GB" sz="1400" b="0" i="1" noProof="0" smtClean="0">
                          <a:latin typeface="Cambria Math" panose="02040503050406030204" pitchFamily="18" charset="0"/>
                        </a:rPr>
                        <m:t>(</m:t>
                      </m:r>
                      <m:r>
                        <a:rPr lang="en-GB" sz="1400" b="0" i="1" noProof="0" smtClean="0">
                          <a:latin typeface="Cambria Math" panose="02040503050406030204" pitchFamily="18" charset="0"/>
                        </a:rPr>
                        <m:t>𝑡</m:t>
                      </m:r>
                      <m:r>
                        <a:rPr lang="en-GB" sz="1400" b="0" i="1" noProof="0" smtClean="0">
                          <a:latin typeface="Cambria Math" panose="02040503050406030204" pitchFamily="18" charset="0"/>
                        </a:rPr>
                        <m:t>)</m:t>
                      </m:r>
                    </m:oMath>
                  </m:oMathPara>
                </a14:m>
                <a:endParaRPr lang="en-GB" sz="1400" noProof="0" dirty="0"/>
              </a:p>
            </p:txBody>
          </p:sp>
        </mc:Choice>
        <mc:Fallback xmlns="">
          <p:sp>
            <p:nvSpPr>
              <p:cNvPr id="197" name="TextBox 196">
                <a:extLst>
                  <a:ext uri="{FF2B5EF4-FFF2-40B4-BE49-F238E27FC236}">
                    <a16:creationId xmlns:a16="http://schemas.microsoft.com/office/drawing/2014/main" id="{1CE2360C-C15B-154B-4902-FADA574CEAD8}"/>
                  </a:ext>
                </a:extLst>
              </p:cNvPr>
              <p:cNvSpPr txBox="1">
                <a:spLocks noRot="1" noChangeAspect="1" noMove="1" noResize="1" noEditPoints="1" noAdjustHandles="1" noChangeArrowheads="1" noChangeShapeType="1" noTextEdit="1"/>
              </p:cNvSpPr>
              <p:nvPr/>
            </p:nvSpPr>
            <p:spPr>
              <a:xfrm>
                <a:off x="1605723" y="1890580"/>
                <a:ext cx="656869" cy="307777"/>
              </a:xfrm>
              <a:prstGeom prst="rect">
                <a:avLst/>
              </a:prstGeom>
              <a:blipFill>
                <a:blip r:embed="rId8"/>
                <a:stretch>
                  <a:fillRect b="-7843"/>
                </a:stretch>
              </a:blipFill>
            </p:spPr>
            <p:txBody>
              <a:bodyPr/>
              <a:lstStyle/>
              <a:p>
                <a:r>
                  <a:rPr lang="en-US">
                    <a:noFill/>
                  </a:rPr>
                  <a:t> </a:t>
                </a:r>
              </a:p>
            </p:txBody>
          </p:sp>
        </mc:Fallback>
      </mc:AlternateContent>
      <p:cxnSp>
        <p:nvCxnSpPr>
          <p:cNvPr id="215" name="Straight Arrow Connector 214">
            <a:extLst>
              <a:ext uri="{FF2B5EF4-FFF2-40B4-BE49-F238E27FC236}">
                <a16:creationId xmlns:a16="http://schemas.microsoft.com/office/drawing/2014/main" id="{9BE5C23D-F635-5422-AD5E-652C12A7C962}"/>
              </a:ext>
            </a:extLst>
          </p:cNvPr>
          <p:cNvCxnSpPr>
            <a:cxnSpLocks/>
          </p:cNvCxnSpPr>
          <p:nvPr/>
        </p:nvCxnSpPr>
        <p:spPr>
          <a:xfrm>
            <a:off x="220408" y="4761834"/>
            <a:ext cx="3672000" cy="0"/>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6" name="TextBox 215">
                <a:extLst>
                  <a:ext uri="{FF2B5EF4-FFF2-40B4-BE49-F238E27FC236}">
                    <a16:creationId xmlns:a16="http://schemas.microsoft.com/office/drawing/2014/main" id="{EBFC5BAF-DC68-53BF-83E0-ACDEE02D09E8}"/>
                  </a:ext>
                </a:extLst>
              </p:cNvPr>
              <p:cNvSpPr txBox="1"/>
              <p:nvPr/>
            </p:nvSpPr>
            <p:spPr>
              <a:xfrm>
                <a:off x="3792763" y="4871247"/>
                <a:ext cx="16113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rPr>
                        <m:t>𝑡</m:t>
                      </m:r>
                    </m:oMath>
                  </m:oMathPara>
                </a14:m>
                <a:endParaRPr lang="en-GB" noProof="0" dirty="0"/>
              </a:p>
            </p:txBody>
          </p:sp>
        </mc:Choice>
        <mc:Fallback xmlns="">
          <p:sp>
            <p:nvSpPr>
              <p:cNvPr id="216" name="TextBox 215">
                <a:extLst>
                  <a:ext uri="{FF2B5EF4-FFF2-40B4-BE49-F238E27FC236}">
                    <a16:creationId xmlns:a16="http://schemas.microsoft.com/office/drawing/2014/main" id="{EBFC5BAF-DC68-53BF-83E0-ACDEE02D09E8}"/>
                  </a:ext>
                </a:extLst>
              </p:cNvPr>
              <p:cNvSpPr txBox="1">
                <a:spLocks noRot="1" noChangeAspect="1" noMove="1" noResize="1" noEditPoints="1" noAdjustHandles="1" noChangeArrowheads="1" noChangeShapeType="1" noTextEdit="1"/>
              </p:cNvSpPr>
              <p:nvPr/>
            </p:nvSpPr>
            <p:spPr>
              <a:xfrm>
                <a:off x="3792763" y="4871247"/>
                <a:ext cx="161133" cy="276999"/>
              </a:xfrm>
              <a:prstGeom prst="rect">
                <a:avLst/>
              </a:prstGeom>
              <a:blipFill>
                <a:blip r:embed="rId9"/>
                <a:stretch>
                  <a:fillRect l="-25926" r="-22222" b="-6522"/>
                </a:stretch>
              </a:blipFill>
            </p:spPr>
            <p:txBody>
              <a:bodyPr/>
              <a:lstStyle/>
              <a:p>
                <a:r>
                  <a:rPr lang="en-US">
                    <a:noFill/>
                  </a:rPr>
                  <a:t> </a:t>
                </a:r>
              </a:p>
            </p:txBody>
          </p:sp>
        </mc:Fallback>
      </mc:AlternateContent>
      <p:sp>
        <p:nvSpPr>
          <p:cNvPr id="217" name="Rectangle: Rounded Corners 216">
            <a:extLst>
              <a:ext uri="{FF2B5EF4-FFF2-40B4-BE49-F238E27FC236}">
                <a16:creationId xmlns:a16="http://schemas.microsoft.com/office/drawing/2014/main" id="{BD9B3D05-F297-AA1E-59D1-E660E7D861B6}"/>
              </a:ext>
            </a:extLst>
          </p:cNvPr>
          <p:cNvSpPr/>
          <p:nvPr/>
        </p:nvSpPr>
        <p:spPr>
          <a:xfrm>
            <a:off x="239175" y="4300864"/>
            <a:ext cx="714286"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218" name="TextBox 217">
                <a:extLst>
                  <a:ext uri="{FF2B5EF4-FFF2-40B4-BE49-F238E27FC236}">
                    <a16:creationId xmlns:a16="http://schemas.microsoft.com/office/drawing/2014/main" id="{E8AE3BC6-5397-8946-EBD8-22E673B1DE66}"/>
                  </a:ext>
                </a:extLst>
              </p:cNvPr>
              <p:cNvSpPr txBox="1"/>
              <p:nvPr/>
            </p:nvSpPr>
            <p:spPr>
              <a:xfrm>
                <a:off x="198535" y="4303572"/>
                <a:ext cx="79302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𝑡</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oMath>
                  </m:oMathPara>
                </a14:m>
                <a:endParaRPr lang="en-GB" noProof="0" dirty="0"/>
              </a:p>
            </p:txBody>
          </p:sp>
        </mc:Choice>
        <mc:Fallback xmlns="">
          <p:sp>
            <p:nvSpPr>
              <p:cNvPr id="218" name="TextBox 217">
                <a:extLst>
                  <a:ext uri="{FF2B5EF4-FFF2-40B4-BE49-F238E27FC236}">
                    <a16:creationId xmlns:a16="http://schemas.microsoft.com/office/drawing/2014/main" id="{E8AE3BC6-5397-8946-EBD8-22E673B1DE66}"/>
                  </a:ext>
                </a:extLst>
              </p:cNvPr>
              <p:cNvSpPr txBox="1">
                <a:spLocks noRot="1" noChangeAspect="1" noMove="1" noResize="1" noEditPoints="1" noAdjustHandles="1" noChangeArrowheads="1" noChangeShapeType="1" noTextEdit="1"/>
              </p:cNvSpPr>
              <p:nvPr/>
            </p:nvSpPr>
            <p:spPr>
              <a:xfrm>
                <a:off x="198535" y="4303572"/>
                <a:ext cx="793026" cy="369332"/>
              </a:xfrm>
              <a:prstGeom prst="rect">
                <a:avLst/>
              </a:prstGeom>
              <a:blipFill>
                <a:blip r:embed="rId10"/>
                <a:stretch>
                  <a:fillRect r="-6923" b="-13115"/>
                </a:stretch>
              </a:blipFill>
            </p:spPr>
            <p:txBody>
              <a:bodyPr/>
              <a:lstStyle/>
              <a:p>
                <a:r>
                  <a:rPr lang="en-US">
                    <a:noFill/>
                  </a:rPr>
                  <a:t> </a:t>
                </a:r>
              </a:p>
            </p:txBody>
          </p:sp>
        </mc:Fallback>
      </mc:AlternateContent>
      <p:cxnSp>
        <p:nvCxnSpPr>
          <p:cNvPr id="227" name="Straight Arrow Connector 226">
            <a:extLst>
              <a:ext uri="{FF2B5EF4-FFF2-40B4-BE49-F238E27FC236}">
                <a16:creationId xmlns:a16="http://schemas.microsoft.com/office/drawing/2014/main" id="{84B681A6-A926-B63C-0375-752F55BA91BA}"/>
              </a:ext>
            </a:extLst>
          </p:cNvPr>
          <p:cNvCxnSpPr>
            <a:cxnSpLocks/>
          </p:cNvCxnSpPr>
          <p:nvPr/>
        </p:nvCxnSpPr>
        <p:spPr>
          <a:xfrm>
            <a:off x="239175" y="4055572"/>
            <a:ext cx="3653233" cy="0"/>
          </a:xfrm>
          <a:prstGeom prst="straightConnector1">
            <a:avLst/>
          </a:prstGeom>
          <a:ln w="19050">
            <a:headEnd type="triangle" w="lg" len="lg"/>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8" name="TextBox 227">
                <a:extLst>
                  <a:ext uri="{FF2B5EF4-FFF2-40B4-BE49-F238E27FC236}">
                    <a16:creationId xmlns:a16="http://schemas.microsoft.com/office/drawing/2014/main" id="{2D3C53B1-E790-39D6-36C4-75B86A2881AB}"/>
                  </a:ext>
                </a:extLst>
              </p:cNvPr>
              <p:cNvSpPr txBox="1"/>
              <p:nvPr/>
            </p:nvSpPr>
            <p:spPr>
              <a:xfrm>
                <a:off x="1313790" y="3552141"/>
                <a:ext cx="1101348" cy="39401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0"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𝑇</m:t>
                          </m:r>
                        </m:e>
                        <m:sub>
                          <m:r>
                            <m:rPr>
                              <m:sty m:val="p"/>
                            </m:rPr>
                            <a:rPr lang="en-GB" b="0" i="0" noProof="0" smtClean="0">
                              <a:latin typeface="Cambria Math" panose="02040503050406030204" pitchFamily="18" charset="0"/>
                              <a:ea typeface="Cambria Math" panose="02040503050406030204" pitchFamily="18" charset="0"/>
                            </a:rPr>
                            <m:t>upd</m:t>
                          </m:r>
                        </m:sub>
                      </m:sSub>
                    </m:oMath>
                  </m:oMathPara>
                </a14:m>
                <a:endParaRPr lang="en-GB" noProof="0" dirty="0"/>
              </a:p>
            </p:txBody>
          </p:sp>
        </mc:Choice>
        <mc:Fallback xmlns="">
          <p:sp>
            <p:nvSpPr>
              <p:cNvPr id="228" name="TextBox 227">
                <a:extLst>
                  <a:ext uri="{FF2B5EF4-FFF2-40B4-BE49-F238E27FC236}">
                    <a16:creationId xmlns:a16="http://schemas.microsoft.com/office/drawing/2014/main" id="{2D3C53B1-E790-39D6-36C4-75B86A2881AB}"/>
                  </a:ext>
                </a:extLst>
              </p:cNvPr>
              <p:cNvSpPr txBox="1">
                <a:spLocks noRot="1" noChangeAspect="1" noMove="1" noResize="1" noEditPoints="1" noAdjustHandles="1" noChangeArrowheads="1" noChangeShapeType="1" noTextEdit="1"/>
              </p:cNvSpPr>
              <p:nvPr/>
            </p:nvSpPr>
            <p:spPr>
              <a:xfrm>
                <a:off x="1313790" y="3552141"/>
                <a:ext cx="1101348" cy="394019"/>
              </a:xfrm>
              <a:prstGeom prst="rect">
                <a:avLst/>
              </a:prstGeom>
              <a:blipFill>
                <a:blip r:embed="rId11"/>
                <a:stretch>
                  <a:fillRect b="-93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9" name="TextBox 228">
                <a:extLst>
                  <a:ext uri="{FF2B5EF4-FFF2-40B4-BE49-F238E27FC236}">
                    <a16:creationId xmlns:a16="http://schemas.microsoft.com/office/drawing/2014/main" id="{B56BA22A-2F03-98DF-C372-36B0353DC8D0}"/>
                  </a:ext>
                </a:extLst>
              </p:cNvPr>
              <p:cNvSpPr txBox="1"/>
              <p:nvPr/>
            </p:nvSpPr>
            <p:spPr>
              <a:xfrm>
                <a:off x="986048" y="4318593"/>
                <a:ext cx="38173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ea typeface="Cambria Math" panose="02040503050406030204" pitchFamily="18" charset="0"/>
                        </a:rPr>
                        <m:t>⋯</m:t>
                      </m:r>
                    </m:oMath>
                  </m:oMathPara>
                </a14:m>
                <a:endParaRPr lang="en-GB" noProof="0" dirty="0"/>
              </a:p>
            </p:txBody>
          </p:sp>
        </mc:Choice>
        <mc:Fallback xmlns="">
          <p:sp>
            <p:nvSpPr>
              <p:cNvPr id="229" name="TextBox 228">
                <a:extLst>
                  <a:ext uri="{FF2B5EF4-FFF2-40B4-BE49-F238E27FC236}">
                    <a16:creationId xmlns:a16="http://schemas.microsoft.com/office/drawing/2014/main" id="{B56BA22A-2F03-98DF-C372-36B0353DC8D0}"/>
                  </a:ext>
                </a:extLst>
              </p:cNvPr>
              <p:cNvSpPr txBox="1">
                <a:spLocks noRot="1" noChangeAspect="1" noMove="1" noResize="1" noEditPoints="1" noAdjustHandles="1" noChangeArrowheads="1" noChangeShapeType="1" noTextEdit="1"/>
              </p:cNvSpPr>
              <p:nvPr/>
            </p:nvSpPr>
            <p:spPr>
              <a:xfrm>
                <a:off x="986048" y="4318593"/>
                <a:ext cx="381730" cy="369332"/>
              </a:xfrm>
              <a:prstGeom prst="rect">
                <a:avLst/>
              </a:prstGeom>
              <a:blipFill>
                <a:blip r:embed="rId12"/>
                <a:stretch>
                  <a:fillRect/>
                </a:stretch>
              </a:blipFill>
            </p:spPr>
            <p:txBody>
              <a:bodyPr/>
              <a:lstStyle/>
              <a:p>
                <a:r>
                  <a:rPr lang="en-US">
                    <a:noFill/>
                  </a:rPr>
                  <a:t> </a:t>
                </a:r>
              </a:p>
            </p:txBody>
          </p:sp>
        </mc:Fallback>
      </mc:AlternateContent>
      <p:pic>
        <p:nvPicPr>
          <p:cNvPr id="9" name="Graphic 8">
            <a:extLst>
              <a:ext uri="{FF2B5EF4-FFF2-40B4-BE49-F238E27FC236}">
                <a16:creationId xmlns:a16="http://schemas.microsoft.com/office/drawing/2014/main" id="{D1034EBF-46E3-F2C5-26A8-BAB16B0E28A4}"/>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161010" y="2753290"/>
            <a:ext cx="5788735" cy="3973623"/>
          </a:xfrm>
          <a:prstGeom prst="rect">
            <a:avLst/>
          </a:prstGeom>
        </p:spPr>
      </p:pic>
    </p:spTree>
    <p:extLst>
      <p:ext uri="{BB962C8B-B14F-4D97-AF65-F5344CB8AC3E}">
        <p14:creationId xmlns:p14="http://schemas.microsoft.com/office/powerpoint/2010/main" val="2953496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F8E4FB-1200-ED24-B955-BB39892632F7}"/>
            </a:ext>
          </a:extLst>
        </p:cNvPr>
        <p:cNvGrpSpPr/>
        <p:nvPr/>
      </p:nvGrpSpPr>
      <p:grpSpPr>
        <a:xfrm>
          <a:off x="0" y="0"/>
          <a:ext cx="0" cy="0"/>
          <a:chOff x="0" y="0"/>
          <a:chExt cx="0" cy="0"/>
        </a:xfrm>
      </p:grpSpPr>
      <p:sp>
        <p:nvSpPr>
          <p:cNvPr id="30" name="TextBox 33">
            <a:extLst>
              <a:ext uri="{FF2B5EF4-FFF2-40B4-BE49-F238E27FC236}">
                <a16:creationId xmlns:a16="http://schemas.microsoft.com/office/drawing/2014/main" id="{4170F949-01C8-4B1F-BBAD-5BB8BE4F90E1}"/>
              </a:ext>
            </a:extLst>
          </p:cNvPr>
          <p:cNvSpPr/>
          <p:nvPr/>
        </p:nvSpPr>
        <p:spPr>
          <a:xfrm>
            <a:off x="0" y="1257"/>
            <a:ext cx="4234754" cy="521766"/>
          </a:xfrm>
          <a:prstGeom prst="rect">
            <a:avLst/>
          </a:prstGeom>
          <a:solidFill>
            <a:srgbClr val="C00000">
              <a:alpha val="22000"/>
            </a:srgbClr>
          </a:solid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buNone/>
            </a:pPr>
            <a:endParaRPr lang="en-GB" sz="2800" b="0" strike="noStrike" spc="-1" noProof="0" dirty="0">
              <a:latin typeface="Arial"/>
            </a:endParaRPr>
          </a:p>
        </p:txBody>
      </p:sp>
      <p:sp>
        <p:nvSpPr>
          <p:cNvPr id="124" name="TextBox 33">
            <a:extLst>
              <a:ext uri="{FF2B5EF4-FFF2-40B4-BE49-F238E27FC236}">
                <a16:creationId xmlns:a16="http://schemas.microsoft.com/office/drawing/2014/main" id="{6A2B49D3-1AF2-53DA-41C1-D2F4E98B1DDF}"/>
              </a:ext>
            </a:extLst>
          </p:cNvPr>
          <p:cNvSpPr/>
          <p:nvPr/>
        </p:nvSpPr>
        <p:spPr>
          <a:xfrm>
            <a:off x="0" y="28107"/>
            <a:ext cx="2486812" cy="521766"/>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2800" spc="-1" dirty="0">
                <a:solidFill>
                  <a:srgbClr val="000000"/>
                </a:solidFill>
                <a:latin typeface="Calibri"/>
              </a:rPr>
              <a:t>2D-DFT Scheme</a:t>
            </a:r>
            <a:endParaRPr lang="en-GB" sz="2800" spc="-1" dirty="0"/>
          </a:p>
        </p:txBody>
      </p:sp>
      <p:sp>
        <p:nvSpPr>
          <p:cNvPr id="219" name="Slide Number Placeholder 218">
            <a:extLst>
              <a:ext uri="{FF2B5EF4-FFF2-40B4-BE49-F238E27FC236}">
                <a16:creationId xmlns:a16="http://schemas.microsoft.com/office/drawing/2014/main" id="{E307B2B9-D2B6-83B3-915F-0DF67560EFEF}"/>
              </a:ext>
            </a:extLst>
          </p:cNvPr>
          <p:cNvSpPr>
            <a:spLocks noGrp="1"/>
          </p:cNvSpPr>
          <p:nvPr>
            <p:ph type="sldNum" idx="3"/>
          </p:nvPr>
        </p:nvSpPr>
        <p:spPr>
          <a:xfrm>
            <a:off x="11599112" y="6510203"/>
            <a:ext cx="585472" cy="364680"/>
          </a:xfrm>
        </p:spPr>
        <p:txBody>
          <a:bodyPr/>
          <a:lstStyle/>
          <a:p>
            <a:fld id="{C932A77E-96FA-4D0D-9FF9-7EEFED12E590}" type="slidenum">
              <a:rPr lang="en-GB" sz="1600" noProof="0" smtClean="0"/>
              <a:t>11</a:t>
            </a:fld>
            <a:endParaRPr lang="en-GB" sz="1600" noProof="0" dirty="0"/>
          </a:p>
        </p:txBody>
      </p:sp>
      <p:grpSp>
        <p:nvGrpSpPr>
          <p:cNvPr id="89" name="Group 88">
            <a:extLst>
              <a:ext uri="{FF2B5EF4-FFF2-40B4-BE49-F238E27FC236}">
                <a16:creationId xmlns:a16="http://schemas.microsoft.com/office/drawing/2014/main" id="{3293C1CF-9F7C-AFFE-AE0B-164610ABEFD1}"/>
              </a:ext>
            </a:extLst>
          </p:cNvPr>
          <p:cNvGrpSpPr/>
          <p:nvPr/>
        </p:nvGrpSpPr>
        <p:grpSpPr>
          <a:xfrm>
            <a:off x="5888653" y="131087"/>
            <a:ext cx="2068595" cy="2449290"/>
            <a:chOff x="5888653" y="131087"/>
            <a:chExt cx="2068595" cy="2449290"/>
          </a:xfrm>
        </p:grpSpPr>
        <p:cxnSp>
          <p:nvCxnSpPr>
            <p:cNvPr id="6" name="Straight Arrow Connector 5">
              <a:extLst>
                <a:ext uri="{FF2B5EF4-FFF2-40B4-BE49-F238E27FC236}">
                  <a16:creationId xmlns:a16="http://schemas.microsoft.com/office/drawing/2014/main" id="{9930C567-7E96-D179-D20B-1874E1F5B609}"/>
                </a:ext>
              </a:extLst>
            </p:cNvPr>
            <p:cNvCxnSpPr>
              <a:cxnSpLocks/>
            </p:cNvCxnSpPr>
            <p:nvPr/>
          </p:nvCxnSpPr>
          <p:spPr>
            <a:xfrm>
              <a:off x="6219064" y="2262704"/>
              <a:ext cx="1738184" cy="0"/>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7281187E-5AC6-E227-A31A-4392764F5824}"/>
                </a:ext>
              </a:extLst>
            </p:cNvPr>
            <p:cNvCxnSpPr>
              <a:cxnSpLocks/>
            </p:cNvCxnSpPr>
            <p:nvPr/>
          </p:nvCxnSpPr>
          <p:spPr>
            <a:xfrm rot="16200000">
              <a:off x="5440589" y="1506111"/>
              <a:ext cx="1738184" cy="0"/>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6BBB4CC4-5B8A-5F77-9E17-83840EBD9233}"/>
                </a:ext>
              </a:extLst>
            </p:cNvPr>
            <p:cNvSpPr/>
            <p:nvPr/>
          </p:nvSpPr>
          <p:spPr>
            <a:xfrm>
              <a:off x="7314667" y="1721932"/>
              <a:ext cx="252000" cy="252000"/>
            </a:xfrm>
            <a:prstGeom prst="ellipse">
              <a:avLst/>
            </a:prstGeom>
            <a:gradFill flip="none" rotWithShape="1">
              <a:gsLst>
                <a:gs pos="60000">
                  <a:schemeClr val="accent2">
                    <a:lumMod val="60000"/>
                    <a:lumOff val="40000"/>
                  </a:schemeClr>
                </a:gs>
                <a:gs pos="0">
                  <a:schemeClr val="accent2">
                    <a:lumMod val="75000"/>
                  </a:schemeClr>
                </a:gs>
                <a:gs pos="97000">
                  <a:schemeClr val="accent2">
                    <a:lumMod val="20000"/>
                    <a:lumOff val="8000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FDE64055-1DB7-817B-0362-A99B723B2A4E}"/>
                    </a:ext>
                  </a:extLst>
                </p:cNvPr>
                <p:cNvSpPr txBox="1"/>
                <p:nvPr/>
              </p:nvSpPr>
              <p:spPr>
                <a:xfrm>
                  <a:off x="7626837" y="2303378"/>
                  <a:ext cx="33041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𝜓</m:t>
                            </m:r>
                          </m:e>
                          <m:sub>
                            <m:r>
                              <a:rPr lang="de-DE" b="0" i="1" smtClean="0">
                                <a:latin typeface="Cambria Math" panose="02040503050406030204" pitchFamily="18" charset="0"/>
                              </a:rPr>
                              <m:t>𝑥</m:t>
                            </m:r>
                          </m:sub>
                        </m:sSub>
                      </m:oMath>
                    </m:oMathPara>
                  </a14:m>
                  <a:endParaRPr lang="en-US" dirty="0"/>
                </a:p>
              </p:txBody>
            </p:sp>
          </mc:Choice>
          <mc:Fallback xmlns="">
            <p:sp>
              <p:nvSpPr>
                <p:cNvPr id="19" name="TextBox 18">
                  <a:extLst>
                    <a:ext uri="{FF2B5EF4-FFF2-40B4-BE49-F238E27FC236}">
                      <a16:creationId xmlns:a16="http://schemas.microsoft.com/office/drawing/2014/main" id="{FDE64055-1DB7-817B-0362-A99B723B2A4E}"/>
                    </a:ext>
                  </a:extLst>
                </p:cNvPr>
                <p:cNvSpPr txBox="1">
                  <a:spLocks noRot="1" noChangeAspect="1" noMove="1" noResize="1" noEditPoints="1" noAdjustHandles="1" noChangeArrowheads="1" noChangeShapeType="1" noTextEdit="1"/>
                </p:cNvSpPr>
                <p:nvPr/>
              </p:nvSpPr>
              <p:spPr>
                <a:xfrm>
                  <a:off x="7626837" y="2303378"/>
                  <a:ext cx="330411" cy="276999"/>
                </a:xfrm>
                <a:prstGeom prst="rect">
                  <a:avLst/>
                </a:prstGeom>
                <a:blipFill>
                  <a:blip r:embed="rId2"/>
                  <a:stretch>
                    <a:fillRect l="-24074" b="-377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D6FA3BFA-82A9-53DB-27A0-28273E573F7B}"/>
                    </a:ext>
                  </a:extLst>
                </p:cNvPr>
                <p:cNvSpPr txBox="1"/>
                <p:nvPr/>
              </p:nvSpPr>
              <p:spPr>
                <a:xfrm>
                  <a:off x="5888653" y="585580"/>
                  <a:ext cx="338041" cy="2989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𝜓</m:t>
                            </m:r>
                          </m:e>
                          <m:sub>
                            <m:r>
                              <a:rPr lang="de-DE" b="0" i="1" smtClean="0">
                                <a:latin typeface="Cambria Math" panose="02040503050406030204" pitchFamily="18" charset="0"/>
                              </a:rPr>
                              <m:t>𝑦</m:t>
                            </m:r>
                          </m:sub>
                        </m:sSub>
                      </m:oMath>
                    </m:oMathPara>
                  </a14:m>
                  <a:endParaRPr lang="en-US" dirty="0"/>
                </a:p>
              </p:txBody>
            </p:sp>
          </mc:Choice>
          <mc:Fallback xmlns="">
            <p:sp>
              <p:nvSpPr>
                <p:cNvPr id="20" name="TextBox 19">
                  <a:extLst>
                    <a:ext uri="{FF2B5EF4-FFF2-40B4-BE49-F238E27FC236}">
                      <a16:creationId xmlns:a16="http://schemas.microsoft.com/office/drawing/2014/main" id="{D6FA3BFA-82A9-53DB-27A0-28273E573F7B}"/>
                    </a:ext>
                  </a:extLst>
                </p:cNvPr>
                <p:cNvSpPr txBox="1">
                  <a:spLocks noRot="1" noChangeAspect="1" noMove="1" noResize="1" noEditPoints="1" noAdjustHandles="1" noChangeArrowheads="1" noChangeShapeType="1" noTextEdit="1"/>
                </p:cNvSpPr>
                <p:nvPr/>
              </p:nvSpPr>
              <p:spPr>
                <a:xfrm>
                  <a:off x="5888653" y="585580"/>
                  <a:ext cx="338041" cy="298928"/>
                </a:xfrm>
                <a:prstGeom prst="rect">
                  <a:avLst/>
                </a:prstGeom>
                <a:blipFill>
                  <a:blip r:embed="rId3"/>
                  <a:stretch>
                    <a:fillRect l="-23636" r="-3636" b="-26531"/>
                  </a:stretch>
                </a:blipFill>
              </p:spPr>
              <p:txBody>
                <a:bodyPr/>
                <a:lstStyle/>
                <a:p>
                  <a:r>
                    <a:rPr lang="en-US">
                      <a:noFill/>
                    </a:rPr>
                    <a:t> </a:t>
                  </a:r>
                </a:p>
              </p:txBody>
            </p:sp>
          </mc:Fallback>
        </mc:AlternateContent>
        <p:cxnSp>
          <p:nvCxnSpPr>
            <p:cNvPr id="22" name="Straight Connector 21">
              <a:extLst>
                <a:ext uri="{FF2B5EF4-FFF2-40B4-BE49-F238E27FC236}">
                  <a16:creationId xmlns:a16="http://schemas.microsoft.com/office/drawing/2014/main" id="{56636649-83FE-56AF-25BD-0BEED96AC2A2}"/>
                </a:ext>
              </a:extLst>
            </p:cNvPr>
            <p:cNvCxnSpPr/>
            <p:nvPr/>
          </p:nvCxnSpPr>
          <p:spPr>
            <a:xfrm>
              <a:off x="6610090" y="967146"/>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52E1D00-7F71-1FDD-D312-B5028B7767E7}"/>
                </a:ext>
              </a:extLst>
            </p:cNvPr>
            <p:cNvCxnSpPr/>
            <p:nvPr/>
          </p:nvCxnSpPr>
          <p:spPr>
            <a:xfrm>
              <a:off x="6946397" y="958784"/>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EADC886-71AC-ACE4-9BF8-755CBAEB982B}"/>
                </a:ext>
              </a:extLst>
            </p:cNvPr>
            <p:cNvCxnSpPr/>
            <p:nvPr/>
          </p:nvCxnSpPr>
          <p:spPr>
            <a:xfrm>
              <a:off x="7261659" y="967146"/>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655656C1-65D1-9665-F0F7-FD0B3CA5EF02}"/>
                </a:ext>
              </a:extLst>
            </p:cNvPr>
            <p:cNvCxnSpPr/>
            <p:nvPr/>
          </p:nvCxnSpPr>
          <p:spPr>
            <a:xfrm>
              <a:off x="7602061" y="958784"/>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660DCCC4-B929-8A55-7E01-F93CAAD43110}"/>
                </a:ext>
              </a:extLst>
            </p:cNvPr>
            <p:cNvCxnSpPr>
              <a:cxnSpLocks/>
            </p:cNvCxnSpPr>
            <p:nvPr/>
          </p:nvCxnSpPr>
          <p:spPr>
            <a:xfrm rot="16200000">
              <a:off x="6965277" y="314627"/>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0B5BB0F8-7A51-65DA-1312-AE83EB720802}"/>
                </a:ext>
              </a:extLst>
            </p:cNvPr>
            <p:cNvCxnSpPr>
              <a:cxnSpLocks/>
            </p:cNvCxnSpPr>
            <p:nvPr/>
          </p:nvCxnSpPr>
          <p:spPr>
            <a:xfrm rot="16200000">
              <a:off x="6954061" y="656461"/>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0EBD896D-4873-33E6-9F6F-B5A60E659A08}"/>
                </a:ext>
              </a:extLst>
            </p:cNvPr>
            <p:cNvCxnSpPr>
              <a:cxnSpLocks/>
            </p:cNvCxnSpPr>
            <p:nvPr/>
          </p:nvCxnSpPr>
          <p:spPr>
            <a:xfrm rot="16200000">
              <a:off x="6978837" y="984559"/>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3CDE99B2-FB9E-AE1C-7ADF-8F85BBB49683}"/>
                </a:ext>
              </a:extLst>
            </p:cNvPr>
            <p:cNvCxnSpPr>
              <a:cxnSpLocks/>
            </p:cNvCxnSpPr>
            <p:nvPr/>
          </p:nvCxnSpPr>
          <p:spPr>
            <a:xfrm rot="16200000">
              <a:off x="6978837" y="1308214"/>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548E8CE2-1C8B-5C4F-9824-2A5BDD1F85A9}"/>
                    </a:ext>
                  </a:extLst>
                </p:cNvPr>
                <p:cNvSpPr txBox="1"/>
                <p:nvPr/>
              </p:nvSpPr>
              <p:spPr>
                <a:xfrm>
                  <a:off x="6303011" y="131087"/>
                  <a:ext cx="1351652" cy="369332"/>
                </a:xfrm>
                <a:prstGeom prst="rect">
                  <a:avLst/>
                </a:prstGeom>
                <a:noFill/>
              </p:spPr>
              <p:txBody>
                <a:bodyPr wrap="none" rtlCol="0">
                  <a:spAutoFit/>
                </a:bodyPr>
                <a:lstStyle/>
                <a:p>
                  <a:r>
                    <a:rPr lang="en-US" dirty="0"/>
                    <a:t>Snapshot </a:t>
                  </a:r>
                  <a14:m>
                    <m:oMath xmlns:m="http://schemas.openxmlformats.org/officeDocument/2006/math">
                      <m:r>
                        <a:rPr lang="en-US" i="1" dirty="0" smtClean="0">
                          <a:latin typeface="Cambria Math" panose="02040503050406030204" pitchFamily="18" charset="0"/>
                        </a:rPr>
                        <m:t>1</m:t>
                      </m:r>
                    </m:oMath>
                  </a14:m>
                  <a:endParaRPr lang="en-US" dirty="0"/>
                </a:p>
              </p:txBody>
            </p:sp>
          </mc:Choice>
          <mc:Fallback xmlns="">
            <p:sp>
              <p:nvSpPr>
                <p:cNvPr id="61" name="TextBox 60">
                  <a:extLst>
                    <a:ext uri="{FF2B5EF4-FFF2-40B4-BE49-F238E27FC236}">
                      <a16:creationId xmlns:a16="http://schemas.microsoft.com/office/drawing/2014/main" id="{548E8CE2-1C8B-5C4F-9824-2A5BDD1F85A9}"/>
                    </a:ext>
                  </a:extLst>
                </p:cNvPr>
                <p:cNvSpPr txBox="1">
                  <a:spLocks noRot="1" noChangeAspect="1" noMove="1" noResize="1" noEditPoints="1" noAdjustHandles="1" noChangeArrowheads="1" noChangeShapeType="1" noTextEdit="1"/>
                </p:cNvSpPr>
                <p:nvPr/>
              </p:nvSpPr>
              <p:spPr>
                <a:xfrm>
                  <a:off x="6303011" y="131087"/>
                  <a:ext cx="1351652" cy="369332"/>
                </a:xfrm>
                <a:prstGeom prst="rect">
                  <a:avLst/>
                </a:prstGeom>
                <a:blipFill>
                  <a:blip r:embed="rId4"/>
                  <a:stretch>
                    <a:fillRect l="-4054" t="-10000" b="-26667"/>
                  </a:stretch>
                </a:blipFill>
              </p:spPr>
              <p:txBody>
                <a:bodyPr/>
                <a:lstStyle/>
                <a:p>
                  <a:r>
                    <a:rPr lang="en-US">
                      <a:noFill/>
                    </a:rPr>
                    <a:t> </a:t>
                  </a:r>
                </a:p>
              </p:txBody>
            </p:sp>
          </mc:Fallback>
        </mc:AlternateContent>
      </p:grpSp>
      <p:grpSp>
        <p:nvGrpSpPr>
          <p:cNvPr id="3" name="Group 2">
            <a:extLst>
              <a:ext uri="{FF2B5EF4-FFF2-40B4-BE49-F238E27FC236}">
                <a16:creationId xmlns:a16="http://schemas.microsoft.com/office/drawing/2014/main" id="{20A77CEB-2199-8419-036D-8355548BE0C6}"/>
              </a:ext>
            </a:extLst>
          </p:cNvPr>
          <p:cNvGrpSpPr>
            <a:grpSpLocks noChangeAspect="1"/>
          </p:cNvGrpSpPr>
          <p:nvPr/>
        </p:nvGrpSpPr>
        <p:grpSpPr>
          <a:xfrm>
            <a:off x="2368271" y="2138675"/>
            <a:ext cx="825868" cy="827381"/>
            <a:chOff x="3837320" y="2577311"/>
            <a:chExt cx="1214148" cy="1216373"/>
          </a:xfrm>
        </p:grpSpPr>
        <p:sp>
          <p:nvSpPr>
            <p:cNvPr id="5" name="Oval 4">
              <a:extLst>
                <a:ext uri="{FF2B5EF4-FFF2-40B4-BE49-F238E27FC236}">
                  <a16:creationId xmlns:a16="http://schemas.microsoft.com/office/drawing/2014/main" id="{ED88A06D-17DE-EB2A-DF90-4C0216D7DC62}"/>
                </a:ext>
              </a:extLst>
            </p:cNvPr>
            <p:cNvSpPr/>
            <p:nvPr/>
          </p:nvSpPr>
          <p:spPr>
            <a:xfrm>
              <a:off x="3837320" y="3466506"/>
              <a:ext cx="1214148" cy="327178"/>
            </a:xfrm>
            <a:prstGeom prst="ellipse">
              <a:avLst/>
            </a:prstGeom>
            <a:solidFill>
              <a:srgbClr val="FFE6CB"/>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grpSp>
          <p:nvGrpSpPr>
            <p:cNvPr id="7" name="Group 6">
              <a:extLst>
                <a:ext uri="{FF2B5EF4-FFF2-40B4-BE49-F238E27FC236}">
                  <a16:creationId xmlns:a16="http://schemas.microsoft.com/office/drawing/2014/main" id="{EAED7919-0681-89E6-4F30-7B1AA3054BF6}"/>
                </a:ext>
              </a:extLst>
            </p:cNvPr>
            <p:cNvGrpSpPr>
              <a:grpSpLocks noChangeAspect="1"/>
            </p:cNvGrpSpPr>
            <p:nvPr/>
          </p:nvGrpSpPr>
          <p:grpSpPr>
            <a:xfrm>
              <a:off x="4053780" y="2949988"/>
              <a:ext cx="804417" cy="713070"/>
              <a:chOff x="1758028" y="3687481"/>
              <a:chExt cx="1312148" cy="1163145"/>
            </a:xfrm>
          </p:grpSpPr>
          <p:grpSp>
            <p:nvGrpSpPr>
              <p:cNvPr id="11" name="Group 10">
                <a:extLst>
                  <a:ext uri="{FF2B5EF4-FFF2-40B4-BE49-F238E27FC236}">
                    <a16:creationId xmlns:a16="http://schemas.microsoft.com/office/drawing/2014/main" id="{4CFD4F7B-88A0-C76E-399B-A11339BB08AD}"/>
                  </a:ext>
                </a:extLst>
              </p:cNvPr>
              <p:cNvGrpSpPr/>
              <p:nvPr/>
            </p:nvGrpSpPr>
            <p:grpSpPr>
              <a:xfrm>
                <a:off x="2615571" y="4393426"/>
                <a:ext cx="454605" cy="457200"/>
                <a:chOff x="2615571" y="4393426"/>
                <a:chExt cx="454605" cy="457200"/>
              </a:xfrm>
            </p:grpSpPr>
            <p:sp>
              <p:nvSpPr>
                <p:cNvPr id="86" name="Oval 85">
                  <a:extLst>
                    <a:ext uri="{FF2B5EF4-FFF2-40B4-BE49-F238E27FC236}">
                      <a16:creationId xmlns:a16="http://schemas.microsoft.com/office/drawing/2014/main" id="{CB615D58-3DF5-9DDD-3C3C-41F1409908C8}"/>
                    </a:ext>
                  </a:extLst>
                </p:cNvPr>
                <p:cNvSpPr/>
                <p:nvPr/>
              </p:nvSpPr>
              <p:spPr>
                <a:xfrm>
                  <a:off x="2615571" y="4393426"/>
                  <a:ext cx="454605" cy="457200"/>
                </a:xfrm>
                <a:prstGeom prst="ellipse">
                  <a:avLst/>
                </a:prstGeom>
                <a:noFill/>
                <a:ln w="254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45D2E7A8-E805-B5EE-3196-8F1187D694BA}"/>
                    </a:ext>
                  </a:extLst>
                </p:cNvPr>
                <p:cNvSpPr>
                  <a:spLocks noChangeAspect="1"/>
                </p:cNvSpPr>
                <p:nvPr/>
              </p:nvSpPr>
              <p:spPr>
                <a:xfrm>
                  <a:off x="2776764" y="4563411"/>
                  <a:ext cx="124523" cy="125233"/>
                </a:xfrm>
                <a:prstGeom prst="ellipse">
                  <a:avLst/>
                </a:prstGeom>
                <a:noFill/>
                <a:ln w="254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2" name="Group 11">
                <a:extLst>
                  <a:ext uri="{FF2B5EF4-FFF2-40B4-BE49-F238E27FC236}">
                    <a16:creationId xmlns:a16="http://schemas.microsoft.com/office/drawing/2014/main" id="{0B0E75F4-BDFA-6540-3FFD-4DA60897F32E}"/>
                  </a:ext>
                </a:extLst>
              </p:cNvPr>
              <p:cNvGrpSpPr/>
              <p:nvPr/>
            </p:nvGrpSpPr>
            <p:grpSpPr>
              <a:xfrm>
                <a:off x="1758028" y="4383486"/>
                <a:ext cx="454605" cy="457200"/>
                <a:chOff x="2615571" y="4393426"/>
                <a:chExt cx="454605" cy="457200"/>
              </a:xfrm>
            </p:grpSpPr>
            <p:sp>
              <p:nvSpPr>
                <p:cNvPr id="84" name="Oval 83">
                  <a:extLst>
                    <a:ext uri="{FF2B5EF4-FFF2-40B4-BE49-F238E27FC236}">
                      <a16:creationId xmlns:a16="http://schemas.microsoft.com/office/drawing/2014/main" id="{64686F1D-2E1C-A0BC-2595-884BBC6282A2}"/>
                    </a:ext>
                  </a:extLst>
                </p:cNvPr>
                <p:cNvSpPr/>
                <p:nvPr/>
              </p:nvSpPr>
              <p:spPr>
                <a:xfrm>
                  <a:off x="2615571" y="4393426"/>
                  <a:ext cx="454605" cy="457200"/>
                </a:xfrm>
                <a:prstGeom prst="ellipse">
                  <a:avLst/>
                </a:prstGeom>
                <a:noFill/>
                <a:ln w="254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9CD22BD0-A5F8-0C71-A062-B78083E94ABF}"/>
                    </a:ext>
                  </a:extLst>
                </p:cNvPr>
                <p:cNvSpPr>
                  <a:spLocks noChangeAspect="1"/>
                </p:cNvSpPr>
                <p:nvPr/>
              </p:nvSpPr>
              <p:spPr>
                <a:xfrm>
                  <a:off x="2776764" y="4563411"/>
                  <a:ext cx="124523" cy="125233"/>
                </a:xfrm>
                <a:prstGeom prst="ellipse">
                  <a:avLst/>
                </a:prstGeom>
                <a:noFill/>
                <a:ln w="254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3" name="Straight Connector 12">
                <a:extLst>
                  <a:ext uri="{FF2B5EF4-FFF2-40B4-BE49-F238E27FC236}">
                    <a16:creationId xmlns:a16="http://schemas.microsoft.com/office/drawing/2014/main" id="{58033261-8384-B909-C655-78092D64F6CE}"/>
                  </a:ext>
                </a:extLst>
              </p:cNvPr>
              <p:cNvCxnSpPr>
                <a:stCxn id="84" idx="6"/>
                <a:endCxn id="86" idx="2"/>
              </p:cNvCxnSpPr>
              <p:nvPr/>
            </p:nvCxnSpPr>
            <p:spPr>
              <a:xfrm>
                <a:off x="2212633" y="4612086"/>
                <a:ext cx="402938" cy="99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A9E6BF1C-A859-9332-51DF-70BECE169FE2}"/>
                  </a:ext>
                </a:extLst>
              </p:cNvPr>
              <p:cNvCxnSpPr>
                <a:cxnSpLocks/>
                <a:stCxn id="84" idx="0"/>
              </p:cNvCxnSpPr>
              <p:nvPr/>
            </p:nvCxnSpPr>
            <p:spPr>
              <a:xfrm flipV="1">
                <a:off x="1985331" y="4223565"/>
                <a:ext cx="0" cy="15992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56A39EF-1159-5CF7-887A-086CA2A23203}"/>
                  </a:ext>
                </a:extLst>
              </p:cNvPr>
              <p:cNvCxnSpPr>
                <a:cxnSpLocks/>
              </p:cNvCxnSpPr>
              <p:nvPr/>
            </p:nvCxnSpPr>
            <p:spPr>
              <a:xfrm flipV="1">
                <a:off x="1983863" y="4120488"/>
                <a:ext cx="118781" cy="11260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6F613C3E-59CC-17E6-8C32-E7BCB8C08379}"/>
                  </a:ext>
                </a:extLst>
              </p:cNvPr>
              <p:cNvCxnSpPr>
                <a:cxnSpLocks/>
              </p:cNvCxnSpPr>
              <p:nvPr/>
            </p:nvCxnSpPr>
            <p:spPr>
              <a:xfrm flipH="1">
                <a:off x="2102644" y="4120488"/>
                <a:ext cx="74314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6348A4CA-B7C2-C254-5DD2-4036EDCA9A1E}"/>
                  </a:ext>
                </a:extLst>
              </p:cNvPr>
              <p:cNvCxnSpPr>
                <a:cxnSpLocks/>
                <a:stCxn id="86" idx="0"/>
              </p:cNvCxnSpPr>
              <p:nvPr/>
            </p:nvCxnSpPr>
            <p:spPr>
              <a:xfrm flipV="1">
                <a:off x="2842874" y="4120488"/>
                <a:ext cx="5839" cy="2729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F233B1BD-0A28-B0E5-09EB-496571F9D3DF}"/>
                  </a:ext>
                </a:extLst>
              </p:cNvPr>
              <p:cNvCxnSpPr/>
              <p:nvPr/>
            </p:nvCxnSpPr>
            <p:spPr>
              <a:xfrm>
                <a:off x="1981482" y="4303525"/>
                <a:ext cx="34579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63E315BC-DD38-DA76-750A-8E73C18457E2}"/>
                  </a:ext>
                </a:extLst>
              </p:cNvPr>
              <p:cNvCxnSpPr>
                <a:cxnSpLocks/>
              </p:cNvCxnSpPr>
              <p:nvPr/>
            </p:nvCxnSpPr>
            <p:spPr>
              <a:xfrm flipV="1">
                <a:off x="2313356" y="4120488"/>
                <a:ext cx="214398" cy="18303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8369FF2F-ECEC-8570-54B2-97D1D92BF7A6}"/>
                  </a:ext>
                </a:extLst>
              </p:cNvPr>
              <p:cNvCxnSpPr>
                <a:cxnSpLocks/>
              </p:cNvCxnSpPr>
              <p:nvPr/>
            </p:nvCxnSpPr>
            <p:spPr>
              <a:xfrm flipV="1">
                <a:off x="2396967" y="3874689"/>
                <a:ext cx="0" cy="23584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C0804302-B735-65E3-D55F-2952261F98E8}"/>
                  </a:ext>
                </a:extLst>
              </p:cNvPr>
              <p:cNvCxnSpPr>
                <a:cxnSpLocks/>
              </p:cNvCxnSpPr>
              <p:nvPr/>
            </p:nvCxnSpPr>
            <p:spPr>
              <a:xfrm flipV="1">
                <a:off x="2615571" y="3874689"/>
                <a:ext cx="0" cy="23584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3" name="Oval 72">
                <a:extLst>
                  <a:ext uri="{FF2B5EF4-FFF2-40B4-BE49-F238E27FC236}">
                    <a16:creationId xmlns:a16="http://schemas.microsoft.com/office/drawing/2014/main" id="{B6D24D89-7E5C-77B0-C853-58AF20C53E9B}"/>
                  </a:ext>
                </a:extLst>
              </p:cNvPr>
              <p:cNvSpPr>
                <a:spLocks noChangeAspect="1"/>
              </p:cNvSpPr>
              <p:nvPr/>
            </p:nvSpPr>
            <p:spPr>
              <a:xfrm>
                <a:off x="2494458" y="3687481"/>
                <a:ext cx="200126" cy="201267"/>
              </a:xfrm>
              <a:prstGeom prst="ellipse">
                <a:avLst/>
              </a:prstGeom>
              <a:noFill/>
              <a:ln w="254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Oval 73">
                <a:extLst>
                  <a:ext uri="{FF2B5EF4-FFF2-40B4-BE49-F238E27FC236}">
                    <a16:creationId xmlns:a16="http://schemas.microsoft.com/office/drawing/2014/main" id="{5B06D17F-C2E2-2C17-4855-606033FE00B8}"/>
                  </a:ext>
                </a:extLst>
              </p:cNvPr>
              <p:cNvSpPr>
                <a:spLocks noChangeAspect="1"/>
              </p:cNvSpPr>
              <p:nvPr/>
            </p:nvSpPr>
            <p:spPr>
              <a:xfrm>
                <a:off x="2074531" y="3732390"/>
                <a:ext cx="131835" cy="132589"/>
              </a:xfrm>
              <a:prstGeom prst="ellipse">
                <a:avLst/>
              </a:prstGeom>
              <a:noFill/>
              <a:ln w="254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5" name="Straight Connector 74">
                <a:extLst>
                  <a:ext uri="{FF2B5EF4-FFF2-40B4-BE49-F238E27FC236}">
                    <a16:creationId xmlns:a16="http://schemas.microsoft.com/office/drawing/2014/main" id="{CD6BD8F8-C598-44BA-0385-63F9024A2794}"/>
                  </a:ext>
                </a:extLst>
              </p:cNvPr>
              <p:cNvCxnSpPr>
                <a:stCxn id="73" idx="4"/>
                <a:endCxn id="74" idx="4"/>
              </p:cNvCxnSpPr>
              <p:nvPr/>
            </p:nvCxnSpPr>
            <p:spPr>
              <a:xfrm flipH="1" flipV="1">
                <a:off x="2140449" y="3864979"/>
                <a:ext cx="454072" cy="2376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558B90BD-FD8E-0C04-F877-1954A55753CD}"/>
                  </a:ext>
                </a:extLst>
              </p:cNvPr>
              <p:cNvCxnSpPr>
                <a:cxnSpLocks/>
                <a:stCxn id="73" idx="0"/>
                <a:endCxn id="74" idx="0"/>
              </p:cNvCxnSpPr>
              <p:nvPr/>
            </p:nvCxnSpPr>
            <p:spPr>
              <a:xfrm flipH="1">
                <a:off x="2140450" y="3687481"/>
                <a:ext cx="454071" cy="4491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3DB340A7-6383-B2D0-D46B-4A1341B9089C}"/>
                  </a:ext>
                </a:extLst>
              </p:cNvPr>
              <p:cNvCxnSpPr>
                <a:stCxn id="74" idx="2"/>
              </p:cNvCxnSpPr>
              <p:nvPr/>
            </p:nvCxnSpPr>
            <p:spPr>
              <a:xfrm flipH="1" flipV="1">
                <a:off x="1981482" y="3798684"/>
                <a:ext cx="93049" cy="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E91B647F-AF67-EA18-886E-AF74B260601F}"/>
                  </a:ext>
                </a:extLst>
              </p:cNvPr>
              <p:cNvCxnSpPr/>
              <p:nvPr/>
            </p:nvCxnSpPr>
            <p:spPr>
              <a:xfrm flipV="1">
                <a:off x="1981482" y="3709935"/>
                <a:ext cx="0" cy="16475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B394779B-100B-84FF-854B-55A8C93BF621}"/>
                  </a:ext>
                </a:extLst>
              </p:cNvPr>
              <p:cNvCxnSpPr/>
              <p:nvPr/>
            </p:nvCxnSpPr>
            <p:spPr>
              <a:xfrm flipH="1">
                <a:off x="1840706" y="3709935"/>
                <a:ext cx="140776" cy="3342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1A045891-4124-E6F5-C73A-05E2EF80FD5A}"/>
                  </a:ext>
                </a:extLst>
              </p:cNvPr>
              <p:cNvCxnSpPr>
                <a:cxnSpLocks/>
              </p:cNvCxnSpPr>
              <p:nvPr/>
            </p:nvCxnSpPr>
            <p:spPr>
              <a:xfrm flipH="1" flipV="1">
                <a:off x="1845353" y="3838066"/>
                <a:ext cx="140776" cy="3342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10" name="Graphic 9" descr="Wireless with solid fill">
              <a:extLst>
                <a:ext uri="{FF2B5EF4-FFF2-40B4-BE49-F238E27FC236}">
                  <a16:creationId xmlns:a16="http://schemas.microsoft.com/office/drawing/2014/main" id="{C962C1C0-3197-0734-22D4-1AA9FA9D15D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20955696">
              <a:off x="4232021" y="2577311"/>
              <a:ext cx="322586" cy="297515"/>
            </a:xfrm>
            <a:prstGeom prst="rect">
              <a:avLst/>
            </a:prstGeom>
          </p:spPr>
        </p:pic>
      </p:grpSp>
      <p:grpSp>
        <p:nvGrpSpPr>
          <p:cNvPr id="92" name="Group 91">
            <a:extLst>
              <a:ext uri="{FF2B5EF4-FFF2-40B4-BE49-F238E27FC236}">
                <a16:creationId xmlns:a16="http://schemas.microsoft.com/office/drawing/2014/main" id="{6FDCCB05-7C47-EBF3-DDA6-FB86CFF1A1D7}"/>
              </a:ext>
            </a:extLst>
          </p:cNvPr>
          <p:cNvGrpSpPr/>
          <p:nvPr/>
        </p:nvGrpSpPr>
        <p:grpSpPr>
          <a:xfrm>
            <a:off x="391444" y="1310475"/>
            <a:ext cx="623653" cy="669179"/>
            <a:chOff x="94594" y="1868587"/>
            <a:chExt cx="623653" cy="669179"/>
          </a:xfrm>
        </p:grpSpPr>
        <p:grpSp>
          <p:nvGrpSpPr>
            <p:cNvPr id="93" name="Group 92">
              <a:extLst>
                <a:ext uri="{FF2B5EF4-FFF2-40B4-BE49-F238E27FC236}">
                  <a16:creationId xmlns:a16="http://schemas.microsoft.com/office/drawing/2014/main" id="{9B98CA6D-AE62-DC96-9BB7-E6C31D2E520A}"/>
                </a:ext>
              </a:extLst>
            </p:cNvPr>
            <p:cNvGrpSpPr/>
            <p:nvPr/>
          </p:nvGrpSpPr>
          <p:grpSpPr>
            <a:xfrm>
              <a:off x="94594" y="1872556"/>
              <a:ext cx="68712" cy="92593"/>
              <a:chOff x="1844231" y="869163"/>
              <a:chExt cx="108640" cy="146399"/>
            </a:xfrm>
          </p:grpSpPr>
          <p:cxnSp>
            <p:nvCxnSpPr>
              <p:cNvPr id="192" name="Straight Connector 191">
                <a:extLst>
                  <a:ext uri="{FF2B5EF4-FFF2-40B4-BE49-F238E27FC236}">
                    <a16:creationId xmlns:a16="http://schemas.microsoft.com/office/drawing/2014/main" id="{4799A4E5-71C2-1AA8-1231-966BAA94921F}"/>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64291A8E-A849-27BB-3088-CDBD7E5377CE}"/>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94" name="Straight Connector 193">
                <a:extLst>
                  <a:ext uri="{FF2B5EF4-FFF2-40B4-BE49-F238E27FC236}">
                    <a16:creationId xmlns:a16="http://schemas.microsoft.com/office/drawing/2014/main" id="{0F117C0C-5E56-71EB-8FA2-417F9E114369}"/>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94" name="Group 93">
              <a:extLst>
                <a:ext uri="{FF2B5EF4-FFF2-40B4-BE49-F238E27FC236}">
                  <a16:creationId xmlns:a16="http://schemas.microsoft.com/office/drawing/2014/main" id="{F514F187-7247-1287-03C9-F50E2157004A}"/>
                </a:ext>
              </a:extLst>
            </p:cNvPr>
            <p:cNvGrpSpPr/>
            <p:nvPr/>
          </p:nvGrpSpPr>
          <p:grpSpPr>
            <a:xfrm>
              <a:off x="98940" y="2152583"/>
              <a:ext cx="68712" cy="92593"/>
              <a:chOff x="1844231" y="869163"/>
              <a:chExt cx="108640" cy="146399"/>
            </a:xfrm>
          </p:grpSpPr>
          <p:cxnSp>
            <p:nvCxnSpPr>
              <p:cNvPr id="125" name="Straight Connector 124">
                <a:extLst>
                  <a:ext uri="{FF2B5EF4-FFF2-40B4-BE49-F238E27FC236}">
                    <a16:creationId xmlns:a16="http://schemas.microsoft.com/office/drawing/2014/main" id="{4579EE83-0181-CD75-12BF-892376FE2E79}"/>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205E7321-B93C-B186-9B66-C13306554E59}"/>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2219CB63-13ED-4F16-B518-24D78F4AA9CC}"/>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95" name="Group 94">
              <a:extLst>
                <a:ext uri="{FF2B5EF4-FFF2-40B4-BE49-F238E27FC236}">
                  <a16:creationId xmlns:a16="http://schemas.microsoft.com/office/drawing/2014/main" id="{772B3B19-6826-D15E-AC7B-2E0A123D7782}"/>
                </a:ext>
              </a:extLst>
            </p:cNvPr>
            <p:cNvGrpSpPr/>
            <p:nvPr/>
          </p:nvGrpSpPr>
          <p:grpSpPr>
            <a:xfrm>
              <a:off x="98940" y="2445006"/>
              <a:ext cx="68712" cy="92593"/>
              <a:chOff x="1844231" y="869163"/>
              <a:chExt cx="108640" cy="146399"/>
            </a:xfrm>
          </p:grpSpPr>
          <p:cxnSp>
            <p:nvCxnSpPr>
              <p:cNvPr id="121" name="Straight Connector 120">
                <a:extLst>
                  <a:ext uri="{FF2B5EF4-FFF2-40B4-BE49-F238E27FC236}">
                    <a16:creationId xmlns:a16="http://schemas.microsoft.com/office/drawing/2014/main" id="{F1A1D3BB-7FE2-2B3D-F1FB-3CD4EC2D991C}"/>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1A231400-6AFC-2324-55C1-C04D693FE6C7}"/>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2303D9F8-57B0-E8BA-9B20-B2714A669AC1}"/>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96" name="Group 95">
              <a:extLst>
                <a:ext uri="{FF2B5EF4-FFF2-40B4-BE49-F238E27FC236}">
                  <a16:creationId xmlns:a16="http://schemas.microsoft.com/office/drawing/2014/main" id="{4ADD66E8-0E47-95AC-C6F8-05ED5F6409DC}"/>
                </a:ext>
              </a:extLst>
            </p:cNvPr>
            <p:cNvGrpSpPr/>
            <p:nvPr/>
          </p:nvGrpSpPr>
          <p:grpSpPr>
            <a:xfrm>
              <a:off x="380901" y="1868587"/>
              <a:ext cx="68712" cy="92593"/>
              <a:chOff x="1844231" y="869163"/>
              <a:chExt cx="108640" cy="146399"/>
            </a:xfrm>
          </p:grpSpPr>
          <p:cxnSp>
            <p:nvCxnSpPr>
              <p:cNvPr id="118" name="Straight Connector 117">
                <a:extLst>
                  <a:ext uri="{FF2B5EF4-FFF2-40B4-BE49-F238E27FC236}">
                    <a16:creationId xmlns:a16="http://schemas.microsoft.com/office/drawing/2014/main" id="{9CBF42D6-7545-102F-BC26-A99948BB18C1}"/>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09530B9A-6D43-0C9F-0C9B-77372BA7CF40}"/>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E65C0FD9-A311-1912-52CC-1E397E626CAB}"/>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97" name="Group 96">
              <a:extLst>
                <a:ext uri="{FF2B5EF4-FFF2-40B4-BE49-F238E27FC236}">
                  <a16:creationId xmlns:a16="http://schemas.microsoft.com/office/drawing/2014/main" id="{6EB7CDF2-0FFE-4933-8C46-3349C1CD97CB}"/>
                </a:ext>
              </a:extLst>
            </p:cNvPr>
            <p:cNvGrpSpPr/>
            <p:nvPr/>
          </p:nvGrpSpPr>
          <p:grpSpPr>
            <a:xfrm>
              <a:off x="379741" y="2148533"/>
              <a:ext cx="68712" cy="92593"/>
              <a:chOff x="1844231" y="869163"/>
              <a:chExt cx="108640" cy="146399"/>
            </a:xfrm>
          </p:grpSpPr>
          <p:cxnSp>
            <p:nvCxnSpPr>
              <p:cNvPr id="114" name="Straight Connector 113">
                <a:extLst>
                  <a:ext uri="{FF2B5EF4-FFF2-40B4-BE49-F238E27FC236}">
                    <a16:creationId xmlns:a16="http://schemas.microsoft.com/office/drawing/2014/main" id="{DBB02B08-7B8C-E476-203E-631BE3952014}"/>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5315DA89-D534-B690-3645-B8F71CA46C0A}"/>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76987CBE-4D59-1FD0-8965-91F27713AA27}"/>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98" name="Group 97">
              <a:extLst>
                <a:ext uri="{FF2B5EF4-FFF2-40B4-BE49-F238E27FC236}">
                  <a16:creationId xmlns:a16="http://schemas.microsoft.com/office/drawing/2014/main" id="{7ED2BFE3-1D8B-020E-E9D6-A9620F4A6598}"/>
                </a:ext>
              </a:extLst>
            </p:cNvPr>
            <p:cNvGrpSpPr/>
            <p:nvPr/>
          </p:nvGrpSpPr>
          <p:grpSpPr>
            <a:xfrm>
              <a:off x="383825" y="2445173"/>
              <a:ext cx="68712" cy="92593"/>
              <a:chOff x="1844231" y="869163"/>
              <a:chExt cx="108640" cy="146399"/>
            </a:xfrm>
          </p:grpSpPr>
          <p:cxnSp>
            <p:nvCxnSpPr>
              <p:cNvPr id="111" name="Straight Connector 110">
                <a:extLst>
                  <a:ext uri="{FF2B5EF4-FFF2-40B4-BE49-F238E27FC236}">
                    <a16:creationId xmlns:a16="http://schemas.microsoft.com/office/drawing/2014/main" id="{75DDE585-7FAA-A276-62BE-2282A992314D}"/>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4C91B506-3504-1F85-AF02-F1F97F47421A}"/>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7E6918B4-77F7-91D6-2B8E-D319B231030D}"/>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99" name="Group 98">
              <a:extLst>
                <a:ext uri="{FF2B5EF4-FFF2-40B4-BE49-F238E27FC236}">
                  <a16:creationId xmlns:a16="http://schemas.microsoft.com/office/drawing/2014/main" id="{42812288-E811-C7E4-BEFE-B643F1109783}"/>
                </a:ext>
              </a:extLst>
            </p:cNvPr>
            <p:cNvGrpSpPr/>
            <p:nvPr/>
          </p:nvGrpSpPr>
          <p:grpSpPr>
            <a:xfrm>
              <a:off x="646611" y="1868587"/>
              <a:ext cx="68712" cy="92593"/>
              <a:chOff x="1844231" y="869163"/>
              <a:chExt cx="108640" cy="146399"/>
            </a:xfrm>
          </p:grpSpPr>
          <p:cxnSp>
            <p:nvCxnSpPr>
              <p:cNvPr id="108" name="Straight Connector 107">
                <a:extLst>
                  <a:ext uri="{FF2B5EF4-FFF2-40B4-BE49-F238E27FC236}">
                    <a16:creationId xmlns:a16="http://schemas.microsoft.com/office/drawing/2014/main" id="{D0D7CA52-CDC6-F11B-D11C-2AF310A40058}"/>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420E5319-4A0F-3EC2-A4A8-B21A61CE8916}"/>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B25318CA-2EA6-2086-0A41-CFC40453990E}"/>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00" name="Group 99">
              <a:extLst>
                <a:ext uri="{FF2B5EF4-FFF2-40B4-BE49-F238E27FC236}">
                  <a16:creationId xmlns:a16="http://schemas.microsoft.com/office/drawing/2014/main" id="{43E26969-692E-2B4A-10C7-22C7C09F3FE7}"/>
                </a:ext>
              </a:extLst>
            </p:cNvPr>
            <p:cNvGrpSpPr/>
            <p:nvPr/>
          </p:nvGrpSpPr>
          <p:grpSpPr>
            <a:xfrm>
              <a:off x="645451" y="2148533"/>
              <a:ext cx="68712" cy="92593"/>
              <a:chOff x="1844231" y="869163"/>
              <a:chExt cx="108640" cy="146399"/>
            </a:xfrm>
          </p:grpSpPr>
          <p:cxnSp>
            <p:nvCxnSpPr>
              <p:cNvPr id="105" name="Straight Connector 104">
                <a:extLst>
                  <a:ext uri="{FF2B5EF4-FFF2-40B4-BE49-F238E27FC236}">
                    <a16:creationId xmlns:a16="http://schemas.microsoft.com/office/drawing/2014/main" id="{8D63C319-4C8F-8E0B-BCFD-A982E1C495AF}"/>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CF264799-3789-DF5F-552C-2D90C3BEC306}"/>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D0C8B82C-4D22-AEEE-EBA3-1E7CE5175CD1}"/>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01" name="Group 100">
              <a:extLst>
                <a:ext uri="{FF2B5EF4-FFF2-40B4-BE49-F238E27FC236}">
                  <a16:creationId xmlns:a16="http://schemas.microsoft.com/office/drawing/2014/main" id="{EFE2EADF-26D3-F1C9-1447-6BBFF4282456}"/>
                </a:ext>
              </a:extLst>
            </p:cNvPr>
            <p:cNvGrpSpPr/>
            <p:nvPr/>
          </p:nvGrpSpPr>
          <p:grpSpPr>
            <a:xfrm>
              <a:off x="649535" y="2445173"/>
              <a:ext cx="68712" cy="92593"/>
              <a:chOff x="1844231" y="869163"/>
              <a:chExt cx="108640" cy="146399"/>
            </a:xfrm>
          </p:grpSpPr>
          <p:cxnSp>
            <p:nvCxnSpPr>
              <p:cNvPr id="102" name="Straight Connector 101">
                <a:extLst>
                  <a:ext uri="{FF2B5EF4-FFF2-40B4-BE49-F238E27FC236}">
                    <a16:creationId xmlns:a16="http://schemas.microsoft.com/office/drawing/2014/main" id="{550C10FE-2A44-C689-C1D6-774447FF7C9D}"/>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47B205C1-DAC3-536C-B90E-CD33CD1E8780}"/>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812648B3-2226-F7FF-63D1-AD8FF6A946D1}"/>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pic>
        <p:nvPicPr>
          <p:cNvPr id="195" name="Picture 194">
            <a:extLst>
              <a:ext uri="{FF2B5EF4-FFF2-40B4-BE49-F238E27FC236}">
                <a16:creationId xmlns:a16="http://schemas.microsoft.com/office/drawing/2014/main" id="{C31EF763-BFE9-722C-0EAD-0E351E516281}"/>
              </a:ext>
            </a:extLst>
          </p:cNvPr>
          <p:cNvPicPr>
            <a:picLocks noChangeAspect="1"/>
          </p:cNvPicPr>
          <p:nvPr/>
        </p:nvPicPr>
        <p:blipFill>
          <a:blip r:embed="rId7"/>
          <a:stretch>
            <a:fillRect/>
          </a:stretch>
        </p:blipFill>
        <p:spPr>
          <a:xfrm>
            <a:off x="1111252" y="1212660"/>
            <a:ext cx="1152529" cy="1181800"/>
          </a:xfrm>
          <a:prstGeom prst="rect">
            <a:avLst/>
          </a:prstGeom>
        </p:spPr>
      </p:pic>
      <p:sp>
        <p:nvSpPr>
          <p:cNvPr id="196" name="TextBox 195">
            <a:extLst>
              <a:ext uri="{FF2B5EF4-FFF2-40B4-BE49-F238E27FC236}">
                <a16:creationId xmlns:a16="http://schemas.microsoft.com/office/drawing/2014/main" id="{8452EC9F-E7AE-38F7-DF01-2EB113B47995}"/>
              </a:ext>
            </a:extLst>
          </p:cNvPr>
          <p:cNvSpPr txBox="1"/>
          <p:nvPr/>
        </p:nvSpPr>
        <p:spPr>
          <a:xfrm>
            <a:off x="1179225" y="833522"/>
            <a:ext cx="868320" cy="369332"/>
          </a:xfrm>
          <a:prstGeom prst="rect">
            <a:avLst/>
          </a:prstGeom>
          <a:noFill/>
        </p:spPr>
        <p:txBody>
          <a:bodyPr wrap="square">
            <a:spAutoFit/>
          </a:bodyPr>
          <a:lstStyle/>
          <a:p>
            <a:pPr algn="ctr"/>
            <a:r>
              <a:rPr lang="en-GB" sz="1800" b="0" strike="noStrike" spc="-1" noProof="0" dirty="0">
                <a:solidFill>
                  <a:srgbClr val="000000"/>
                </a:solidFill>
                <a:latin typeface="Calibri"/>
              </a:rPr>
              <a:t>SIM </a:t>
            </a:r>
            <a:endParaRPr lang="en-GB" noProof="0" dirty="0"/>
          </a:p>
        </p:txBody>
      </p:sp>
      <mc:AlternateContent xmlns:mc="http://schemas.openxmlformats.org/markup-compatibility/2006" xmlns:a14="http://schemas.microsoft.com/office/drawing/2010/main">
        <mc:Choice Requires="a14">
          <p:sp>
            <p:nvSpPr>
              <p:cNvPr id="197" name="TextBox 196">
                <a:extLst>
                  <a:ext uri="{FF2B5EF4-FFF2-40B4-BE49-F238E27FC236}">
                    <a16:creationId xmlns:a16="http://schemas.microsoft.com/office/drawing/2014/main" id="{8362804E-A680-4F7F-EFDF-C2BEC3B603A5}"/>
                  </a:ext>
                </a:extLst>
              </p:cNvPr>
              <p:cNvSpPr txBox="1"/>
              <p:nvPr/>
            </p:nvSpPr>
            <p:spPr>
              <a:xfrm>
                <a:off x="1605723" y="1890580"/>
                <a:ext cx="656869" cy="307777"/>
              </a:xfrm>
              <a:prstGeom prst="rect">
                <a:avLst/>
              </a:prstGeom>
              <a:solidFill>
                <a:srgbClr val="FFFFFF">
                  <a:alpha val="53000"/>
                </a:srgbClr>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400" b="1" i="1" noProof="0" smtClean="0">
                              <a:latin typeface="Cambria Math" panose="02040503050406030204" pitchFamily="18" charset="0"/>
                            </a:rPr>
                          </m:ctrlPr>
                        </m:sSubPr>
                        <m:e>
                          <m:r>
                            <a:rPr lang="en-GB" sz="1400" b="1" i="1" noProof="0" smtClean="0">
                              <a:latin typeface="Cambria Math" panose="02040503050406030204" pitchFamily="18" charset="0"/>
                              <a:ea typeface="Cambria Math" panose="02040503050406030204" pitchFamily="18" charset="0"/>
                            </a:rPr>
                            <m:t>𝜰</m:t>
                          </m:r>
                        </m:e>
                        <m:sub>
                          <m:r>
                            <a:rPr lang="en-GB" sz="1400" b="0" i="1" noProof="0" smtClean="0">
                              <a:latin typeface="Cambria Math" panose="02040503050406030204" pitchFamily="18" charset="0"/>
                            </a:rPr>
                            <m:t>0</m:t>
                          </m:r>
                        </m:sub>
                      </m:sSub>
                      <m:r>
                        <a:rPr lang="en-GB" sz="1400" b="0" i="1" noProof="0" smtClean="0">
                          <a:latin typeface="Cambria Math" panose="02040503050406030204" pitchFamily="18" charset="0"/>
                        </a:rPr>
                        <m:t>(</m:t>
                      </m:r>
                      <m:r>
                        <a:rPr lang="en-GB" sz="1400" b="0" i="1" noProof="0" smtClean="0">
                          <a:latin typeface="Cambria Math" panose="02040503050406030204" pitchFamily="18" charset="0"/>
                        </a:rPr>
                        <m:t>𝑡</m:t>
                      </m:r>
                      <m:r>
                        <a:rPr lang="en-GB" sz="1400" b="0" i="1" noProof="0" smtClean="0">
                          <a:latin typeface="Cambria Math" panose="02040503050406030204" pitchFamily="18" charset="0"/>
                        </a:rPr>
                        <m:t>)</m:t>
                      </m:r>
                    </m:oMath>
                  </m:oMathPara>
                </a14:m>
                <a:endParaRPr lang="en-GB" sz="1400" noProof="0" dirty="0"/>
              </a:p>
            </p:txBody>
          </p:sp>
        </mc:Choice>
        <mc:Fallback xmlns="">
          <p:sp>
            <p:nvSpPr>
              <p:cNvPr id="197" name="TextBox 196">
                <a:extLst>
                  <a:ext uri="{FF2B5EF4-FFF2-40B4-BE49-F238E27FC236}">
                    <a16:creationId xmlns:a16="http://schemas.microsoft.com/office/drawing/2014/main" id="{8362804E-A680-4F7F-EFDF-C2BEC3B603A5}"/>
                  </a:ext>
                </a:extLst>
              </p:cNvPr>
              <p:cNvSpPr txBox="1">
                <a:spLocks noRot="1" noChangeAspect="1" noMove="1" noResize="1" noEditPoints="1" noAdjustHandles="1" noChangeArrowheads="1" noChangeShapeType="1" noTextEdit="1"/>
              </p:cNvSpPr>
              <p:nvPr/>
            </p:nvSpPr>
            <p:spPr>
              <a:xfrm>
                <a:off x="1605723" y="1890580"/>
                <a:ext cx="656869" cy="307777"/>
              </a:xfrm>
              <a:prstGeom prst="rect">
                <a:avLst/>
              </a:prstGeom>
              <a:blipFill>
                <a:blip r:embed="rId8"/>
                <a:stretch>
                  <a:fillRect b="-7843"/>
                </a:stretch>
              </a:blipFill>
            </p:spPr>
            <p:txBody>
              <a:bodyPr/>
              <a:lstStyle/>
              <a:p>
                <a:r>
                  <a:rPr lang="en-US">
                    <a:noFill/>
                  </a:rPr>
                  <a:t> </a:t>
                </a:r>
              </a:p>
            </p:txBody>
          </p:sp>
        </mc:Fallback>
      </mc:AlternateContent>
      <p:cxnSp>
        <p:nvCxnSpPr>
          <p:cNvPr id="215" name="Straight Arrow Connector 214">
            <a:extLst>
              <a:ext uri="{FF2B5EF4-FFF2-40B4-BE49-F238E27FC236}">
                <a16:creationId xmlns:a16="http://schemas.microsoft.com/office/drawing/2014/main" id="{BC3C9095-0B52-9746-D453-C9C99A880E56}"/>
              </a:ext>
            </a:extLst>
          </p:cNvPr>
          <p:cNvCxnSpPr>
            <a:cxnSpLocks/>
          </p:cNvCxnSpPr>
          <p:nvPr/>
        </p:nvCxnSpPr>
        <p:spPr>
          <a:xfrm>
            <a:off x="220408" y="4761834"/>
            <a:ext cx="3672000" cy="0"/>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6" name="TextBox 215">
                <a:extLst>
                  <a:ext uri="{FF2B5EF4-FFF2-40B4-BE49-F238E27FC236}">
                    <a16:creationId xmlns:a16="http://schemas.microsoft.com/office/drawing/2014/main" id="{6C713F24-CFC2-E0B8-AEF0-DBCD2F31936C}"/>
                  </a:ext>
                </a:extLst>
              </p:cNvPr>
              <p:cNvSpPr txBox="1"/>
              <p:nvPr/>
            </p:nvSpPr>
            <p:spPr>
              <a:xfrm>
                <a:off x="3792763" y="4871247"/>
                <a:ext cx="16113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rPr>
                        <m:t>𝑡</m:t>
                      </m:r>
                    </m:oMath>
                  </m:oMathPara>
                </a14:m>
                <a:endParaRPr lang="en-GB" noProof="0" dirty="0"/>
              </a:p>
            </p:txBody>
          </p:sp>
        </mc:Choice>
        <mc:Fallback xmlns="">
          <p:sp>
            <p:nvSpPr>
              <p:cNvPr id="216" name="TextBox 215">
                <a:extLst>
                  <a:ext uri="{FF2B5EF4-FFF2-40B4-BE49-F238E27FC236}">
                    <a16:creationId xmlns:a16="http://schemas.microsoft.com/office/drawing/2014/main" id="{6C713F24-CFC2-E0B8-AEF0-DBCD2F31936C}"/>
                  </a:ext>
                </a:extLst>
              </p:cNvPr>
              <p:cNvSpPr txBox="1">
                <a:spLocks noRot="1" noChangeAspect="1" noMove="1" noResize="1" noEditPoints="1" noAdjustHandles="1" noChangeArrowheads="1" noChangeShapeType="1" noTextEdit="1"/>
              </p:cNvSpPr>
              <p:nvPr/>
            </p:nvSpPr>
            <p:spPr>
              <a:xfrm>
                <a:off x="3792763" y="4871247"/>
                <a:ext cx="161133" cy="276999"/>
              </a:xfrm>
              <a:prstGeom prst="rect">
                <a:avLst/>
              </a:prstGeom>
              <a:blipFill>
                <a:blip r:embed="rId9"/>
                <a:stretch>
                  <a:fillRect l="-25926" r="-22222" b="-6522"/>
                </a:stretch>
              </a:blipFill>
            </p:spPr>
            <p:txBody>
              <a:bodyPr/>
              <a:lstStyle/>
              <a:p>
                <a:r>
                  <a:rPr lang="en-US">
                    <a:noFill/>
                  </a:rPr>
                  <a:t> </a:t>
                </a:r>
              </a:p>
            </p:txBody>
          </p:sp>
        </mc:Fallback>
      </mc:AlternateContent>
      <p:sp>
        <p:nvSpPr>
          <p:cNvPr id="217" name="Rectangle: Rounded Corners 216">
            <a:extLst>
              <a:ext uri="{FF2B5EF4-FFF2-40B4-BE49-F238E27FC236}">
                <a16:creationId xmlns:a16="http://schemas.microsoft.com/office/drawing/2014/main" id="{382EA8EC-FB62-2D03-407A-9BC80E1B96B2}"/>
              </a:ext>
            </a:extLst>
          </p:cNvPr>
          <p:cNvSpPr/>
          <p:nvPr/>
        </p:nvSpPr>
        <p:spPr>
          <a:xfrm>
            <a:off x="239175" y="4300864"/>
            <a:ext cx="714286"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218" name="TextBox 217">
                <a:extLst>
                  <a:ext uri="{FF2B5EF4-FFF2-40B4-BE49-F238E27FC236}">
                    <a16:creationId xmlns:a16="http://schemas.microsoft.com/office/drawing/2014/main" id="{CE4F4069-FBC2-220F-947E-50BF65070886}"/>
                  </a:ext>
                </a:extLst>
              </p:cNvPr>
              <p:cNvSpPr txBox="1"/>
              <p:nvPr/>
            </p:nvSpPr>
            <p:spPr>
              <a:xfrm>
                <a:off x="198535" y="4303572"/>
                <a:ext cx="79302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𝑡</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oMath>
                  </m:oMathPara>
                </a14:m>
                <a:endParaRPr lang="en-GB" noProof="0" dirty="0"/>
              </a:p>
            </p:txBody>
          </p:sp>
        </mc:Choice>
        <mc:Fallback xmlns="">
          <p:sp>
            <p:nvSpPr>
              <p:cNvPr id="218" name="TextBox 217">
                <a:extLst>
                  <a:ext uri="{FF2B5EF4-FFF2-40B4-BE49-F238E27FC236}">
                    <a16:creationId xmlns:a16="http://schemas.microsoft.com/office/drawing/2014/main" id="{CE4F4069-FBC2-220F-947E-50BF65070886}"/>
                  </a:ext>
                </a:extLst>
              </p:cNvPr>
              <p:cNvSpPr txBox="1">
                <a:spLocks noRot="1" noChangeAspect="1" noMove="1" noResize="1" noEditPoints="1" noAdjustHandles="1" noChangeArrowheads="1" noChangeShapeType="1" noTextEdit="1"/>
              </p:cNvSpPr>
              <p:nvPr/>
            </p:nvSpPr>
            <p:spPr>
              <a:xfrm>
                <a:off x="198535" y="4303572"/>
                <a:ext cx="793026" cy="369332"/>
              </a:xfrm>
              <a:prstGeom prst="rect">
                <a:avLst/>
              </a:prstGeom>
              <a:blipFill>
                <a:blip r:embed="rId10"/>
                <a:stretch>
                  <a:fillRect r="-6923" b="-13115"/>
                </a:stretch>
              </a:blipFill>
            </p:spPr>
            <p:txBody>
              <a:bodyPr/>
              <a:lstStyle/>
              <a:p>
                <a:r>
                  <a:rPr lang="en-US">
                    <a:noFill/>
                  </a:rPr>
                  <a:t> </a:t>
                </a:r>
              </a:p>
            </p:txBody>
          </p:sp>
        </mc:Fallback>
      </mc:AlternateContent>
      <p:cxnSp>
        <p:nvCxnSpPr>
          <p:cNvPr id="227" name="Straight Arrow Connector 226">
            <a:extLst>
              <a:ext uri="{FF2B5EF4-FFF2-40B4-BE49-F238E27FC236}">
                <a16:creationId xmlns:a16="http://schemas.microsoft.com/office/drawing/2014/main" id="{152D456C-8282-A137-3913-08294DCF6A98}"/>
              </a:ext>
            </a:extLst>
          </p:cNvPr>
          <p:cNvCxnSpPr>
            <a:cxnSpLocks/>
          </p:cNvCxnSpPr>
          <p:nvPr/>
        </p:nvCxnSpPr>
        <p:spPr>
          <a:xfrm>
            <a:off x="239175" y="4055572"/>
            <a:ext cx="3653233" cy="0"/>
          </a:xfrm>
          <a:prstGeom prst="straightConnector1">
            <a:avLst/>
          </a:prstGeom>
          <a:ln w="19050">
            <a:headEnd type="triangle" w="lg" len="lg"/>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8" name="TextBox 227">
                <a:extLst>
                  <a:ext uri="{FF2B5EF4-FFF2-40B4-BE49-F238E27FC236}">
                    <a16:creationId xmlns:a16="http://schemas.microsoft.com/office/drawing/2014/main" id="{6B134BEC-A116-A822-3311-80740B1FCC2C}"/>
                  </a:ext>
                </a:extLst>
              </p:cNvPr>
              <p:cNvSpPr txBox="1"/>
              <p:nvPr/>
            </p:nvSpPr>
            <p:spPr>
              <a:xfrm>
                <a:off x="1313790" y="3552141"/>
                <a:ext cx="1101348" cy="39401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0"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𝑇</m:t>
                          </m:r>
                        </m:e>
                        <m:sub>
                          <m:r>
                            <m:rPr>
                              <m:sty m:val="p"/>
                            </m:rPr>
                            <a:rPr lang="en-GB" b="0" i="0" noProof="0" smtClean="0">
                              <a:latin typeface="Cambria Math" panose="02040503050406030204" pitchFamily="18" charset="0"/>
                              <a:ea typeface="Cambria Math" panose="02040503050406030204" pitchFamily="18" charset="0"/>
                            </a:rPr>
                            <m:t>upd</m:t>
                          </m:r>
                        </m:sub>
                      </m:sSub>
                    </m:oMath>
                  </m:oMathPara>
                </a14:m>
                <a:endParaRPr lang="en-GB" noProof="0" dirty="0"/>
              </a:p>
            </p:txBody>
          </p:sp>
        </mc:Choice>
        <mc:Fallback xmlns="">
          <p:sp>
            <p:nvSpPr>
              <p:cNvPr id="228" name="TextBox 227">
                <a:extLst>
                  <a:ext uri="{FF2B5EF4-FFF2-40B4-BE49-F238E27FC236}">
                    <a16:creationId xmlns:a16="http://schemas.microsoft.com/office/drawing/2014/main" id="{6B134BEC-A116-A822-3311-80740B1FCC2C}"/>
                  </a:ext>
                </a:extLst>
              </p:cNvPr>
              <p:cNvSpPr txBox="1">
                <a:spLocks noRot="1" noChangeAspect="1" noMove="1" noResize="1" noEditPoints="1" noAdjustHandles="1" noChangeArrowheads="1" noChangeShapeType="1" noTextEdit="1"/>
              </p:cNvSpPr>
              <p:nvPr/>
            </p:nvSpPr>
            <p:spPr>
              <a:xfrm>
                <a:off x="1313790" y="3552141"/>
                <a:ext cx="1101348" cy="394019"/>
              </a:xfrm>
              <a:prstGeom prst="rect">
                <a:avLst/>
              </a:prstGeom>
              <a:blipFill>
                <a:blip r:embed="rId11"/>
                <a:stretch>
                  <a:fillRect b="-93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9" name="TextBox 228">
                <a:extLst>
                  <a:ext uri="{FF2B5EF4-FFF2-40B4-BE49-F238E27FC236}">
                    <a16:creationId xmlns:a16="http://schemas.microsoft.com/office/drawing/2014/main" id="{18C4BE03-1BBF-C9F8-A9C1-6098CEB23821}"/>
                  </a:ext>
                </a:extLst>
              </p:cNvPr>
              <p:cNvSpPr txBox="1"/>
              <p:nvPr/>
            </p:nvSpPr>
            <p:spPr>
              <a:xfrm>
                <a:off x="986048" y="4318593"/>
                <a:ext cx="38173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ea typeface="Cambria Math" panose="02040503050406030204" pitchFamily="18" charset="0"/>
                        </a:rPr>
                        <m:t>⋯</m:t>
                      </m:r>
                    </m:oMath>
                  </m:oMathPara>
                </a14:m>
                <a:endParaRPr lang="en-GB" noProof="0" dirty="0"/>
              </a:p>
            </p:txBody>
          </p:sp>
        </mc:Choice>
        <mc:Fallback xmlns="">
          <p:sp>
            <p:nvSpPr>
              <p:cNvPr id="229" name="TextBox 228">
                <a:extLst>
                  <a:ext uri="{FF2B5EF4-FFF2-40B4-BE49-F238E27FC236}">
                    <a16:creationId xmlns:a16="http://schemas.microsoft.com/office/drawing/2014/main" id="{18C4BE03-1BBF-C9F8-A9C1-6098CEB23821}"/>
                  </a:ext>
                </a:extLst>
              </p:cNvPr>
              <p:cNvSpPr txBox="1">
                <a:spLocks noRot="1" noChangeAspect="1" noMove="1" noResize="1" noEditPoints="1" noAdjustHandles="1" noChangeArrowheads="1" noChangeShapeType="1" noTextEdit="1"/>
              </p:cNvSpPr>
              <p:nvPr/>
            </p:nvSpPr>
            <p:spPr>
              <a:xfrm>
                <a:off x="986048" y="4318593"/>
                <a:ext cx="381730" cy="369332"/>
              </a:xfrm>
              <a:prstGeom prst="rect">
                <a:avLst/>
              </a:prstGeom>
              <a:blipFill>
                <a:blip r:embed="rId12"/>
                <a:stretch>
                  <a:fillRect/>
                </a:stretch>
              </a:blipFill>
            </p:spPr>
            <p:txBody>
              <a:bodyPr/>
              <a:lstStyle/>
              <a:p>
                <a:r>
                  <a:rPr lang="en-US">
                    <a:noFill/>
                  </a:rPr>
                  <a:t> </a:t>
                </a:r>
              </a:p>
            </p:txBody>
          </p:sp>
        </mc:Fallback>
      </mc:AlternateContent>
      <p:grpSp>
        <p:nvGrpSpPr>
          <p:cNvPr id="2" name="Group 1">
            <a:extLst>
              <a:ext uri="{FF2B5EF4-FFF2-40B4-BE49-F238E27FC236}">
                <a16:creationId xmlns:a16="http://schemas.microsoft.com/office/drawing/2014/main" id="{C50F0198-8446-2FB3-B584-5F90E31F085D}"/>
              </a:ext>
            </a:extLst>
          </p:cNvPr>
          <p:cNvGrpSpPr/>
          <p:nvPr/>
        </p:nvGrpSpPr>
        <p:grpSpPr>
          <a:xfrm>
            <a:off x="7957248" y="81231"/>
            <a:ext cx="2712387" cy="2514016"/>
            <a:chOff x="7957248" y="81231"/>
            <a:chExt cx="2712387" cy="2514016"/>
          </a:xfrm>
        </p:grpSpPr>
        <p:sp>
          <p:nvSpPr>
            <p:cNvPr id="4" name="Oval 3">
              <a:extLst>
                <a:ext uri="{FF2B5EF4-FFF2-40B4-BE49-F238E27FC236}">
                  <a16:creationId xmlns:a16="http://schemas.microsoft.com/office/drawing/2014/main" id="{767F21EF-2486-019E-5989-B3E82AF160B5}"/>
                </a:ext>
              </a:extLst>
            </p:cNvPr>
            <p:cNvSpPr/>
            <p:nvPr/>
          </p:nvSpPr>
          <p:spPr>
            <a:xfrm>
              <a:off x="9991814" y="1628919"/>
              <a:ext cx="252000" cy="252000"/>
            </a:xfrm>
            <a:prstGeom prst="ellipse">
              <a:avLst/>
            </a:prstGeom>
            <a:gradFill flip="none" rotWithShape="1">
              <a:gsLst>
                <a:gs pos="60000">
                  <a:schemeClr val="accent2">
                    <a:lumMod val="60000"/>
                    <a:lumOff val="40000"/>
                  </a:schemeClr>
                </a:gs>
                <a:gs pos="0">
                  <a:schemeClr val="accent2">
                    <a:lumMod val="75000"/>
                  </a:schemeClr>
                </a:gs>
                <a:gs pos="97000">
                  <a:schemeClr val="accent2">
                    <a:lumMod val="20000"/>
                    <a:lumOff val="8000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258A20E6-E041-4990-8D6B-AA24DCC3CE70}"/>
                </a:ext>
              </a:extLst>
            </p:cNvPr>
            <p:cNvCxnSpPr>
              <a:cxnSpLocks/>
            </p:cNvCxnSpPr>
            <p:nvPr/>
          </p:nvCxnSpPr>
          <p:spPr>
            <a:xfrm rot="16200000">
              <a:off x="9846866" y="1230095"/>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0122C991-A280-630A-D1F1-025679DC87CE}"/>
                </a:ext>
              </a:extLst>
            </p:cNvPr>
            <p:cNvCxnSpPr>
              <a:cxnSpLocks/>
            </p:cNvCxnSpPr>
            <p:nvPr/>
          </p:nvCxnSpPr>
          <p:spPr>
            <a:xfrm>
              <a:off x="8931451" y="2280749"/>
              <a:ext cx="1738184" cy="0"/>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1D870C78-A76C-4404-B327-77747A7FA9F6}"/>
                </a:ext>
              </a:extLst>
            </p:cNvPr>
            <p:cNvCxnSpPr>
              <a:cxnSpLocks/>
            </p:cNvCxnSpPr>
            <p:nvPr/>
          </p:nvCxnSpPr>
          <p:spPr>
            <a:xfrm rot="16200000">
              <a:off x="8130751" y="1520981"/>
              <a:ext cx="1738184" cy="0"/>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F50C7F9C-B80C-3A2A-E434-E30C91B7464B}"/>
                    </a:ext>
                  </a:extLst>
                </p:cNvPr>
                <p:cNvSpPr txBox="1"/>
                <p:nvPr/>
              </p:nvSpPr>
              <p:spPr>
                <a:xfrm>
                  <a:off x="10316999" y="2318248"/>
                  <a:ext cx="33041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𝜓</m:t>
                            </m:r>
                          </m:e>
                          <m:sub>
                            <m:r>
                              <a:rPr lang="de-DE" b="0" i="1" smtClean="0">
                                <a:latin typeface="Cambria Math" panose="02040503050406030204" pitchFamily="18" charset="0"/>
                              </a:rPr>
                              <m:t>𝑥</m:t>
                            </m:r>
                          </m:sub>
                        </m:sSub>
                      </m:oMath>
                    </m:oMathPara>
                  </a14:m>
                  <a:endParaRPr lang="en-US" dirty="0"/>
                </a:p>
              </p:txBody>
            </p:sp>
          </mc:Choice>
          <mc:Fallback xmlns="">
            <p:sp>
              <p:nvSpPr>
                <p:cNvPr id="32" name="TextBox 31">
                  <a:extLst>
                    <a:ext uri="{FF2B5EF4-FFF2-40B4-BE49-F238E27FC236}">
                      <a16:creationId xmlns:a16="http://schemas.microsoft.com/office/drawing/2014/main" id="{F50C7F9C-B80C-3A2A-E434-E30C91B7464B}"/>
                    </a:ext>
                  </a:extLst>
                </p:cNvPr>
                <p:cNvSpPr txBox="1">
                  <a:spLocks noRot="1" noChangeAspect="1" noMove="1" noResize="1" noEditPoints="1" noAdjustHandles="1" noChangeArrowheads="1" noChangeShapeType="1" noTextEdit="1"/>
                </p:cNvSpPr>
                <p:nvPr/>
              </p:nvSpPr>
              <p:spPr>
                <a:xfrm>
                  <a:off x="10316999" y="2318248"/>
                  <a:ext cx="330411" cy="276999"/>
                </a:xfrm>
                <a:prstGeom prst="rect">
                  <a:avLst/>
                </a:prstGeom>
                <a:blipFill>
                  <a:blip r:embed="rId13"/>
                  <a:stretch>
                    <a:fillRect l="-23636" b="-347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15292D90-443F-5E3E-1DBB-52B30486EDA8}"/>
                    </a:ext>
                  </a:extLst>
                </p:cNvPr>
                <p:cNvSpPr txBox="1"/>
                <p:nvPr/>
              </p:nvSpPr>
              <p:spPr>
                <a:xfrm>
                  <a:off x="8578815" y="600450"/>
                  <a:ext cx="338041" cy="2989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𝜓</m:t>
                            </m:r>
                          </m:e>
                          <m:sub>
                            <m:r>
                              <a:rPr lang="de-DE" b="0" i="1" smtClean="0">
                                <a:latin typeface="Cambria Math" panose="02040503050406030204" pitchFamily="18" charset="0"/>
                              </a:rPr>
                              <m:t>𝑦</m:t>
                            </m:r>
                          </m:sub>
                        </m:sSub>
                      </m:oMath>
                    </m:oMathPara>
                  </a14:m>
                  <a:endParaRPr lang="en-US" dirty="0"/>
                </a:p>
              </p:txBody>
            </p:sp>
          </mc:Choice>
          <mc:Fallback xmlns="">
            <p:sp>
              <p:nvSpPr>
                <p:cNvPr id="33" name="TextBox 32">
                  <a:extLst>
                    <a:ext uri="{FF2B5EF4-FFF2-40B4-BE49-F238E27FC236}">
                      <a16:creationId xmlns:a16="http://schemas.microsoft.com/office/drawing/2014/main" id="{15292D90-443F-5E3E-1DBB-52B30486EDA8}"/>
                    </a:ext>
                  </a:extLst>
                </p:cNvPr>
                <p:cNvSpPr txBox="1">
                  <a:spLocks noRot="1" noChangeAspect="1" noMove="1" noResize="1" noEditPoints="1" noAdjustHandles="1" noChangeArrowheads="1" noChangeShapeType="1" noTextEdit="1"/>
                </p:cNvSpPr>
                <p:nvPr/>
              </p:nvSpPr>
              <p:spPr>
                <a:xfrm>
                  <a:off x="8578815" y="600450"/>
                  <a:ext cx="338041" cy="298928"/>
                </a:xfrm>
                <a:prstGeom prst="rect">
                  <a:avLst/>
                </a:prstGeom>
                <a:blipFill>
                  <a:blip r:embed="rId14"/>
                  <a:stretch>
                    <a:fillRect l="-23214" r="-3571" b="-24000"/>
                  </a:stretch>
                </a:blipFill>
              </p:spPr>
              <p:txBody>
                <a:bodyPr/>
                <a:lstStyle/>
                <a:p>
                  <a:r>
                    <a:rPr lang="en-US">
                      <a:noFill/>
                    </a:rPr>
                    <a:t> </a:t>
                  </a:r>
                </a:p>
              </p:txBody>
            </p:sp>
          </mc:Fallback>
        </mc:AlternateContent>
        <p:cxnSp>
          <p:nvCxnSpPr>
            <p:cNvPr id="34" name="Straight Connector 33">
              <a:extLst>
                <a:ext uri="{FF2B5EF4-FFF2-40B4-BE49-F238E27FC236}">
                  <a16:creationId xmlns:a16="http://schemas.microsoft.com/office/drawing/2014/main" id="{16CCC1B2-3E7C-9E68-7EE4-F4D89E001EDB}"/>
                </a:ext>
              </a:extLst>
            </p:cNvPr>
            <p:cNvCxnSpPr/>
            <p:nvPr/>
          </p:nvCxnSpPr>
          <p:spPr>
            <a:xfrm>
              <a:off x="9478119" y="889027"/>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8C008F4E-7CE2-84EA-2665-970E164620FF}"/>
                </a:ext>
              </a:extLst>
            </p:cNvPr>
            <p:cNvCxnSpPr/>
            <p:nvPr/>
          </p:nvCxnSpPr>
          <p:spPr>
            <a:xfrm>
              <a:off x="9814426" y="880665"/>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B6636514-8883-7BFC-F31D-04FFD5CE8ADC}"/>
                </a:ext>
              </a:extLst>
            </p:cNvPr>
            <p:cNvCxnSpPr/>
            <p:nvPr/>
          </p:nvCxnSpPr>
          <p:spPr>
            <a:xfrm>
              <a:off x="10129688" y="889027"/>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5DC62F23-16BF-8338-3233-77094EDB8E2A}"/>
                </a:ext>
              </a:extLst>
            </p:cNvPr>
            <p:cNvCxnSpPr/>
            <p:nvPr/>
          </p:nvCxnSpPr>
          <p:spPr>
            <a:xfrm>
              <a:off x="10470090" y="880665"/>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BE93F332-449D-DB1D-7532-FFF686DB6C3A}"/>
                </a:ext>
              </a:extLst>
            </p:cNvPr>
            <p:cNvCxnSpPr>
              <a:cxnSpLocks/>
            </p:cNvCxnSpPr>
            <p:nvPr/>
          </p:nvCxnSpPr>
          <p:spPr>
            <a:xfrm rot="16200000">
              <a:off x="9833306" y="236508"/>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772374F-543F-DCB5-4F37-B63366E31EBD}"/>
                </a:ext>
              </a:extLst>
            </p:cNvPr>
            <p:cNvCxnSpPr>
              <a:cxnSpLocks/>
            </p:cNvCxnSpPr>
            <p:nvPr/>
          </p:nvCxnSpPr>
          <p:spPr>
            <a:xfrm rot="16200000">
              <a:off x="9822090" y="578342"/>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EC8C2BB2-FCB6-317B-ED5D-5669C0CDCAAB}"/>
                </a:ext>
              </a:extLst>
            </p:cNvPr>
            <p:cNvCxnSpPr>
              <a:cxnSpLocks/>
            </p:cNvCxnSpPr>
            <p:nvPr/>
          </p:nvCxnSpPr>
          <p:spPr>
            <a:xfrm rot="16200000">
              <a:off x="9846866" y="906440"/>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8398BF1D-2A07-ADAA-A103-3B59739C1B97}"/>
                </a:ext>
              </a:extLst>
            </p:cNvPr>
            <p:cNvCxnSpPr/>
            <p:nvPr/>
          </p:nvCxnSpPr>
          <p:spPr>
            <a:xfrm>
              <a:off x="7957248" y="1581953"/>
              <a:ext cx="408539" cy="0"/>
            </a:xfrm>
            <a:prstGeom prst="straightConnector1">
              <a:avLst/>
            </a:prstGeom>
            <a:ln w="22225">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A5ACC741-2980-C75D-CE1C-00C5A285D285}"/>
                    </a:ext>
                  </a:extLst>
                </p:cNvPr>
                <p:cNvSpPr txBox="1"/>
                <p:nvPr/>
              </p:nvSpPr>
              <p:spPr>
                <a:xfrm>
                  <a:off x="9047094" y="81231"/>
                  <a:ext cx="1458476" cy="369332"/>
                </a:xfrm>
                <a:prstGeom prst="rect">
                  <a:avLst/>
                </a:prstGeom>
                <a:noFill/>
              </p:spPr>
              <p:txBody>
                <a:bodyPr wrap="none" rtlCol="0">
                  <a:spAutoFit/>
                </a:bodyPr>
                <a:lstStyle/>
                <a:p>
                  <a:r>
                    <a:rPr lang="en-US" dirty="0"/>
                    <a:t>Snapshot </a:t>
                  </a:r>
                  <a14:m>
                    <m:oMath xmlns:m="http://schemas.openxmlformats.org/officeDocument/2006/math">
                      <m:sSub>
                        <m:sSubPr>
                          <m:ctrlPr>
                            <a:rPr lang="en-US" i="1" dirty="0" smtClean="0">
                              <a:latin typeface="Cambria Math" panose="02040503050406030204" pitchFamily="18" charset="0"/>
                            </a:rPr>
                          </m:ctrlPr>
                        </m:sSubPr>
                        <m:e>
                          <m:r>
                            <a:rPr lang="de-DE" b="0" i="1" dirty="0" smtClean="0">
                              <a:latin typeface="Cambria Math" panose="02040503050406030204" pitchFamily="18" charset="0"/>
                            </a:rPr>
                            <m:t>𝑛</m:t>
                          </m:r>
                        </m:e>
                        <m:sub>
                          <m:r>
                            <a:rPr lang="de-DE" b="0" i="1" dirty="0" smtClean="0">
                              <a:latin typeface="Cambria Math" panose="02040503050406030204" pitchFamily="18" charset="0"/>
                            </a:rPr>
                            <m:t>1</m:t>
                          </m:r>
                        </m:sub>
                      </m:sSub>
                    </m:oMath>
                  </a14:m>
                  <a:endParaRPr lang="en-US" dirty="0"/>
                </a:p>
              </p:txBody>
            </p:sp>
          </mc:Choice>
          <mc:Fallback xmlns="">
            <p:sp>
              <p:nvSpPr>
                <p:cNvPr id="42" name="TextBox 41">
                  <a:extLst>
                    <a:ext uri="{FF2B5EF4-FFF2-40B4-BE49-F238E27FC236}">
                      <a16:creationId xmlns:a16="http://schemas.microsoft.com/office/drawing/2014/main" id="{A5ACC741-2980-C75D-CE1C-00C5A285D285}"/>
                    </a:ext>
                  </a:extLst>
                </p:cNvPr>
                <p:cNvSpPr txBox="1">
                  <a:spLocks noRot="1" noChangeAspect="1" noMove="1" noResize="1" noEditPoints="1" noAdjustHandles="1" noChangeArrowheads="1" noChangeShapeType="1" noTextEdit="1"/>
                </p:cNvSpPr>
                <p:nvPr/>
              </p:nvSpPr>
              <p:spPr>
                <a:xfrm>
                  <a:off x="9047094" y="81231"/>
                  <a:ext cx="1458476" cy="369332"/>
                </a:xfrm>
                <a:prstGeom prst="rect">
                  <a:avLst/>
                </a:prstGeom>
                <a:blipFill>
                  <a:blip r:embed="rId15"/>
                  <a:stretch>
                    <a:fillRect l="-3347" t="-8197" b="-24590"/>
                  </a:stretch>
                </a:blipFill>
              </p:spPr>
              <p:txBody>
                <a:bodyPr/>
                <a:lstStyle/>
                <a:p>
                  <a:r>
                    <a:rPr lang="en-US">
                      <a:noFill/>
                    </a:rPr>
                    <a:t> </a:t>
                  </a:r>
                </a:p>
              </p:txBody>
            </p:sp>
          </mc:Fallback>
        </mc:AlternateContent>
      </p:grpSp>
      <p:sp>
        <p:nvSpPr>
          <p:cNvPr id="43" name="Rectangle: Rounded Corners 42">
            <a:extLst>
              <a:ext uri="{FF2B5EF4-FFF2-40B4-BE49-F238E27FC236}">
                <a16:creationId xmlns:a16="http://schemas.microsoft.com/office/drawing/2014/main" id="{A644CCE5-2A52-8BC2-CAAA-23443A145B20}"/>
              </a:ext>
            </a:extLst>
          </p:cNvPr>
          <p:cNvSpPr/>
          <p:nvPr/>
        </p:nvSpPr>
        <p:spPr>
          <a:xfrm>
            <a:off x="1412249" y="4311915"/>
            <a:ext cx="828897"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26848456-4499-E8BC-C5CA-E6EBB0703D08}"/>
                  </a:ext>
                </a:extLst>
              </p:cNvPr>
              <p:cNvSpPr txBox="1"/>
              <p:nvPr/>
            </p:nvSpPr>
            <p:spPr>
              <a:xfrm>
                <a:off x="1371610" y="4314623"/>
                <a:ext cx="80960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𝑡</m:t>
                          </m:r>
                        </m:e>
                        <m:sub>
                          <m:r>
                            <a:rPr lang="de-DE" b="0" i="1" noProof="0" smtClean="0">
                              <a:latin typeface="Cambria Math" panose="02040503050406030204" pitchFamily="18" charset="0"/>
                            </a:rPr>
                            <m:t>𝑛</m:t>
                          </m:r>
                          <m:r>
                            <a:rPr lang="de-DE" b="0" i="1" noProof="0" smtClean="0">
                              <a:latin typeface="Cambria Math" panose="02040503050406030204" pitchFamily="18" charset="0"/>
                            </a:rPr>
                            <m:t>1</m:t>
                          </m:r>
                        </m:sub>
                      </m:sSub>
                      <m:r>
                        <a:rPr lang="en-GB" b="0" i="1" noProof="0" smtClean="0">
                          <a:latin typeface="Cambria Math" panose="02040503050406030204" pitchFamily="18" charset="0"/>
                        </a:rPr>
                        <m:t>)</m:t>
                      </m:r>
                    </m:oMath>
                  </m:oMathPara>
                </a14:m>
                <a:endParaRPr lang="en-GB" noProof="0" dirty="0"/>
              </a:p>
            </p:txBody>
          </p:sp>
        </mc:Choice>
        <mc:Fallback xmlns="">
          <p:sp>
            <p:nvSpPr>
              <p:cNvPr id="44" name="TextBox 43">
                <a:extLst>
                  <a:ext uri="{FF2B5EF4-FFF2-40B4-BE49-F238E27FC236}">
                    <a16:creationId xmlns:a16="http://schemas.microsoft.com/office/drawing/2014/main" id="{26848456-4499-E8BC-C5CA-E6EBB0703D08}"/>
                  </a:ext>
                </a:extLst>
              </p:cNvPr>
              <p:cNvSpPr txBox="1">
                <a:spLocks noRot="1" noChangeAspect="1" noMove="1" noResize="1" noEditPoints="1" noAdjustHandles="1" noChangeArrowheads="1" noChangeShapeType="1" noTextEdit="1"/>
              </p:cNvSpPr>
              <p:nvPr/>
            </p:nvSpPr>
            <p:spPr>
              <a:xfrm>
                <a:off x="1371610" y="4314623"/>
                <a:ext cx="809600" cy="369332"/>
              </a:xfrm>
              <a:prstGeom prst="rect">
                <a:avLst/>
              </a:prstGeom>
              <a:blipFill>
                <a:blip r:embed="rId16"/>
                <a:stretch>
                  <a:fillRect r="-18045" b="-15000"/>
                </a:stretch>
              </a:blipFill>
            </p:spPr>
            <p:txBody>
              <a:bodyPr/>
              <a:lstStyle/>
              <a:p>
                <a:r>
                  <a:rPr lang="en-US">
                    <a:noFill/>
                  </a:rPr>
                  <a:t> </a:t>
                </a:r>
              </a:p>
            </p:txBody>
          </p:sp>
        </mc:Fallback>
      </mc:AlternateContent>
      <p:pic>
        <p:nvPicPr>
          <p:cNvPr id="48" name="Graphic 47">
            <a:extLst>
              <a:ext uri="{FF2B5EF4-FFF2-40B4-BE49-F238E27FC236}">
                <a16:creationId xmlns:a16="http://schemas.microsoft.com/office/drawing/2014/main" id="{BF244DC5-F2E6-7CE5-227E-4140639C221E}"/>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4475212" y="2639249"/>
            <a:ext cx="6172198" cy="4236847"/>
          </a:xfrm>
          <a:prstGeom prst="rect">
            <a:avLst/>
          </a:prstGeom>
        </p:spPr>
      </p:pic>
    </p:spTree>
    <p:extLst>
      <p:ext uri="{BB962C8B-B14F-4D97-AF65-F5344CB8AC3E}">
        <p14:creationId xmlns:p14="http://schemas.microsoft.com/office/powerpoint/2010/main" val="852264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FFDF25-23E0-4CBF-E901-4C8DE52089AF}"/>
            </a:ext>
          </a:extLst>
        </p:cNvPr>
        <p:cNvGrpSpPr/>
        <p:nvPr/>
      </p:nvGrpSpPr>
      <p:grpSpPr>
        <a:xfrm>
          <a:off x="0" y="0"/>
          <a:ext cx="0" cy="0"/>
          <a:chOff x="0" y="0"/>
          <a:chExt cx="0" cy="0"/>
        </a:xfrm>
      </p:grpSpPr>
      <p:sp>
        <p:nvSpPr>
          <p:cNvPr id="30" name="TextBox 33">
            <a:extLst>
              <a:ext uri="{FF2B5EF4-FFF2-40B4-BE49-F238E27FC236}">
                <a16:creationId xmlns:a16="http://schemas.microsoft.com/office/drawing/2014/main" id="{29B6F86C-BDD9-AD07-BDAD-F77545560A2B}"/>
              </a:ext>
            </a:extLst>
          </p:cNvPr>
          <p:cNvSpPr/>
          <p:nvPr/>
        </p:nvSpPr>
        <p:spPr>
          <a:xfrm>
            <a:off x="0" y="1257"/>
            <a:ext cx="4234754" cy="521766"/>
          </a:xfrm>
          <a:prstGeom prst="rect">
            <a:avLst/>
          </a:prstGeom>
          <a:solidFill>
            <a:srgbClr val="C00000">
              <a:alpha val="22000"/>
            </a:srgbClr>
          </a:solid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buNone/>
            </a:pPr>
            <a:endParaRPr lang="en-GB" sz="2800" b="0" strike="noStrike" spc="-1" noProof="0" dirty="0">
              <a:latin typeface="Arial"/>
            </a:endParaRPr>
          </a:p>
        </p:txBody>
      </p:sp>
      <p:sp>
        <p:nvSpPr>
          <p:cNvPr id="124" name="TextBox 33">
            <a:extLst>
              <a:ext uri="{FF2B5EF4-FFF2-40B4-BE49-F238E27FC236}">
                <a16:creationId xmlns:a16="http://schemas.microsoft.com/office/drawing/2014/main" id="{3A52CFF4-B28F-55EB-C5D3-985A994D647E}"/>
              </a:ext>
            </a:extLst>
          </p:cNvPr>
          <p:cNvSpPr/>
          <p:nvPr/>
        </p:nvSpPr>
        <p:spPr>
          <a:xfrm>
            <a:off x="0" y="28107"/>
            <a:ext cx="2486812" cy="521766"/>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2800" spc="-1" dirty="0">
                <a:solidFill>
                  <a:srgbClr val="000000"/>
                </a:solidFill>
                <a:latin typeface="Calibri"/>
              </a:rPr>
              <a:t>2D-DFT Scheme</a:t>
            </a:r>
            <a:endParaRPr lang="en-GB" sz="2800" spc="-1" dirty="0"/>
          </a:p>
        </p:txBody>
      </p:sp>
      <p:sp>
        <p:nvSpPr>
          <p:cNvPr id="219" name="Slide Number Placeholder 218">
            <a:extLst>
              <a:ext uri="{FF2B5EF4-FFF2-40B4-BE49-F238E27FC236}">
                <a16:creationId xmlns:a16="http://schemas.microsoft.com/office/drawing/2014/main" id="{A9972CFC-4BD8-CF1A-2660-0B0672F83DA6}"/>
              </a:ext>
            </a:extLst>
          </p:cNvPr>
          <p:cNvSpPr>
            <a:spLocks noGrp="1"/>
          </p:cNvSpPr>
          <p:nvPr>
            <p:ph type="sldNum" idx="3"/>
          </p:nvPr>
        </p:nvSpPr>
        <p:spPr>
          <a:xfrm>
            <a:off x="11599112" y="6510203"/>
            <a:ext cx="585472" cy="364680"/>
          </a:xfrm>
        </p:spPr>
        <p:txBody>
          <a:bodyPr/>
          <a:lstStyle/>
          <a:p>
            <a:fld id="{C932A77E-96FA-4D0D-9FF9-7EEFED12E590}" type="slidenum">
              <a:rPr lang="en-GB" sz="1600" noProof="0" smtClean="0"/>
              <a:t>12</a:t>
            </a:fld>
            <a:endParaRPr lang="en-GB" sz="1600" noProof="0" dirty="0"/>
          </a:p>
        </p:txBody>
      </p:sp>
      <p:grpSp>
        <p:nvGrpSpPr>
          <p:cNvPr id="89" name="Group 88">
            <a:extLst>
              <a:ext uri="{FF2B5EF4-FFF2-40B4-BE49-F238E27FC236}">
                <a16:creationId xmlns:a16="http://schemas.microsoft.com/office/drawing/2014/main" id="{3804384D-D62A-9E7A-0F9F-EA74F796AE83}"/>
              </a:ext>
            </a:extLst>
          </p:cNvPr>
          <p:cNvGrpSpPr/>
          <p:nvPr/>
        </p:nvGrpSpPr>
        <p:grpSpPr>
          <a:xfrm>
            <a:off x="6850678" y="131087"/>
            <a:ext cx="2068595" cy="2449290"/>
            <a:chOff x="5888653" y="131087"/>
            <a:chExt cx="2068595" cy="2449290"/>
          </a:xfrm>
        </p:grpSpPr>
        <p:cxnSp>
          <p:nvCxnSpPr>
            <p:cNvPr id="6" name="Straight Arrow Connector 5">
              <a:extLst>
                <a:ext uri="{FF2B5EF4-FFF2-40B4-BE49-F238E27FC236}">
                  <a16:creationId xmlns:a16="http://schemas.microsoft.com/office/drawing/2014/main" id="{CA1D1416-1275-98D8-007F-49E10B9F9074}"/>
                </a:ext>
              </a:extLst>
            </p:cNvPr>
            <p:cNvCxnSpPr>
              <a:cxnSpLocks/>
            </p:cNvCxnSpPr>
            <p:nvPr/>
          </p:nvCxnSpPr>
          <p:spPr>
            <a:xfrm>
              <a:off x="6219064" y="2262704"/>
              <a:ext cx="1738184" cy="0"/>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E23A64B0-504E-78D6-491A-AFE9016932B9}"/>
                </a:ext>
              </a:extLst>
            </p:cNvPr>
            <p:cNvCxnSpPr>
              <a:cxnSpLocks/>
            </p:cNvCxnSpPr>
            <p:nvPr/>
          </p:nvCxnSpPr>
          <p:spPr>
            <a:xfrm rot="16200000">
              <a:off x="5440589" y="1506111"/>
              <a:ext cx="1738184" cy="0"/>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5C76DE59-CFC1-C3B7-B752-B5B98C1AD735}"/>
                </a:ext>
              </a:extLst>
            </p:cNvPr>
            <p:cNvSpPr/>
            <p:nvPr/>
          </p:nvSpPr>
          <p:spPr>
            <a:xfrm>
              <a:off x="7314667" y="1721932"/>
              <a:ext cx="252000" cy="252000"/>
            </a:xfrm>
            <a:prstGeom prst="ellipse">
              <a:avLst/>
            </a:prstGeom>
            <a:gradFill flip="none" rotWithShape="1">
              <a:gsLst>
                <a:gs pos="60000">
                  <a:schemeClr val="accent2">
                    <a:lumMod val="60000"/>
                    <a:lumOff val="40000"/>
                  </a:schemeClr>
                </a:gs>
                <a:gs pos="0">
                  <a:schemeClr val="accent2">
                    <a:lumMod val="75000"/>
                  </a:schemeClr>
                </a:gs>
                <a:gs pos="97000">
                  <a:schemeClr val="accent2">
                    <a:lumMod val="20000"/>
                    <a:lumOff val="8000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BB9A990-E1A7-4AD5-2A37-93ED457FC984}"/>
                    </a:ext>
                  </a:extLst>
                </p:cNvPr>
                <p:cNvSpPr txBox="1"/>
                <p:nvPr/>
              </p:nvSpPr>
              <p:spPr>
                <a:xfrm>
                  <a:off x="7626837" y="2303378"/>
                  <a:ext cx="33041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𝜓</m:t>
                            </m:r>
                          </m:e>
                          <m:sub>
                            <m:r>
                              <a:rPr lang="de-DE" b="0" i="1" smtClean="0">
                                <a:latin typeface="Cambria Math" panose="02040503050406030204" pitchFamily="18" charset="0"/>
                              </a:rPr>
                              <m:t>𝑥</m:t>
                            </m:r>
                          </m:sub>
                        </m:sSub>
                      </m:oMath>
                    </m:oMathPara>
                  </a14:m>
                  <a:endParaRPr lang="en-US" dirty="0"/>
                </a:p>
              </p:txBody>
            </p:sp>
          </mc:Choice>
          <mc:Fallback xmlns="">
            <p:sp>
              <p:nvSpPr>
                <p:cNvPr id="19" name="TextBox 18">
                  <a:extLst>
                    <a:ext uri="{FF2B5EF4-FFF2-40B4-BE49-F238E27FC236}">
                      <a16:creationId xmlns:a16="http://schemas.microsoft.com/office/drawing/2014/main" id="{CBB9A990-E1A7-4AD5-2A37-93ED457FC984}"/>
                    </a:ext>
                  </a:extLst>
                </p:cNvPr>
                <p:cNvSpPr txBox="1">
                  <a:spLocks noRot="1" noChangeAspect="1" noMove="1" noResize="1" noEditPoints="1" noAdjustHandles="1" noChangeArrowheads="1" noChangeShapeType="1" noTextEdit="1"/>
                </p:cNvSpPr>
                <p:nvPr/>
              </p:nvSpPr>
              <p:spPr>
                <a:xfrm>
                  <a:off x="7626837" y="2303378"/>
                  <a:ext cx="330411" cy="276999"/>
                </a:xfrm>
                <a:prstGeom prst="rect">
                  <a:avLst/>
                </a:prstGeom>
                <a:blipFill>
                  <a:blip r:embed="rId2"/>
                  <a:stretch>
                    <a:fillRect l="-24074" b="-377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AAA55F27-13E7-FB0C-0D79-5FE089119C2D}"/>
                    </a:ext>
                  </a:extLst>
                </p:cNvPr>
                <p:cNvSpPr txBox="1"/>
                <p:nvPr/>
              </p:nvSpPr>
              <p:spPr>
                <a:xfrm>
                  <a:off x="5888653" y="585580"/>
                  <a:ext cx="338041" cy="2989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𝜓</m:t>
                            </m:r>
                          </m:e>
                          <m:sub>
                            <m:r>
                              <a:rPr lang="de-DE" b="0" i="1" smtClean="0">
                                <a:latin typeface="Cambria Math" panose="02040503050406030204" pitchFamily="18" charset="0"/>
                              </a:rPr>
                              <m:t>𝑦</m:t>
                            </m:r>
                          </m:sub>
                        </m:sSub>
                      </m:oMath>
                    </m:oMathPara>
                  </a14:m>
                  <a:endParaRPr lang="en-US" dirty="0"/>
                </a:p>
              </p:txBody>
            </p:sp>
          </mc:Choice>
          <mc:Fallback xmlns="">
            <p:sp>
              <p:nvSpPr>
                <p:cNvPr id="20" name="TextBox 19">
                  <a:extLst>
                    <a:ext uri="{FF2B5EF4-FFF2-40B4-BE49-F238E27FC236}">
                      <a16:creationId xmlns:a16="http://schemas.microsoft.com/office/drawing/2014/main" id="{AAA55F27-13E7-FB0C-0D79-5FE089119C2D}"/>
                    </a:ext>
                  </a:extLst>
                </p:cNvPr>
                <p:cNvSpPr txBox="1">
                  <a:spLocks noRot="1" noChangeAspect="1" noMove="1" noResize="1" noEditPoints="1" noAdjustHandles="1" noChangeArrowheads="1" noChangeShapeType="1" noTextEdit="1"/>
                </p:cNvSpPr>
                <p:nvPr/>
              </p:nvSpPr>
              <p:spPr>
                <a:xfrm>
                  <a:off x="5888653" y="585580"/>
                  <a:ext cx="338041" cy="298928"/>
                </a:xfrm>
                <a:prstGeom prst="rect">
                  <a:avLst/>
                </a:prstGeom>
                <a:blipFill>
                  <a:blip r:embed="rId3"/>
                  <a:stretch>
                    <a:fillRect l="-23636" r="-3636" b="-26531"/>
                  </a:stretch>
                </a:blipFill>
              </p:spPr>
              <p:txBody>
                <a:bodyPr/>
                <a:lstStyle/>
                <a:p>
                  <a:r>
                    <a:rPr lang="en-US">
                      <a:noFill/>
                    </a:rPr>
                    <a:t> </a:t>
                  </a:r>
                </a:p>
              </p:txBody>
            </p:sp>
          </mc:Fallback>
        </mc:AlternateContent>
        <p:cxnSp>
          <p:nvCxnSpPr>
            <p:cNvPr id="22" name="Straight Connector 21">
              <a:extLst>
                <a:ext uri="{FF2B5EF4-FFF2-40B4-BE49-F238E27FC236}">
                  <a16:creationId xmlns:a16="http://schemas.microsoft.com/office/drawing/2014/main" id="{84243FA5-55DB-14EB-995A-22DE73AD820A}"/>
                </a:ext>
              </a:extLst>
            </p:cNvPr>
            <p:cNvCxnSpPr/>
            <p:nvPr/>
          </p:nvCxnSpPr>
          <p:spPr>
            <a:xfrm>
              <a:off x="6610090" y="967146"/>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F2F5F957-7293-5FA7-E539-A321CAD2C1F0}"/>
                </a:ext>
              </a:extLst>
            </p:cNvPr>
            <p:cNvCxnSpPr/>
            <p:nvPr/>
          </p:nvCxnSpPr>
          <p:spPr>
            <a:xfrm>
              <a:off x="6946397" y="958784"/>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10BA2C16-053C-7DD2-05A5-293C509B8504}"/>
                </a:ext>
              </a:extLst>
            </p:cNvPr>
            <p:cNvCxnSpPr/>
            <p:nvPr/>
          </p:nvCxnSpPr>
          <p:spPr>
            <a:xfrm>
              <a:off x="7261659" y="967146"/>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98A7E7B4-7E66-BF03-4880-998BF3A4E17E}"/>
                </a:ext>
              </a:extLst>
            </p:cNvPr>
            <p:cNvCxnSpPr/>
            <p:nvPr/>
          </p:nvCxnSpPr>
          <p:spPr>
            <a:xfrm>
              <a:off x="7602061" y="958784"/>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C27DDA85-50E9-9990-AA0C-CD9005B799D6}"/>
                </a:ext>
              </a:extLst>
            </p:cNvPr>
            <p:cNvCxnSpPr>
              <a:cxnSpLocks/>
            </p:cNvCxnSpPr>
            <p:nvPr/>
          </p:nvCxnSpPr>
          <p:spPr>
            <a:xfrm rot="16200000">
              <a:off x="6965277" y="314627"/>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670A3500-FB74-E555-5FCD-D6DFD32B590E}"/>
                </a:ext>
              </a:extLst>
            </p:cNvPr>
            <p:cNvCxnSpPr>
              <a:cxnSpLocks/>
            </p:cNvCxnSpPr>
            <p:nvPr/>
          </p:nvCxnSpPr>
          <p:spPr>
            <a:xfrm rot="16200000">
              <a:off x="6954061" y="656461"/>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C94A0ED2-1EA2-3ED1-3585-BA382CD7D27E}"/>
                </a:ext>
              </a:extLst>
            </p:cNvPr>
            <p:cNvCxnSpPr>
              <a:cxnSpLocks/>
            </p:cNvCxnSpPr>
            <p:nvPr/>
          </p:nvCxnSpPr>
          <p:spPr>
            <a:xfrm rot="16200000">
              <a:off x="6978837" y="984559"/>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2DB3DBD6-DF28-924D-FE5A-F5CF869D3665}"/>
                </a:ext>
              </a:extLst>
            </p:cNvPr>
            <p:cNvCxnSpPr>
              <a:cxnSpLocks/>
            </p:cNvCxnSpPr>
            <p:nvPr/>
          </p:nvCxnSpPr>
          <p:spPr>
            <a:xfrm rot="16200000">
              <a:off x="6978837" y="1308214"/>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EE9C568D-CBA1-3A47-511D-CB874127B452}"/>
                    </a:ext>
                  </a:extLst>
                </p:cNvPr>
                <p:cNvSpPr txBox="1"/>
                <p:nvPr/>
              </p:nvSpPr>
              <p:spPr>
                <a:xfrm>
                  <a:off x="6303011" y="131087"/>
                  <a:ext cx="1351652" cy="369332"/>
                </a:xfrm>
                <a:prstGeom prst="rect">
                  <a:avLst/>
                </a:prstGeom>
                <a:noFill/>
              </p:spPr>
              <p:txBody>
                <a:bodyPr wrap="none" rtlCol="0">
                  <a:spAutoFit/>
                </a:bodyPr>
                <a:lstStyle/>
                <a:p>
                  <a:r>
                    <a:rPr lang="en-US" dirty="0"/>
                    <a:t>Snapshot </a:t>
                  </a:r>
                  <a14:m>
                    <m:oMath xmlns:m="http://schemas.openxmlformats.org/officeDocument/2006/math">
                      <m:r>
                        <a:rPr lang="en-US" i="1" dirty="0" smtClean="0">
                          <a:latin typeface="Cambria Math" panose="02040503050406030204" pitchFamily="18" charset="0"/>
                        </a:rPr>
                        <m:t>1</m:t>
                      </m:r>
                    </m:oMath>
                  </a14:m>
                  <a:endParaRPr lang="en-US" dirty="0"/>
                </a:p>
              </p:txBody>
            </p:sp>
          </mc:Choice>
          <mc:Fallback xmlns="">
            <p:sp>
              <p:nvSpPr>
                <p:cNvPr id="61" name="TextBox 60">
                  <a:extLst>
                    <a:ext uri="{FF2B5EF4-FFF2-40B4-BE49-F238E27FC236}">
                      <a16:creationId xmlns:a16="http://schemas.microsoft.com/office/drawing/2014/main" id="{EE9C568D-CBA1-3A47-511D-CB874127B452}"/>
                    </a:ext>
                  </a:extLst>
                </p:cNvPr>
                <p:cNvSpPr txBox="1">
                  <a:spLocks noRot="1" noChangeAspect="1" noMove="1" noResize="1" noEditPoints="1" noAdjustHandles="1" noChangeArrowheads="1" noChangeShapeType="1" noTextEdit="1"/>
                </p:cNvSpPr>
                <p:nvPr/>
              </p:nvSpPr>
              <p:spPr>
                <a:xfrm>
                  <a:off x="6303011" y="131087"/>
                  <a:ext cx="1351652" cy="369332"/>
                </a:xfrm>
                <a:prstGeom prst="rect">
                  <a:avLst/>
                </a:prstGeom>
                <a:blipFill>
                  <a:blip r:embed="rId4"/>
                  <a:stretch>
                    <a:fillRect l="-4072" t="-10000" b="-26667"/>
                  </a:stretch>
                </a:blipFill>
              </p:spPr>
              <p:txBody>
                <a:bodyPr/>
                <a:lstStyle/>
                <a:p>
                  <a:r>
                    <a:rPr lang="en-US">
                      <a:noFill/>
                    </a:rPr>
                    <a:t> </a:t>
                  </a:r>
                </a:p>
              </p:txBody>
            </p:sp>
          </mc:Fallback>
        </mc:AlternateContent>
      </p:grpSp>
      <p:grpSp>
        <p:nvGrpSpPr>
          <p:cNvPr id="90" name="Group 89">
            <a:extLst>
              <a:ext uri="{FF2B5EF4-FFF2-40B4-BE49-F238E27FC236}">
                <a16:creationId xmlns:a16="http://schemas.microsoft.com/office/drawing/2014/main" id="{EA30C811-339D-37E1-CD85-94869B898E45}"/>
              </a:ext>
            </a:extLst>
          </p:cNvPr>
          <p:cNvGrpSpPr/>
          <p:nvPr/>
        </p:nvGrpSpPr>
        <p:grpSpPr>
          <a:xfrm>
            <a:off x="8919273" y="81231"/>
            <a:ext cx="2712387" cy="2514016"/>
            <a:chOff x="7957248" y="81231"/>
            <a:chExt cx="2712387" cy="2514016"/>
          </a:xfrm>
        </p:grpSpPr>
        <p:sp>
          <p:nvSpPr>
            <p:cNvPr id="33" name="Oval 32">
              <a:extLst>
                <a:ext uri="{FF2B5EF4-FFF2-40B4-BE49-F238E27FC236}">
                  <a16:creationId xmlns:a16="http://schemas.microsoft.com/office/drawing/2014/main" id="{A8E7FCB9-4DFF-5092-A3CD-16DC0EA80DBB}"/>
                </a:ext>
              </a:extLst>
            </p:cNvPr>
            <p:cNvSpPr/>
            <p:nvPr/>
          </p:nvSpPr>
          <p:spPr>
            <a:xfrm>
              <a:off x="9991814" y="1628919"/>
              <a:ext cx="252000" cy="252000"/>
            </a:xfrm>
            <a:prstGeom prst="ellipse">
              <a:avLst/>
            </a:prstGeom>
            <a:gradFill flip="none" rotWithShape="1">
              <a:gsLst>
                <a:gs pos="60000">
                  <a:schemeClr val="accent2">
                    <a:lumMod val="60000"/>
                    <a:lumOff val="40000"/>
                  </a:schemeClr>
                </a:gs>
                <a:gs pos="0">
                  <a:schemeClr val="accent2">
                    <a:lumMod val="75000"/>
                  </a:schemeClr>
                </a:gs>
                <a:gs pos="97000">
                  <a:schemeClr val="accent2">
                    <a:lumMod val="20000"/>
                    <a:lumOff val="8000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43">
              <a:extLst>
                <a:ext uri="{FF2B5EF4-FFF2-40B4-BE49-F238E27FC236}">
                  <a16:creationId xmlns:a16="http://schemas.microsoft.com/office/drawing/2014/main" id="{075CDC16-6016-E98A-35A3-C03B666E79B4}"/>
                </a:ext>
              </a:extLst>
            </p:cNvPr>
            <p:cNvCxnSpPr>
              <a:cxnSpLocks/>
            </p:cNvCxnSpPr>
            <p:nvPr/>
          </p:nvCxnSpPr>
          <p:spPr>
            <a:xfrm rot="16200000">
              <a:off x="9846866" y="1230095"/>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3F2A6A51-9E66-30A5-6306-086D64D1706B}"/>
                </a:ext>
              </a:extLst>
            </p:cNvPr>
            <p:cNvCxnSpPr>
              <a:cxnSpLocks/>
            </p:cNvCxnSpPr>
            <p:nvPr/>
          </p:nvCxnSpPr>
          <p:spPr>
            <a:xfrm>
              <a:off x="8931451" y="2280749"/>
              <a:ext cx="1738184" cy="0"/>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949F62AC-CAEA-ABAE-B863-498D8F75DF73}"/>
                </a:ext>
              </a:extLst>
            </p:cNvPr>
            <p:cNvCxnSpPr>
              <a:cxnSpLocks/>
            </p:cNvCxnSpPr>
            <p:nvPr/>
          </p:nvCxnSpPr>
          <p:spPr>
            <a:xfrm rot="16200000">
              <a:off x="8130751" y="1520981"/>
              <a:ext cx="1738184" cy="0"/>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ECD76A81-D97E-714E-A2A5-EECB3FF32B95}"/>
                    </a:ext>
                  </a:extLst>
                </p:cNvPr>
                <p:cNvSpPr txBox="1"/>
                <p:nvPr/>
              </p:nvSpPr>
              <p:spPr>
                <a:xfrm>
                  <a:off x="10316999" y="2318248"/>
                  <a:ext cx="33041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𝜓</m:t>
                            </m:r>
                          </m:e>
                          <m:sub>
                            <m:r>
                              <a:rPr lang="de-DE" b="0" i="1" smtClean="0">
                                <a:latin typeface="Cambria Math" panose="02040503050406030204" pitchFamily="18" charset="0"/>
                              </a:rPr>
                              <m:t>𝑥</m:t>
                            </m:r>
                          </m:sub>
                        </m:sSub>
                      </m:oMath>
                    </m:oMathPara>
                  </a14:m>
                  <a:endParaRPr lang="en-US" dirty="0"/>
                </a:p>
              </p:txBody>
            </p:sp>
          </mc:Choice>
          <mc:Fallback xmlns="">
            <p:sp>
              <p:nvSpPr>
                <p:cNvPr id="35" name="TextBox 34">
                  <a:extLst>
                    <a:ext uri="{FF2B5EF4-FFF2-40B4-BE49-F238E27FC236}">
                      <a16:creationId xmlns:a16="http://schemas.microsoft.com/office/drawing/2014/main" id="{ECD76A81-D97E-714E-A2A5-EECB3FF32B95}"/>
                    </a:ext>
                  </a:extLst>
                </p:cNvPr>
                <p:cNvSpPr txBox="1">
                  <a:spLocks noRot="1" noChangeAspect="1" noMove="1" noResize="1" noEditPoints="1" noAdjustHandles="1" noChangeArrowheads="1" noChangeShapeType="1" noTextEdit="1"/>
                </p:cNvSpPr>
                <p:nvPr/>
              </p:nvSpPr>
              <p:spPr>
                <a:xfrm>
                  <a:off x="10316999" y="2318248"/>
                  <a:ext cx="330411" cy="276999"/>
                </a:xfrm>
                <a:prstGeom prst="rect">
                  <a:avLst/>
                </a:prstGeom>
                <a:blipFill>
                  <a:blip r:embed="rId5"/>
                  <a:stretch>
                    <a:fillRect l="-24074" b="-347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1B0E5615-89B0-9B89-ABA8-25A63D42AF4D}"/>
                    </a:ext>
                  </a:extLst>
                </p:cNvPr>
                <p:cNvSpPr txBox="1"/>
                <p:nvPr/>
              </p:nvSpPr>
              <p:spPr>
                <a:xfrm>
                  <a:off x="8578815" y="600450"/>
                  <a:ext cx="338041" cy="2989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𝜓</m:t>
                            </m:r>
                          </m:e>
                          <m:sub>
                            <m:r>
                              <a:rPr lang="de-DE" b="0" i="1" smtClean="0">
                                <a:latin typeface="Cambria Math" panose="02040503050406030204" pitchFamily="18" charset="0"/>
                              </a:rPr>
                              <m:t>𝑦</m:t>
                            </m:r>
                          </m:sub>
                        </m:sSub>
                      </m:oMath>
                    </m:oMathPara>
                  </a14:m>
                  <a:endParaRPr lang="en-US" dirty="0"/>
                </a:p>
              </p:txBody>
            </p:sp>
          </mc:Choice>
          <mc:Fallback xmlns="">
            <p:sp>
              <p:nvSpPr>
                <p:cNvPr id="36" name="TextBox 35">
                  <a:extLst>
                    <a:ext uri="{FF2B5EF4-FFF2-40B4-BE49-F238E27FC236}">
                      <a16:creationId xmlns:a16="http://schemas.microsoft.com/office/drawing/2014/main" id="{1B0E5615-89B0-9B89-ABA8-25A63D42AF4D}"/>
                    </a:ext>
                  </a:extLst>
                </p:cNvPr>
                <p:cNvSpPr txBox="1">
                  <a:spLocks noRot="1" noChangeAspect="1" noMove="1" noResize="1" noEditPoints="1" noAdjustHandles="1" noChangeArrowheads="1" noChangeShapeType="1" noTextEdit="1"/>
                </p:cNvSpPr>
                <p:nvPr/>
              </p:nvSpPr>
              <p:spPr>
                <a:xfrm>
                  <a:off x="8578815" y="600450"/>
                  <a:ext cx="338041" cy="298928"/>
                </a:xfrm>
                <a:prstGeom prst="rect">
                  <a:avLst/>
                </a:prstGeom>
                <a:blipFill>
                  <a:blip r:embed="rId6"/>
                  <a:stretch>
                    <a:fillRect l="-23214" r="-3571" b="-24000"/>
                  </a:stretch>
                </a:blipFill>
              </p:spPr>
              <p:txBody>
                <a:bodyPr/>
                <a:lstStyle/>
                <a:p>
                  <a:r>
                    <a:rPr lang="en-US">
                      <a:noFill/>
                    </a:rPr>
                    <a:t> </a:t>
                  </a:r>
                </a:p>
              </p:txBody>
            </p:sp>
          </mc:Fallback>
        </mc:AlternateContent>
        <p:cxnSp>
          <p:nvCxnSpPr>
            <p:cNvPr id="37" name="Straight Connector 36">
              <a:extLst>
                <a:ext uri="{FF2B5EF4-FFF2-40B4-BE49-F238E27FC236}">
                  <a16:creationId xmlns:a16="http://schemas.microsoft.com/office/drawing/2014/main" id="{1A6CB9F7-79FA-A217-79F8-DD42D7EB295D}"/>
                </a:ext>
              </a:extLst>
            </p:cNvPr>
            <p:cNvCxnSpPr/>
            <p:nvPr/>
          </p:nvCxnSpPr>
          <p:spPr>
            <a:xfrm>
              <a:off x="9478119" y="889027"/>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51744C91-A2F2-508A-D0AA-CBE9DA01AE2C}"/>
                </a:ext>
              </a:extLst>
            </p:cNvPr>
            <p:cNvCxnSpPr/>
            <p:nvPr/>
          </p:nvCxnSpPr>
          <p:spPr>
            <a:xfrm>
              <a:off x="9814426" y="880665"/>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124293B8-A9F8-28D3-F923-AC6B58093645}"/>
                </a:ext>
              </a:extLst>
            </p:cNvPr>
            <p:cNvCxnSpPr/>
            <p:nvPr/>
          </p:nvCxnSpPr>
          <p:spPr>
            <a:xfrm>
              <a:off x="10129688" y="889027"/>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C265E00D-EFDC-9027-53ED-CBC363E26709}"/>
                </a:ext>
              </a:extLst>
            </p:cNvPr>
            <p:cNvCxnSpPr/>
            <p:nvPr/>
          </p:nvCxnSpPr>
          <p:spPr>
            <a:xfrm>
              <a:off x="10470090" y="880665"/>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9CD0199F-F2C3-4FD1-29B9-5AA3ADD18BB4}"/>
                </a:ext>
              </a:extLst>
            </p:cNvPr>
            <p:cNvCxnSpPr>
              <a:cxnSpLocks/>
            </p:cNvCxnSpPr>
            <p:nvPr/>
          </p:nvCxnSpPr>
          <p:spPr>
            <a:xfrm rot="16200000">
              <a:off x="9833306" y="236508"/>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8E27FBA9-BB08-BB52-DC34-96ADE6644258}"/>
                </a:ext>
              </a:extLst>
            </p:cNvPr>
            <p:cNvCxnSpPr>
              <a:cxnSpLocks/>
            </p:cNvCxnSpPr>
            <p:nvPr/>
          </p:nvCxnSpPr>
          <p:spPr>
            <a:xfrm rot="16200000">
              <a:off x="9822090" y="578342"/>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FCAC14A9-09C0-0FB1-8F84-D62BFBDC2B35}"/>
                </a:ext>
              </a:extLst>
            </p:cNvPr>
            <p:cNvCxnSpPr>
              <a:cxnSpLocks/>
            </p:cNvCxnSpPr>
            <p:nvPr/>
          </p:nvCxnSpPr>
          <p:spPr>
            <a:xfrm rot="16200000">
              <a:off x="9846866" y="906440"/>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F7920FF1-6E89-FC49-BD90-CAC6194CA09F}"/>
                </a:ext>
              </a:extLst>
            </p:cNvPr>
            <p:cNvCxnSpPr/>
            <p:nvPr/>
          </p:nvCxnSpPr>
          <p:spPr>
            <a:xfrm>
              <a:off x="7957248" y="1581953"/>
              <a:ext cx="408539" cy="0"/>
            </a:xfrm>
            <a:prstGeom prst="straightConnector1">
              <a:avLst/>
            </a:prstGeom>
            <a:ln w="22225">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B2741391-1D66-3073-A8B0-7EB3808781D9}"/>
                    </a:ext>
                  </a:extLst>
                </p:cNvPr>
                <p:cNvSpPr txBox="1"/>
                <p:nvPr/>
              </p:nvSpPr>
              <p:spPr>
                <a:xfrm>
                  <a:off x="9047094" y="81231"/>
                  <a:ext cx="1458476" cy="369332"/>
                </a:xfrm>
                <a:prstGeom prst="rect">
                  <a:avLst/>
                </a:prstGeom>
                <a:noFill/>
              </p:spPr>
              <p:txBody>
                <a:bodyPr wrap="none" rtlCol="0">
                  <a:spAutoFit/>
                </a:bodyPr>
                <a:lstStyle/>
                <a:p>
                  <a:r>
                    <a:rPr lang="en-US" dirty="0"/>
                    <a:t>Snapshot </a:t>
                  </a:r>
                  <a14:m>
                    <m:oMath xmlns:m="http://schemas.openxmlformats.org/officeDocument/2006/math">
                      <m:sSub>
                        <m:sSubPr>
                          <m:ctrlPr>
                            <a:rPr lang="en-US" i="1" dirty="0" smtClean="0">
                              <a:latin typeface="Cambria Math" panose="02040503050406030204" pitchFamily="18" charset="0"/>
                            </a:rPr>
                          </m:ctrlPr>
                        </m:sSubPr>
                        <m:e>
                          <m:r>
                            <a:rPr lang="de-DE" b="0" i="1" dirty="0" smtClean="0">
                              <a:latin typeface="Cambria Math" panose="02040503050406030204" pitchFamily="18" charset="0"/>
                            </a:rPr>
                            <m:t>𝑛</m:t>
                          </m:r>
                        </m:e>
                        <m:sub>
                          <m:r>
                            <a:rPr lang="de-DE" b="0" i="1" dirty="0" smtClean="0">
                              <a:latin typeface="Cambria Math" panose="02040503050406030204" pitchFamily="18" charset="0"/>
                            </a:rPr>
                            <m:t>1</m:t>
                          </m:r>
                        </m:sub>
                      </m:sSub>
                    </m:oMath>
                  </a14:m>
                  <a:endParaRPr lang="en-US" dirty="0"/>
                </a:p>
              </p:txBody>
            </p:sp>
          </mc:Choice>
          <mc:Fallback xmlns="">
            <p:sp>
              <p:nvSpPr>
                <p:cNvPr id="62" name="TextBox 61">
                  <a:extLst>
                    <a:ext uri="{FF2B5EF4-FFF2-40B4-BE49-F238E27FC236}">
                      <a16:creationId xmlns:a16="http://schemas.microsoft.com/office/drawing/2014/main" id="{B2741391-1D66-3073-A8B0-7EB3808781D9}"/>
                    </a:ext>
                  </a:extLst>
                </p:cNvPr>
                <p:cNvSpPr txBox="1">
                  <a:spLocks noRot="1" noChangeAspect="1" noMove="1" noResize="1" noEditPoints="1" noAdjustHandles="1" noChangeArrowheads="1" noChangeShapeType="1" noTextEdit="1"/>
                </p:cNvSpPr>
                <p:nvPr/>
              </p:nvSpPr>
              <p:spPr>
                <a:xfrm>
                  <a:off x="9047094" y="81231"/>
                  <a:ext cx="1458476" cy="369332"/>
                </a:xfrm>
                <a:prstGeom prst="rect">
                  <a:avLst/>
                </a:prstGeom>
                <a:blipFill>
                  <a:blip r:embed="rId7"/>
                  <a:stretch>
                    <a:fillRect l="-3766" t="-8197" b="-24590"/>
                  </a:stretch>
                </a:blipFill>
              </p:spPr>
              <p:txBody>
                <a:bodyPr/>
                <a:lstStyle/>
                <a:p>
                  <a:r>
                    <a:rPr lang="en-US">
                      <a:noFill/>
                    </a:rPr>
                    <a:t> </a:t>
                  </a:r>
                </a:p>
              </p:txBody>
            </p:sp>
          </mc:Fallback>
        </mc:AlternateContent>
      </p:grpSp>
      <p:cxnSp>
        <p:nvCxnSpPr>
          <p:cNvPr id="63" name="Straight Arrow Connector 62">
            <a:extLst>
              <a:ext uri="{FF2B5EF4-FFF2-40B4-BE49-F238E27FC236}">
                <a16:creationId xmlns:a16="http://schemas.microsoft.com/office/drawing/2014/main" id="{8056DA87-F6C0-804B-4D25-622EBF655B0F}"/>
              </a:ext>
            </a:extLst>
          </p:cNvPr>
          <p:cNvCxnSpPr>
            <a:cxnSpLocks/>
          </p:cNvCxnSpPr>
          <p:nvPr/>
        </p:nvCxnSpPr>
        <p:spPr>
          <a:xfrm>
            <a:off x="10764942" y="2789927"/>
            <a:ext cx="0" cy="509722"/>
          </a:xfrm>
          <a:prstGeom prst="straightConnector1">
            <a:avLst/>
          </a:prstGeom>
          <a:ln w="22225">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CCCE0C80-7DDA-FAB8-DAC9-CB70B0B9CD82}"/>
                  </a:ext>
                </a:extLst>
              </p:cNvPr>
              <p:cNvSpPr txBox="1"/>
              <p:nvPr/>
            </p:nvSpPr>
            <p:spPr>
              <a:xfrm>
                <a:off x="9998415" y="3601901"/>
                <a:ext cx="1458476" cy="369332"/>
              </a:xfrm>
              <a:prstGeom prst="rect">
                <a:avLst/>
              </a:prstGeom>
              <a:noFill/>
            </p:spPr>
            <p:txBody>
              <a:bodyPr wrap="none" rtlCol="0">
                <a:spAutoFit/>
              </a:bodyPr>
              <a:lstStyle/>
              <a:p>
                <a:r>
                  <a:rPr lang="en-US" dirty="0"/>
                  <a:t>Snapshot </a:t>
                </a:r>
                <a14:m>
                  <m:oMath xmlns:m="http://schemas.openxmlformats.org/officeDocument/2006/math">
                    <m:sSub>
                      <m:sSubPr>
                        <m:ctrlPr>
                          <a:rPr lang="en-US" i="1" dirty="0">
                            <a:latin typeface="Cambria Math" panose="02040503050406030204" pitchFamily="18" charset="0"/>
                          </a:rPr>
                        </m:ctrlPr>
                      </m:sSubPr>
                      <m:e>
                        <m:r>
                          <a:rPr lang="de-DE" i="1" dirty="0">
                            <a:latin typeface="Cambria Math" panose="02040503050406030204" pitchFamily="18" charset="0"/>
                          </a:rPr>
                          <m:t>𝑛</m:t>
                        </m:r>
                      </m:e>
                      <m:sub>
                        <m:r>
                          <a:rPr lang="de-DE" b="0" i="1" dirty="0" smtClean="0">
                            <a:latin typeface="Cambria Math" panose="02040503050406030204" pitchFamily="18" charset="0"/>
                          </a:rPr>
                          <m:t>2</m:t>
                        </m:r>
                      </m:sub>
                    </m:sSub>
                  </m:oMath>
                </a14:m>
                <a:endParaRPr lang="en-US" dirty="0"/>
              </a:p>
            </p:txBody>
          </p:sp>
        </mc:Choice>
        <mc:Fallback xmlns="">
          <p:sp>
            <p:nvSpPr>
              <p:cNvPr id="65" name="TextBox 64">
                <a:extLst>
                  <a:ext uri="{FF2B5EF4-FFF2-40B4-BE49-F238E27FC236}">
                    <a16:creationId xmlns:a16="http://schemas.microsoft.com/office/drawing/2014/main" id="{CCCE0C80-7DDA-FAB8-DAC9-CB70B0B9CD82}"/>
                  </a:ext>
                </a:extLst>
              </p:cNvPr>
              <p:cNvSpPr txBox="1">
                <a:spLocks noRot="1" noChangeAspect="1" noMove="1" noResize="1" noEditPoints="1" noAdjustHandles="1" noChangeArrowheads="1" noChangeShapeType="1" noTextEdit="1"/>
              </p:cNvSpPr>
              <p:nvPr/>
            </p:nvSpPr>
            <p:spPr>
              <a:xfrm>
                <a:off x="9998415" y="3601901"/>
                <a:ext cx="1458476" cy="369332"/>
              </a:xfrm>
              <a:prstGeom prst="rect">
                <a:avLst/>
              </a:prstGeom>
              <a:blipFill>
                <a:blip r:embed="rId8"/>
                <a:stretch>
                  <a:fillRect l="-3347" t="-10000" b="-26667"/>
                </a:stretch>
              </a:blipFill>
            </p:spPr>
            <p:txBody>
              <a:bodyPr/>
              <a:lstStyle/>
              <a:p>
                <a:r>
                  <a:rPr lang="en-US">
                    <a:noFill/>
                  </a:rPr>
                  <a:t> </a:t>
                </a:r>
              </a:p>
            </p:txBody>
          </p:sp>
        </mc:Fallback>
      </mc:AlternateContent>
      <p:grpSp>
        <p:nvGrpSpPr>
          <p:cNvPr id="3" name="Group 2">
            <a:extLst>
              <a:ext uri="{FF2B5EF4-FFF2-40B4-BE49-F238E27FC236}">
                <a16:creationId xmlns:a16="http://schemas.microsoft.com/office/drawing/2014/main" id="{9CE65CCB-FFB8-67E4-8795-EE3BA439EC9E}"/>
              </a:ext>
            </a:extLst>
          </p:cNvPr>
          <p:cNvGrpSpPr>
            <a:grpSpLocks noChangeAspect="1"/>
          </p:cNvGrpSpPr>
          <p:nvPr/>
        </p:nvGrpSpPr>
        <p:grpSpPr>
          <a:xfrm>
            <a:off x="2368271" y="2138675"/>
            <a:ext cx="825868" cy="827381"/>
            <a:chOff x="3837320" y="2577311"/>
            <a:chExt cx="1214148" cy="1216373"/>
          </a:xfrm>
        </p:grpSpPr>
        <p:sp>
          <p:nvSpPr>
            <p:cNvPr id="5" name="Oval 4">
              <a:extLst>
                <a:ext uri="{FF2B5EF4-FFF2-40B4-BE49-F238E27FC236}">
                  <a16:creationId xmlns:a16="http://schemas.microsoft.com/office/drawing/2014/main" id="{FFCEDB01-FAF2-C8D2-5ECC-A55052DB8051}"/>
                </a:ext>
              </a:extLst>
            </p:cNvPr>
            <p:cNvSpPr/>
            <p:nvPr/>
          </p:nvSpPr>
          <p:spPr>
            <a:xfrm>
              <a:off x="3837320" y="3466506"/>
              <a:ext cx="1214148" cy="327178"/>
            </a:xfrm>
            <a:prstGeom prst="ellipse">
              <a:avLst/>
            </a:prstGeom>
            <a:solidFill>
              <a:srgbClr val="FFE6CB"/>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grpSp>
          <p:nvGrpSpPr>
            <p:cNvPr id="7" name="Group 6">
              <a:extLst>
                <a:ext uri="{FF2B5EF4-FFF2-40B4-BE49-F238E27FC236}">
                  <a16:creationId xmlns:a16="http://schemas.microsoft.com/office/drawing/2014/main" id="{B2FEEEB3-CBCB-4051-3DCB-5672C99E1EBD}"/>
                </a:ext>
              </a:extLst>
            </p:cNvPr>
            <p:cNvGrpSpPr>
              <a:grpSpLocks noChangeAspect="1"/>
            </p:cNvGrpSpPr>
            <p:nvPr/>
          </p:nvGrpSpPr>
          <p:grpSpPr>
            <a:xfrm>
              <a:off x="4053780" y="2949988"/>
              <a:ext cx="804417" cy="713070"/>
              <a:chOff x="1758028" y="3687481"/>
              <a:chExt cx="1312148" cy="1163145"/>
            </a:xfrm>
          </p:grpSpPr>
          <p:grpSp>
            <p:nvGrpSpPr>
              <p:cNvPr id="11" name="Group 10">
                <a:extLst>
                  <a:ext uri="{FF2B5EF4-FFF2-40B4-BE49-F238E27FC236}">
                    <a16:creationId xmlns:a16="http://schemas.microsoft.com/office/drawing/2014/main" id="{E318A9FD-FE41-BF51-B30E-C094D0A0725A}"/>
                  </a:ext>
                </a:extLst>
              </p:cNvPr>
              <p:cNvGrpSpPr/>
              <p:nvPr/>
            </p:nvGrpSpPr>
            <p:grpSpPr>
              <a:xfrm>
                <a:off x="2615571" y="4393426"/>
                <a:ext cx="454605" cy="457200"/>
                <a:chOff x="2615571" y="4393426"/>
                <a:chExt cx="454605" cy="457200"/>
              </a:xfrm>
            </p:grpSpPr>
            <p:sp>
              <p:nvSpPr>
                <p:cNvPr id="86" name="Oval 85">
                  <a:extLst>
                    <a:ext uri="{FF2B5EF4-FFF2-40B4-BE49-F238E27FC236}">
                      <a16:creationId xmlns:a16="http://schemas.microsoft.com/office/drawing/2014/main" id="{2B8F4618-3FFC-FE34-376C-C85E1A2E6017}"/>
                    </a:ext>
                  </a:extLst>
                </p:cNvPr>
                <p:cNvSpPr/>
                <p:nvPr/>
              </p:nvSpPr>
              <p:spPr>
                <a:xfrm>
                  <a:off x="2615571" y="4393426"/>
                  <a:ext cx="454605" cy="457200"/>
                </a:xfrm>
                <a:prstGeom prst="ellipse">
                  <a:avLst/>
                </a:prstGeom>
                <a:noFill/>
                <a:ln w="254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0D50FC8A-6F21-92B4-95D3-A7CBC9E6E9A4}"/>
                    </a:ext>
                  </a:extLst>
                </p:cNvPr>
                <p:cNvSpPr>
                  <a:spLocks noChangeAspect="1"/>
                </p:cNvSpPr>
                <p:nvPr/>
              </p:nvSpPr>
              <p:spPr>
                <a:xfrm>
                  <a:off x="2776764" y="4563411"/>
                  <a:ext cx="124523" cy="125233"/>
                </a:xfrm>
                <a:prstGeom prst="ellipse">
                  <a:avLst/>
                </a:prstGeom>
                <a:noFill/>
                <a:ln w="254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2" name="Group 11">
                <a:extLst>
                  <a:ext uri="{FF2B5EF4-FFF2-40B4-BE49-F238E27FC236}">
                    <a16:creationId xmlns:a16="http://schemas.microsoft.com/office/drawing/2014/main" id="{07739FA1-CAAD-0DFB-EC91-BC0D27125494}"/>
                  </a:ext>
                </a:extLst>
              </p:cNvPr>
              <p:cNvGrpSpPr/>
              <p:nvPr/>
            </p:nvGrpSpPr>
            <p:grpSpPr>
              <a:xfrm>
                <a:off x="1758028" y="4383486"/>
                <a:ext cx="454605" cy="457200"/>
                <a:chOff x="2615571" y="4393426"/>
                <a:chExt cx="454605" cy="457200"/>
              </a:xfrm>
            </p:grpSpPr>
            <p:sp>
              <p:nvSpPr>
                <p:cNvPr id="84" name="Oval 83">
                  <a:extLst>
                    <a:ext uri="{FF2B5EF4-FFF2-40B4-BE49-F238E27FC236}">
                      <a16:creationId xmlns:a16="http://schemas.microsoft.com/office/drawing/2014/main" id="{3446A965-21A5-58BB-AAEE-176B23C686CA}"/>
                    </a:ext>
                  </a:extLst>
                </p:cNvPr>
                <p:cNvSpPr/>
                <p:nvPr/>
              </p:nvSpPr>
              <p:spPr>
                <a:xfrm>
                  <a:off x="2615571" y="4393426"/>
                  <a:ext cx="454605" cy="457200"/>
                </a:xfrm>
                <a:prstGeom prst="ellipse">
                  <a:avLst/>
                </a:prstGeom>
                <a:noFill/>
                <a:ln w="254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E759B918-D47C-2581-B351-06FE78FE3CC4}"/>
                    </a:ext>
                  </a:extLst>
                </p:cNvPr>
                <p:cNvSpPr>
                  <a:spLocks noChangeAspect="1"/>
                </p:cNvSpPr>
                <p:nvPr/>
              </p:nvSpPr>
              <p:spPr>
                <a:xfrm>
                  <a:off x="2776764" y="4563411"/>
                  <a:ext cx="124523" cy="125233"/>
                </a:xfrm>
                <a:prstGeom prst="ellipse">
                  <a:avLst/>
                </a:prstGeom>
                <a:noFill/>
                <a:ln w="254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3" name="Straight Connector 12">
                <a:extLst>
                  <a:ext uri="{FF2B5EF4-FFF2-40B4-BE49-F238E27FC236}">
                    <a16:creationId xmlns:a16="http://schemas.microsoft.com/office/drawing/2014/main" id="{CD77796B-3ADC-DECC-D359-FC51213C5CAF}"/>
                  </a:ext>
                </a:extLst>
              </p:cNvPr>
              <p:cNvCxnSpPr>
                <a:stCxn id="84" idx="6"/>
                <a:endCxn id="86" idx="2"/>
              </p:cNvCxnSpPr>
              <p:nvPr/>
            </p:nvCxnSpPr>
            <p:spPr>
              <a:xfrm>
                <a:off x="2212633" y="4612086"/>
                <a:ext cx="402938" cy="99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3015B09F-E81E-4AFD-FBE9-8F7CF29B1F0C}"/>
                  </a:ext>
                </a:extLst>
              </p:cNvPr>
              <p:cNvCxnSpPr>
                <a:cxnSpLocks/>
                <a:stCxn id="84" idx="0"/>
              </p:cNvCxnSpPr>
              <p:nvPr/>
            </p:nvCxnSpPr>
            <p:spPr>
              <a:xfrm flipV="1">
                <a:off x="1985331" y="4223565"/>
                <a:ext cx="0" cy="15992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5F863A7B-8AA8-AB96-8D12-A3BAA208BECE}"/>
                  </a:ext>
                </a:extLst>
              </p:cNvPr>
              <p:cNvCxnSpPr>
                <a:cxnSpLocks/>
              </p:cNvCxnSpPr>
              <p:nvPr/>
            </p:nvCxnSpPr>
            <p:spPr>
              <a:xfrm flipV="1">
                <a:off x="1983863" y="4120488"/>
                <a:ext cx="118781" cy="11260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59ADEAC1-6069-8AB1-0AA0-2D3AE71EBD21}"/>
                  </a:ext>
                </a:extLst>
              </p:cNvPr>
              <p:cNvCxnSpPr>
                <a:cxnSpLocks/>
              </p:cNvCxnSpPr>
              <p:nvPr/>
            </p:nvCxnSpPr>
            <p:spPr>
              <a:xfrm flipH="1">
                <a:off x="2102644" y="4120488"/>
                <a:ext cx="74314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7A1F3012-4578-258E-975C-B26B3C2B1156}"/>
                  </a:ext>
                </a:extLst>
              </p:cNvPr>
              <p:cNvCxnSpPr>
                <a:cxnSpLocks/>
                <a:stCxn id="86" idx="0"/>
              </p:cNvCxnSpPr>
              <p:nvPr/>
            </p:nvCxnSpPr>
            <p:spPr>
              <a:xfrm flipV="1">
                <a:off x="2842874" y="4120488"/>
                <a:ext cx="5839" cy="2729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E178DC40-4290-9BB4-38C6-8127512E9BA3}"/>
                  </a:ext>
                </a:extLst>
              </p:cNvPr>
              <p:cNvCxnSpPr/>
              <p:nvPr/>
            </p:nvCxnSpPr>
            <p:spPr>
              <a:xfrm>
                <a:off x="1981482" y="4303525"/>
                <a:ext cx="34579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D052D23C-F595-1589-838A-3B5ADC1E7122}"/>
                  </a:ext>
                </a:extLst>
              </p:cNvPr>
              <p:cNvCxnSpPr>
                <a:cxnSpLocks/>
              </p:cNvCxnSpPr>
              <p:nvPr/>
            </p:nvCxnSpPr>
            <p:spPr>
              <a:xfrm flipV="1">
                <a:off x="2313356" y="4120488"/>
                <a:ext cx="214398" cy="18303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804FD3E2-A197-E4D0-599B-5899BD69BFEE}"/>
                  </a:ext>
                </a:extLst>
              </p:cNvPr>
              <p:cNvCxnSpPr>
                <a:cxnSpLocks/>
              </p:cNvCxnSpPr>
              <p:nvPr/>
            </p:nvCxnSpPr>
            <p:spPr>
              <a:xfrm flipV="1">
                <a:off x="2396967" y="3874689"/>
                <a:ext cx="0" cy="23584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E51B2906-CCE3-0D37-13C0-946D85AB9152}"/>
                  </a:ext>
                </a:extLst>
              </p:cNvPr>
              <p:cNvCxnSpPr>
                <a:cxnSpLocks/>
              </p:cNvCxnSpPr>
              <p:nvPr/>
            </p:nvCxnSpPr>
            <p:spPr>
              <a:xfrm flipV="1">
                <a:off x="2615571" y="3874689"/>
                <a:ext cx="0" cy="23584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3" name="Oval 72">
                <a:extLst>
                  <a:ext uri="{FF2B5EF4-FFF2-40B4-BE49-F238E27FC236}">
                    <a16:creationId xmlns:a16="http://schemas.microsoft.com/office/drawing/2014/main" id="{BDB0110B-0042-D8C0-715A-CCA93176B8B0}"/>
                  </a:ext>
                </a:extLst>
              </p:cNvPr>
              <p:cNvSpPr>
                <a:spLocks noChangeAspect="1"/>
              </p:cNvSpPr>
              <p:nvPr/>
            </p:nvSpPr>
            <p:spPr>
              <a:xfrm>
                <a:off x="2494458" y="3687481"/>
                <a:ext cx="200126" cy="201267"/>
              </a:xfrm>
              <a:prstGeom prst="ellipse">
                <a:avLst/>
              </a:prstGeom>
              <a:noFill/>
              <a:ln w="254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Oval 73">
                <a:extLst>
                  <a:ext uri="{FF2B5EF4-FFF2-40B4-BE49-F238E27FC236}">
                    <a16:creationId xmlns:a16="http://schemas.microsoft.com/office/drawing/2014/main" id="{217F5B3B-D65E-9E70-8910-1BBD0FB40FAE}"/>
                  </a:ext>
                </a:extLst>
              </p:cNvPr>
              <p:cNvSpPr>
                <a:spLocks noChangeAspect="1"/>
              </p:cNvSpPr>
              <p:nvPr/>
            </p:nvSpPr>
            <p:spPr>
              <a:xfrm>
                <a:off x="2074531" y="3732390"/>
                <a:ext cx="131835" cy="132589"/>
              </a:xfrm>
              <a:prstGeom prst="ellipse">
                <a:avLst/>
              </a:prstGeom>
              <a:noFill/>
              <a:ln w="254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5" name="Straight Connector 74">
                <a:extLst>
                  <a:ext uri="{FF2B5EF4-FFF2-40B4-BE49-F238E27FC236}">
                    <a16:creationId xmlns:a16="http://schemas.microsoft.com/office/drawing/2014/main" id="{54B701A4-721C-DFC9-C21B-36A2BE6E155B}"/>
                  </a:ext>
                </a:extLst>
              </p:cNvPr>
              <p:cNvCxnSpPr>
                <a:stCxn id="73" idx="4"/>
                <a:endCxn id="74" idx="4"/>
              </p:cNvCxnSpPr>
              <p:nvPr/>
            </p:nvCxnSpPr>
            <p:spPr>
              <a:xfrm flipH="1" flipV="1">
                <a:off x="2140449" y="3864979"/>
                <a:ext cx="454072" cy="2376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22910F57-1F18-4189-841A-835FAB82C438}"/>
                  </a:ext>
                </a:extLst>
              </p:cNvPr>
              <p:cNvCxnSpPr>
                <a:cxnSpLocks/>
                <a:stCxn id="73" idx="0"/>
                <a:endCxn id="74" idx="0"/>
              </p:cNvCxnSpPr>
              <p:nvPr/>
            </p:nvCxnSpPr>
            <p:spPr>
              <a:xfrm flipH="1">
                <a:off x="2140450" y="3687481"/>
                <a:ext cx="454071" cy="4491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E5983ADB-7CC2-1E68-1A14-32E3CCB321AA}"/>
                  </a:ext>
                </a:extLst>
              </p:cNvPr>
              <p:cNvCxnSpPr>
                <a:stCxn id="74" idx="2"/>
              </p:cNvCxnSpPr>
              <p:nvPr/>
            </p:nvCxnSpPr>
            <p:spPr>
              <a:xfrm flipH="1" flipV="1">
                <a:off x="1981482" y="3798684"/>
                <a:ext cx="93049" cy="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D2820C49-CC98-F572-B451-4431A72AA9CB}"/>
                  </a:ext>
                </a:extLst>
              </p:cNvPr>
              <p:cNvCxnSpPr/>
              <p:nvPr/>
            </p:nvCxnSpPr>
            <p:spPr>
              <a:xfrm flipV="1">
                <a:off x="1981482" y="3709935"/>
                <a:ext cx="0" cy="16475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A47677D9-95E3-0D71-4692-BC0E564B7461}"/>
                  </a:ext>
                </a:extLst>
              </p:cNvPr>
              <p:cNvCxnSpPr/>
              <p:nvPr/>
            </p:nvCxnSpPr>
            <p:spPr>
              <a:xfrm flipH="1">
                <a:off x="1840706" y="3709935"/>
                <a:ext cx="140776" cy="3342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C12B6C73-45CB-9E9A-0C93-CB6CA3A31D93}"/>
                  </a:ext>
                </a:extLst>
              </p:cNvPr>
              <p:cNvCxnSpPr>
                <a:cxnSpLocks/>
              </p:cNvCxnSpPr>
              <p:nvPr/>
            </p:nvCxnSpPr>
            <p:spPr>
              <a:xfrm flipH="1" flipV="1">
                <a:off x="1845353" y="3838066"/>
                <a:ext cx="140776" cy="3342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10" name="Graphic 9" descr="Wireless with solid fill">
              <a:extLst>
                <a:ext uri="{FF2B5EF4-FFF2-40B4-BE49-F238E27FC236}">
                  <a16:creationId xmlns:a16="http://schemas.microsoft.com/office/drawing/2014/main" id="{0769339B-7CDE-EBD4-FD81-248C57C5669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20955696">
              <a:off x="4232021" y="2577311"/>
              <a:ext cx="322586" cy="297515"/>
            </a:xfrm>
            <a:prstGeom prst="rect">
              <a:avLst/>
            </a:prstGeom>
          </p:spPr>
        </p:pic>
      </p:grpSp>
      <p:grpSp>
        <p:nvGrpSpPr>
          <p:cNvPr id="92" name="Group 91">
            <a:extLst>
              <a:ext uri="{FF2B5EF4-FFF2-40B4-BE49-F238E27FC236}">
                <a16:creationId xmlns:a16="http://schemas.microsoft.com/office/drawing/2014/main" id="{742492D7-29BD-32AD-6FCF-9C64B45E85BF}"/>
              </a:ext>
            </a:extLst>
          </p:cNvPr>
          <p:cNvGrpSpPr/>
          <p:nvPr/>
        </p:nvGrpSpPr>
        <p:grpSpPr>
          <a:xfrm>
            <a:off x="391444" y="1310475"/>
            <a:ext cx="623653" cy="669179"/>
            <a:chOff x="94594" y="1868587"/>
            <a:chExt cx="623653" cy="669179"/>
          </a:xfrm>
        </p:grpSpPr>
        <p:grpSp>
          <p:nvGrpSpPr>
            <p:cNvPr id="93" name="Group 92">
              <a:extLst>
                <a:ext uri="{FF2B5EF4-FFF2-40B4-BE49-F238E27FC236}">
                  <a16:creationId xmlns:a16="http://schemas.microsoft.com/office/drawing/2014/main" id="{83574F81-EB73-D9FC-B359-B679F721159C}"/>
                </a:ext>
              </a:extLst>
            </p:cNvPr>
            <p:cNvGrpSpPr/>
            <p:nvPr/>
          </p:nvGrpSpPr>
          <p:grpSpPr>
            <a:xfrm>
              <a:off x="94594" y="1872556"/>
              <a:ext cx="68712" cy="92593"/>
              <a:chOff x="1844231" y="869163"/>
              <a:chExt cx="108640" cy="146399"/>
            </a:xfrm>
          </p:grpSpPr>
          <p:cxnSp>
            <p:nvCxnSpPr>
              <p:cNvPr id="192" name="Straight Connector 191">
                <a:extLst>
                  <a:ext uri="{FF2B5EF4-FFF2-40B4-BE49-F238E27FC236}">
                    <a16:creationId xmlns:a16="http://schemas.microsoft.com/office/drawing/2014/main" id="{29A3DEEF-7289-FC54-CAD6-7C11B312D104}"/>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DF33599C-52CD-996F-53F7-CF78362871F1}"/>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94" name="Straight Connector 193">
                <a:extLst>
                  <a:ext uri="{FF2B5EF4-FFF2-40B4-BE49-F238E27FC236}">
                    <a16:creationId xmlns:a16="http://schemas.microsoft.com/office/drawing/2014/main" id="{15630299-A4B4-A0A3-571C-8DEF513C78A8}"/>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94" name="Group 93">
              <a:extLst>
                <a:ext uri="{FF2B5EF4-FFF2-40B4-BE49-F238E27FC236}">
                  <a16:creationId xmlns:a16="http://schemas.microsoft.com/office/drawing/2014/main" id="{9797861D-1BB8-A0A5-1A12-EC76D45434C9}"/>
                </a:ext>
              </a:extLst>
            </p:cNvPr>
            <p:cNvGrpSpPr/>
            <p:nvPr/>
          </p:nvGrpSpPr>
          <p:grpSpPr>
            <a:xfrm>
              <a:off x="98940" y="2152583"/>
              <a:ext cx="68712" cy="92593"/>
              <a:chOff x="1844231" y="869163"/>
              <a:chExt cx="108640" cy="146399"/>
            </a:xfrm>
          </p:grpSpPr>
          <p:cxnSp>
            <p:nvCxnSpPr>
              <p:cNvPr id="125" name="Straight Connector 124">
                <a:extLst>
                  <a:ext uri="{FF2B5EF4-FFF2-40B4-BE49-F238E27FC236}">
                    <a16:creationId xmlns:a16="http://schemas.microsoft.com/office/drawing/2014/main" id="{295FA95B-B4F5-4221-B384-A2FBC1B4C224}"/>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31F2A65B-BEDF-9608-EB2B-BBD027A5E9EE}"/>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BD1AD131-1440-D2D3-3F12-03CA39A2EB16}"/>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95" name="Group 94">
              <a:extLst>
                <a:ext uri="{FF2B5EF4-FFF2-40B4-BE49-F238E27FC236}">
                  <a16:creationId xmlns:a16="http://schemas.microsoft.com/office/drawing/2014/main" id="{60E25C55-32FB-AD1E-24B9-6CDD81915EF1}"/>
                </a:ext>
              </a:extLst>
            </p:cNvPr>
            <p:cNvGrpSpPr/>
            <p:nvPr/>
          </p:nvGrpSpPr>
          <p:grpSpPr>
            <a:xfrm>
              <a:off x="98940" y="2445006"/>
              <a:ext cx="68712" cy="92593"/>
              <a:chOff x="1844231" y="869163"/>
              <a:chExt cx="108640" cy="146399"/>
            </a:xfrm>
          </p:grpSpPr>
          <p:cxnSp>
            <p:nvCxnSpPr>
              <p:cNvPr id="121" name="Straight Connector 120">
                <a:extLst>
                  <a:ext uri="{FF2B5EF4-FFF2-40B4-BE49-F238E27FC236}">
                    <a16:creationId xmlns:a16="http://schemas.microsoft.com/office/drawing/2014/main" id="{05A68A61-85C0-6369-1A4E-280770BA32F2}"/>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AB5D3F10-E73B-906E-EFC3-F9B303235202}"/>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D0E34C35-9282-079D-B16B-975FA2765500}"/>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96" name="Group 95">
              <a:extLst>
                <a:ext uri="{FF2B5EF4-FFF2-40B4-BE49-F238E27FC236}">
                  <a16:creationId xmlns:a16="http://schemas.microsoft.com/office/drawing/2014/main" id="{AC208BF0-E5CE-557F-7E5A-CE9A9EF73F6F}"/>
                </a:ext>
              </a:extLst>
            </p:cNvPr>
            <p:cNvGrpSpPr/>
            <p:nvPr/>
          </p:nvGrpSpPr>
          <p:grpSpPr>
            <a:xfrm>
              <a:off x="380901" y="1868587"/>
              <a:ext cx="68712" cy="92593"/>
              <a:chOff x="1844231" y="869163"/>
              <a:chExt cx="108640" cy="146399"/>
            </a:xfrm>
          </p:grpSpPr>
          <p:cxnSp>
            <p:nvCxnSpPr>
              <p:cNvPr id="118" name="Straight Connector 117">
                <a:extLst>
                  <a:ext uri="{FF2B5EF4-FFF2-40B4-BE49-F238E27FC236}">
                    <a16:creationId xmlns:a16="http://schemas.microsoft.com/office/drawing/2014/main" id="{CDAEFF9F-2940-1788-01CD-A92517CAEFFF}"/>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3F603629-FAF4-85A4-0DB5-108FC03D0312}"/>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68FA9E26-F4EB-CE5D-8733-58E899AD30A7}"/>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97" name="Group 96">
              <a:extLst>
                <a:ext uri="{FF2B5EF4-FFF2-40B4-BE49-F238E27FC236}">
                  <a16:creationId xmlns:a16="http://schemas.microsoft.com/office/drawing/2014/main" id="{33B655FD-0F85-F8C4-F4B3-B36B8623394A}"/>
                </a:ext>
              </a:extLst>
            </p:cNvPr>
            <p:cNvGrpSpPr/>
            <p:nvPr/>
          </p:nvGrpSpPr>
          <p:grpSpPr>
            <a:xfrm>
              <a:off x="379741" y="2148533"/>
              <a:ext cx="68712" cy="92593"/>
              <a:chOff x="1844231" y="869163"/>
              <a:chExt cx="108640" cy="146399"/>
            </a:xfrm>
          </p:grpSpPr>
          <p:cxnSp>
            <p:nvCxnSpPr>
              <p:cNvPr id="114" name="Straight Connector 113">
                <a:extLst>
                  <a:ext uri="{FF2B5EF4-FFF2-40B4-BE49-F238E27FC236}">
                    <a16:creationId xmlns:a16="http://schemas.microsoft.com/office/drawing/2014/main" id="{DE74B5E7-E15C-0A5B-8D42-168C5C44D3D4}"/>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8BEBB934-C710-2221-EA3F-44260DF584DC}"/>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28427099-89BB-D87C-D5DF-8BBAC445B2DC}"/>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98" name="Group 97">
              <a:extLst>
                <a:ext uri="{FF2B5EF4-FFF2-40B4-BE49-F238E27FC236}">
                  <a16:creationId xmlns:a16="http://schemas.microsoft.com/office/drawing/2014/main" id="{878922F9-B640-933A-575C-B3069C888840}"/>
                </a:ext>
              </a:extLst>
            </p:cNvPr>
            <p:cNvGrpSpPr/>
            <p:nvPr/>
          </p:nvGrpSpPr>
          <p:grpSpPr>
            <a:xfrm>
              <a:off x="383825" y="2445173"/>
              <a:ext cx="68712" cy="92593"/>
              <a:chOff x="1844231" y="869163"/>
              <a:chExt cx="108640" cy="146399"/>
            </a:xfrm>
          </p:grpSpPr>
          <p:cxnSp>
            <p:nvCxnSpPr>
              <p:cNvPr id="111" name="Straight Connector 110">
                <a:extLst>
                  <a:ext uri="{FF2B5EF4-FFF2-40B4-BE49-F238E27FC236}">
                    <a16:creationId xmlns:a16="http://schemas.microsoft.com/office/drawing/2014/main" id="{46308B42-A43A-33D2-4967-E8A86716D7D5}"/>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A8860D6B-DEB9-B2FE-F4CC-2EFF87B6CA30}"/>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FAA2DD1A-16AA-B28A-4408-06C2D483E516}"/>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99" name="Group 98">
              <a:extLst>
                <a:ext uri="{FF2B5EF4-FFF2-40B4-BE49-F238E27FC236}">
                  <a16:creationId xmlns:a16="http://schemas.microsoft.com/office/drawing/2014/main" id="{CD230268-9447-2A26-EB44-CF34755C0F40}"/>
                </a:ext>
              </a:extLst>
            </p:cNvPr>
            <p:cNvGrpSpPr/>
            <p:nvPr/>
          </p:nvGrpSpPr>
          <p:grpSpPr>
            <a:xfrm>
              <a:off x="646611" y="1868587"/>
              <a:ext cx="68712" cy="92593"/>
              <a:chOff x="1844231" y="869163"/>
              <a:chExt cx="108640" cy="146399"/>
            </a:xfrm>
          </p:grpSpPr>
          <p:cxnSp>
            <p:nvCxnSpPr>
              <p:cNvPr id="108" name="Straight Connector 107">
                <a:extLst>
                  <a:ext uri="{FF2B5EF4-FFF2-40B4-BE49-F238E27FC236}">
                    <a16:creationId xmlns:a16="http://schemas.microsoft.com/office/drawing/2014/main" id="{298FAEE3-2244-1E9D-A496-BB639C7129B8}"/>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925841FE-FC6C-B460-798E-3911F7BC2DAA}"/>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92A0A9E2-008A-1A65-0A0B-AB78653ED2A2}"/>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00" name="Group 99">
              <a:extLst>
                <a:ext uri="{FF2B5EF4-FFF2-40B4-BE49-F238E27FC236}">
                  <a16:creationId xmlns:a16="http://schemas.microsoft.com/office/drawing/2014/main" id="{576A2D8B-A995-E40F-212B-1A1028D93FF5}"/>
                </a:ext>
              </a:extLst>
            </p:cNvPr>
            <p:cNvGrpSpPr/>
            <p:nvPr/>
          </p:nvGrpSpPr>
          <p:grpSpPr>
            <a:xfrm>
              <a:off x="645451" y="2148533"/>
              <a:ext cx="68712" cy="92593"/>
              <a:chOff x="1844231" y="869163"/>
              <a:chExt cx="108640" cy="146399"/>
            </a:xfrm>
          </p:grpSpPr>
          <p:cxnSp>
            <p:nvCxnSpPr>
              <p:cNvPr id="105" name="Straight Connector 104">
                <a:extLst>
                  <a:ext uri="{FF2B5EF4-FFF2-40B4-BE49-F238E27FC236}">
                    <a16:creationId xmlns:a16="http://schemas.microsoft.com/office/drawing/2014/main" id="{7E5197F3-CDEA-E98C-C0DA-1275B1963721}"/>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BF32C26E-F7EA-DAB4-000E-E61792F25919}"/>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76DD7BB7-ACBC-79A2-DA98-130A54B223EE}"/>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01" name="Group 100">
              <a:extLst>
                <a:ext uri="{FF2B5EF4-FFF2-40B4-BE49-F238E27FC236}">
                  <a16:creationId xmlns:a16="http://schemas.microsoft.com/office/drawing/2014/main" id="{1C4E5C7B-36BF-3047-C5AE-CB50EED0E21A}"/>
                </a:ext>
              </a:extLst>
            </p:cNvPr>
            <p:cNvGrpSpPr/>
            <p:nvPr/>
          </p:nvGrpSpPr>
          <p:grpSpPr>
            <a:xfrm>
              <a:off x="649535" y="2445173"/>
              <a:ext cx="68712" cy="92593"/>
              <a:chOff x="1844231" y="869163"/>
              <a:chExt cx="108640" cy="146399"/>
            </a:xfrm>
          </p:grpSpPr>
          <p:cxnSp>
            <p:nvCxnSpPr>
              <p:cNvPr id="102" name="Straight Connector 101">
                <a:extLst>
                  <a:ext uri="{FF2B5EF4-FFF2-40B4-BE49-F238E27FC236}">
                    <a16:creationId xmlns:a16="http://schemas.microsoft.com/office/drawing/2014/main" id="{CCBD5B8B-C938-0BE4-B7A7-E0E081287B54}"/>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4FF32301-1257-9D81-B992-4BD1A80B9EF3}"/>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1603883-6FB5-1060-E261-B69FE76EAA9D}"/>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pic>
        <p:nvPicPr>
          <p:cNvPr id="195" name="Picture 194">
            <a:extLst>
              <a:ext uri="{FF2B5EF4-FFF2-40B4-BE49-F238E27FC236}">
                <a16:creationId xmlns:a16="http://schemas.microsoft.com/office/drawing/2014/main" id="{11EF05AE-B42B-1E61-3427-866A970BFCED}"/>
              </a:ext>
            </a:extLst>
          </p:cNvPr>
          <p:cNvPicPr>
            <a:picLocks noChangeAspect="1"/>
          </p:cNvPicPr>
          <p:nvPr/>
        </p:nvPicPr>
        <p:blipFill>
          <a:blip r:embed="rId11"/>
          <a:stretch>
            <a:fillRect/>
          </a:stretch>
        </p:blipFill>
        <p:spPr>
          <a:xfrm>
            <a:off x="1111252" y="1212660"/>
            <a:ext cx="1152529" cy="1181800"/>
          </a:xfrm>
          <a:prstGeom prst="rect">
            <a:avLst/>
          </a:prstGeom>
        </p:spPr>
      </p:pic>
      <p:sp>
        <p:nvSpPr>
          <p:cNvPr id="196" name="TextBox 195">
            <a:extLst>
              <a:ext uri="{FF2B5EF4-FFF2-40B4-BE49-F238E27FC236}">
                <a16:creationId xmlns:a16="http://schemas.microsoft.com/office/drawing/2014/main" id="{F27AD6F1-4D45-52C5-C076-CA0F1AB4BD0B}"/>
              </a:ext>
            </a:extLst>
          </p:cNvPr>
          <p:cNvSpPr txBox="1"/>
          <p:nvPr/>
        </p:nvSpPr>
        <p:spPr>
          <a:xfrm>
            <a:off x="1179225" y="833522"/>
            <a:ext cx="868320" cy="369332"/>
          </a:xfrm>
          <a:prstGeom prst="rect">
            <a:avLst/>
          </a:prstGeom>
          <a:noFill/>
        </p:spPr>
        <p:txBody>
          <a:bodyPr wrap="square">
            <a:spAutoFit/>
          </a:bodyPr>
          <a:lstStyle/>
          <a:p>
            <a:pPr algn="ctr"/>
            <a:r>
              <a:rPr lang="en-GB" sz="1800" b="0" strike="noStrike" spc="-1" noProof="0" dirty="0">
                <a:solidFill>
                  <a:srgbClr val="000000"/>
                </a:solidFill>
                <a:latin typeface="Calibri"/>
              </a:rPr>
              <a:t>SIM </a:t>
            </a:r>
            <a:endParaRPr lang="en-GB" noProof="0" dirty="0"/>
          </a:p>
        </p:txBody>
      </p:sp>
      <mc:AlternateContent xmlns:mc="http://schemas.openxmlformats.org/markup-compatibility/2006" xmlns:a14="http://schemas.microsoft.com/office/drawing/2010/main">
        <mc:Choice Requires="a14">
          <p:sp>
            <p:nvSpPr>
              <p:cNvPr id="197" name="TextBox 196">
                <a:extLst>
                  <a:ext uri="{FF2B5EF4-FFF2-40B4-BE49-F238E27FC236}">
                    <a16:creationId xmlns:a16="http://schemas.microsoft.com/office/drawing/2014/main" id="{1455B375-0836-9AAE-B80C-ACB3FEB4A0F0}"/>
                  </a:ext>
                </a:extLst>
              </p:cNvPr>
              <p:cNvSpPr txBox="1"/>
              <p:nvPr/>
            </p:nvSpPr>
            <p:spPr>
              <a:xfrm>
                <a:off x="1605723" y="1890580"/>
                <a:ext cx="656869" cy="307777"/>
              </a:xfrm>
              <a:prstGeom prst="rect">
                <a:avLst/>
              </a:prstGeom>
              <a:solidFill>
                <a:srgbClr val="FFFFFF">
                  <a:alpha val="53000"/>
                </a:srgbClr>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400" b="1" i="1" noProof="0" smtClean="0">
                              <a:latin typeface="Cambria Math" panose="02040503050406030204" pitchFamily="18" charset="0"/>
                            </a:rPr>
                          </m:ctrlPr>
                        </m:sSubPr>
                        <m:e>
                          <m:r>
                            <a:rPr lang="en-GB" sz="1400" b="1" i="1" noProof="0" smtClean="0">
                              <a:latin typeface="Cambria Math" panose="02040503050406030204" pitchFamily="18" charset="0"/>
                              <a:ea typeface="Cambria Math" panose="02040503050406030204" pitchFamily="18" charset="0"/>
                            </a:rPr>
                            <m:t>𝜰</m:t>
                          </m:r>
                        </m:e>
                        <m:sub>
                          <m:r>
                            <a:rPr lang="en-GB" sz="1400" b="0" i="1" noProof="0" smtClean="0">
                              <a:latin typeface="Cambria Math" panose="02040503050406030204" pitchFamily="18" charset="0"/>
                            </a:rPr>
                            <m:t>0</m:t>
                          </m:r>
                        </m:sub>
                      </m:sSub>
                      <m:r>
                        <a:rPr lang="en-GB" sz="1400" b="0" i="1" noProof="0" smtClean="0">
                          <a:latin typeface="Cambria Math" panose="02040503050406030204" pitchFamily="18" charset="0"/>
                        </a:rPr>
                        <m:t>(</m:t>
                      </m:r>
                      <m:r>
                        <a:rPr lang="en-GB" sz="1400" b="0" i="1" noProof="0" smtClean="0">
                          <a:latin typeface="Cambria Math" panose="02040503050406030204" pitchFamily="18" charset="0"/>
                        </a:rPr>
                        <m:t>𝑡</m:t>
                      </m:r>
                      <m:r>
                        <a:rPr lang="en-GB" sz="1400" b="0" i="1" noProof="0" smtClean="0">
                          <a:latin typeface="Cambria Math" panose="02040503050406030204" pitchFamily="18" charset="0"/>
                        </a:rPr>
                        <m:t>)</m:t>
                      </m:r>
                    </m:oMath>
                  </m:oMathPara>
                </a14:m>
                <a:endParaRPr lang="en-GB" sz="1400" noProof="0" dirty="0"/>
              </a:p>
            </p:txBody>
          </p:sp>
        </mc:Choice>
        <mc:Fallback xmlns="">
          <p:sp>
            <p:nvSpPr>
              <p:cNvPr id="197" name="TextBox 196">
                <a:extLst>
                  <a:ext uri="{FF2B5EF4-FFF2-40B4-BE49-F238E27FC236}">
                    <a16:creationId xmlns:a16="http://schemas.microsoft.com/office/drawing/2014/main" id="{1455B375-0836-9AAE-B80C-ACB3FEB4A0F0}"/>
                  </a:ext>
                </a:extLst>
              </p:cNvPr>
              <p:cNvSpPr txBox="1">
                <a:spLocks noRot="1" noChangeAspect="1" noMove="1" noResize="1" noEditPoints="1" noAdjustHandles="1" noChangeArrowheads="1" noChangeShapeType="1" noTextEdit="1"/>
              </p:cNvSpPr>
              <p:nvPr/>
            </p:nvSpPr>
            <p:spPr>
              <a:xfrm>
                <a:off x="1605723" y="1890580"/>
                <a:ext cx="656869" cy="307777"/>
              </a:xfrm>
              <a:prstGeom prst="rect">
                <a:avLst/>
              </a:prstGeom>
              <a:blipFill>
                <a:blip r:embed="rId12"/>
                <a:stretch>
                  <a:fillRect b="-7843"/>
                </a:stretch>
              </a:blipFill>
            </p:spPr>
            <p:txBody>
              <a:bodyPr/>
              <a:lstStyle/>
              <a:p>
                <a:r>
                  <a:rPr lang="en-US">
                    <a:noFill/>
                  </a:rPr>
                  <a:t> </a:t>
                </a:r>
              </a:p>
            </p:txBody>
          </p:sp>
        </mc:Fallback>
      </mc:AlternateContent>
      <p:grpSp>
        <p:nvGrpSpPr>
          <p:cNvPr id="198" name="Group 197">
            <a:extLst>
              <a:ext uri="{FF2B5EF4-FFF2-40B4-BE49-F238E27FC236}">
                <a16:creationId xmlns:a16="http://schemas.microsoft.com/office/drawing/2014/main" id="{480B6580-15D4-08A5-F434-42B42B17F2F2}"/>
              </a:ext>
            </a:extLst>
          </p:cNvPr>
          <p:cNvGrpSpPr/>
          <p:nvPr/>
        </p:nvGrpSpPr>
        <p:grpSpPr>
          <a:xfrm>
            <a:off x="9560391" y="4095955"/>
            <a:ext cx="2090820" cy="1994797"/>
            <a:chOff x="8578815" y="600450"/>
            <a:chExt cx="2090820" cy="1994797"/>
          </a:xfrm>
        </p:grpSpPr>
        <p:sp>
          <p:nvSpPr>
            <p:cNvPr id="199" name="Oval 198">
              <a:extLst>
                <a:ext uri="{FF2B5EF4-FFF2-40B4-BE49-F238E27FC236}">
                  <a16:creationId xmlns:a16="http://schemas.microsoft.com/office/drawing/2014/main" id="{45DBB575-7E60-E87F-A7EB-FDF281796719}"/>
                </a:ext>
              </a:extLst>
            </p:cNvPr>
            <p:cNvSpPr/>
            <p:nvPr/>
          </p:nvSpPr>
          <p:spPr>
            <a:xfrm>
              <a:off x="10013449" y="1744529"/>
              <a:ext cx="252000" cy="252000"/>
            </a:xfrm>
            <a:prstGeom prst="ellipse">
              <a:avLst/>
            </a:prstGeom>
            <a:gradFill flip="none" rotWithShape="1">
              <a:gsLst>
                <a:gs pos="60000">
                  <a:schemeClr val="accent2">
                    <a:lumMod val="60000"/>
                    <a:lumOff val="40000"/>
                  </a:schemeClr>
                </a:gs>
                <a:gs pos="0">
                  <a:schemeClr val="accent2">
                    <a:lumMod val="75000"/>
                  </a:schemeClr>
                </a:gs>
                <a:gs pos="97000">
                  <a:schemeClr val="accent2">
                    <a:lumMod val="20000"/>
                    <a:lumOff val="8000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0" name="Straight Connector 199">
              <a:extLst>
                <a:ext uri="{FF2B5EF4-FFF2-40B4-BE49-F238E27FC236}">
                  <a16:creationId xmlns:a16="http://schemas.microsoft.com/office/drawing/2014/main" id="{D11294F3-73B9-B67D-FD73-1D5E0E1352B2}"/>
                </a:ext>
              </a:extLst>
            </p:cNvPr>
            <p:cNvCxnSpPr>
              <a:cxnSpLocks/>
            </p:cNvCxnSpPr>
            <p:nvPr/>
          </p:nvCxnSpPr>
          <p:spPr>
            <a:xfrm rot="16200000">
              <a:off x="9846866" y="1230095"/>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201" name="Straight Arrow Connector 200">
              <a:extLst>
                <a:ext uri="{FF2B5EF4-FFF2-40B4-BE49-F238E27FC236}">
                  <a16:creationId xmlns:a16="http://schemas.microsoft.com/office/drawing/2014/main" id="{C8A88B71-EB3B-B1F2-FBBC-7012B0D9BC19}"/>
                </a:ext>
              </a:extLst>
            </p:cNvPr>
            <p:cNvCxnSpPr>
              <a:cxnSpLocks/>
            </p:cNvCxnSpPr>
            <p:nvPr/>
          </p:nvCxnSpPr>
          <p:spPr>
            <a:xfrm>
              <a:off x="8931451" y="2280749"/>
              <a:ext cx="1738184" cy="0"/>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02" name="Straight Arrow Connector 201">
              <a:extLst>
                <a:ext uri="{FF2B5EF4-FFF2-40B4-BE49-F238E27FC236}">
                  <a16:creationId xmlns:a16="http://schemas.microsoft.com/office/drawing/2014/main" id="{A8621CE3-F932-3327-961A-687E942FD50A}"/>
                </a:ext>
              </a:extLst>
            </p:cNvPr>
            <p:cNvCxnSpPr>
              <a:cxnSpLocks/>
            </p:cNvCxnSpPr>
            <p:nvPr/>
          </p:nvCxnSpPr>
          <p:spPr>
            <a:xfrm rot="16200000">
              <a:off x="8130751" y="1520981"/>
              <a:ext cx="1738184" cy="0"/>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3" name="TextBox 202">
                  <a:extLst>
                    <a:ext uri="{FF2B5EF4-FFF2-40B4-BE49-F238E27FC236}">
                      <a16:creationId xmlns:a16="http://schemas.microsoft.com/office/drawing/2014/main" id="{20FCA278-A97F-71E5-0C57-CB842F9C75F6}"/>
                    </a:ext>
                  </a:extLst>
                </p:cNvPr>
                <p:cNvSpPr txBox="1"/>
                <p:nvPr/>
              </p:nvSpPr>
              <p:spPr>
                <a:xfrm>
                  <a:off x="10316999" y="2318248"/>
                  <a:ext cx="33041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𝜓</m:t>
                            </m:r>
                          </m:e>
                          <m:sub>
                            <m:r>
                              <a:rPr lang="de-DE" b="0" i="1" smtClean="0">
                                <a:latin typeface="Cambria Math" panose="02040503050406030204" pitchFamily="18" charset="0"/>
                              </a:rPr>
                              <m:t>𝑥</m:t>
                            </m:r>
                          </m:sub>
                        </m:sSub>
                      </m:oMath>
                    </m:oMathPara>
                  </a14:m>
                  <a:endParaRPr lang="en-US" dirty="0"/>
                </a:p>
              </p:txBody>
            </p:sp>
          </mc:Choice>
          <mc:Fallback xmlns="">
            <p:sp>
              <p:nvSpPr>
                <p:cNvPr id="203" name="TextBox 202">
                  <a:extLst>
                    <a:ext uri="{FF2B5EF4-FFF2-40B4-BE49-F238E27FC236}">
                      <a16:creationId xmlns:a16="http://schemas.microsoft.com/office/drawing/2014/main" id="{20FCA278-A97F-71E5-0C57-CB842F9C75F6}"/>
                    </a:ext>
                  </a:extLst>
                </p:cNvPr>
                <p:cNvSpPr txBox="1">
                  <a:spLocks noRot="1" noChangeAspect="1" noMove="1" noResize="1" noEditPoints="1" noAdjustHandles="1" noChangeArrowheads="1" noChangeShapeType="1" noTextEdit="1"/>
                </p:cNvSpPr>
                <p:nvPr/>
              </p:nvSpPr>
              <p:spPr>
                <a:xfrm>
                  <a:off x="10316999" y="2318248"/>
                  <a:ext cx="330411" cy="276999"/>
                </a:xfrm>
                <a:prstGeom prst="rect">
                  <a:avLst/>
                </a:prstGeom>
                <a:blipFill>
                  <a:blip r:embed="rId13"/>
                  <a:stretch>
                    <a:fillRect l="-23636" t="-2222" b="-377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4" name="TextBox 203">
                  <a:extLst>
                    <a:ext uri="{FF2B5EF4-FFF2-40B4-BE49-F238E27FC236}">
                      <a16:creationId xmlns:a16="http://schemas.microsoft.com/office/drawing/2014/main" id="{FF935C69-4355-066B-E302-396051F27C47}"/>
                    </a:ext>
                  </a:extLst>
                </p:cNvPr>
                <p:cNvSpPr txBox="1"/>
                <p:nvPr/>
              </p:nvSpPr>
              <p:spPr>
                <a:xfrm>
                  <a:off x="8578815" y="600450"/>
                  <a:ext cx="338041" cy="2989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𝜓</m:t>
                            </m:r>
                          </m:e>
                          <m:sub>
                            <m:r>
                              <a:rPr lang="de-DE" b="0" i="1" smtClean="0">
                                <a:latin typeface="Cambria Math" panose="02040503050406030204" pitchFamily="18" charset="0"/>
                              </a:rPr>
                              <m:t>𝑦</m:t>
                            </m:r>
                          </m:sub>
                        </m:sSub>
                      </m:oMath>
                    </m:oMathPara>
                  </a14:m>
                  <a:endParaRPr lang="en-US" dirty="0"/>
                </a:p>
              </p:txBody>
            </p:sp>
          </mc:Choice>
          <mc:Fallback xmlns="">
            <p:sp>
              <p:nvSpPr>
                <p:cNvPr id="204" name="TextBox 203">
                  <a:extLst>
                    <a:ext uri="{FF2B5EF4-FFF2-40B4-BE49-F238E27FC236}">
                      <a16:creationId xmlns:a16="http://schemas.microsoft.com/office/drawing/2014/main" id="{FF935C69-4355-066B-E302-396051F27C47}"/>
                    </a:ext>
                  </a:extLst>
                </p:cNvPr>
                <p:cNvSpPr txBox="1">
                  <a:spLocks noRot="1" noChangeAspect="1" noMove="1" noResize="1" noEditPoints="1" noAdjustHandles="1" noChangeArrowheads="1" noChangeShapeType="1" noTextEdit="1"/>
                </p:cNvSpPr>
                <p:nvPr/>
              </p:nvSpPr>
              <p:spPr>
                <a:xfrm>
                  <a:off x="8578815" y="600450"/>
                  <a:ext cx="338041" cy="298928"/>
                </a:xfrm>
                <a:prstGeom prst="rect">
                  <a:avLst/>
                </a:prstGeom>
                <a:blipFill>
                  <a:blip r:embed="rId14"/>
                  <a:stretch>
                    <a:fillRect l="-23214" r="-3571" b="-26531"/>
                  </a:stretch>
                </a:blipFill>
              </p:spPr>
              <p:txBody>
                <a:bodyPr/>
                <a:lstStyle/>
                <a:p>
                  <a:r>
                    <a:rPr lang="en-US">
                      <a:noFill/>
                    </a:rPr>
                    <a:t> </a:t>
                  </a:r>
                </a:p>
              </p:txBody>
            </p:sp>
          </mc:Fallback>
        </mc:AlternateContent>
        <p:cxnSp>
          <p:nvCxnSpPr>
            <p:cNvPr id="205" name="Straight Connector 204">
              <a:extLst>
                <a:ext uri="{FF2B5EF4-FFF2-40B4-BE49-F238E27FC236}">
                  <a16:creationId xmlns:a16="http://schemas.microsoft.com/office/drawing/2014/main" id="{8E24861F-FBF0-CA5C-70A0-C133ADC4959E}"/>
                </a:ext>
              </a:extLst>
            </p:cNvPr>
            <p:cNvCxnSpPr/>
            <p:nvPr/>
          </p:nvCxnSpPr>
          <p:spPr>
            <a:xfrm>
              <a:off x="9478119" y="889027"/>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0442EAB4-62EB-8382-FC91-E45924C694A6}"/>
                </a:ext>
              </a:extLst>
            </p:cNvPr>
            <p:cNvCxnSpPr/>
            <p:nvPr/>
          </p:nvCxnSpPr>
          <p:spPr>
            <a:xfrm>
              <a:off x="9814426" y="880665"/>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207" name="Straight Connector 206">
              <a:extLst>
                <a:ext uri="{FF2B5EF4-FFF2-40B4-BE49-F238E27FC236}">
                  <a16:creationId xmlns:a16="http://schemas.microsoft.com/office/drawing/2014/main" id="{2EF99314-714E-7486-FBE3-4A932B5045DA}"/>
                </a:ext>
              </a:extLst>
            </p:cNvPr>
            <p:cNvCxnSpPr/>
            <p:nvPr/>
          </p:nvCxnSpPr>
          <p:spPr>
            <a:xfrm>
              <a:off x="10129688" y="889027"/>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208" name="Straight Connector 207">
              <a:extLst>
                <a:ext uri="{FF2B5EF4-FFF2-40B4-BE49-F238E27FC236}">
                  <a16:creationId xmlns:a16="http://schemas.microsoft.com/office/drawing/2014/main" id="{5A8F8F42-A0E2-2FD8-5F9C-126C13E6A1D6}"/>
                </a:ext>
              </a:extLst>
            </p:cNvPr>
            <p:cNvCxnSpPr/>
            <p:nvPr/>
          </p:nvCxnSpPr>
          <p:spPr>
            <a:xfrm>
              <a:off x="10470090" y="880665"/>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209" name="Straight Connector 208">
              <a:extLst>
                <a:ext uri="{FF2B5EF4-FFF2-40B4-BE49-F238E27FC236}">
                  <a16:creationId xmlns:a16="http://schemas.microsoft.com/office/drawing/2014/main" id="{57BC00D3-93D5-8C56-F682-A0F984BB041B}"/>
                </a:ext>
              </a:extLst>
            </p:cNvPr>
            <p:cNvCxnSpPr>
              <a:cxnSpLocks/>
            </p:cNvCxnSpPr>
            <p:nvPr/>
          </p:nvCxnSpPr>
          <p:spPr>
            <a:xfrm rot="16200000">
              <a:off x="9833306" y="236508"/>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210" name="Straight Connector 209">
              <a:extLst>
                <a:ext uri="{FF2B5EF4-FFF2-40B4-BE49-F238E27FC236}">
                  <a16:creationId xmlns:a16="http://schemas.microsoft.com/office/drawing/2014/main" id="{3CEE1D55-067C-C7D5-F179-D4C12FDC7DBA}"/>
                </a:ext>
              </a:extLst>
            </p:cNvPr>
            <p:cNvCxnSpPr>
              <a:cxnSpLocks/>
            </p:cNvCxnSpPr>
            <p:nvPr/>
          </p:nvCxnSpPr>
          <p:spPr>
            <a:xfrm rot="16200000">
              <a:off x="9822090" y="578342"/>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F09508C3-B5EF-0068-B371-3CA13A94515C}"/>
                </a:ext>
              </a:extLst>
            </p:cNvPr>
            <p:cNvCxnSpPr>
              <a:cxnSpLocks/>
            </p:cNvCxnSpPr>
            <p:nvPr/>
          </p:nvCxnSpPr>
          <p:spPr>
            <a:xfrm rot="16200000">
              <a:off x="9846866" y="906440"/>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grpSp>
      <p:pic>
        <p:nvPicPr>
          <p:cNvPr id="214" name="Graphic 213">
            <a:extLst>
              <a:ext uri="{FF2B5EF4-FFF2-40B4-BE49-F238E27FC236}">
                <a16:creationId xmlns:a16="http://schemas.microsoft.com/office/drawing/2014/main" id="{5970704F-4A18-DA6E-EF61-EB0705DB4330}"/>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4352600" y="2854782"/>
            <a:ext cx="4968653" cy="3726491"/>
          </a:xfrm>
          <a:prstGeom prst="rect">
            <a:avLst/>
          </a:prstGeom>
        </p:spPr>
      </p:pic>
      <p:cxnSp>
        <p:nvCxnSpPr>
          <p:cNvPr id="215" name="Straight Arrow Connector 214">
            <a:extLst>
              <a:ext uri="{FF2B5EF4-FFF2-40B4-BE49-F238E27FC236}">
                <a16:creationId xmlns:a16="http://schemas.microsoft.com/office/drawing/2014/main" id="{D21165C1-991C-83AC-B673-9F4A50F3C099}"/>
              </a:ext>
            </a:extLst>
          </p:cNvPr>
          <p:cNvCxnSpPr>
            <a:cxnSpLocks/>
          </p:cNvCxnSpPr>
          <p:nvPr/>
        </p:nvCxnSpPr>
        <p:spPr>
          <a:xfrm>
            <a:off x="220408" y="4761834"/>
            <a:ext cx="3672000" cy="0"/>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6" name="TextBox 215">
                <a:extLst>
                  <a:ext uri="{FF2B5EF4-FFF2-40B4-BE49-F238E27FC236}">
                    <a16:creationId xmlns:a16="http://schemas.microsoft.com/office/drawing/2014/main" id="{BC8548B5-2DB3-6A5E-2993-0F52D5A7F38D}"/>
                  </a:ext>
                </a:extLst>
              </p:cNvPr>
              <p:cNvSpPr txBox="1"/>
              <p:nvPr/>
            </p:nvSpPr>
            <p:spPr>
              <a:xfrm>
                <a:off x="3792763" y="4871247"/>
                <a:ext cx="16113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rPr>
                        <m:t>𝑡</m:t>
                      </m:r>
                    </m:oMath>
                  </m:oMathPara>
                </a14:m>
                <a:endParaRPr lang="en-GB" noProof="0" dirty="0"/>
              </a:p>
            </p:txBody>
          </p:sp>
        </mc:Choice>
        <mc:Fallback xmlns="">
          <p:sp>
            <p:nvSpPr>
              <p:cNvPr id="216" name="TextBox 215">
                <a:extLst>
                  <a:ext uri="{FF2B5EF4-FFF2-40B4-BE49-F238E27FC236}">
                    <a16:creationId xmlns:a16="http://schemas.microsoft.com/office/drawing/2014/main" id="{BC8548B5-2DB3-6A5E-2993-0F52D5A7F38D}"/>
                  </a:ext>
                </a:extLst>
              </p:cNvPr>
              <p:cNvSpPr txBox="1">
                <a:spLocks noRot="1" noChangeAspect="1" noMove="1" noResize="1" noEditPoints="1" noAdjustHandles="1" noChangeArrowheads="1" noChangeShapeType="1" noTextEdit="1"/>
              </p:cNvSpPr>
              <p:nvPr/>
            </p:nvSpPr>
            <p:spPr>
              <a:xfrm>
                <a:off x="3792763" y="4871247"/>
                <a:ext cx="161133" cy="276999"/>
              </a:xfrm>
              <a:prstGeom prst="rect">
                <a:avLst/>
              </a:prstGeom>
              <a:blipFill>
                <a:blip r:embed="rId17"/>
                <a:stretch>
                  <a:fillRect l="-25926" r="-22222" b="-6522"/>
                </a:stretch>
              </a:blipFill>
            </p:spPr>
            <p:txBody>
              <a:bodyPr/>
              <a:lstStyle/>
              <a:p>
                <a:r>
                  <a:rPr lang="en-US">
                    <a:noFill/>
                  </a:rPr>
                  <a:t> </a:t>
                </a:r>
              </a:p>
            </p:txBody>
          </p:sp>
        </mc:Fallback>
      </mc:AlternateContent>
      <p:sp>
        <p:nvSpPr>
          <p:cNvPr id="217" name="Rectangle: Rounded Corners 216">
            <a:extLst>
              <a:ext uri="{FF2B5EF4-FFF2-40B4-BE49-F238E27FC236}">
                <a16:creationId xmlns:a16="http://schemas.microsoft.com/office/drawing/2014/main" id="{7EF848C1-435A-2CEE-AFAC-D44355720245}"/>
              </a:ext>
            </a:extLst>
          </p:cNvPr>
          <p:cNvSpPr/>
          <p:nvPr/>
        </p:nvSpPr>
        <p:spPr>
          <a:xfrm>
            <a:off x="239175" y="4300864"/>
            <a:ext cx="714286"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218" name="TextBox 217">
                <a:extLst>
                  <a:ext uri="{FF2B5EF4-FFF2-40B4-BE49-F238E27FC236}">
                    <a16:creationId xmlns:a16="http://schemas.microsoft.com/office/drawing/2014/main" id="{102169BD-C82A-7CD4-CC78-926EFB0A2C0A}"/>
                  </a:ext>
                </a:extLst>
              </p:cNvPr>
              <p:cNvSpPr txBox="1"/>
              <p:nvPr/>
            </p:nvSpPr>
            <p:spPr>
              <a:xfrm>
                <a:off x="198535" y="4303572"/>
                <a:ext cx="79302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𝑡</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oMath>
                  </m:oMathPara>
                </a14:m>
                <a:endParaRPr lang="en-GB" noProof="0" dirty="0"/>
              </a:p>
            </p:txBody>
          </p:sp>
        </mc:Choice>
        <mc:Fallback xmlns="">
          <p:sp>
            <p:nvSpPr>
              <p:cNvPr id="218" name="TextBox 217">
                <a:extLst>
                  <a:ext uri="{FF2B5EF4-FFF2-40B4-BE49-F238E27FC236}">
                    <a16:creationId xmlns:a16="http://schemas.microsoft.com/office/drawing/2014/main" id="{102169BD-C82A-7CD4-CC78-926EFB0A2C0A}"/>
                  </a:ext>
                </a:extLst>
              </p:cNvPr>
              <p:cNvSpPr txBox="1">
                <a:spLocks noRot="1" noChangeAspect="1" noMove="1" noResize="1" noEditPoints="1" noAdjustHandles="1" noChangeArrowheads="1" noChangeShapeType="1" noTextEdit="1"/>
              </p:cNvSpPr>
              <p:nvPr/>
            </p:nvSpPr>
            <p:spPr>
              <a:xfrm>
                <a:off x="198535" y="4303572"/>
                <a:ext cx="793026" cy="369332"/>
              </a:xfrm>
              <a:prstGeom prst="rect">
                <a:avLst/>
              </a:prstGeom>
              <a:blipFill>
                <a:blip r:embed="rId18"/>
                <a:stretch>
                  <a:fillRect r="-6923" b="-13115"/>
                </a:stretch>
              </a:blipFill>
            </p:spPr>
            <p:txBody>
              <a:bodyPr/>
              <a:lstStyle/>
              <a:p>
                <a:r>
                  <a:rPr lang="en-US">
                    <a:noFill/>
                  </a:rPr>
                  <a:t> </a:t>
                </a:r>
              </a:p>
            </p:txBody>
          </p:sp>
        </mc:Fallback>
      </mc:AlternateContent>
      <p:sp>
        <p:nvSpPr>
          <p:cNvPr id="222" name="Rectangle: Rounded Corners 221">
            <a:extLst>
              <a:ext uri="{FF2B5EF4-FFF2-40B4-BE49-F238E27FC236}">
                <a16:creationId xmlns:a16="http://schemas.microsoft.com/office/drawing/2014/main" id="{18E1EDCA-3FCD-BB0F-1D3B-5EBB55FFDDDE}"/>
              </a:ext>
            </a:extLst>
          </p:cNvPr>
          <p:cNvSpPr/>
          <p:nvPr/>
        </p:nvSpPr>
        <p:spPr>
          <a:xfrm>
            <a:off x="1421774" y="4302390"/>
            <a:ext cx="828897"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223" name="TextBox 222">
                <a:extLst>
                  <a:ext uri="{FF2B5EF4-FFF2-40B4-BE49-F238E27FC236}">
                    <a16:creationId xmlns:a16="http://schemas.microsoft.com/office/drawing/2014/main" id="{CF24369E-324F-369A-785E-274AA27856F5}"/>
                  </a:ext>
                </a:extLst>
              </p:cNvPr>
              <p:cNvSpPr txBox="1"/>
              <p:nvPr/>
            </p:nvSpPr>
            <p:spPr>
              <a:xfrm>
                <a:off x="1381135" y="4305098"/>
                <a:ext cx="80960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𝑡</m:t>
                          </m:r>
                        </m:e>
                        <m:sub>
                          <m:r>
                            <a:rPr lang="de-DE" b="0" i="1" noProof="0" smtClean="0">
                              <a:latin typeface="Cambria Math" panose="02040503050406030204" pitchFamily="18" charset="0"/>
                            </a:rPr>
                            <m:t>𝑛</m:t>
                          </m:r>
                          <m:r>
                            <a:rPr lang="de-DE" b="0" i="1" noProof="0" smtClean="0">
                              <a:latin typeface="Cambria Math" panose="02040503050406030204" pitchFamily="18" charset="0"/>
                            </a:rPr>
                            <m:t>1</m:t>
                          </m:r>
                        </m:sub>
                      </m:sSub>
                      <m:r>
                        <a:rPr lang="en-GB" b="0" i="1" noProof="0" smtClean="0">
                          <a:latin typeface="Cambria Math" panose="02040503050406030204" pitchFamily="18" charset="0"/>
                        </a:rPr>
                        <m:t>)</m:t>
                      </m:r>
                    </m:oMath>
                  </m:oMathPara>
                </a14:m>
                <a:endParaRPr lang="en-GB" noProof="0" dirty="0"/>
              </a:p>
            </p:txBody>
          </p:sp>
        </mc:Choice>
        <mc:Fallback xmlns="">
          <p:sp>
            <p:nvSpPr>
              <p:cNvPr id="223" name="TextBox 222">
                <a:extLst>
                  <a:ext uri="{FF2B5EF4-FFF2-40B4-BE49-F238E27FC236}">
                    <a16:creationId xmlns:a16="http://schemas.microsoft.com/office/drawing/2014/main" id="{CF24369E-324F-369A-785E-274AA27856F5}"/>
                  </a:ext>
                </a:extLst>
              </p:cNvPr>
              <p:cNvSpPr txBox="1">
                <a:spLocks noRot="1" noChangeAspect="1" noMove="1" noResize="1" noEditPoints="1" noAdjustHandles="1" noChangeArrowheads="1" noChangeShapeType="1" noTextEdit="1"/>
              </p:cNvSpPr>
              <p:nvPr/>
            </p:nvSpPr>
            <p:spPr>
              <a:xfrm>
                <a:off x="1381135" y="4305098"/>
                <a:ext cx="809600" cy="369332"/>
              </a:xfrm>
              <a:prstGeom prst="rect">
                <a:avLst/>
              </a:prstGeom>
              <a:blipFill>
                <a:blip r:embed="rId19"/>
                <a:stretch>
                  <a:fillRect r="-18939" b="-147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4" name="TextBox 223">
                <a:extLst>
                  <a:ext uri="{FF2B5EF4-FFF2-40B4-BE49-F238E27FC236}">
                    <a16:creationId xmlns:a16="http://schemas.microsoft.com/office/drawing/2014/main" id="{08D734E3-6F46-4F32-85E2-E183F6118182}"/>
                  </a:ext>
                </a:extLst>
              </p:cNvPr>
              <p:cNvSpPr txBox="1"/>
              <p:nvPr/>
            </p:nvSpPr>
            <p:spPr>
              <a:xfrm>
                <a:off x="2195987" y="4300506"/>
                <a:ext cx="38173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ea typeface="Cambria Math" panose="02040503050406030204" pitchFamily="18" charset="0"/>
                        </a:rPr>
                        <m:t>⋯</m:t>
                      </m:r>
                    </m:oMath>
                  </m:oMathPara>
                </a14:m>
                <a:endParaRPr lang="en-GB" noProof="0" dirty="0"/>
              </a:p>
            </p:txBody>
          </p:sp>
        </mc:Choice>
        <mc:Fallback xmlns="">
          <p:sp>
            <p:nvSpPr>
              <p:cNvPr id="224" name="TextBox 223">
                <a:extLst>
                  <a:ext uri="{FF2B5EF4-FFF2-40B4-BE49-F238E27FC236}">
                    <a16:creationId xmlns:a16="http://schemas.microsoft.com/office/drawing/2014/main" id="{08D734E3-6F46-4F32-85E2-E183F6118182}"/>
                  </a:ext>
                </a:extLst>
              </p:cNvPr>
              <p:cNvSpPr txBox="1">
                <a:spLocks noRot="1" noChangeAspect="1" noMove="1" noResize="1" noEditPoints="1" noAdjustHandles="1" noChangeArrowheads="1" noChangeShapeType="1" noTextEdit="1"/>
              </p:cNvSpPr>
              <p:nvPr/>
            </p:nvSpPr>
            <p:spPr>
              <a:xfrm>
                <a:off x="2195987" y="4300506"/>
                <a:ext cx="381730" cy="369332"/>
              </a:xfrm>
              <a:prstGeom prst="rect">
                <a:avLst/>
              </a:prstGeom>
              <a:blipFill>
                <a:blip r:embed="rId20"/>
                <a:stretch>
                  <a:fillRect/>
                </a:stretch>
              </a:blipFill>
            </p:spPr>
            <p:txBody>
              <a:bodyPr/>
              <a:lstStyle/>
              <a:p>
                <a:r>
                  <a:rPr lang="en-US">
                    <a:noFill/>
                  </a:rPr>
                  <a:t> </a:t>
                </a:r>
              </a:p>
            </p:txBody>
          </p:sp>
        </mc:Fallback>
      </mc:AlternateContent>
      <p:sp>
        <p:nvSpPr>
          <p:cNvPr id="225" name="Rectangle: Rounded Corners 224">
            <a:extLst>
              <a:ext uri="{FF2B5EF4-FFF2-40B4-BE49-F238E27FC236}">
                <a16:creationId xmlns:a16="http://schemas.microsoft.com/office/drawing/2014/main" id="{25EAA18D-89A0-7822-6CF7-639E2E49B04C}"/>
              </a:ext>
            </a:extLst>
          </p:cNvPr>
          <p:cNvSpPr/>
          <p:nvPr/>
        </p:nvSpPr>
        <p:spPr>
          <a:xfrm>
            <a:off x="2550373" y="4286567"/>
            <a:ext cx="841925"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226" name="TextBox 225">
                <a:extLst>
                  <a:ext uri="{FF2B5EF4-FFF2-40B4-BE49-F238E27FC236}">
                    <a16:creationId xmlns:a16="http://schemas.microsoft.com/office/drawing/2014/main" id="{A56EAA81-AEDF-87C2-51C9-88A655589A3E}"/>
                  </a:ext>
                </a:extLst>
              </p:cNvPr>
              <p:cNvSpPr txBox="1"/>
              <p:nvPr/>
            </p:nvSpPr>
            <p:spPr>
              <a:xfrm>
                <a:off x="2509734" y="4289275"/>
                <a:ext cx="79302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𝑡</m:t>
                          </m:r>
                        </m:e>
                        <m:sub>
                          <m:r>
                            <a:rPr lang="de-DE" b="0" i="1" noProof="0" smtClean="0">
                              <a:latin typeface="Cambria Math" panose="02040503050406030204" pitchFamily="18" charset="0"/>
                            </a:rPr>
                            <m:t>𝑛</m:t>
                          </m:r>
                          <m:r>
                            <a:rPr lang="de-DE" b="0" i="1" noProof="0" smtClean="0">
                              <a:latin typeface="Cambria Math" panose="02040503050406030204" pitchFamily="18" charset="0"/>
                            </a:rPr>
                            <m:t>2</m:t>
                          </m:r>
                        </m:sub>
                      </m:sSub>
                      <m:r>
                        <a:rPr lang="en-GB" b="0" i="1" noProof="0" smtClean="0">
                          <a:latin typeface="Cambria Math" panose="02040503050406030204" pitchFamily="18" charset="0"/>
                        </a:rPr>
                        <m:t>)</m:t>
                      </m:r>
                    </m:oMath>
                  </m:oMathPara>
                </a14:m>
                <a:endParaRPr lang="en-GB" noProof="0" dirty="0"/>
              </a:p>
            </p:txBody>
          </p:sp>
        </mc:Choice>
        <mc:Fallback xmlns="">
          <p:sp>
            <p:nvSpPr>
              <p:cNvPr id="226" name="TextBox 225">
                <a:extLst>
                  <a:ext uri="{FF2B5EF4-FFF2-40B4-BE49-F238E27FC236}">
                    <a16:creationId xmlns:a16="http://schemas.microsoft.com/office/drawing/2014/main" id="{A56EAA81-AEDF-87C2-51C9-88A655589A3E}"/>
                  </a:ext>
                </a:extLst>
              </p:cNvPr>
              <p:cNvSpPr txBox="1">
                <a:spLocks noRot="1" noChangeAspect="1" noMove="1" noResize="1" noEditPoints="1" noAdjustHandles="1" noChangeArrowheads="1" noChangeShapeType="1" noTextEdit="1"/>
              </p:cNvSpPr>
              <p:nvPr/>
            </p:nvSpPr>
            <p:spPr>
              <a:xfrm>
                <a:off x="2509734" y="4289275"/>
                <a:ext cx="793026" cy="369332"/>
              </a:xfrm>
              <a:prstGeom prst="rect">
                <a:avLst/>
              </a:prstGeom>
              <a:blipFill>
                <a:blip r:embed="rId21"/>
                <a:stretch>
                  <a:fillRect r="-20769" b="-15000"/>
                </a:stretch>
              </a:blipFill>
            </p:spPr>
            <p:txBody>
              <a:bodyPr/>
              <a:lstStyle/>
              <a:p>
                <a:r>
                  <a:rPr lang="en-US">
                    <a:noFill/>
                  </a:rPr>
                  <a:t> </a:t>
                </a:r>
              </a:p>
            </p:txBody>
          </p:sp>
        </mc:Fallback>
      </mc:AlternateContent>
      <p:cxnSp>
        <p:nvCxnSpPr>
          <p:cNvPr id="227" name="Straight Arrow Connector 226">
            <a:extLst>
              <a:ext uri="{FF2B5EF4-FFF2-40B4-BE49-F238E27FC236}">
                <a16:creationId xmlns:a16="http://schemas.microsoft.com/office/drawing/2014/main" id="{6FED1E87-97D0-7CCB-67F4-3E78F73CEA75}"/>
              </a:ext>
            </a:extLst>
          </p:cNvPr>
          <p:cNvCxnSpPr>
            <a:cxnSpLocks/>
          </p:cNvCxnSpPr>
          <p:nvPr/>
        </p:nvCxnSpPr>
        <p:spPr>
          <a:xfrm>
            <a:off x="239175" y="4055572"/>
            <a:ext cx="3653233" cy="0"/>
          </a:xfrm>
          <a:prstGeom prst="straightConnector1">
            <a:avLst/>
          </a:prstGeom>
          <a:ln w="19050">
            <a:headEnd type="triangle" w="lg" len="lg"/>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8" name="TextBox 227">
                <a:extLst>
                  <a:ext uri="{FF2B5EF4-FFF2-40B4-BE49-F238E27FC236}">
                    <a16:creationId xmlns:a16="http://schemas.microsoft.com/office/drawing/2014/main" id="{B7848284-B711-F16A-8957-8CF77427BD11}"/>
                  </a:ext>
                </a:extLst>
              </p:cNvPr>
              <p:cNvSpPr txBox="1"/>
              <p:nvPr/>
            </p:nvSpPr>
            <p:spPr>
              <a:xfrm>
                <a:off x="1313790" y="3552141"/>
                <a:ext cx="1101348" cy="39401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0"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𝑇</m:t>
                          </m:r>
                        </m:e>
                        <m:sub>
                          <m:r>
                            <m:rPr>
                              <m:sty m:val="p"/>
                            </m:rPr>
                            <a:rPr lang="en-GB" b="0" i="0" noProof="0" smtClean="0">
                              <a:latin typeface="Cambria Math" panose="02040503050406030204" pitchFamily="18" charset="0"/>
                              <a:ea typeface="Cambria Math" panose="02040503050406030204" pitchFamily="18" charset="0"/>
                            </a:rPr>
                            <m:t>upd</m:t>
                          </m:r>
                        </m:sub>
                      </m:sSub>
                    </m:oMath>
                  </m:oMathPara>
                </a14:m>
                <a:endParaRPr lang="en-GB" noProof="0" dirty="0"/>
              </a:p>
            </p:txBody>
          </p:sp>
        </mc:Choice>
        <mc:Fallback xmlns="">
          <p:sp>
            <p:nvSpPr>
              <p:cNvPr id="228" name="TextBox 227">
                <a:extLst>
                  <a:ext uri="{FF2B5EF4-FFF2-40B4-BE49-F238E27FC236}">
                    <a16:creationId xmlns:a16="http://schemas.microsoft.com/office/drawing/2014/main" id="{B7848284-B711-F16A-8957-8CF77427BD11}"/>
                  </a:ext>
                </a:extLst>
              </p:cNvPr>
              <p:cNvSpPr txBox="1">
                <a:spLocks noRot="1" noChangeAspect="1" noMove="1" noResize="1" noEditPoints="1" noAdjustHandles="1" noChangeArrowheads="1" noChangeShapeType="1" noTextEdit="1"/>
              </p:cNvSpPr>
              <p:nvPr/>
            </p:nvSpPr>
            <p:spPr>
              <a:xfrm>
                <a:off x="1313790" y="3552141"/>
                <a:ext cx="1101348" cy="394019"/>
              </a:xfrm>
              <a:prstGeom prst="rect">
                <a:avLst/>
              </a:prstGeom>
              <a:blipFill>
                <a:blip r:embed="rId22"/>
                <a:stretch>
                  <a:fillRect b="-93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9" name="TextBox 228">
                <a:extLst>
                  <a:ext uri="{FF2B5EF4-FFF2-40B4-BE49-F238E27FC236}">
                    <a16:creationId xmlns:a16="http://schemas.microsoft.com/office/drawing/2014/main" id="{C43DD095-5693-1DB9-B201-A58DFB43D450}"/>
                  </a:ext>
                </a:extLst>
              </p:cNvPr>
              <p:cNvSpPr txBox="1"/>
              <p:nvPr/>
            </p:nvSpPr>
            <p:spPr>
              <a:xfrm>
                <a:off x="986048" y="4318593"/>
                <a:ext cx="38173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ea typeface="Cambria Math" panose="02040503050406030204" pitchFamily="18" charset="0"/>
                        </a:rPr>
                        <m:t>⋯</m:t>
                      </m:r>
                    </m:oMath>
                  </m:oMathPara>
                </a14:m>
                <a:endParaRPr lang="en-GB" noProof="0" dirty="0"/>
              </a:p>
            </p:txBody>
          </p:sp>
        </mc:Choice>
        <mc:Fallback xmlns="">
          <p:sp>
            <p:nvSpPr>
              <p:cNvPr id="229" name="TextBox 228">
                <a:extLst>
                  <a:ext uri="{FF2B5EF4-FFF2-40B4-BE49-F238E27FC236}">
                    <a16:creationId xmlns:a16="http://schemas.microsoft.com/office/drawing/2014/main" id="{C43DD095-5693-1DB9-B201-A58DFB43D450}"/>
                  </a:ext>
                </a:extLst>
              </p:cNvPr>
              <p:cNvSpPr txBox="1">
                <a:spLocks noRot="1" noChangeAspect="1" noMove="1" noResize="1" noEditPoints="1" noAdjustHandles="1" noChangeArrowheads="1" noChangeShapeType="1" noTextEdit="1"/>
              </p:cNvSpPr>
              <p:nvPr/>
            </p:nvSpPr>
            <p:spPr>
              <a:xfrm>
                <a:off x="986048" y="4318593"/>
                <a:ext cx="381730" cy="369332"/>
              </a:xfrm>
              <a:prstGeom prst="rect">
                <a:avLst/>
              </a:prstGeom>
              <a:blipFill>
                <a:blip r:embed="rId23"/>
                <a:stretch>
                  <a:fillRect/>
                </a:stretch>
              </a:blipFill>
            </p:spPr>
            <p:txBody>
              <a:bodyPr/>
              <a:lstStyle/>
              <a:p>
                <a:r>
                  <a:rPr lang="en-US">
                    <a:noFill/>
                  </a:rPr>
                  <a:t> </a:t>
                </a:r>
              </a:p>
            </p:txBody>
          </p:sp>
        </mc:Fallback>
      </mc:AlternateContent>
      <p:sp>
        <p:nvSpPr>
          <p:cNvPr id="231" name="TextBox 230">
            <a:extLst>
              <a:ext uri="{FF2B5EF4-FFF2-40B4-BE49-F238E27FC236}">
                <a16:creationId xmlns:a16="http://schemas.microsoft.com/office/drawing/2014/main" id="{D29B740A-02E1-03B5-427D-454AB993AE12}"/>
              </a:ext>
            </a:extLst>
          </p:cNvPr>
          <p:cNvSpPr txBox="1"/>
          <p:nvPr/>
        </p:nvSpPr>
        <p:spPr>
          <a:xfrm>
            <a:off x="60714" y="5704056"/>
            <a:ext cx="2974731" cy="938719"/>
          </a:xfrm>
          <a:prstGeom prst="rect">
            <a:avLst/>
          </a:prstGeom>
          <a:noFill/>
        </p:spPr>
        <p:txBody>
          <a:bodyPr wrap="square">
            <a:spAutoFit/>
          </a:bodyPr>
          <a:lstStyle/>
          <a:p>
            <a:r>
              <a:rPr lang="en-GB" sz="1100" noProof="0" dirty="0"/>
              <a:t>J. An et al., "Two-Dimensional Direction-of-Arrival Estimation Using Stacked Intelligent </a:t>
            </a:r>
            <a:r>
              <a:rPr lang="en-GB" sz="1100" noProof="0" dirty="0" err="1"/>
              <a:t>Metasurfaces</a:t>
            </a:r>
            <a:r>
              <a:rPr lang="en-GB" sz="1100" noProof="0" dirty="0"/>
              <a:t>," in IEEE Journal on Selected Areas in Communications, vol. 42, no. 10, pp. 2786-2802, Oct. 2024.</a:t>
            </a:r>
          </a:p>
        </p:txBody>
      </p:sp>
    </p:spTree>
    <p:extLst>
      <p:ext uri="{BB962C8B-B14F-4D97-AF65-F5344CB8AC3E}">
        <p14:creationId xmlns:p14="http://schemas.microsoft.com/office/powerpoint/2010/main" val="1539201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3971AE-0624-2DA0-FC15-7C55C28A7EC5}"/>
            </a:ext>
          </a:extLst>
        </p:cNvPr>
        <p:cNvGrpSpPr/>
        <p:nvPr/>
      </p:nvGrpSpPr>
      <p:grpSpPr>
        <a:xfrm>
          <a:off x="0" y="0"/>
          <a:ext cx="0" cy="0"/>
          <a:chOff x="0" y="0"/>
          <a:chExt cx="0" cy="0"/>
        </a:xfrm>
      </p:grpSpPr>
      <p:sp>
        <p:nvSpPr>
          <p:cNvPr id="30" name="TextBox 33">
            <a:extLst>
              <a:ext uri="{FF2B5EF4-FFF2-40B4-BE49-F238E27FC236}">
                <a16:creationId xmlns:a16="http://schemas.microsoft.com/office/drawing/2014/main" id="{C036D209-87E0-4DF9-3D80-FBC5A5F83027}"/>
              </a:ext>
            </a:extLst>
          </p:cNvPr>
          <p:cNvSpPr/>
          <p:nvPr/>
        </p:nvSpPr>
        <p:spPr>
          <a:xfrm>
            <a:off x="0" y="1257"/>
            <a:ext cx="4234754" cy="521766"/>
          </a:xfrm>
          <a:prstGeom prst="rect">
            <a:avLst/>
          </a:prstGeom>
          <a:solidFill>
            <a:srgbClr val="C00000">
              <a:alpha val="22000"/>
            </a:srgbClr>
          </a:solid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buNone/>
            </a:pPr>
            <a:endParaRPr lang="en-GB" sz="2800" b="0" strike="noStrike" spc="-1" noProof="0" dirty="0">
              <a:latin typeface="Arial"/>
            </a:endParaRPr>
          </a:p>
        </p:txBody>
      </p:sp>
      <p:sp>
        <p:nvSpPr>
          <p:cNvPr id="124" name="TextBox 33">
            <a:extLst>
              <a:ext uri="{FF2B5EF4-FFF2-40B4-BE49-F238E27FC236}">
                <a16:creationId xmlns:a16="http://schemas.microsoft.com/office/drawing/2014/main" id="{29936A75-4454-25B0-AD5F-97990DFC39A3}"/>
              </a:ext>
            </a:extLst>
          </p:cNvPr>
          <p:cNvSpPr/>
          <p:nvPr/>
        </p:nvSpPr>
        <p:spPr>
          <a:xfrm>
            <a:off x="0" y="28107"/>
            <a:ext cx="2486812" cy="521766"/>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2800" spc="-1" dirty="0">
                <a:solidFill>
                  <a:srgbClr val="000000"/>
                </a:solidFill>
                <a:latin typeface="Calibri"/>
              </a:rPr>
              <a:t>2D-DFT Scheme</a:t>
            </a:r>
            <a:endParaRPr lang="en-GB" sz="2800" spc="-1" dirty="0"/>
          </a:p>
        </p:txBody>
      </p:sp>
      <p:sp>
        <p:nvSpPr>
          <p:cNvPr id="219" name="Slide Number Placeholder 218">
            <a:extLst>
              <a:ext uri="{FF2B5EF4-FFF2-40B4-BE49-F238E27FC236}">
                <a16:creationId xmlns:a16="http://schemas.microsoft.com/office/drawing/2014/main" id="{FD5E0130-6989-2700-AD85-1E6C72D6D729}"/>
              </a:ext>
            </a:extLst>
          </p:cNvPr>
          <p:cNvSpPr>
            <a:spLocks noGrp="1"/>
          </p:cNvSpPr>
          <p:nvPr>
            <p:ph type="sldNum" idx="3"/>
          </p:nvPr>
        </p:nvSpPr>
        <p:spPr>
          <a:xfrm>
            <a:off x="11599112" y="6510203"/>
            <a:ext cx="585472" cy="364680"/>
          </a:xfrm>
        </p:spPr>
        <p:txBody>
          <a:bodyPr/>
          <a:lstStyle/>
          <a:p>
            <a:fld id="{C932A77E-96FA-4D0D-9FF9-7EEFED12E590}" type="slidenum">
              <a:rPr lang="en-GB" sz="1600" noProof="0" smtClean="0"/>
              <a:t>13</a:t>
            </a:fld>
            <a:endParaRPr lang="en-GB" sz="1600" noProof="0" dirty="0"/>
          </a:p>
        </p:txBody>
      </p:sp>
      <p:grpSp>
        <p:nvGrpSpPr>
          <p:cNvPr id="89" name="Group 88">
            <a:extLst>
              <a:ext uri="{FF2B5EF4-FFF2-40B4-BE49-F238E27FC236}">
                <a16:creationId xmlns:a16="http://schemas.microsoft.com/office/drawing/2014/main" id="{3291CCA6-C4B3-661D-70C0-F422A3ABD94A}"/>
              </a:ext>
            </a:extLst>
          </p:cNvPr>
          <p:cNvGrpSpPr/>
          <p:nvPr/>
        </p:nvGrpSpPr>
        <p:grpSpPr>
          <a:xfrm>
            <a:off x="6850678" y="131087"/>
            <a:ext cx="2068595" cy="2449290"/>
            <a:chOff x="5888653" y="131087"/>
            <a:chExt cx="2068595" cy="2449290"/>
          </a:xfrm>
        </p:grpSpPr>
        <p:cxnSp>
          <p:nvCxnSpPr>
            <p:cNvPr id="6" name="Straight Arrow Connector 5">
              <a:extLst>
                <a:ext uri="{FF2B5EF4-FFF2-40B4-BE49-F238E27FC236}">
                  <a16:creationId xmlns:a16="http://schemas.microsoft.com/office/drawing/2014/main" id="{7B103190-4240-44ED-CD06-0E3C2075072B}"/>
                </a:ext>
              </a:extLst>
            </p:cNvPr>
            <p:cNvCxnSpPr>
              <a:cxnSpLocks/>
            </p:cNvCxnSpPr>
            <p:nvPr/>
          </p:nvCxnSpPr>
          <p:spPr>
            <a:xfrm>
              <a:off x="6219064" y="2262704"/>
              <a:ext cx="1738184" cy="0"/>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E5676A1F-029B-3C4B-8741-192072267B00}"/>
                </a:ext>
              </a:extLst>
            </p:cNvPr>
            <p:cNvCxnSpPr>
              <a:cxnSpLocks/>
            </p:cNvCxnSpPr>
            <p:nvPr/>
          </p:nvCxnSpPr>
          <p:spPr>
            <a:xfrm rot="16200000">
              <a:off x="5440589" y="1506111"/>
              <a:ext cx="1738184" cy="0"/>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E3628B43-0FE2-4B6C-509F-E1894718F4DC}"/>
                </a:ext>
              </a:extLst>
            </p:cNvPr>
            <p:cNvSpPr/>
            <p:nvPr/>
          </p:nvSpPr>
          <p:spPr>
            <a:xfrm>
              <a:off x="7314667" y="1721932"/>
              <a:ext cx="252000" cy="252000"/>
            </a:xfrm>
            <a:prstGeom prst="ellipse">
              <a:avLst/>
            </a:prstGeom>
            <a:gradFill flip="none" rotWithShape="1">
              <a:gsLst>
                <a:gs pos="60000">
                  <a:schemeClr val="accent2">
                    <a:lumMod val="60000"/>
                    <a:lumOff val="40000"/>
                  </a:schemeClr>
                </a:gs>
                <a:gs pos="0">
                  <a:schemeClr val="accent2">
                    <a:lumMod val="75000"/>
                  </a:schemeClr>
                </a:gs>
                <a:gs pos="97000">
                  <a:schemeClr val="accent2">
                    <a:lumMod val="20000"/>
                    <a:lumOff val="8000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9413486E-6562-24E8-66B7-B49858D6699E}"/>
                    </a:ext>
                  </a:extLst>
                </p:cNvPr>
                <p:cNvSpPr txBox="1"/>
                <p:nvPr/>
              </p:nvSpPr>
              <p:spPr>
                <a:xfrm>
                  <a:off x="7626837" y="2303378"/>
                  <a:ext cx="33041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𝜓</m:t>
                            </m:r>
                          </m:e>
                          <m:sub>
                            <m:r>
                              <a:rPr lang="de-DE" b="0" i="1" smtClean="0">
                                <a:latin typeface="Cambria Math" panose="02040503050406030204" pitchFamily="18" charset="0"/>
                              </a:rPr>
                              <m:t>𝑥</m:t>
                            </m:r>
                          </m:sub>
                        </m:sSub>
                      </m:oMath>
                    </m:oMathPara>
                  </a14:m>
                  <a:endParaRPr lang="en-US" dirty="0"/>
                </a:p>
              </p:txBody>
            </p:sp>
          </mc:Choice>
          <mc:Fallback xmlns="">
            <p:sp>
              <p:nvSpPr>
                <p:cNvPr id="19" name="TextBox 18">
                  <a:extLst>
                    <a:ext uri="{FF2B5EF4-FFF2-40B4-BE49-F238E27FC236}">
                      <a16:creationId xmlns:a16="http://schemas.microsoft.com/office/drawing/2014/main" id="{9413486E-6562-24E8-66B7-B49858D6699E}"/>
                    </a:ext>
                  </a:extLst>
                </p:cNvPr>
                <p:cNvSpPr txBox="1">
                  <a:spLocks noRot="1" noChangeAspect="1" noMove="1" noResize="1" noEditPoints="1" noAdjustHandles="1" noChangeArrowheads="1" noChangeShapeType="1" noTextEdit="1"/>
                </p:cNvSpPr>
                <p:nvPr/>
              </p:nvSpPr>
              <p:spPr>
                <a:xfrm>
                  <a:off x="7626837" y="2303378"/>
                  <a:ext cx="330411" cy="276999"/>
                </a:xfrm>
                <a:prstGeom prst="rect">
                  <a:avLst/>
                </a:prstGeom>
                <a:blipFill>
                  <a:blip r:embed="rId2"/>
                  <a:stretch>
                    <a:fillRect l="-24074" b="-377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E34DA910-0797-3824-9758-F30A3C2CB5DE}"/>
                    </a:ext>
                  </a:extLst>
                </p:cNvPr>
                <p:cNvSpPr txBox="1"/>
                <p:nvPr/>
              </p:nvSpPr>
              <p:spPr>
                <a:xfrm>
                  <a:off x="5888653" y="585580"/>
                  <a:ext cx="338041" cy="2989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𝜓</m:t>
                            </m:r>
                          </m:e>
                          <m:sub>
                            <m:r>
                              <a:rPr lang="de-DE" b="0" i="1" smtClean="0">
                                <a:latin typeface="Cambria Math" panose="02040503050406030204" pitchFamily="18" charset="0"/>
                              </a:rPr>
                              <m:t>𝑦</m:t>
                            </m:r>
                          </m:sub>
                        </m:sSub>
                      </m:oMath>
                    </m:oMathPara>
                  </a14:m>
                  <a:endParaRPr lang="en-US" dirty="0"/>
                </a:p>
              </p:txBody>
            </p:sp>
          </mc:Choice>
          <mc:Fallback xmlns="">
            <p:sp>
              <p:nvSpPr>
                <p:cNvPr id="20" name="TextBox 19">
                  <a:extLst>
                    <a:ext uri="{FF2B5EF4-FFF2-40B4-BE49-F238E27FC236}">
                      <a16:creationId xmlns:a16="http://schemas.microsoft.com/office/drawing/2014/main" id="{E34DA910-0797-3824-9758-F30A3C2CB5DE}"/>
                    </a:ext>
                  </a:extLst>
                </p:cNvPr>
                <p:cNvSpPr txBox="1">
                  <a:spLocks noRot="1" noChangeAspect="1" noMove="1" noResize="1" noEditPoints="1" noAdjustHandles="1" noChangeArrowheads="1" noChangeShapeType="1" noTextEdit="1"/>
                </p:cNvSpPr>
                <p:nvPr/>
              </p:nvSpPr>
              <p:spPr>
                <a:xfrm>
                  <a:off x="5888653" y="585580"/>
                  <a:ext cx="338041" cy="298928"/>
                </a:xfrm>
                <a:prstGeom prst="rect">
                  <a:avLst/>
                </a:prstGeom>
                <a:blipFill>
                  <a:blip r:embed="rId3"/>
                  <a:stretch>
                    <a:fillRect l="-23636" r="-3636" b="-26531"/>
                  </a:stretch>
                </a:blipFill>
              </p:spPr>
              <p:txBody>
                <a:bodyPr/>
                <a:lstStyle/>
                <a:p>
                  <a:r>
                    <a:rPr lang="en-US">
                      <a:noFill/>
                    </a:rPr>
                    <a:t> </a:t>
                  </a:r>
                </a:p>
              </p:txBody>
            </p:sp>
          </mc:Fallback>
        </mc:AlternateContent>
        <p:cxnSp>
          <p:nvCxnSpPr>
            <p:cNvPr id="22" name="Straight Connector 21">
              <a:extLst>
                <a:ext uri="{FF2B5EF4-FFF2-40B4-BE49-F238E27FC236}">
                  <a16:creationId xmlns:a16="http://schemas.microsoft.com/office/drawing/2014/main" id="{E46B6EB0-E0F2-C8CE-DB5E-71E310BA7BC5}"/>
                </a:ext>
              </a:extLst>
            </p:cNvPr>
            <p:cNvCxnSpPr/>
            <p:nvPr/>
          </p:nvCxnSpPr>
          <p:spPr>
            <a:xfrm>
              <a:off x="6610090" y="967146"/>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2ADC542A-B437-1EA8-8C27-42E17AF8AB28}"/>
                </a:ext>
              </a:extLst>
            </p:cNvPr>
            <p:cNvCxnSpPr/>
            <p:nvPr/>
          </p:nvCxnSpPr>
          <p:spPr>
            <a:xfrm>
              <a:off x="6946397" y="958784"/>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953B104A-F6B2-73BE-38CF-5356CB30195C}"/>
                </a:ext>
              </a:extLst>
            </p:cNvPr>
            <p:cNvCxnSpPr/>
            <p:nvPr/>
          </p:nvCxnSpPr>
          <p:spPr>
            <a:xfrm>
              <a:off x="7261659" y="967146"/>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7E6A3735-EDE4-BDAB-C4A3-20593550C91E}"/>
                </a:ext>
              </a:extLst>
            </p:cNvPr>
            <p:cNvCxnSpPr/>
            <p:nvPr/>
          </p:nvCxnSpPr>
          <p:spPr>
            <a:xfrm>
              <a:off x="7602061" y="958784"/>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5CFF88A3-8551-5153-ADB9-0B9F650AE4E4}"/>
                </a:ext>
              </a:extLst>
            </p:cNvPr>
            <p:cNvCxnSpPr>
              <a:cxnSpLocks/>
            </p:cNvCxnSpPr>
            <p:nvPr/>
          </p:nvCxnSpPr>
          <p:spPr>
            <a:xfrm rot="16200000">
              <a:off x="6965277" y="314627"/>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67C850F3-38A7-343C-7476-A492BCAB23E5}"/>
                </a:ext>
              </a:extLst>
            </p:cNvPr>
            <p:cNvCxnSpPr>
              <a:cxnSpLocks/>
            </p:cNvCxnSpPr>
            <p:nvPr/>
          </p:nvCxnSpPr>
          <p:spPr>
            <a:xfrm rot="16200000">
              <a:off x="6954061" y="656461"/>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86360408-9C6D-CC5B-6AE5-851B7195A3AD}"/>
                </a:ext>
              </a:extLst>
            </p:cNvPr>
            <p:cNvCxnSpPr>
              <a:cxnSpLocks/>
            </p:cNvCxnSpPr>
            <p:nvPr/>
          </p:nvCxnSpPr>
          <p:spPr>
            <a:xfrm rot="16200000">
              <a:off x="6978837" y="984559"/>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5CB9CF60-63BF-BA74-6AD8-C9D78556E957}"/>
                </a:ext>
              </a:extLst>
            </p:cNvPr>
            <p:cNvCxnSpPr>
              <a:cxnSpLocks/>
            </p:cNvCxnSpPr>
            <p:nvPr/>
          </p:nvCxnSpPr>
          <p:spPr>
            <a:xfrm rot="16200000">
              <a:off x="6978837" y="1308214"/>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D345F34E-5A9F-1075-4A16-6FE98765BBF2}"/>
                    </a:ext>
                  </a:extLst>
                </p:cNvPr>
                <p:cNvSpPr txBox="1"/>
                <p:nvPr/>
              </p:nvSpPr>
              <p:spPr>
                <a:xfrm>
                  <a:off x="6303011" y="131087"/>
                  <a:ext cx="1351652" cy="369332"/>
                </a:xfrm>
                <a:prstGeom prst="rect">
                  <a:avLst/>
                </a:prstGeom>
                <a:noFill/>
              </p:spPr>
              <p:txBody>
                <a:bodyPr wrap="none" rtlCol="0">
                  <a:spAutoFit/>
                </a:bodyPr>
                <a:lstStyle/>
                <a:p>
                  <a:r>
                    <a:rPr lang="en-US" dirty="0"/>
                    <a:t>Snapshot </a:t>
                  </a:r>
                  <a14:m>
                    <m:oMath xmlns:m="http://schemas.openxmlformats.org/officeDocument/2006/math">
                      <m:r>
                        <a:rPr lang="en-US" i="1" dirty="0" smtClean="0">
                          <a:latin typeface="Cambria Math" panose="02040503050406030204" pitchFamily="18" charset="0"/>
                        </a:rPr>
                        <m:t>1</m:t>
                      </m:r>
                    </m:oMath>
                  </a14:m>
                  <a:endParaRPr lang="en-US" dirty="0"/>
                </a:p>
              </p:txBody>
            </p:sp>
          </mc:Choice>
          <mc:Fallback xmlns="">
            <p:sp>
              <p:nvSpPr>
                <p:cNvPr id="61" name="TextBox 60">
                  <a:extLst>
                    <a:ext uri="{FF2B5EF4-FFF2-40B4-BE49-F238E27FC236}">
                      <a16:creationId xmlns:a16="http://schemas.microsoft.com/office/drawing/2014/main" id="{D345F34E-5A9F-1075-4A16-6FE98765BBF2}"/>
                    </a:ext>
                  </a:extLst>
                </p:cNvPr>
                <p:cNvSpPr txBox="1">
                  <a:spLocks noRot="1" noChangeAspect="1" noMove="1" noResize="1" noEditPoints="1" noAdjustHandles="1" noChangeArrowheads="1" noChangeShapeType="1" noTextEdit="1"/>
                </p:cNvSpPr>
                <p:nvPr/>
              </p:nvSpPr>
              <p:spPr>
                <a:xfrm>
                  <a:off x="6303011" y="131087"/>
                  <a:ext cx="1351652" cy="369332"/>
                </a:xfrm>
                <a:prstGeom prst="rect">
                  <a:avLst/>
                </a:prstGeom>
                <a:blipFill>
                  <a:blip r:embed="rId4"/>
                  <a:stretch>
                    <a:fillRect l="-4072" t="-10000" b="-26667"/>
                  </a:stretch>
                </a:blipFill>
              </p:spPr>
              <p:txBody>
                <a:bodyPr/>
                <a:lstStyle/>
                <a:p>
                  <a:r>
                    <a:rPr lang="en-US">
                      <a:noFill/>
                    </a:rPr>
                    <a:t> </a:t>
                  </a:r>
                </a:p>
              </p:txBody>
            </p:sp>
          </mc:Fallback>
        </mc:AlternateContent>
      </p:grpSp>
      <p:grpSp>
        <p:nvGrpSpPr>
          <p:cNvPr id="90" name="Group 89">
            <a:extLst>
              <a:ext uri="{FF2B5EF4-FFF2-40B4-BE49-F238E27FC236}">
                <a16:creationId xmlns:a16="http://schemas.microsoft.com/office/drawing/2014/main" id="{6C68C350-FF30-0810-13B9-CAF93D634511}"/>
              </a:ext>
            </a:extLst>
          </p:cNvPr>
          <p:cNvGrpSpPr/>
          <p:nvPr/>
        </p:nvGrpSpPr>
        <p:grpSpPr>
          <a:xfrm>
            <a:off x="8919273" y="81231"/>
            <a:ext cx="2712387" cy="2514016"/>
            <a:chOff x="7957248" y="81231"/>
            <a:chExt cx="2712387" cy="2514016"/>
          </a:xfrm>
        </p:grpSpPr>
        <p:sp>
          <p:nvSpPr>
            <p:cNvPr id="33" name="Oval 32">
              <a:extLst>
                <a:ext uri="{FF2B5EF4-FFF2-40B4-BE49-F238E27FC236}">
                  <a16:creationId xmlns:a16="http://schemas.microsoft.com/office/drawing/2014/main" id="{86527ABC-44FF-8C0C-721F-7E0D64E7452E}"/>
                </a:ext>
              </a:extLst>
            </p:cNvPr>
            <p:cNvSpPr/>
            <p:nvPr/>
          </p:nvSpPr>
          <p:spPr>
            <a:xfrm>
              <a:off x="9991814" y="1628919"/>
              <a:ext cx="252000" cy="252000"/>
            </a:xfrm>
            <a:prstGeom prst="ellipse">
              <a:avLst/>
            </a:prstGeom>
            <a:gradFill flip="none" rotWithShape="1">
              <a:gsLst>
                <a:gs pos="60000">
                  <a:schemeClr val="accent2">
                    <a:lumMod val="60000"/>
                    <a:lumOff val="40000"/>
                  </a:schemeClr>
                </a:gs>
                <a:gs pos="0">
                  <a:schemeClr val="accent2">
                    <a:lumMod val="75000"/>
                  </a:schemeClr>
                </a:gs>
                <a:gs pos="97000">
                  <a:schemeClr val="accent2">
                    <a:lumMod val="20000"/>
                    <a:lumOff val="8000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43">
              <a:extLst>
                <a:ext uri="{FF2B5EF4-FFF2-40B4-BE49-F238E27FC236}">
                  <a16:creationId xmlns:a16="http://schemas.microsoft.com/office/drawing/2014/main" id="{C9845C45-A119-7B68-9DE2-FB82B025A523}"/>
                </a:ext>
              </a:extLst>
            </p:cNvPr>
            <p:cNvCxnSpPr>
              <a:cxnSpLocks/>
            </p:cNvCxnSpPr>
            <p:nvPr/>
          </p:nvCxnSpPr>
          <p:spPr>
            <a:xfrm rot="16200000">
              <a:off x="9846866" y="1230095"/>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EDAE4201-95B6-2A4D-6B3C-C320B455A7AE}"/>
                </a:ext>
              </a:extLst>
            </p:cNvPr>
            <p:cNvCxnSpPr>
              <a:cxnSpLocks/>
            </p:cNvCxnSpPr>
            <p:nvPr/>
          </p:nvCxnSpPr>
          <p:spPr>
            <a:xfrm>
              <a:off x="8931451" y="2280749"/>
              <a:ext cx="1738184" cy="0"/>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D130933A-C724-F480-30BE-E6611553BCFB}"/>
                </a:ext>
              </a:extLst>
            </p:cNvPr>
            <p:cNvCxnSpPr>
              <a:cxnSpLocks/>
            </p:cNvCxnSpPr>
            <p:nvPr/>
          </p:nvCxnSpPr>
          <p:spPr>
            <a:xfrm rot="16200000">
              <a:off x="8130751" y="1520981"/>
              <a:ext cx="1738184" cy="0"/>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78220565-0B90-0FEE-BBE6-2C0334C00743}"/>
                    </a:ext>
                  </a:extLst>
                </p:cNvPr>
                <p:cNvSpPr txBox="1"/>
                <p:nvPr/>
              </p:nvSpPr>
              <p:spPr>
                <a:xfrm>
                  <a:off x="10316999" y="2318248"/>
                  <a:ext cx="33041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𝜓</m:t>
                            </m:r>
                          </m:e>
                          <m:sub>
                            <m:r>
                              <a:rPr lang="de-DE" b="0" i="1" smtClean="0">
                                <a:latin typeface="Cambria Math" panose="02040503050406030204" pitchFamily="18" charset="0"/>
                              </a:rPr>
                              <m:t>𝑥</m:t>
                            </m:r>
                          </m:sub>
                        </m:sSub>
                      </m:oMath>
                    </m:oMathPara>
                  </a14:m>
                  <a:endParaRPr lang="en-US" dirty="0"/>
                </a:p>
              </p:txBody>
            </p:sp>
          </mc:Choice>
          <mc:Fallback xmlns="">
            <p:sp>
              <p:nvSpPr>
                <p:cNvPr id="35" name="TextBox 34">
                  <a:extLst>
                    <a:ext uri="{FF2B5EF4-FFF2-40B4-BE49-F238E27FC236}">
                      <a16:creationId xmlns:a16="http://schemas.microsoft.com/office/drawing/2014/main" id="{78220565-0B90-0FEE-BBE6-2C0334C00743}"/>
                    </a:ext>
                  </a:extLst>
                </p:cNvPr>
                <p:cNvSpPr txBox="1">
                  <a:spLocks noRot="1" noChangeAspect="1" noMove="1" noResize="1" noEditPoints="1" noAdjustHandles="1" noChangeArrowheads="1" noChangeShapeType="1" noTextEdit="1"/>
                </p:cNvSpPr>
                <p:nvPr/>
              </p:nvSpPr>
              <p:spPr>
                <a:xfrm>
                  <a:off x="10316999" y="2318248"/>
                  <a:ext cx="330411" cy="276999"/>
                </a:xfrm>
                <a:prstGeom prst="rect">
                  <a:avLst/>
                </a:prstGeom>
                <a:blipFill>
                  <a:blip r:embed="rId5"/>
                  <a:stretch>
                    <a:fillRect l="-24074" b="-347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FBA73558-0EB9-E580-293D-17B8D99A3DE7}"/>
                    </a:ext>
                  </a:extLst>
                </p:cNvPr>
                <p:cNvSpPr txBox="1"/>
                <p:nvPr/>
              </p:nvSpPr>
              <p:spPr>
                <a:xfrm>
                  <a:off x="8578815" y="600450"/>
                  <a:ext cx="338041" cy="2989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𝜓</m:t>
                            </m:r>
                          </m:e>
                          <m:sub>
                            <m:r>
                              <a:rPr lang="de-DE" b="0" i="1" smtClean="0">
                                <a:latin typeface="Cambria Math" panose="02040503050406030204" pitchFamily="18" charset="0"/>
                              </a:rPr>
                              <m:t>𝑦</m:t>
                            </m:r>
                          </m:sub>
                        </m:sSub>
                      </m:oMath>
                    </m:oMathPara>
                  </a14:m>
                  <a:endParaRPr lang="en-US" dirty="0"/>
                </a:p>
              </p:txBody>
            </p:sp>
          </mc:Choice>
          <mc:Fallback xmlns="">
            <p:sp>
              <p:nvSpPr>
                <p:cNvPr id="36" name="TextBox 35">
                  <a:extLst>
                    <a:ext uri="{FF2B5EF4-FFF2-40B4-BE49-F238E27FC236}">
                      <a16:creationId xmlns:a16="http://schemas.microsoft.com/office/drawing/2014/main" id="{FBA73558-0EB9-E580-293D-17B8D99A3DE7}"/>
                    </a:ext>
                  </a:extLst>
                </p:cNvPr>
                <p:cNvSpPr txBox="1">
                  <a:spLocks noRot="1" noChangeAspect="1" noMove="1" noResize="1" noEditPoints="1" noAdjustHandles="1" noChangeArrowheads="1" noChangeShapeType="1" noTextEdit="1"/>
                </p:cNvSpPr>
                <p:nvPr/>
              </p:nvSpPr>
              <p:spPr>
                <a:xfrm>
                  <a:off x="8578815" y="600450"/>
                  <a:ext cx="338041" cy="298928"/>
                </a:xfrm>
                <a:prstGeom prst="rect">
                  <a:avLst/>
                </a:prstGeom>
                <a:blipFill>
                  <a:blip r:embed="rId6"/>
                  <a:stretch>
                    <a:fillRect l="-23214" r="-3571" b="-24000"/>
                  </a:stretch>
                </a:blipFill>
              </p:spPr>
              <p:txBody>
                <a:bodyPr/>
                <a:lstStyle/>
                <a:p>
                  <a:r>
                    <a:rPr lang="en-US">
                      <a:noFill/>
                    </a:rPr>
                    <a:t> </a:t>
                  </a:r>
                </a:p>
              </p:txBody>
            </p:sp>
          </mc:Fallback>
        </mc:AlternateContent>
        <p:cxnSp>
          <p:nvCxnSpPr>
            <p:cNvPr id="37" name="Straight Connector 36">
              <a:extLst>
                <a:ext uri="{FF2B5EF4-FFF2-40B4-BE49-F238E27FC236}">
                  <a16:creationId xmlns:a16="http://schemas.microsoft.com/office/drawing/2014/main" id="{918B60A8-92A8-7673-9B5D-3A310E6E7128}"/>
                </a:ext>
              </a:extLst>
            </p:cNvPr>
            <p:cNvCxnSpPr/>
            <p:nvPr/>
          </p:nvCxnSpPr>
          <p:spPr>
            <a:xfrm>
              <a:off x="9478119" y="889027"/>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771EDFA4-48D8-DABB-C553-FBF07A1076A7}"/>
                </a:ext>
              </a:extLst>
            </p:cNvPr>
            <p:cNvCxnSpPr/>
            <p:nvPr/>
          </p:nvCxnSpPr>
          <p:spPr>
            <a:xfrm>
              <a:off x="9814426" y="880665"/>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D2908F3D-0AB5-D515-253F-BEE076E15F82}"/>
                </a:ext>
              </a:extLst>
            </p:cNvPr>
            <p:cNvCxnSpPr/>
            <p:nvPr/>
          </p:nvCxnSpPr>
          <p:spPr>
            <a:xfrm>
              <a:off x="10129688" y="889027"/>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216F27-260C-8A61-19E4-70CE2AB593F3}"/>
                </a:ext>
              </a:extLst>
            </p:cNvPr>
            <p:cNvCxnSpPr/>
            <p:nvPr/>
          </p:nvCxnSpPr>
          <p:spPr>
            <a:xfrm>
              <a:off x="10470090" y="880665"/>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6027D1C-889E-66FC-9CE4-D32DC85CA6EE}"/>
                </a:ext>
              </a:extLst>
            </p:cNvPr>
            <p:cNvCxnSpPr>
              <a:cxnSpLocks/>
            </p:cNvCxnSpPr>
            <p:nvPr/>
          </p:nvCxnSpPr>
          <p:spPr>
            <a:xfrm rot="16200000">
              <a:off x="9833306" y="236508"/>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2FD9A535-8CBB-89BE-4F35-D5A74DB6945A}"/>
                </a:ext>
              </a:extLst>
            </p:cNvPr>
            <p:cNvCxnSpPr>
              <a:cxnSpLocks/>
            </p:cNvCxnSpPr>
            <p:nvPr/>
          </p:nvCxnSpPr>
          <p:spPr>
            <a:xfrm rot="16200000">
              <a:off x="9822090" y="578342"/>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09A0D72-B4A8-4B53-414C-61A604A5C581}"/>
                </a:ext>
              </a:extLst>
            </p:cNvPr>
            <p:cNvCxnSpPr>
              <a:cxnSpLocks/>
            </p:cNvCxnSpPr>
            <p:nvPr/>
          </p:nvCxnSpPr>
          <p:spPr>
            <a:xfrm rot="16200000">
              <a:off x="9846866" y="906440"/>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97AD9ED9-9323-E669-4BA1-60DC9B55B0D8}"/>
                </a:ext>
              </a:extLst>
            </p:cNvPr>
            <p:cNvCxnSpPr/>
            <p:nvPr/>
          </p:nvCxnSpPr>
          <p:spPr>
            <a:xfrm>
              <a:off x="7957248" y="1581953"/>
              <a:ext cx="408539" cy="0"/>
            </a:xfrm>
            <a:prstGeom prst="straightConnector1">
              <a:avLst/>
            </a:prstGeom>
            <a:ln w="22225">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4A0A14E2-01E1-68A1-EFA3-126FE20FA507}"/>
                    </a:ext>
                  </a:extLst>
                </p:cNvPr>
                <p:cNvSpPr txBox="1"/>
                <p:nvPr/>
              </p:nvSpPr>
              <p:spPr>
                <a:xfrm>
                  <a:off x="9047094" y="81231"/>
                  <a:ext cx="1458476" cy="369332"/>
                </a:xfrm>
                <a:prstGeom prst="rect">
                  <a:avLst/>
                </a:prstGeom>
                <a:noFill/>
              </p:spPr>
              <p:txBody>
                <a:bodyPr wrap="none" rtlCol="0">
                  <a:spAutoFit/>
                </a:bodyPr>
                <a:lstStyle/>
                <a:p>
                  <a:r>
                    <a:rPr lang="en-US" dirty="0"/>
                    <a:t>Snapshot </a:t>
                  </a:r>
                  <a14:m>
                    <m:oMath xmlns:m="http://schemas.openxmlformats.org/officeDocument/2006/math">
                      <m:sSub>
                        <m:sSubPr>
                          <m:ctrlPr>
                            <a:rPr lang="en-US" i="1" dirty="0" smtClean="0">
                              <a:latin typeface="Cambria Math" panose="02040503050406030204" pitchFamily="18" charset="0"/>
                            </a:rPr>
                          </m:ctrlPr>
                        </m:sSubPr>
                        <m:e>
                          <m:r>
                            <a:rPr lang="de-DE" b="0" i="1" dirty="0" smtClean="0">
                              <a:latin typeface="Cambria Math" panose="02040503050406030204" pitchFamily="18" charset="0"/>
                            </a:rPr>
                            <m:t>𝑛</m:t>
                          </m:r>
                        </m:e>
                        <m:sub>
                          <m:r>
                            <a:rPr lang="de-DE" b="0" i="1" dirty="0" smtClean="0">
                              <a:latin typeface="Cambria Math" panose="02040503050406030204" pitchFamily="18" charset="0"/>
                            </a:rPr>
                            <m:t>1</m:t>
                          </m:r>
                        </m:sub>
                      </m:sSub>
                    </m:oMath>
                  </a14:m>
                  <a:endParaRPr lang="en-US" dirty="0"/>
                </a:p>
              </p:txBody>
            </p:sp>
          </mc:Choice>
          <mc:Fallback xmlns="">
            <p:sp>
              <p:nvSpPr>
                <p:cNvPr id="62" name="TextBox 61">
                  <a:extLst>
                    <a:ext uri="{FF2B5EF4-FFF2-40B4-BE49-F238E27FC236}">
                      <a16:creationId xmlns:a16="http://schemas.microsoft.com/office/drawing/2014/main" id="{4A0A14E2-01E1-68A1-EFA3-126FE20FA507}"/>
                    </a:ext>
                  </a:extLst>
                </p:cNvPr>
                <p:cNvSpPr txBox="1">
                  <a:spLocks noRot="1" noChangeAspect="1" noMove="1" noResize="1" noEditPoints="1" noAdjustHandles="1" noChangeArrowheads="1" noChangeShapeType="1" noTextEdit="1"/>
                </p:cNvSpPr>
                <p:nvPr/>
              </p:nvSpPr>
              <p:spPr>
                <a:xfrm>
                  <a:off x="9047094" y="81231"/>
                  <a:ext cx="1458476" cy="369332"/>
                </a:xfrm>
                <a:prstGeom prst="rect">
                  <a:avLst/>
                </a:prstGeom>
                <a:blipFill>
                  <a:blip r:embed="rId7"/>
                  <a:stretch>
                    <a:fillRect l="-3766" t="-8197" b="-24590"/>
                  </a:stretch>
                </a:blipFill>
              </p:spPr>
              <p:txBody>
                <a:bodyPr/>
                <a:lstStyle/>
                <a:p>
                  <a:r>
                    <a:rPr lang="en-US">
                      <a:noFill/>
                    </a:rPr>
                    <a:t> </a:t>
                  </a:r>
                </a:p>
              </p:txBody>
            </p:sp>
          </mc:Fallback>
        </mc:AlternateContent>
      </p:grpSp>
      <p:cxnSp>
        <p:nvCxnSpPr>
          <p:cNvPr id="63" name="Straight Arrow Connector 62">
            <a:extLst>
              <a:ext uri="{FF2B5EF4-FFF2-40B4-BE49-F238E27FC236}">
                <a16:creationId xmlns:a16="http://schemas.microsoft.com/office/drawing/2014/main" id="{2D625148-4902-032E-EFDF-F2A3CB32EE0F}"/>
              </a:ext>
            </a:extLst>
          </p:cNvPr>
          <p:cNvCxnSpPr>
            <a:cxnSpLocks/>
          </p:cNvCxnSpPr>
          <p:nvPr/>
        </p:nvCxnSpPr>
        <p:spPr>
          <a:xfrm>
            <a:off x="10764942" y="2789927"/>
            <a:ext cx="0" cy="509722"/>
          </a:xfrm>
          <a:prstGeom prst="straightConnector1">
            <a:avLst/>
          </a:prstGeom>
          <a:ln w="22225">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3A35BABD-C625-111A-D206-8E75487218EE}"/>
                  </a:ext>
                </a:extLst>
              </p:cNvPr>
              <p:cNvSpPr txBox="1"/>
              <p:nvPr/>
            </p:nvSpPr>
            <p:spPr>
              <a:xfrm>
                <a:off x="9998415" y="3601901"/>
                <a:ext cx="1458476" cy="369332"/>
              </a:xfrm>
              <a:prstGeom prst="rect">
                <a:avLst/>
              </a:prstGeom>
              <a:noFill/>
            </p:spPr>
            <p:txBody>
              <a:bodyPr wrap="none" rtlCol="0">
                <a:spAutoFit/>
              </a:bodyPr>
              <a:lstStyle/>
              <a:p>
                <a:r>
                  <a:rPr lang="en-US" dirty="0"/>
                  <a:t>Snapshot </a:t>
                </a:r>
                <a14:m>
                  <m:oMath xmlns:m="http://schemas.openxmlformats.org/officeDocument/2006/math">
                    <m:sSub>
                      <m:sSubPr>
                        <m:ctrlPr>
                          <a:rPr lang="en-US" i="1" dirty="0">
                            <a:latin typeface="Cambria Math" panose="02040503050406030204" pitchFamily="18" charset="0"/>
                          </a:rPr>
                        </m:ctrlPr>
                      </m:sSubPr>
                      <m:e>
                        <m:r>
                          <a:rPr lang="de-DE" i="1" dirty="0">
                            <a:latin typeface="Cambria Math" panose="02040503050406030204" pitchFamily="18" charset="0"/>
                          </a:rPr>
                          <m:t>𝑛</m:t>
                        </m:r>
                      </m:e>
                      <m:sub>
                        <m:r>
                          <a:rPr lang="de-DE" b="0" i="1" dirty="0" smtClean="0">
                            <a:latin typeface="Cambria Math" panose="02040503050406030204" pitchFamily="18" charset="0"/>
                          </a:rPr>
                          <m:t>2</m:t>
                        </m:r>
                      </m:sub>
                    </m:sSub>
                  </m:oMath>
                </a14:m>
                <a:endParaRPr lang="en-US" dirty="0"/>
              </a:p>
            </p:txBody>
          </p:sp>
        </mc:Choice>
        <mc:Fallback xmlns="">
          <p:sp>
            <p:nvSpPr>
              <p:cNvPr id="65" name="TextBox 64">
                <a:extLst>
                  <a:ext uri="{FF2B5EF4-FFF2-40B4-BE49-F238E27FC236}">
                    <a16:creationId xmlns:a16="http://schemas.microsoft.com/office/drawing/2014/main" id="{3A35BABD-C625-111A-D206-8E75487218EE}"/>
                  </a:ext>
                </a:extLst>
              </p:cNvPr>
              <p:cNvSpPr txBox="1">
                <a:spLocks noRot="1" noChangeAspect="1" noMove="1" noResize="1" noEditPoints="1" noAdjustHandles="1" noChangeArrowheads="1" noChangeShapeType="1" noTextEdit="1"/>
              </p:cNvSpPr>
              <p:nvPr/>
            </p:nvSpPr>
            <p:spPr>
              <a:xfrm>
                <a:off x="9998415" y="3601901"/>
                <a:ext cx="1458476" cy="369332"/>
              </a:xfrm>
              <a:prstGeom prst="rect">
                <a:avLst/>
              </a:prstGeom>
              <a:blipFill>
                <a:blip r:embed="rId8"/>
                <a:stretch>
                  <a:fillRect l="-3347" t="-10000" b="-26667"/>
                </a:stretch>
              </a:blipFill>
            </p:spPr>
            <p:txBody>
              <a:bodyPr/>
              <a:lstStyle/>
              <a:p>
                <a:r>
                  <a:rPr lang="en-US">
                    <a:noFill/>
                  </a:rPr>
                  <a:t> </a:t>
                </a:r>
              </a:p>
            </p:txBody>
          </p:sp>
        </mc:Fallback>
      </mc:AlternateContent>
      <p:grpSp>
        <p:nvGrpSpPr>
          <p:cNvPr id="3" name="Group 2">
            <a:extLst>
              <a:ext uri="{FF2B5EF4-FFF2-40B4-BE49-F238E27FC236}">
                <a16:creationId xmlns:a16="http://schemas.microsoft.com/office/drawing/2014/main" id="{9A666EFB-0C9F-AA37-0D7B-4D739C06DFAB}"/>
              </a:ext>
            </a:extLst>
          </p:cNvPr>
          <p:cNvGrpSpPr>
            <a:grpSpLocks noChangeAspect="1"/>
          </p:cNvGrpSpPr>
          <p:nvPr/>
        </p:nvGrpSpPr>
        <p:grpSpPr>
          <a:xfrm>
            <a:off x="2840229" y="2145304"/>
            <a:ext cx="825868" cy="827381"/>
            <a:chOff x="3837320" y="2577311"/>
            <a:chExt cx="1214148" cy="1216373"/>
          </a:xfrm>
        </p:grpSpPr>
        <p:sp>
          <p:nvSpPr>
            <p:cNvPr id="5" name="Oval 4">
              <a:extLst>
                <a:ext uri="{FF2B5EF4-FFF2-40B4-BE49-F238E27FC236}">
                  <a16:creationId xmlns:a16="http://schemas.microsoft.com/office/drawing/2014/main" id="{43F489F3-8417-AE58-0219-DD07C16BDEDA}"/>
                </a:ext>
              </a:extLst>
            </p:cNvPr>
            <p:cNvSpPr/>
            <p:nvPr/>
          </p:nvSpPr>
          <p:spPr>
            <a:xfrm>
              <a:off x="3837320" y="3466506"/>
              <a:ext cx="1214148" cy="327178"/>
            </a:xfrm>
            <a:prstGeom prst="ellipse">
              <a:avLst/>
            </a:prstGeom>
            <a:solidFill>
              <a:srgbClr val="FFE6CB"/>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grpSp>
          <p:nvGrpSpPr>
            <p:cNvPr id="7" name="Group 6">
              <a:extLst>
                <a:ext uri="{FF2B5EF4-FFF2-40B4-BE49-F238E27FC236}">
                  <a16:creationId xmlns:a16="http://schemas.microsoft.com/office/drawing/2014/main" id="{0725C820-5565-4A4F-E19D-ABE6A27858DE}"/>
                </a:ext>
              </a:extLst>
            </p:cNvPr>
            <p:cNvGrpSpPr>
              <a:grpSpLocks noChangeAspect="1"/>
            </p:cNvGrpSpPr>
            <p:nvPr/>
          </p:nvGrpSpPr>
          <p:grpSpPr>
            <a:xfrm>
              <a:off x="4053780" y="2949988"/>
              <a:ext cx="804417" cy="713070"/>
              <a:chOff x="1758028" y="3687481"/>
              <a:chExt cx="1312148" cy="1163145"/>
            </a:xfrm>
          </p:grpSpPr>
          <p:grpSp>
            <p:nvGrpSpPr>
              <p:cNvPr id="11" name="Group 10">
                <a:extLst>
                  <a:ext uri="{FF2B5EF4-FFF2-40B4-BE49-F238E27FC236}">
                    <a16:creationId xmlns:a16="http://schemas.microsoft.com/office/drawing/2014/main" id="{E83855FE-B000-830A-EB3C-7B398511BF92}"/>
                  </a:ext>
                </a:extLst>
              </p:cNvPr>
              <p:cNvGrpSpPr/>
              <p:nvPr/>
            </p:nvGrpSpPr>
            <p:grpSpPr>
              <a:xfrm>
                <a:off x="2615571" y="4393426"/>
                <a:ext cx="454605" cy="457200"/>
                <a:chOff x="2615571" y="4393426"/>
                <a:chExt cx="454605" cy="457200"/>
              </a:xfrm>
            </p:grpSpPr>
            <p:sp>
              <p:nvSpPr>
                <p:cNvPr id="86" name="Oval 85">
                  <a:extLst>
                    <a:ext uri="{FF2B5EF4-FFF2-40B4-BE49-F238E27FC236}">
                      <a16:creationId xmlns:a16="http://schemas.microsoft.com/office/drawing/2014/main" id="{0BF207D4-CADE-B9EB-8790-9FEE635A753A}"/>
                    </a:ext>
                  </a:extLst>
                </p:cNvPr>
                <p:cNvSpPr/>
                <p:nvPr/>
              </p:nvSpPr>
              <p:spPr>
                <a:xfrm>
                  <a:off x="2615571" y="4393426"/>
                  <a:ext cx="454605" cy="457200"/>
                </a:xfrm>
                <a:prstGeom prst="ellipse">
                  <a:avLst/>
                </a:prstGeom>
                <a:noFill/>
                <a:ln w="254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73BEDBF6-594E-4A68-F6F3-2BD892E0F112}"/>
                    </a:ext>
                  </a:extLst>
                </p:cNvPr>
                <p:cNvSpPr>
                  <a:spLocks noChangeAspect="1"/>
                </p:cNvSpPr>
                <p:nvPr/>
              </p:nvSpPr>
              <p:spPr>
                <a:xfrm>
                  <a:off x="2776764" y="4563411"/>
                  <a:ext cx="124523" cy="125233"/>
                </a:xfrm>
                <a:prstGeom prst="ellipse">
                  <a:avLst/>
                </a:prstGeom>
                <a:noFill/>
                <a:ln w="254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2" name="Group 11">
                <a:extLst>
                  <a:ext uri="{FF2B5EF4-FFF2-40B4-BE49-F238E27FC236}">
                    <a16:creationId xmlns:a16="http://schemas.microsoft.com/office/drawing/2014/main" id="{268DF66F-CBA6-5FCB-381C-A3778AEDDA23}"/>
                  </a:ext>
                </a:extLst>
              </p:cNvPr>
              <p:cNvGrpSpPr/>
              <p:nvPr/>
            </p:nvGrpSpPr>
            <p:grpSpPr>
              <a:xfrm>
                <a:off x="1758028" y="4383486"/>
                <a:ext cx="454605" cy="457200"/>
                <a:chOff x="2615571" y="4393426"/>
                <a:chExt cx="454605" cy="457200"/>
              </a:xfrm>
            </p:grpSpPr>
            <p:sp>
              <p:nvSpPr>
                <p:cNvPr id="84" name="Oval 83">
                  <a:extLst>
                    <a:ext uri="{FF2B5EF4-FFF2-40B4-BE49-F238E27FC236}">
                      <a16:creationId xmlns:a16="http://schemas.microsoft.com/office/drawing/2014/main" id="{DBE505ED-3016-B086-335B-5C589DEB90A2}"/>
                    </a:ext>
                  </a:extLst>
                </p:cNvPr>
                <p:cNvSpPr/>
                <p:nvPr/>
              </p:nvSpPr>
              <p:spPr>
                <a:xfrm>
                  <a:off x="2615571" y="4393426"/>
                  <a:ext cx="454605" cy="457200"/>
                </a:xfrm>
                <a:prstGeom prst="ellipse">
                  <a:avLst/>
                </a:prstGeom>
                <a:noFill/>
                <a:ln w="254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1A65C896-FE77-0500-CC9B-1302ABFA44D2}"/>
                    </a:ext>
                  </a:extLst>
                </p:cNvPr>
                <p:cNvSpPr>
                  <a:spLocks noChangeAspect="1"/>
                </p:cNvSpPr>
                <p:nvPr/>
              </p:nvSpPr>
              <p:spPr>
                <a:xfrm>
                  <a:off x="2776764" y="4563411"/>
                  <a:ext cx="124523" cy="125233"/>
                </a:xfrm>
                <a:prstGeom prst="ellipse">
                  <a:avLst/>
                </a:prstGeom>
                <a:noFill/>
                <a:ln w="254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3" name="Straight Connector 12">
                <a:extLst>
                  <a:ext uri="{FF2B5EF4-FFF2-40B4-BE49-F238E27FC236}">
                    <a16:creationId xmlns:a16="http://schemas.microsoft.com/office/drawing/2014/main" id="{BA67E6C7-F376-5422-1387-235A983F3082}"/>
                  </a:ext>
                </a:extLst>
              </p:cNvPr>
              <p:cNvCxnSpPr>
                <a:stCxn id="84" idx="6"/>
                <a:endCxn id="86" idx="2"/>
              </p:cNvCxnSpPr>
              <p:nvPr/>
            </p:nvCxnSpPr>
            <p:spPr>
              <a:xfrm>
                <a:off x="2212633" y="4612086"/>
                <a:ext cx="402938" cy="99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32A62898-41EC-A0A9-9711-E3F98E5ADA26}"/>
                  </a:ext>
                </a:extLst>
              </p:cNvPr>
              <p:cNvCxnSpPr>
                <a:cxnSpLocks/>
                <a:stCxn id="84" idx="0"/>
              </p:cNvCxnSpPr>
              <p:nvPr/>
            </p:nvCxnSpPr>
            <p:spPr>
              <a:xfrm flipV="1">
                <a:off x="1985331" y="4223565"/>
                <a:ext cx="0" cy="15992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6C5FD82-5A8C-530D-C1A6-13DC785E9B8D}"/>
                  </a:ext>
                </a:extLst>
              </p:cNvPr>
              <p:cNvCxnSpPr>
                <a:cxnSpLocks/>
              </p:cNvCxnSpPr>
              <p:nvPr/>
            </p:nvCxnSpPr>
            <p:spPr>
              <a:xfrm flipV="1">
                <a:off x="1983863" y="4120488"/>
                <a:ext cx="118781" cy="11260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CDB7A8F-7D49-5CA7-33A9-40F35BCBB9C5}"/>
                  </a:ext>
                </a:extLst>
              </p:cNvPr>
              <p:cNvCxnSpPr>
                <a:cxnSpLocks/>
              </p:cNvCxnSpPr>
              <p:nvPr/>
            </p:nvCxnSpPr>
            <p:spPr>
              <a:xfrm flipH="1">
                <a:off x="2102644" y="4120488"/>
                <a:ext cx="74314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96484792-0FC7-54DB-6F53-FE4F28A28CA5}"/>
                  </a:ext>
                </a:extLst>
              </p:cNvPr>
              <p:cNvCxnSpPr>
                <a:cxnSpLocks/>
                <a:stCxn id="86" idx="0"/>
              </p:cNvCxnSpPr>
              <p:nvPr/>
            </p:nvCxnSpPr>
            <p:spPr>
              <a:xfrm flipV="1">
                <a:off x="2842874" y="4120488"/>
                <a:ext cx="5839" cy="2729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76D1F7EB-8707-AC27-FEEE-DF35330FF8E5}"/>
                  </a:ext>
                </a:extLst>
              </p:cNvPr>
              <p:cNvCxnSpPr/>
              <p:nvPr/>
            </p:nvCxnSpPr>
            <p:spPr>
              <a:xfrm>
                <a:off x="1981482" y="4303525"/>
                <a:ext cx="34579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8FE60805-AB01-2198-0DF9-B16080E6F0C4}"/>
                  </a:ext>
                </a:extLst>
              </p:cNvPr>
              <p:cNvCxnSpPr>
                <a:cxnSpLocks/>
              </p:cNvCxnSpPr>
              <p:nvPr/>
            </p:nvCxnSpPr>
            <p:spPr>
              <a:xfrm flipV="1">
                <a:off x="2313356" y="4120488"/>
                <a:ext cx="214398" cy="18303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84A8CF8B-B5AA-D1F9-5159-F64C92F6E2F4}"/>
                  </a:ext>
                </a:extLst>
              </p:cNvPr>
              <p:cNvCxnSpPr>
                <a:cxnSpLocks/>
              </p:cNvCxnSpPr>
              <p:nvPr/>
            </p:nvCxnSpPr>
            <p:spPr>
              <a:xfrm flipV="1">
                <a:off x="2396967" y="3874689"/>
                <a:ext cx="0" cy="23584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9AA1F9A0-506F-B842-95AE-CC60DE889705}"/>
                  </a:ext>
                </a:extLst>
              </p:cNvPr>
              <p:cNvCxnSpPr>
                <a:cxnSpLocks/>
              </p:cNvCxnSpPr>
              <p:nvPr/>
            </p:nvCxnSpPr>
            <p:spPr>
              <a:xfrm flipV="1">
                <a:off x="2615571" y="3874689"/>
                <a:ext cx="0" cy="23584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3" name="Oval 72">
                <a:extLst>
                  <a:ext uri="{FF2B5EF4-FFF2-40B4-BE49-F238E27FC236}">
                    <a16:creationId xmlns:a16="http://schemas.microsoft.com/office/drawing/2014/main" id="{506A3100-241F-2BCE-FDBB-3736662F0536}"/>
                  </a:ext>
                </a:extLst>
              </p:cNvPr>
              <p:cNvSpPr>
                <a:spLocks noChangeAspect="1"/>
              </p:cNvSpPr>
              <p:nvPr/>
            </p:nvSpPr>
            <p:spPr>
              <a:xfrm>
                <a:off x="2494458" y="3687481"/>
                <a:ext cx="200126" cy="201267"/>
              </a:xfrm>
              <a:prstGeom prst="ellipse">
                <a:avLst/>
              </a:prstGeom>
              <a:noFill/>
              <a:ln w="254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Oval 73">
                <a:extLst>
                  <a:ext uri="{FF2B5EF4-FFF2-40B4-BE49-F238E27FC236}">
                    <a16:creationId xmlns:a16="http://schemas.microsoft.com/office/drawing/2014/main" id="{C33B0F00-D6A5-EC6F-5A3B-FF3BA68C4D70}"/>
                  </a:ext>
                </a:extLst>
              </p:cNvPr>
              <p:cNvSpPr>
                <a:spLocks noChangeAspect="1"/>
              </p:cNvSpPr>
              <p:nvPr/>
            </p:nvSpPr>
            <p:spPr>
              <a:xfrm>
                <a:off x="2074531" y="3732390"/>
                <a:ext cx="131835" cy="132589"/>
              </a:xfrm>
              <a:prstGeom prst="ellipse">
                <a:avLst/>
              </a:prstGeom>
              <a:noFill/>
              <a:ln w="254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5" name="Straight Connector 74">
                <a:extLst>
                  <a:ext uri="{FF2B5EF4-FFF2-40B4-BE49-F238E27FC236}">
                    <a16:creationId xmlns:a16="http://schemas.microsoft.com/office/drawing/2014/main" id="{4E9223AE-5462-2E0B-C6F8-1342322B47D7}"/>
                  </a:ext>
                </a:extLst>
              </p:cNvPr>
              <p:cNvCxnSpPr>
                <a:stCxn id="73" idx="4"/>
                <a:endCxn id="74" idx="4"/>
              </p:cNvCxnSpPr>
              <p:nvPr/>
            </p:nvCxnSpPr>
            <p:spPr>
              <a:xfrm flipH="1" flipV="1">
                <a:off x="2140449" y="3864979"/>
                <a:ext cx="454072" cy="2376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CA022178-10EF-7B14-5AF0-506F5304B477}"/>
                  </a:ext>
                </a:extLst>
              </p:cNvPr>
              <p:cNvCxnSpPr>
                <a:cxnSpLocks/>
                <a:stCxn id="73" idx="0"/>
                <a:endCxn id="74" idx="0"/>
              </p:cNvCxnSpPr>
              <p:nvPr/>
            </p:nvCxnSpPr>
            <p:spPr>
              <a:xfrm flipH="1">
                <a:off x="2140450" y="3687481"/>
                <a:ext cx="454071" cy="4491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16C2C4BC-6105-0D6C-F2B8-9623F8B7CA6C}"/>
                  </a:ext>
                </a:extLst>
              </p:cNvPr>
              <p:cNvCxnSpPr>
                <a:stCxn id="74" idx="2"/>
              </p:cNvCxnSpPr>
              <p:nvPr/>
            </p:nvCxnSpPr>
            <p:spPr>
              <a:xfrm flipH="1" flipV="1">
                <a:off x="1981482" y="3798684"/>
                <a:ext cx="93049" cy="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0D94F94A-43C9-71BA-2C72-6BBC16C7E182}"/>
                  </a:ext>
                </a:extLst>
              </p:cNvPr>
              <p:cNvCxnSpPr/>
              <p:nvPr/>
            </p:nvCxnSpPr>
            <p:spPr>
              <a:xfrm flipV="1">
                <a:off x="1981482" y="3709935"/>
                <a:ext cx="0" cy="16475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0F04E7FD-60F0-E6BE-8AC2-CB743A041F48}"/>
                  </a:ext>
                </a:extLst>
              </p:cNvPr>
              <p:cNvCxnSpPr/>
              <p:nvPr/>
            </p:nvCxnSpPr>
            <p:spPr>
              <a:xfrm flipH="1">
                <a:off x="1840706" y="3709935"/>
                <a:ext cx="140776" cy="3342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BC66EDD1-2EEC-3194-E1BB-62E4B2F8A750}"/>
                  </a:ext>
                </a:extLst>
              </p:cNvPr>
              <p:cNvCxnSpPr>
                <a:cxnSpLocks/>
              </p:cNvCxnSpPr>
              <p:nvPr/>
            </p:nvCxnSpPr>
            <p:spPr>
              <a:xfrm flipH="1" flipV="1">
                <a:off x="1845353" y="3838066"/>
                <a:ext cx="140776" cy="3342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10" name="Graphic 9" descr="Wireless with solid fill">
              <a:extLst>
                <a:ext uri="{FF2B5EF4-FFF2-40B4-BE49-F238E27FC236}">
                  <a16:creationId xmlns:a16="http://schemas.microsoft.com/office/drawing/2014/main" id="{01B4FC70-6F85-5C24-CE2E-1D95446D0A59}"/>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20955696">
              <a:off x="4232021" y="2577311"/>
              <a:ext cx="322586" cy="297515"/>
            </a:xfrm>
            <a:prstGeom prst="rect">
              <a:avLst/>
            </a:prstGeom>
          </p:spPr>
        </p:pic>
      </p:grpSp>
      <p:grpSp>
        <p:nvGrpSpPr>
          <p:cNvPr id="92" name="Group 91">
            <a:extLst>
              <a:ext uri="{FF2B5EF4-FFF2-40B4-BE49-F238E27FC236}">
                <a16:creationId xmlns:a16="http://schemas.microsoft.com/office/drawing/2014/main" id="{C15770B0-7527-A6BC-0859-5C1D060E96FA}"/>
              </a:ext>
            </a:extLst>
          </p:cNvPr>
          <p:cNvGrpSpPr/>
          <p:nvPr/>
        </p:nvGrpSpPr>
        <p:grpSpPr>
          <a:xfrm>
            <a:off x="391444" y="1310475"/>
            <a:ext cx="623653" cy="669179"/>
            <a:chOff x="94594" y="1868587"/>
            <a:chExt cx="623653" cy="669179"/>
          </a:xfrm>
        </p:grpSpPr>
        <p:grpSp>
          <p:nvGrpSpPr>
            <p:cNvPr id="93" name="Group 92">
              <a:extLst>
                <a:ext uri="{FF2B5EF4-FFF2-40B4-BE49-F238E27FC236}">
                  <a16:creationId xmlns:a16="http://schemas.microsoft.com/office/drawing/2014/main" id="{04158640-C692-1064-670B-40F498BB94B3}"/>
                </a:ext>
              </a:extLst>
            </p:cNvPr>
            <p:cNvGrpSpPr/>
            <p:nvPr/>
          </p:nvGrpSpPr>
          <p:grpSpPr>
            <a:xfrm>
              <a:off x="94594" y="1872556"/>
              <a:ext cx="68712" cy="92593"/>
              <a:chOff x="1844231" y="869163"/>
              <a:chExt cx="108640" cy="146399"/>
            </a:xfrm>
          </p:grpSpPr>
          <p:cxnSp>
            <p:nvCxnSpPr>
              <p:cNvPr id="192" name="Straight Connector 191">
                <a:extLst>
                  <a:ext uri="{FF2B5EF4-FFF2-40B4-BE49-F238E27FC236}">
                    <a16:creationId xmlns:a16="http://schemas.microsoft.com/office/drawing/2014/main" id="{E3F48898-3A3F-A041-79D4-9FB83A7E731A}"/>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22F222F0-EDB9-7817-A2D8-97F1C8254080}"/>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94" name="Straight Connector 193">
                <a:extLst>
                  <a:ext uri="{FF2B5EF4-FFF2-40B4-BE49-F238E27FC236}">
                    <a16:creationId xmlns:a16="http://schemas.microsoft.com/office/drawing/2014/main" id="{1FF6A448-2E04-15CC-7BF7-29C7F2D3BFFB}"/>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94" name="Group 93">
              <a:extLst>
                <a:ext uri="{FF2B5EF4-FFF2-40B4-BE49-F238E27FC236}">
                  <a16:creationId xmlns:a16="http://schemas.microsoft.com/office/drawing/2014/main" id="{5328FCCC-80DD-C70E-12B3-E390144B0C0B}"/>
                </a:ext>
              </a:extLst>
            </p:cNvPr>
            <p:cNvGrpSpPr/>
            <p:nvPr/>
          </p:nvGrpSpPr>
          <p:grpSpPr>
            <a:xfrm>
              <a:off x="98940" y="2152583"/>
              <a:ext cx="68712" cy="92593"/>
              <a:chOff x="1844231" y="869163"/>
              <a:chExt cx="108640" cy="146399"/>
            </a:xfrm>
          </p:grpSpPr>
          <p:cxnSp>
            <p:nvCxnSpPr>
              <p:cNvPr id="125" name="Straight Connector 124">
                <a:extLst>
                  <a:ext uri="{FF2B5EF4-FFF2-40B4-BE49-F238E27FC236}">
                    <a16:creationId xmlns:a16="http://schemas.microsoft.com/office/drawing/2014/main" id="{6D48E95A-31BA-4EE5-7006-30DCC7CE8B3F}"/>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39A26007-ADEA-8D9B-4E99-1AD1F69DF3C0}"/>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8401CAFA-8AA1-EACC-D2D4-6F4F2E244934}"/>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95" name="Group 94">
              <a:extLst>
                <a:ext uri="{FF2B5EF4-FFF2-40B4-BE49-F238E27FC236}">
                  <a16:creationId xmlns:a16="http://schemas.microsoft.com/office/drawing/2014/main" id="{4630F6EB-C79C-6F01-B3A4-9EF25B1A7707}"/>
                </a:ext>
              </a:extLst>
            </p:cNvPr>
            <p:cNvGrpSpPr/>
            <p:nvPr/>
          </p:nvGrpSpPr>
          <p:grpSpPr>
            <a:xfrm>
              <a:off x="98940" y="2445006"/>
              <a:ext cx="68712" cy="92593"/>
              <a:chOff x="1844231" y="869163"/>
              <a:chExt cx="108640" cy="146399"/>
            </a:xfrm>
          </p:grpSpPr>
          <p:cxnSp>
            <p:nvCxnSpPr>
              <p:cNvPr id="121" name="Straight Connector 120">
                <a:extLst>
                  <a:ext uri="{FF2B5EF4-FFF2-40B4-BE49-F238E27FC236}">
                    <a16:creationId xmlns:a16="http://schemas.microsoft.com/office/drawing/2014/main" id="{DCDECA01-B295-A5C5-73F1-17E202652A01}"/>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244065D1-A0AB-A304-BA76-E74A6898F76E}"/>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A7DBE235-8D10-B4FE-98E5-30D71C46E838}"/>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96" name="Group 95">
              <a:extLst>
                <a:ext uri="{FF2B5EF4-FFF2-40B4-BE49-F238E27FC236}">
                  <a16:creationId xmlns:a16="http://schemas.microsoft.com/office/drawing/2014/main" id="{C93C1169-31F3-28FD-F16C-C3BFC324AF77}"/>
                </a:ext>
              </a:extLst>
            </p:cNvPr>
            <p:cNvGrpSpPr/>
            <p:nvPr/>
          </p:nvGrpSpPr>
          <p:grpSpPr>
            <a:xfrm>
              <a:off x="380901" y="1868587"/>
              <a:ext cx="68712" cy="92593"/>
              <a:chOff x="1844231" y="869163"/>
              <a:chExt cx="108640" cy="146399"/>
            </a:xfrm>
          </p:grpSpPr>
          <p:cxnSp>
            <p:nvCxnSpPr>
              <p:cNvPr id="118" name="Straight Connector 117">
                <a:extLst>
                  <a:ext uri="{FF2B5EF4-FFF2-40B4-BE49-F238E27FC236}">
                    <a16:creationId xmlns:a16="http://schemas.microsoft.com/office/drawing/2014/main" id="{B04CC9D2-6B41-B35B-5520-815A76C44D44}"/>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D619B020-E3F1-EC9A-0A70-A938FE3DA93B}"/>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C190D0CA-45C6-F08D-79B6-A69B0EF0B23C}"/>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97" name="Group 96">
              <a:extLst>
                <a:ext uri="{FF2B5EF4-FFF2-40B4-BE49-F238E27FC236}">
                  <a16:creationId xmlns:a16="http://schemas.microsoft.com/office/drawing/2014/main" id="{5D30D641-11B5-B8AF-3F51-CA1D624147FA}"/>
                </a:ext>
              </a:extLst>
            </p:cNvPr>
            <p:cNvGrpSpPr/>
            <p:nvPr/>
          </p:nvGrpSpPr>
          <p:grpSpPr>
            <a:xfrm>
              <a:off x="379741" y="2148533"/>
              <a:ext cx="68712" cy="92593"/>
              <a:chOff x="1844231" y="869163"/>
              <a:chExt cx="108640" cy="146399"/>
            </a:xfrm>
          </p:grpSpPr>
          <p:cxnSp>
            <p:nvCxnSpPr>
              <p:cNvPr id="114" name="Straight Connector 113">
                <a:extLst>
                  <a:ext uri="{FF2B5EF4-FFF2-40B4-BE49-F238E27FC236}">
                    <a16:creationId xmlns:a16="http://schemas.microsoft.com/office/drawing/2014/main" id="{B82844B2-F1DF-3ED4-B7C8-46D49327CFC9}"/>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E1E2C395-5A07-21FB-2F87-602C0B8670F6}"/>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1B59B2B3-6EE3-25E3-B0F4-BC783C6F77F3}"/>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98" name="Group 97">
              <a:extLst>
                <a:ext uri="{FF2B5EF4-FFF2-40B4-BE49-F238E27FC236}">
                  <a16:creationId xmlns:a16="http://schemas.microsoft.com/office/drawing/2014/main" id="{7765A57A-80E8-E9C4-F6EC-51A493331860}"/>
                </a:ext>
              </a:extLst>
            </p:cNvPr>
            <p:cNvGrpSpPr/>
            <p:nvPr/>
          </p:nvGrpSpPr>
          <p:grpSpPr>
            <a:xfrm>
              <a:off x="383825" y="2445173"/>
              <a:ext cx="68712" cy="92593"/>
              <a:chOff x="1844231" y="869163"/>
              <a:chExt cx="108640" cy="146399"/>
            </a:xfrm>
          </p:grpSpPr>
          <p:cxnSp>
            <p:nvCxnSpPr>
              <p:cNvPr id="111" name="Straight Connector 110">
                <a:extLst>
                  <a:ext uri="{FF2B5EF4-FFF2-40B4-BE49-F238E27FC236}">
                    <a16:creationId xmlns:a16="http://schemas.microsoft.com/office/drawing/2014/main" id="{39141D1D-EEA7-3D2D-1ED3-91A019D31810}"/>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2BCBD419-BE5A-ED2D-FEFD-5F760758A30A}"/>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D5F13C67-30FD-0FE2-F718-A02DC3504081}"/>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99" name="Group 98">
              <a:extLst>
                <a:ext uri="{FF2B5EF4-FFF2-40B4-BE49-F238E27FC236}">
                  <a16:creationId xmlns:a16="http://schemas.microsoft.com/office/drawing/2014/main" id="{8256696A-13C6-6D3D-D9D2-087D523FDF7C}"/>
                </a:ext>
              </a:extLst>
            </p:cNvPr>
            <p:cNvGrpSpPr/>
            <p:nvPr/>
          </p:nvGrpSpPr>
          <p:grpSpPr>
            <a:xfrm>
              <a:off x="646611" y="1868587"/>
              <a:ext cx="68712" cy="92593"/>
              <a:chOff x="1844231" y="869163"/>
              <a:chExt cx="108640" cy="146399"/>
            </a:xfrm>
          </p:grpSpPr>
          <p:cxnSp>
            <p:nvCxnSpPr>
              <p:cNvPr id="108" name="Straight Connector 107">
                <a:extLst>
                  <a:ext uri="{FF2B5EF4-FFF2-40B4-BE49-F238E27FC236}">
                    <a16:creationId xmlns:a16="http://schemas.microsoft.com/office/drawing/2014/main" id="{F1D163CE-3319-7E5C-39D2-36EAAC6F9B6E}"/>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EBFE8321-3DE5-DA53-469A-BBD8552C0F95}"/>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1E6B6A5B-486F-BDAF-8D59-61958D00F02D}"/>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00" name="Group 99">
              <a:extLst>
                <a:ext uri="{FF2B5EF4-FFF2-40B4-BE49-F238E27FC236}">
                  <a16:creationId xmlns:a16="http://schemas.microsoft.com/office/drawing/2014/main" id="{1FA29B9D-641B-788C-89F7-35EF5D4EDBF1}"/>
                </a:ext>
              </a:extLst>
            </p:cNvPr>
            <p:cNvGrpSpPr/>
            <p:nvPr/>
          </p:nvGrpSpPr>
          <p:grpSpPr>
            <a:xfrm>
              <a:off x="645451" y="2148533"/>
              <a:ext cx="68712" cy="92593"/>
              <a:chOff x="1844231" y="869163"/>
              <a:chExt cx="108640" cy="146399"/>
            </a:xfrm>
          </p:grpSpPr>
          <p:cxnSp>
            <p:nvCxnSpPr>
              <p:cNvPr id="105" name="Straight Connector 104">
                <a:extLst>
                  <a:ext uri="{FF2B5EF4-FFF2-40B4-BE49-F238E27FC236}">
                    <a16:creationId xmlns:a16="http://schemas.microsoft.com/office/drawing/2014/main" id="{01CCD04F-B97C-F383-FE2A-E765A68E92BA}"/>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7763E3DE-609D-84A3-1FCD-E08B49A869CA}"/>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313E267B-B27C-C3DD-0F9C-4D794D4D7305}"/>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01" name="Group 100">
              <a:extLst>
                <a:ext uri="{FF2B5EF4-FFF2-40B4-BE49-F238E27FC236}">
                  <a16:creationId xmlns:a16="http://schemas.microsoft.com/office/drawing/2014/main" id="{4A8D9EF7-845C-A5EF-CCD9-F8C99520399F}"/>
                </a:ext>
              </a:extLst>
            </p:cNvPr>
            <p:cNvGrpSpPr/>
            <p:nvPr/>
          </p:nvGrpSpPr>
          <p:grpSpPr>
            <a:xfrm>
              <a:off x="649535" y="2445173"/>
              <a:ext cx="68712" cy="92593"/>
              <a:chOff x="1844231" y="869163"/>
              <a:chExt cx="108640" cy="146399"/>
            </a:xfrm>
          </p:grpSpPr>
          <p:cxnSp>
            <p:nvCxnSpPr>
              <p:cNvPr id="102" name="Straight Connector 101">
                <a:extLst>
                  <a:ext uri="{FF2B5EF4-FFF2-40B4-BE49-F238E27FC236}">
                    <a16:creationId xmlns:a16="http://schemas.microsoft.com/office/drawing/2014/main" id="{E971803C-78AC-F2EC-F939-DFD4A1B25D0B}"/>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5F6A49DF-CFAE-2259-7F50-320C4155F96D}"/>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407794AA-6ADA-E737-7D1C-F72074AD60C8}"/>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pic>
        <p:nvPicPr>
          <p:cNvPr id="195" name="Picture 194">
            <a:extLst>
              <a:ext uri="{FF2B5EF4-FFF2-40B4-BE49-F238E27FC236}">
                <a16:creationId xmlns:a16="http://schemas.microsoft.com/office/drawing/2014/main" id="{C38EAE49-BF7B-C8DF-F22A-9C4E8DCC0AD7}"/>
              </a:ext>
            </a:extLst>
          </p:cNvPr>
          <p:cNvPicPr>
            <a:picLocks noChangeAspect="1"/>
          </p:cNvPicPr>
          <p:nvPr/>
        </p:nvPicPr>
        <p:blipFill>
          <a:blip r:embed="rId11"/>
          <a:stretch>
            <a:fillRect/>
          </a:stretch>
        </p:blipFill>
        <p:spPr>
          <a:xfrm>
            <a:off x="1111252" y="1212660"/>
            <a:ext cx="1152529" cy="1181800"/>
          </a:xfrm>
          <a:prstGeom prst="rect">
            <a:avLst/>
          </a:prstGeom>
        </p:spPr>
      </p:pic>
      <p:sp>
        <p:nvSpPr>
          <p:cNvPr id="196" name="TextBox 195">
            <a:extLst>
              <a:ext uri="{FF2B5EF4-FFF2-40B4-BE49-F238E27FC236}">
                <a16:creationId xmlns:a16="http://schemas.microsoft.com/office/drawing/2014/main" id="{FD910CC3-8297-F3FC-B971-567810778C69}"/>
              </a:ext>
            </a:extLst>
          </p:cNvPr>
          <p:cNvSpPr txBox="1"/>
          <p:nvPr/>
        </p:nvSpPr>
        <p:spPr>
          <a:xfrm>
            <a:off x="1179225" y="833522"/>
            <a:ext cx="868320" cy="369332"/>
          </a:xfrm>
          <a:prstGeom prst="rect">
            <a:avLst/>
          </a:prstGeom>
          <a:noFill/>
        </p:spPr>
        <p:txBody>
          <a:bodyPr wrap="square">
            <a:spAutoFit/>
          </a:bodyPr>
          <a:lstStyle/>
          <a:p>
            <a:pPr algn="ctr"/>
            <a:r>
              <a:rPr lang="en-GB" sz="1800" b="0" strike="noStrike" spc="-1" noProof="0" dirty="0">
                <a:solidFill>
                  <a:srgbClr val="000000"/>
                </a:solidFill>
                <a:latin typeface="Calibri"/>
              </a:rPr>
              <a:t>SIM </a:t>
            </a:r>
            <a:endParaRPr lang="en-GB" noProof="0" dirty="0"/>
          </a:p>
        </p:txBody>
      </p:sp>
      <mc:AlternateContent xmlns:mc="http://schemas.openxmlformats.org/markup-compatibility/2006" xmlns:a14="http://schemas.microsoft.com/office/drawing/2010/main">
        <mc:Choice Requires="a14">
          <p:sp>
            <p:nvSpPr>
              <p:cNvPr id="197" name="TextBox 196">
                <a:extLst>
                  <a:ext uri="{FF2B5EF4-FFF2-40B4-BE49-F238E27FC236}">
                    <a16:creationId xmlns:a16="http://schemas.microsoft.com/office/drawing/2014/main" id="{42090579-D2F9-BF12-284D-2B95205851A2}"/>
                  </a:ext>
                </a:extLst>
              </p:cNvPr>
              <p:cNvSpPr txBox="1"/>
              <p:nvPr/>
            </p:nvSpPr>
            <p:spPr>
              <a:xfrm>
                <a:off x="1605723" y="1890580"/>
                <a:ext cx="656869" cy="307777"/>
              </a:xfrm>
              <a:prstGeom prst="rect">
                <a:avLst/>
              </a:prstGeom>
              <a:solidFill>
                <a:srgbClr val="FFFFFF">
                  <a:alpha val="53000"/>
                </a:srgbClr>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400" b="1" i="1" noProof="0" smtClean="0">
                              <a:latin typeface="Cambria Math" panose="02040503050406030204" pitchFamily="18" charset="0"/>
                            </a:rPr>
                          </m:ctrlPr>
                        </m:sSubPr>
                        <m:e>
                          <m:r>
                            <a:rPr lang="en-GB" sz="1400" b="1" i="1" noProof="0" smtClean="0">
                              <a:latin typeface="Cambria Math" panose="02040503050406030204" pitchFamily="18" charset="0"/>
                              <a:ea typeface="Cambria Math" panose="02040503050406030204" pitchFamily="18" charset="0"/>
                            </a:rPr>
                            <m:t>𝜰</m:t>
                          </m:r>
                        </m:e>
                        <m:sub>
                          <m:r>
                            <a:rPr lang="en-GB" sz="1400" b="0" i="1" noProof="0" smtClean="0">
                              <a:latin typeface="Cambria Math" panose="02040503050406030204" pitchFamily="18" charset="0"/>
                            </a:rPr>
                            <m:t>0</m:t>
                          </m:r>
                        </m:sub>
                      </m:sSub>
                      <m:r>
                        <a:rPr lang="en-GB" sz="1400" b="0" i="1" noProof="0" smtClean="0">
                          <a:latin typeface="Cambria Math" panose="02040503050406030204" pitchFamily="18" charset="0"/>
                        </a:rPr>
                        <m:t>(</m:t>
                      </m:r>
                      <m:r>
                        <a:rPr lang="en-GB" sz="1400" b="0" i="1" noProof="0" smtClean="0">
                          <a:latin typeface="Cambria Math" panose="02040503050406030204" pitchFamily="18" charset="0"/>
                        </a:rPr>
                        <m:t>𝑡</m:t>
                      </m:r>
                      <m:r>
                        <a:rPr lang="en-GB" sz="1400" b="0" i="1" noProof="0" smtClean="0">
                          <a:latin typeface="Cambria Math" panose="02040503050406030204" pitchFamily="18" charset="0"/>
                        </a:rPr>
                        <m:t>)</m:t>
                      </m:r>
                    </m:oMath>
                  </m:oMathPara>
                </a14:m>
                <a:endParaRPr lang="en-GB" sz="1400" noProof="0" dirty="0"/>
              </a:p>
            </p:txBody>
          </p:sp>
        </mc:Choice>
        <mc:Fallback xmlns="">
          <p:sp>
            <p:nvSpPr>
              <p:cNvPr id="197" name="TextBox 196">
                <a:extLst>
                  <a:ext uri="{FF2B5EF4-FFF2-40B4-BE49-F238E27FC236}">
                    <a16:creationId xmlns:a16="http://schemas.microsoft.com/office/drawing/2014/main" id="{42090579-D2F9-BF12-284D-2B95205851A2}"/>
                  </a:ext>
                </a:extLst>
              </p:cNvPr>
              <p:cNvSpPr txBox="1">
                <a:spLocks noRot="1" noChangeAspect="1" noMove="1" noResize="1" noEditPoints="1" noAdjustHandles="1" noChangeArrowheads="1" noChangeShapeType="1" noTextEdit="1"/>
              </p:cNvSpPr>
              <p:nvPr/>
            </p:nvSpPr>
            <p:spPr>
              <a:xfrm>
                <a:off x="1605723" y="1890580"/>
                <a:ext cx="656869" cy="307777"/>
              </a:xfrm>
              <a:prstGeom prst="rect">
                <a:avLst/>
              </a:prstGeom>
              <a:blipFill>
                <a:blip r:embed="rId12"/>
                <a:stretch>
                  <a:fillRect b="-7843"/>
                </a:stretch>
              </a:blipFill>
            </p:spPr>
            <p:txBody>
              <a:bodyPr/>
              <a:lstStyle/>
              <a:p>
                <a:r>
                  <a:rPr lang="en-US">
                    <a:noFill/>
                  </a:rPr>
                  <a:t> </a:t>
                </a:r>
              </a:p>
            </p:txBody>
          </p:sp>
        </mc:Fallback>
      </mc:AlternateContent>
      <p:grpSp>
        <p:nvGrpSpPr>
          <p:cNvPr id="198" name="Group 197">
            <a:extLst>
              <a:ext uri="{FF2B5EF4-FFF2-40B4-BE49-F238E27FC236}">
                <a16:creationId xmlns:a16="http://schemas.microsoft.com/office/drawing/2014/main" id="{05513C30-BD80-49CC-924C-BE3D20A95D0E}"/>
              </a:ext>
            </a:extLst>
          </p:cNvPr>
          <p:cNvGrpSpPr/>
          <p:nvPr/>
        </p:nvGrpSpPr>
        <p:grpSpPr>
          <a:xfrm>
            <a:off x="9560391" y="4095955"/>
            <a:ext cx="2090820" cy="1994797"/>
            <a:chOff x="8578815" y="600450"/>
            <a:chExt cx="2090820" cy="1994797"/>
          </a:xfrm>
        </p:grpSpPr>
        <p:sp>
          <p:nvSpPr>
            <p:cNvPr id="199" name="Oval 198">
              <a:extLst>
                <a:ext uri="{FF2B5EF4-FFF2-40B4-BE49-F238E27FC236}">
                  <a16:creationId xmlns:a16="http://schemas.microsoft.com/office/drawing/2014/main" id="{CE369D69-F640-9506-95D4-FA5D3CB07197}"/>
                </a:ext>
              </a:extLst>
            </p:cNvPr>
            <p:cNvSpPr/>
            <p:nvPr/>
          </p:nvSpPr>
          <p:spPr>
            <a:xfrm>
              <a:off x="10013449" y="1744529"/>
              <a:ext cx="252000" cy="252000"/>
            </a:xfrm>
            <a:prstGeom prst="ellipse">
              <a:avLst/>
            </a:prstGeom>
            <a:gradFill flip="none" rotWithShape="1">
              <a:gsLst>
                <a:gs pos="60000">
                  <a:schemeClr val="accent2">
                    <a:lumMod val="60000"/>
                    <a:lumOff val="40000"/>
                  </a:schemeClr>
                </a:gs>
                <a:gs pos="0">
                  <a:schemeClr val="accent2">
                    <a:lumMod val="75000"/>
                  </a:schemeClr>
                </a:gs>
                <a:gs pos="97000">
                  <a:schemeClr val="accent2">
                    <a:lumMod val="20000"/>
                    <a:lumOff val="8000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0" name="Straight Connector 199">
              <a:extLst>
                <a:ext uri="{FF2B5EF4-FFF2-40B4-BE49-F238E27FC236}">
                  <a16:creationId xmlns:a16="http://schemas.microsoft.com/office/drawing/2014/main" id="{902A7132-8402-95E3-80A0-973EBBEC7C6C}"/>
                </a:ext>
              </a:extLst>
            </p:cNvPr>
            <p:cNvCxnSpPr>
              <a:cxnSpLocks/>
            </p:cNvCxnSpPr>
            <p:nvPr/>
          </p:nvCxnSpPr>
          <p:spPr>
            <a:xfrm rot="16200000">
              <a:off x="9846866" y="1230095"/>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201" name="Straight Arrow Connector 200">
              <a:extLst>
                <a:ext uri="{FF2B5EF4-FFF2-40B4-BE49-F238E27FC236}">
                  <a16:creationId xmlns:a16="http://schemas.microsoft.com/office/drawing/2014/main" id="{16A1ECE0-8DE4-4D05-EFCF-312C876CB04F}"/>
                </a:ext>
              </a:extLst>
            </p:cNvPr>
            <p:cNvCxnSpPr>
              <a:cxnSpLocks/>
            </p:cNvCxnSpPr>
            <p:nvPr/>
          </p:nvCxnSpPr>
          <p:spPr>
            <a:xfrm>
              <a:off x="8931451" y="2280749"/>
              <a:ext cx="1738184" cy="0"/>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02" name="Straight Arrow Connector 201">
              <a:extLst>
                <a:ext uri="{FF2B5EF4-FFF2-40B4-BE49-F238E27FC236}">
                  <a16:creationId xmlns:a16="http://schemas.microsoft.com/office/drawing/2014/main" id="{1939966B-23B0-AA68-AFF3-159C0DD03BD9}"/>
                </a:ext>
              </a:extLst>
            </p:cNvPr>
            <p:cNvCxnSpPr>
              <a:cxnSpLocks/>
            </p:cNvCxnSpPr>
            <p:nvPr/>
          </p:nvCxnSpPr>
          <p:spPr>
            <a:xfrm rot="16200000">
              <a:off x="8130751" y="1520981"/>
              <a:ext cx="1738184" cy="0"/>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3" name="TextBox 202">
                  <a:extLst>
                    <a:ext uri="{FF2B5EF4-FFF2-40B4-BE49-F238E27FC236}">
                      <a16:creationId xmlns:a16="http://schemas.microsoft.com/office/drawing/2014/main" id="{D9CA44D7-F0FD-72F9-FCAD-39EF6BF87EAD}"/>
                    </a:ext>
                  </a:extLst>
                </p:cNvPr>
                <p:cNvSpPr txBox="1"/>
                <p:nvPr/>
              </p:nvSpPr>
              <p:spPr>
                <a:xfrm>
                  <a:off x="10316999" y="2318248"/>
                  <a:ext cx="33041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𝜓</m:t>
                            </m:r>
                          </m:e>
                          <m:sub>
                            <m:r>
                              <a:rPr lang="de-DE" b="0" i="1" smtClean="0">
                                <a:latin typeface="Cambria Math" panose="02040503050406030204" pitchFamily="18" charset="0"/>
                              </a:rPr>
                              <m:t>𝑥</m:t>
                            </m:r>
                          </m:sub>
                        </m:sSub>
                      </m:oMath>
                    </m:oMathPara>
                  </a14:m>
                  <a:endParaRPr lang="en-US" dirty="0"/>
                </a:p>
              </p:txBody>
            </p:sp>
          </mc:Choice>
          <mc:Fallback xmlns="">
            <p:sp>
              <p:nvSpPr>
                <p:cNvPr id="203" name="TextBox 202">
                  <a:extLst>
                    <a:ext uri="{FF2B5EF4-FFF2-40B4-BE49-F238E27FC236}">
                      <a16:creationId xmlns:a16="http://schemas.microsoft.com/office/drawing/2014/main" id="{D9CA44D7-F0FD-72F9-FCAD-39EF6BF87EAD}"/>
                    </a:ext>
                  </a:extLst>
                </p:cNvPr>
                <p:cNvSpPr txBox="1">
                  <a:spLocks noRot="1" noChangeAspect="1" noMove="1" noResize="1" noEditPoints="1" noAdjustHandles="1" noChangeArrowheads="1" noChangeShapeType="1" noTextEdit="1"/>
                </p:cNvSpPr>
                <p:nvPr/>
              </p:nvSpPr>
              <p:spPr>
                <a:xfrm>
                  <a:off x="10316999" y="2318248"/>
                  <a:ext cx="330411" cy="276999"/>
                </a:xfrm>
                <a:prstGeom prst="rect">
                  <a:avLst/>
                </a:prstGeom>
                <a:blipFill>
                  <a:blip r:embed="rId13"/>
                  <a:stretch>
                    <a:fillRect l="-23636" t="-2222" b="-377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4" name="TextBox 203">
                  <a:extLst>
                    <a:ext uri="{FF2B5EF4-FFF2-40B4-BE49-F238E27FC236}">
                      <a16:creationId xmlns:a16="http://schemas.microsoft.com/office/drawing/2014/main" id="{19F07601-716D-3B0B-801B-779940FD5375}"/>
                    </a:ext>
                  </a:extLst>
                </p:cNvPr>
                <p:cNvSpPr txBox="1"/>
                <p:nvPr/>
              </p:nvSpPr>
              <p:spPr>
                <a:xfrm>
                  <a:off x="8578815" y="600450"/>
                  <a:ext cx="338041" cy="2989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𝜓</m:t>
                            </m:r>
                          </m:e>
                          <m:sub>
                            <m:r>
                              <a:rPr lang="de-DE" b="0" i="1" smtClean="0">
                                <a:latin typeface="Cambria Math" panose="02040503050406030204" pitchFamily="18" charset="0"/>
                              </a:rPr>
                              <m:t>𝑦</m:t>
                            </m:r>
                          </m:sub>
                        </m:sSub>
                      </m:oMath>
                    </m:oMathPara>
                  </a14:m>
                  <a:endParaRPr lang="en-US" dirty="0"/>
                </a:p>
              </p:txBody>
            </p:sp>
          </mc:Choice>
          <mc:Fallback xmlns="">
            <p:sp>
              <p:nvSpPr>
                <p:cNvPr id="204" name="TextBox 203">
                  <a:extLst>
                    <a:ext uri="{FF2B5EF4-FFF2-40B4-BE49-F238E27FC236}">
                      <a16:creationId xmlns:a16="http://schemas.microsoft.com/office/drawing/2014/main" id="{19F07601-716D-3B0B-801B-779940FD5375}"/>
                    </a:ext>
                  </a:extLst>
                </p:cNvPr>
                <p:cNvSpPr txBox="1">
                  <a:spLocks noRot="1" noChangeAspect="1" noMove="1" noResize="1" noEditPoints="1" noAdjustHandles="1" noChangeArrowheads="1" noChangeShapeType="1" noTextEdit="1"/>
                </p:cNvSpPr>
                <p:nvPr/>
              </p:nvSpPr>
              <p:spPr>
                <a:xfrm>
                  <a:off x="8578815" y="600450"/>
                  <a:ext cx="338041" cy="298928"/>
                </a:xfrm>
                <a:prstGeom prst="rect">
                  <a:avLst/>
                </a:prstGeom>
                <a:blipFill>
                  <a:blip r:embed="rId14"/>
                  <a:stretch>
                    <a:fillRect l="-23214" r="-3571" b="-26531"/>
                  </a:stretch>
                </a:blipFill>
              </p:spPr>
              <p:txBody>
                <a:bodyPr/>
                <a:lstStyle/>
                <a:p>
                  <a:r>
                    <a:rPr lang="en-US">
                      <a:noFill/>
                    </a:rPr>
                    <a:t> </a:t>
                  </a:r>
                </a:p>
              </p:txBody>
            </p:sp>
          </mc:Fallback>
        </mc:AlternateContent>
        <p:cxnSp>
          <p:nvCxnSpPr>
            <p:cNvPr id="205" name="Straight Connector 204">
              <a:extLst>
                <a:ext uri="{FF2B5EF4-FFF2-40B4-BE49-F238E27FC236}">
                  <a16:creationId xmlns:a16="http://schemas.microsoft.com/office/drawing/2014/main" id="{A519227C-792A-0839-838F-1ABAAF19F91E}"/>
                </a:ext>
              </a:extLst>
            </p:cNvPr>
            <p:cNvCxnSpPr/>
            <p:nvPr/>
          </p:nvCxnSpPr>
          <p:spPr>
            <a:xfrm>
              <a:off x="9478119" y="889027"/>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43FC373B-7B8C-086F-3759-BC6988AEEACF}"/>
                </a:ext>
              </a:extLst>
            </p:cNvPr>
            <p:cNvCxnSpPr/>
            <p:nvPr/>
          </p:nvCxnSpPr>
          <p:spPr>
            <a:xfrm>
              <a:off x="9814426" y="880665"/>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207" name="Straight Connector 206">
              <a:extLst>
                <a:ext uri="{FF2B5EF4-FFF2-40B4-BE49-F238E27FC236}">
                  <a16:creationId xmlns:a16="http://schemas.microsoft.com/office/drawing/2014/main" id="{90168966-10C5-E32D-6283-01717E10EF82}"/>
                </a:ext>
              </a:extLst>
            </p:cNvPr>
            <p:cNvCxnSpPr/>
            <p:nvPr/>
          </p:nvCxnSpPr>
          <p:spPr>
            <a:xfrm>
              <a:off x="10129688" y="889027"/>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208" name="Straight Connector 207">
              <a:extLst>
                <a:ext uri="{FF2B5EF4-FFF2-40B4-BE49-F238E27FC236}">
                  <a16:creationId xmlns:a16="http://schemas.microsoft.com/office/drawing/2014/main" id="{D06452BF-D88F-BDCC-8180-C3C1AC953AAD}"/>
                </a:ext>
              </a:extLst>
            </p:cNvPr>
            <p:cNvCxnSpPr/>
            <p:nvPr/>
          </p:nvCxnSpPr>
          <p:spPr>
            <a:xfrm>
              <a:off x="10470090" y="880665"/>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209" name="Straight Connector 208">
              <a:extLst>
                <a:ext uri="{FF2B5EF4-FFF2-40B4-BE49-F238E27FC236}">
                  <a16:creationId xmlns:a16="http://schemas.microsoft.com/office/drawing/2014/main" id="{902AA9B9-CBEF-EF8C-3E01-FC25271A7CE6}"/>
                </a:ext>
              </a:extLst>
            </p:cNvPr>
            <p:cNvCxnSpPr>
              <a:cxnSpLocks/>
            </p:cNvCxnSpPr>
            <p:nvPr/>
          </p:nvCxnSpPr>
          <p:spPr>
            <a:xfrm rot="16200000">
              <a:off x="9833306" y="236508"/>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210" name="Straight Connector 209">
              <a:extLst>
                <a:ext uri="{FF2B5EF4-FFF2-40B4-BE49-F238E27FC236}">
                  <a16:creationId xmlns:a16="http://schemas.microsoft.com/office/drawing/2014/main" id="{190AEB29-E7D7-CF6D-788D-7177BAFA82AC}"/>
                </a:ext>
              </a:extLst>
            </p:cNvPr>
            <p:cNvCxnSpPr>
              <a:cxnSpLocks/>
            </p:cNvCxnSpPr>
            <p:nvPr/>
          </p:nvCxnSpPr>
          <p:spPr>
            <a:xfrm rot="16200000">
              <a:off x="9822090" y="578342"/>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A2F7B2B7-453B-5BC2-5AC6-B53A88AF0DAB}"/>
                </a:ext>
              </a:extLst>
            </p:cNvPr>
            <p:cNvCxnSpPr>
              <a:cxnSpLocks/>
            </p:cNvCxnSpPr>
            <p:nvPr/>
          </p:nvCxnSpPr>
          <p:spPr>
            <a:xfrm rot="16200000">
              <a:off x="9846866" y="906440"/>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grpSp>
      <p:pic>
        <p:nvPicPr>
          <p:cNvPr id="214" name="Graphic 213">
            <a:extLst>
              <a:ext uri="{FF2B5EF4-FFF2-40B4-BE49-F238E27FC236}">
                <a16:creationId xmlns:a16="http://schemas.microsoft.com/office/drawing/2014/main" id="{4E0FA063-DF87-F184-7132-123C2D246EB5}"/>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4352600" y="2854782"/>
            <a:ext cx="4968653" cy="3726491"/>
          </a:xfrm>
          <a:prstGeom prst="rect">
            <a:avLst/>
          </a:prstGeom>
        </p:spPr>
      </p:pic>
      <p:cxnSp>
        <p:nvCxnSpPr>
          <p:cNvPr id="215" name="Straight Arrow Connector 214">
            <a:extLst>
              <a:ext uri="{FF2B5EF4-FFF2-40B4-BE49-F238E27FC236}">
                <a16:creationId xmlns:a16="http://schemas.microsoft.com/office/drawing/2014/main" id="{7EB71768-89E4-6480-F34F-9EA779E07EDF}"/>
              </a:ext>
            </a:extLst>
          </p:cNvPr>
          <p:cNvCxnSpPr>
            <a:cxnSpLocks/>
          </p:cNvCxnSpPr>
          <p:nvPr/>
        </p:nvCxnSpPr>
        <p:spPr>
          <a:xfrm>
            <a:off x="220408" y="4761834"/>
            <a:ext cx="3672000" cy="0"/>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6" name="TextBox 215">
                <a:extLst>
                  <a:ext uri="{FF2B5EF4-FFF2-40B4-BE49-F238E27FC236}">
                    <a16:creationId xmlns:a16="http://schemas.microsoft.com/office/drawing/2014/main" id="{2C15BB7A-F41A-FF46-B339-7E0E17318BA3}"/>
                  </a:ext>
                </a:extLst>
              </p:cNvPr>
              <p:cNvSpPr txBox="1"/>
              <p:nvPr/>
            </p:nvSpPr>
            <p:spPr>
              <a:xfrm>
                <a:off x="3792763" y="4871247"/>
                <a:ext cx="16113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rPr>
                        <m:t>𝑡</m:t>
                      </m:r>
                    </m:oMath>
                  </m:oMathPara>
                </a14:m>
                <a:endParaRPr lang="en-GB" noProof="0" dirty="0"/>
              </a:p>
            </p:txBody>
          </p:sp>
        </mc:Choice>
        <mc:Fallback xmlns="">
          <p:sp>
            <p:nvSpPr>
              <p:cNvPr id="216" name="TextBox 215">
                <a:extLst>
                  <a:ext uri="{FF2B5EF4-FFF2-40B4-BE49-F238E27FC236}">
                    <a16:creationId xmlns:a16="http://schemas.microsoft.com/office/drawing/2014/main" id="{2C15BB7A-F41A-FF46-B339-7E0E17318BA3}"/>
                  </a:ext>
                </a:extLst>
              </p:cNvPr>
              <p:cNvSpPr txBox="1">
                <a:spLocks noRot="1" noChangeAspect="1" noMove="1" noResize="1" noEditPoints="1" noAdjustHandles="1" noChangeArrowheads="1" noChangeShapeType="1" noTextEdit="1"/>
              </p:cNvSpPr>
              <p:nvPr/>
            </p:nvSpPr>
            <p:spPr>
              <a:xfrm>
                <a:off x="3792763" y="4871247"/>
                <a:ext cx="161133" cy="276999"/>
              </a:xfrm>
              <a:prstGeom prst="rect">
                <a:avLst/>
              </a:prstGeom>
              <a:blipFill>
                <a:blip r:embed="rId17"/>
                <a:stretch>
                  <a:fillRect l="-25926" r="-22222" b="-6522"/>
                </a:stretch>
              </a:blipFill>
            </p:spPr>
            <p:txBody>
              <a:bodyPr/>
              <a:lstStyle/>
              <a:p>
                <a:r>
                  <a:rPr lang="en-US">
                    <a:noFill/>
                  </a:rPr>
                  <a:t> </a:t>
                </a:r>
              </a:p>
            </p:txBody>
          </p:sp>
        </mc:Fallback>
      </mc:AlternateContent>
      <p:sp>
        <p:nvSpPr>
          <p:cNvPr id="217" name="Rectangle: Rounded Corners 216">
            <a:extLst>
              <a:ext uri="{FF2B5EF4-FFF2-40B4-BE49-F238E27FC236}">
                <a16:creationId xmlns:a16="http://schemas.microsoft.com/office/drawing/2014/main" id="{4E9A6F5A-F3C8-3D22-526E-DCF997B5D5D6}"/>
              </a:ext>
            </a:extLst>
          </p:cNvPr>
          <p:cNvSpPr/>
          <p:nvPr/>
        </p:nvSpPr>
        <p:spPr>
          <a:xfrm>
            <a:off x="239175" y="4300864"/>
            <a:ext cx="714286"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218" name="TextBox 217">
                <a:extLst>
                  <a:ext uri="{FF2B5EF4-FFF2-40B4-BE49-F238E27FC236}">
                    <a16:creationId xmlns:a16="http://schemas.microsoft.com/office/drawing/2014/main" id="{D8B40BD7-D50D-5783-172E-D6CEE16F5500}"/>
                  </a:ext>
                </a:extLst>
              </p:cNvPr>
              <p:cNvSpPr txBox="1"/>
              <p:nvPr/>
            </p:nvSpPr>
            <p:spPr>
              <a:xfrm>
                <a:off x="198535" y="4303572"/>
                <a:ext cx="79302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𝑡</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oMath>
                  </m:oMathPara>
                </a14:m>
                <a:endParaRPr lang="en-GB" noProof="0" dirty="0"/>
              </a:p>
            </p:txBody>
          </p:sp>
        </mc:Choice>
        <mc:Fallback xmlns="">
          <p:sp>
            <p:nvSpPr>
              <p:cNvPr id="218" name="TextBox 217">
                <a:extLst>
                  <a:ext uri="{FF2B5EF4-FFF2-40B4-BE49-F238E27FC236}">
                    <a16:creationId xmlns:a16="http://schemas.microsoft.com/office/drawing/2014/main" id="{D8B40BD7-D50D-5783-172E-D6CEE16F5500}"/>
                  </a:ext>
                </a:extLst>
              </p:cNvPr>
              <p:cNvSpPr txBox="1">
                <a:spLocks noRot="1" noChangeAspect="1" noMove="1" noResize="1" noEditPoints="1" noAdjustHandles="1" noChangeArrowheads="1" noChangeShapeType="1" noTextEdit="1"/>
              </p:cNvSpPr>
              <p:nvPr/>
            </p:nvSpPr>
            <p:spPr>
              <a:xfrm>
                <a:off x="198535" y="4303572"/>
                <a:ext cx="793026" cy="369332"/>
              </a:xfrm>
              <a:prstGeom prst="rect">
                <a:avLst/>
              </a:prstGeom>
              <a:blipFill>
                <a:blip r:embed="rId18"/>
                <a:stretch>
                  <a:fillRect r="-6923" b="-13115"/>
                </a:stretch>
              </a:blipFill>
            </p:spPr>
            <p:txBody>
              <a:bodyPr/>
              <a:lstStyle/>
              <a:p>
                <a:r>
                  <a:rPr lang="en-US">
                    <a:noFill/>
                  </a:rPr>
                  <a:t> </a:t>
                </a:r>
              </a:p>
            </p:txBody>
          </p:sp>
        </mc:Fallback>
      </mc:AlternateContent>
      <p:sp>
        <p:nvSpPr>
          <p:cNvPr id="225" name="Rectangle: Rounded Corners 224">
            <a:extLst>
              <a:ext uri="{FF2B5EF4-FFF2-40B4-BE49-F238E27FC236}">
                <a16:creationId xmlns:a16="http://schemas.microsoft.com/office/drawing/2014/main" id="{81D31E10-0FA4-25A3-22F3-C223BF842B6B}"/>
              </a:ext>
            </a:extLst>
          </p:cNvPr>
          <p:cNvSpPr/>
          <p:nvPr/>
        </p:nvSpPr>
        <p:spPr>
          <a:xfrm>
            <a:off x="2550373" y="4286567"/>
            <a:ext cx="841925"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226" name="TextBox 225">
                <a:extLst>
                  <a:ext uri="{FF2B5EF4-FFF2-40B4-BE49-F238E27FC236}">
                    <a16:creationId xmlns:a16="http://schemas.microsoft.com/office/drawing/2014/main" id="{24E6A8D5-D1CA-7C7D-42E8-DBE7C3EFEC05}"/>
                  </a:ext>
                </a:extLst>
              </p:cNvPr>
              <p:cNvSpPr txBox="1"/>
              <p:nvPr/>
            </p:nvSpPr>
            <p:spPr>
              <a:xfrm>
                <a:off x="2509734" y="4289275"/>
                <a:ext cx="79302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𝑡</m:t>
                          </m:r>
                        </m:e>
                        <m:sub>
                          <m:r>
                            <a:rPr lang="de-DE" b="0" i="1" noProof="0" smtClean="0">
                              <a:latin typeface="Cambria Math" panose="02040503050406030204" pitchFamily="18" charset="0"/>
                            </a:rPr>
                            <m:t>𝑛</m:t>
                          </m:r>
                          <m:r>
                            <a:rPr lang="de-DE" b="0" i="1" noProof="0" smtClean="0">
                              <a:latin typeface="Cambria Math" panose="02040503050406030204" pitchFamily="18" charset="0"/>
                            </a:rPr>
                            <m:t>2</m:t>
                          </m:r>
                        </m:sub>
                      </m:sSub>
                      <m:r>
                        <a:rPr lang="en-GB" b="0" i="1" noProof="0" smtClean="0">
                          <a:latin typeface="Cambria Math" panose="02040503050406030204" pitchFamily="18" charset="0"/>
                        </a:rPr>
                        <m:t>)</m:t>
                      </m:r>
                    </m:oMath>
                  </m:oMathPara>
                </a14:m>
                <a:endParaRPr lang="en-GB" noProof="0" dirty="0"/>
              </a:p>
            </p:txBody>
          </p:sp>
        </mc:Choice>
        <mc:Fallback xmlns="">
          <p:sp>
            <p:nvSpPr>
              <p:cNvPr id="226" name="TextBox 225">
                <a:extLst>
                  <a:ext uri="{FF2B5EF4-FFF2-40B4-BE49-F238E27FC236}">
                    <a16:creationId xmlns:a16="http://schemas.microsoft.com/office/drawing/2014/main" id="{24E6A8D5-D1CA-7C7D-42E8-DBE7C3EFEC05}"/>
                  </a:ext>
                </a:extLst>
              </p:cNvPr>
              <p:cNvSpPr txBox="1">
                <a:spLocks noRot="1" noChangeAspect="1" noMove="1" noResize="1" noEditPoints="1" noAdjustHandles="1" noChangeArrowheads="1" noChangeShapeType="1" noTextEdit="1"/>
              </p:cNvSpPr>
              <p:nvPr/>
            </p:nvSpPr>
            <p:spPr>
              <a:xfrm>
                <a:off x="2509734" y="4289275"/>
                <a:ext cx="793026" cy="369332"/>
              </a:xfrm>
              <a:prstGeom prst="rect">
                <a:avLst/>
              </a:prstGeom>
              <a:blipFill>
                <a:blip r:embed="rId19"/>
                <a:stretch>
                  <a:fillRect r="-20769" b="-15000"/>
                </a:stretch>
              </a:blipFill>
            </p:spPr>
            <p:txBody>
              <a:bodyPr/>
              <a:lstStyle/>
              <a:p>
                <a:r>
                  <a:rPr lang="en-US">
                    <a:noFill/>
                  </a:rPr>
                  <a:t> </a:t>
                </a:r>
              </a:p>
            </p:txBody>
          </p:sp>
        </mc:Fallback>
      </mc:AlternateContent>
      <p:sp>
        <p:nvSpPr>
          <p:cNvPr id="231" name="TextBox 230">
            <a:extLst>
              <a:ext uri="{FF2B5EF4-FFF2-40B4-BE49-F238E27FC236}">
                <a16:creationId xmlns:a16="http://schemas.microsoft.com/office/drawing/2014/main" id="{C1E1A38A-F4E6-0E02-01C0-434E0CDFD534}"/>
              </a:ext>
            </a:extLst>
          </p:cNvPr>
          <p:cNvSpPr txBox="1"/>
          <p:nvPr/>
        </p:nvSpPr>
        <p:spPr>
          <a:xfrm>
            <a:off x="60714" y="5704056"/>
            <a:ext cx="2974731" cy="938719"/>
          </a:xfrm>
          <a:prstGeom prst="rect">
            <a:avLst/>
          </a:prstGeom>
          <a:noFill/>
        </p:spPr>
        <p:txBody>
          <a:bodyPr wrap="square">
            <a:spAutoFit/>
          </a:bodyPr>
          <a:lstStyle/>
          <a:p>
            <a:r>
              <a:rPr lang="en-GB" sz="1100" noProof="0" dirty="0"/>
              <a:t>J. An et al., "Two-Dimensional Direction-of-Arrival Estimation Using Stacked Intelligent </a:t>
            </a:r>
            <a:r>
              <a:rPr lang="en-GB" sz="1100" noProof="0" dirty="0" err="1"/>
              <a:t>Metasurfaces</a:t>
            </a:r>
            <a:r>
              <a:rPr lang="en-GB" sz="1100" noProof="0" dirty="0"/>
              <a:t>," in IEEE Journal on Selected Areas in Communications, vol. 42, no. 10, pp. 2786-2802, Oct. 2024.</a:t>
            </a:r>
          </a:p>
        </p:txBody>
      </p:sp>
      <p:sp>
        <p:nvSpPr>
          <p:cNvPr id="2" name="Arc 1">
            <a:extLst>
              <a:ext uri="{FF2B5EF4-FFF2-40B4-BE49-F238E27FC236}">
                <a16:creationId xmlns:a16="http://schemas.microsoft.com/office/drawing/2014/main" id="{4599908D-EC60-5931-0479-2F51A2CD3076}"/>
              </a:ext>
            </a:extLst>
          </p:cNvPr>
          <p:cNvSpPr/>
          <p:nvPr/>
        </p:nvSpPr>
        <p:spPr>
          <a:xfrm>
            <a:off x="515311" y="4016741"/>
            <a:ext cx="2355436" cy="914400"/>
          </a:xfrm>
          <a:prstGeom prst="arc">
            <a:avLst>
              <a:gd name="adj1" fmla="val 12049758"/>
              <a:gd name="adj2" fmla="val 20439246"/>
            </a:avLst>
          </a:prstGeom>
          <a:ln w="12700">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 name="Rectangle: Rounded Corners 3">
            <a:extLst>
              <a:ext uri="{FF2B5EF4-FFF2-40B4-BE49-F238E27FC236}">
                <a16:creationId xmlns:a16="http://schemas.microsoft.com/office/drawing/2014/main" id="{41B4C607-1395-283C-E91B-E764BE25E531}"/>
              </a:ext>
            </a:extLst>
          </p:cNvPr>
          <p:cNvSpPr/>
          <p:nvPr/>
        </p:nvSpPr>
        <p:spPr>
          <a:xfrm>
            <a:off x="793392" y="2678583"/>
            <a:ext cx="914400" cy="638481"/>
          </a:xfrm>
          <a:prstGeom prst="round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RL</a:t>
            </a:r>
          </a:p>
        </p:txBody>
      </p:sp>
      <p:cxnSp>
        <p:nvCxnSpPr>
          <p:cNvPr id="9" name="Connector: Elbow 8">
            <a:extLst>
              <a:ext uri="{FF2B5EF4-FFF2-40B4-BE49-F238E27FC236}">
                <a16:creationId xmlns:a16="http://schemas.microsoft.com/office/drawing/2014/main" id="{1E63B5FC-405B-57C9-EB54-801855051330}"/>
              </a:ext>
            </a:extLst>
          </p:cNvPr>
          <p:cNvCxnSpPr>
            <a:endCxn id="4" idx="1"/>
          </p:cNvCxnSpPr>
          <p:nvPr/>
        </p:nvCxnSpPr>
        <p:spPr>
          <a:xfrm rot="16200000" flipH="1">
            <a:off x="299343" y="2503775"/>
            <a:ext cx="632224" cy="355873"/>
          </a:xfrm>
          <a:prstGeom prst="bentConnector2">
            <a:avLst/>
          </a:prstGeom>
          <a:ln w="19050">
            <a:tailEnd type="triangle" w="lg" len="lg"/>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9B5AE7F7-1B64-EEE1-A104-86026310C3CA}"/>
              </a:ext>
            </a:extLst>
          </p:cNvPr>
          <p:cNvCxnSpPr>
            <a:cxnSpLocks/>
            <a:stCxn id="4" idx="3"/>
          </p:cNvCxnSpPr>
          <p:nvPr/>
        </p:nvCxnSpPr>
        <p:spPr>
          <a:xfrm flipV="1">
            <a:off x="1707792" y="2517999"/>
            <a:ext cx="433652" cy="479825"/>
          </a:xfrm>
          <a:prstGeom prst="bentConnector2">
            <a:avLst/>
          </a:prstGeom>
          <a:ln w="19050">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70704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C9F429-1AA8-A822-A304-4E25C7264AC0}"/>
            </a:ext>
          </a:extLst>
        </p:cNvPr>
        <p:cNvGrpSpPr/>
        <p:nvPr/>
      </p:nvGrpSpPr>
      <p:grpSpPr>
        <a:xfrm>
          <a:off x="0" y="0"/>
          <a:ext cx="0" cy="0"/>
          <a:chOff x="0" y="0"/>
          <a:chExt cx="0" cy="0"/>
        </a:xfrm>
      </p:grpSpPr>
      <p:sp>
        <p:nvSpPr>
          <p:cNvPr id="30" name="TextBox 33">
            <a:extLst>
              <a:ext uri="{FF2B5EF4-FFF2-40B4-BE49-F238E27FC236}">
                <a16:creationId xmlns:a16="http://schemas.microsoft.com/office/drawing/2014/main" id="{5A1884B9-4B8B-029D-0CB7-076C48D02EBD}"/>
              </a:ext>
            </a:extLst>
          </p:cNvPr>
          <p:cNvSpPr/>
          <p:nvPr/>
        </p:nvSpPr>
        <p:spPr>
          <a:xfrm>
            <a:off x="0" y="-10028"/>
            <a:ext cx="4234754" cy="521766"/>
          </a:xfrm>
          <a:prstGeom prst="rect">
            <a:avLst/>
          </a:prstGeom>
          <a:solidFill>
            <a:srgbClr val="C00000">
              <a:alpha val="22000"/>
            </a:srgbClr>
          </a:solid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buNone/>
            </a:pPr>
            <a:endParaRPr lang="en-GB" sz="2800" b="0" strike="noStrike" spc="-1" noProof="0" dirty="0">
              <a:latin typeface="Arial"/>
            </a:endParaRPr>
          </a:p>
        </p:txBody>
      </p:sp>
      <p:pic>
        <p:nvPicPr>
          <p:cNvPr id="23" name="Graphic 22">
            <a:extLst>
              <a:ext uri="{FF2B5EF4-FFF2-40B4-BE49-F238E27FC236}">
                <a16:creationId xmlns:a16="http://schemas.microsoft.com/office/drawing/2014/main" id="{5AABE973-89C8-79FF-DBFF-64C0D2A1229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281938" y="-2623"/>
            <a:ext cx="3880761" cy="2910571"/>
          </a:xfrm>
          <a:prstGeom prst="rect">
            <a:avLst/>
          </a:prstGeom>
        </p:spPr>
      </p:pic>
      <p:sp>
        <p:nvSpPr>
          <p:cNvPr id="124" name="TextBox 33">
            <a:extLst>
              <a:ext uri="{FF2B5EF4-FFF2-40B4-BE49-F238E27FC236}">
                <a16:creationId xmlns:a16="http://schemas.microsoft.com/office/drawing/2014/main" id="{8CE67D58-2412-4EBE-4A43-19B448FE68F9}"/>
              </a:ext>
            </a:extLst>
          </p:cNvPr>
          <p:cNvSpPr/>
          <p:nvPr/>
        </p:nvSpPr>
        <p:spPr>
          <a:xfrm>
            <a:off x="0" y="16822"/>
            <a:ext cx="4042045" cy="521766"/>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2800" spc="-1" dirty="0">
                <a:solidFill>
                  <a:srgbClr val="000000"/>
                </a:solidFill>
                <a:latin typeface="Calibri"/>
              </a:rPr>
              <a:t>Fast-localization </a:t>
            </a:r>
            <a:r>
              <a:rPr lang="en-GB" sz="2800" b="0" strike="noStrike" spc="-1" noProof="0" dirty="0">
                <a:solidFill>
                  <a:srgbClr val="000000"/>
                </a:solidFill>
                <a:latin typeface="Calibri"/>
              </a:rPr>
              <a:t>Algorithm</a:t>
            </a:r>
            <a:endParaRPr lang="en-GB" sz="2800" b="0" strike="noStrike" spc="-1" noProof="0" dirty="0">
              <a:latin typeface="Arial"/>
            </a:endParaRPr>
          </a:p>
        </p:txBody>
      </p:sp>
      <p:sp>
        <p:nvSpPr>
          <p:cNvPr id="219" name="Slide Number Placeholder 218">
            <a:extLst>
              <a:ext uri="{FF2B5EF4-FFF2-40B4-BE49-F238E27FC236}">
                <a16:creationId xmlns:a16="http://schemas.microsoft.com/office/drawing/2014/main" id="{B9E2CCAC-ED59-5E2E-7A2E-90CFD5AE8B78}"/>
              </a:ext>
            </a:extLst>
          </p:cNvPr>
          <p:cNvSpPr>
            <a:spLocks noGrp="1"/>
          </p:cNvSpPr>
          <p:nvPr>
            <p:ph type="sldNum" idx="3"/>
          </p:nvPr>
        </p:nvSpPr>
        <p:spPr>
          <a:xfrm>
            <a:off x="11599112" y="6510203"/>
            <a:ext cx="585472" cy="364680"/>
          </a:xfrm>
        </p:spPr>
        <p:txBody>
          <a:bodyPr/>
          <a:lstStyle/>
          <a:p>
            <a:fld id="{C932A77E-96FA-4D0D-9FF9-7EEFED12E590}" type="slidenum">
              <a:rPr lang="en-GB" sz="1600" noProof="0" smtClean="0"/>
              <a:t>14</a:t>
            </a:fld>
            <a:endParaRPr lang="en-GB" sz="1600" noProof="0" dirty="0"/>
          </a:p>
        </p:txBody>
      </p:sp>
      <p:grpSp>
        <p:nvGrpSpPr>
          <p:cNvPr id="73" name="Group 72">
            <a:extLst>
              <a:ext uri="{FF2B5EF4-FFF2-40B4-BE49-F238E27FC236}">
                <a16:creationId xmlns:a16="http://schemas.microsoft.com/office/drawing/2014/main" id="{2DD052AC-DC6F-C726-C150-82685389F348}"/>
              </a:ext>
            </a:extLst>
          </p:cNvPr>
          <p:cNvGrpSpPr/>
          <p:nvPr/>
        </p:nvGrpSpPr>
        <p:grpSpPr>
          <a:xfrm>
            <a:off x="532562" y="1801748"/>
            <a:ext cx="623653" cy="669179"/>
            <a:chOff x="94594" y="1868587"/>
            <a:chExt cx="623653" cy="669179"/>
          </a:xfrm>
        </p:grpSpPr>
        <p:grpSp>
          <p:nvGrpSpPr>
            <p:cNvPr id="74" name="Group 73">
              <a:extLst>
                <a:ext uri="{FF2B5EF4-FFF2-40B4-BE49-F238E27FC236}">
                  <a16:creationId xmlns:a16="http://schemas.microsoft.com/office/drawing/2014/main" id="{0C7915E9-6DDD-10AA-72AE-71C1C207FBE8}"/>
                </a:ext>
              </a:extLst>
            </p:cNvPr>
            <p:cNvGrpSpPr/>
            <p:nvPr/>
          </p:nvGrpSpPr>
          <p:grpSpPr>
            <a:xfrm>
              <a:off x="94594" y="1872556"/>
              <a:ext cx="68712" cy="92593"/>
              <a:chOff x="1844231" y="869163"/>
              <a:chExt cx="108640" cy="146399"/>
            </a:xfrm>
          </p:grpSpPr>
          <p:cxnSp>
            <p:nvCxnSpPr>
              <p:cNvPr id="107" name="Straight Connector 106">
                <a:extLst>
                  <a:ext uri="{FF2B5EF4-FFF2-40B4-BE49-F238E27FC236}">
                    <a16:creationId xmlns:a16="http://schemas.microsoft.com/office/drawing/2014/main" id="{44469B49-85A6-2171-F353-7E78A62D03D2}"/>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29A92050-ABA9-03BE-747E-F2FD7D068532}"/>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8DAC4708-6DC3-65D8-E2DB-1EF7856362C8}"/>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75" name="Group 74">
              <a:extLst>
                <a:ext uri="{FF2B5EF4-FFF2-40B4-BE49-F238E27FC236}">
                  <a16:creationId xmlns:a16="http://schemas.microsoft.com/office/drawing/2014/main" id="{A55187A4-29D5-DA31-8D7A-800F3A2C016A}"/>
                </a:ext>
              </a:extLst>
            </p:cNvPr>
            <p:cNvGrpSpPr/>
            <p:nvPr/>
          </p:nvGrpSpPr>
          <p:grpSpPr>
            <a:xfrm>
              <a:off x="98940" y="2152583"/>
              <a:ext cx="68712" cy="92593"/>
              <a:chOff x="1844231" y="869163"/>
              <a:chExt cx="108640" cy="146399"/>
            </a:xfrm>
          </p:grpSpPr>
          <p:cxnSp>
            <p:nvCxnSpPr>
              <p:cNvPr id="104" name="Straight Connector 103">
                <a:extLst>
                  <a:ext uri="{FF2B5EF4-FFF2-40B4-BE49-F238E27FC236}">
                    <a16:creationId xmlns:a16="http://schemas.microsoft.com/office/drawing/2014/main" id="{0C8D211F-0366-AB85-1EC9-A55D2F4ABB6B}"/>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0751D292-8CBD-0299-7FA3-4A268C10FD44}"/>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CF4E65F2-D6ED-16A1-F736-F02F0C6C1F57}"/>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76" name="Group 75">
              <a:extLst>
                <a:ext uri="{FF2B5EF4-FFF2-40B4-BE49-F238E27FC236}">
                  <a16:creationId xmlns:a16="http://schemas.microsoft.com/office/drawing/2014/main" id="{A6F506DA-95C1-D2B0-09E0-C620FF787217}"/>
                </a:ext>
              </a:extLst>
            </p:cNvPr>
            <p:cNvGrpSpPr/>
            <p:nvPr/>
          </p:nvGrpSpPr>
          <p:grpSpPr>
            <a:xfrm>
              <a:off x="98940" y="2445006"/>
              <a:ext cx="68712" cy="92593"/>
              <a:chOff x="1844231" y="869163"/>
              <a:chExt cx="108640" cy="146399"/>
            </a:xfrm>
          </p:grpSpPr>
          <p:cxnSp>
            <p:nvCxnSpPr>
              <p:cNvPr id="101" name="Straight Connector 100">
                <a:extLst>
                  <a:ext uri="{FF2B5EF4-FFF2-40B4-BE49-F238E27FC236}">
                    <a16:creationId xmlns:a16="http://schemas.microsoft.com/office/drawing/2014/main" id="{1C3AB398-52CB-D30E-69ED-6182C7F1AB15}"/>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D351387C-241F-C71E-95A0-B1214A910DEF}"/>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F7992CB1-C33E-B159-F7FF-6E02E20B3D96}"/>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77" name="Group 76">
              <a:extLst>
                <a:ext uri="{FF2B5EF4-FFF2-40B4-BE49-F238E27FC236}">
                  <a16:creationId xmlns:a16="http://schemas.microsoft.com/office/drawing/2014/main" id="{E77D7C3F-BC74-C360-FFD7-76C86E8D8608}"/>
                </a:ext>
              </a:extLst>
            </p:cNvPr>
            <p:cNvGrpSpPr/>
            <p:nvPr/>
          </p:nvGrpSpPr>
          <p:grpSpPr>
            <a:xfrm>
              <a:off x="380901" y="1868587"/>
              <a:ext cx="68712" cy="92593"/>
              <a:chOff x="1844231" y="869163"/>
              <a:chExt cx="108640" cy="146399"/>
            </a:xfrm>
          </p:grpSpPr>
          <p:cxnSp>
            <p:nvCxnSpPr>
              <p:cNvPr id="98" name="Straight Connector 97">
                <a:extLst>
                  <a:ext uri="{FF2B5EF4-FFF2-40B4-BE49-F238E27FC236}">
                    <a16:creationId xmlns:a16="http://schemas.microsoft.com/office/drawing/2014/main" id="{BA05B353-7485-B8CA-567F-DE705EC65BB5}"/>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AAC56926-1038-7EBA-C54B-93E6CD737099}"/>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1E1424BA-17DC-0D26-95FC-4BCF4FA4E5B6}"/>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78" name="Group 77">
              <a:extLst>
                <a:ext uri="{FF2B5EF4-FFF2-40B4-BE49-F238E27FC236}">
                  <a16:creationId xmlns:a16="http://schemas.microsoft.com/office/drawing/2014/main" id="{9C551683-D5E4-558C-8EDA-F982F3C74E7E}"/>
                </a:ext>
              </a:extLst>
            </p:cNvPr>
            <p:cNvGrpSpPr/>
            <p:nvPr/>
          </p:nvGrpSpPr>
          <p:grpSpPr>
            <a:xfrm>
              <a:off x="379741" y="2148533"/>
              <a:ext cx="68712" cy="92593"/>
              <a:chOff x="1844231" y="869163"/>
              <a:chExt cx="108640" cy="146399"/>
            </a:xfrm>
          </p:grpSpPr>
          <p:cxnSp>
            <p:nvCxnSpPr>
              <p:cNvPr id="95" name="Straight Connector 94">
                <a:extLst>
                  <a:ext uri="{FF2B5EF4-FFF2-40B4-BE49-F238E27FC236}">
                    <a16:creationId xmlns:a16="http://schemas.microsoft.com/office/drawing/2014/main" id="{D519F0D0-FFCA-FEFA-FA58-570B767FDB60}"/>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3F9DC326-6210-621F-0510-EBC252B3E7E9}"/>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B48C458B-D37C-809C-2492-8B579CFDB205}"/>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79" name="Group 78">
              <a:extLst>
                <a:ext uri="{FF2B5EF4-FFF2-40B4-BE49-F238E27FC236}">
                  <a16:creationId xmlns:a16="http://schemas.microsoft.com/office/drawing/2014/main" id="{EDEB9B6F-1C42-D255-AB25-A25BD011BE56}"/>
                </a:ext>
              </a:extLst>
            </p:cNvPr>
            <p:cNvGrpSpPr/>
            <p:nvPr/>
          </p:nvGrpSpPr>
          <p:grpSpPr>
            <a:xfrm>
              <a:off x="383825" y="2445173"/>
              <a:ext cx="68712" cy="92593"/>
              <a:chOff x="1844231" y="869163"/>
              <a:chExt cx="108640" cy="146399"/>
            </a:xfrm>
          </p:grpSpPr>
          <p:cxnSp>
            <p:nvCxnSpPr>
              <p:cNvPr id="92" name="Straight Connector 91">
                <a:extLst>
                  <a:ext uri="{FF2B5EF4-FFF2-40B4-BE49-F238E27FC236}">
                    <a16:creationId xmlns:a16="http://schemas.microsoft.com/office/drawing/2014/main" id="{DDFEE366-068F-D98D-4682-3F2C58D84E56}"/>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7ED8549C-D12D-790F-9A91-FF3637250B31}"/>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5A0814D2-9AE8-BC60-A113-588A1CFAAA0A}"/>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80" name="Group 79">
              <a:extLst>
                <a:ext uri="{FF2B5EF4-FFF2-40B4-BE49-F238E27FC236}">
                  <a16:creationId xmlns:a16="http://schemas.microsoft.com/office/drawing/2014/main" id="{BE369170-48AA-07A5-586E-776870002B96}"/>
                </a:ext>
              </a:extLst>
            </p:cNvPr>
            <p:cNvGrpSpPr/>
            <p:nvPr/>
          </p:nvGrpSpPr>
          <p:grpSpPr>
            <a:xfrm>
              <a:off x="646611" y="1868587"/>
              <a:ext cx="68712" cy="92593"/>
              <a:chOff x="1844231" y="869163"/>
              <a:chExt cx="108640" cy="146399"/>
            </a:xfrm>
          </p:grpSpPr>
          <p:cxnSp>
            <p:nvCxnSpPr>
              <p:cNvPr id="89" name="Straight Connector 88">
                <a:extLst>
                  <a:ext uri="{FF2B5EF4-FFF2-40B4-BE49-F238E27FC236}">
                    <a16:creationId xmlns:a16="http://schemas.microsoft.com/office/drawing/2014/main" id="{17618CCD-706E-6874-4C9F-747289B1780E}"/>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5390CDBD-6C58-EEE1-A782-DEF7D5C4ADB2}"/>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483141DA-965D-7400-EF0B-9E01D34C85D8}"/>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81" name="Group 80">
              <a:extLst>
                <a:ext uri="{FF2B5EF4-FFF2-40B4-BE49-F238E27FC236}">
                  <a16:creationId xmlns:a16="http://schemas.microsoft.com/office/drawing/2014/main" id="{8C7C8D75-78A5-FCC4-CD05-34DC3752A666}"/>
                </a:ext>
              </a:extLst>
            </p:cNvPr>
            <p:cNvGrpSpPr/>
            <p:nvPr/>
          </p:nvGrpSpPr>
          <p:grpSpPr>
            <a:xfrm>
              <a:off x="645451" y="2148533"/>
              <a:ext cx="68712" cy="92593"/>
              <a:chOff x="1844231" y="869163"/>
              <a:chExt cx="108640" cy="146399"/>
            </a:xfrm>
          </p:grpSpPr>
          <p:cxnSp>
            <p:nvCxnSpPr>
              <p:cNvPr id="86" name="Straight Connector 85">
                <a:extLst>
                  <a:ext uri="{FF2B5EF4-FFF2-40B4-BE49-F238E27FC236}">
                    <a16:creationId xmlns:a16="http://schemas.microsoft.com/office/drawing/2014/main" id="{67526865-F73B-12FF-0F39-770071373665}"/>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34B765C1-2C1D-2CD5-F041-8E9FAA522634}"/>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826C6E89-19E6-F17F-D389-1D11FBBF3A63}"/>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82" name="Group 81">
              <a:extLst>
                <a:ext uri="{FF2B5EF4-FFF2-40B4-BE49-F238E27FC236}">
                  <a16:creationId xmlns:a16="http://schemas.microsoft.com/office/drawing/2014/main" id="{9EA0226A-1E9C-FF21-3EB9-DB5AB2E4401D}"/>
                </a:ext>
              </a:extLst>
            </p:cNvPr>
            <p:cNvGrpSpPr/>
            <p:nvPr/>
          </p:nvGrpSpPr>
          <p:grpSpPr>
            <a:xfrm>
              <a:off x="649535" y="2445173"/>
              <a:ext cx="68712" cy="92593"/>
              <a:chOff x="1844231" y="869163"/>
              <a:chExt cx="108640" cy="146399"/>
            </a:xfrm>
          </p:grpSpPr>
          <p:cxnSp>
            <p:nvCxnSpPr>
              <p:cNvPr id="83" name="Straight Connector 82">
                <a:extLst>
                  <a:ext uri="{FF2B5EF4-FFF2-40B4-BE49-F238E27FC236}">
                    <a16:creationId xmlns:a16="http://schemas.microsoft.com/office/drawing/2014/main" id="{A925804B-5CF2-216E-5658-2B74F0AB2849}"/>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5E361342-7433-147F-322D-C8BA584F19BD}"/>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323DE376-EB8E-704D-E6EC-2A48A97E127C}"/>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pic>
        <p:nvPicPr>
          <p:cNvPr id="110" name="Picture 109">
            <a:extLst>
              <a:ext uri="{FF2B5EF4-FFF2-40B4-BE49-F238E27FC236}">
                <a16:creationId xmlns:a16="http://schemas.microsoft.com/office/drawing/2014/main" id="{67E2D2CD-8CF4-E0B9-1021-FE6F866FCCC2}"/>
              </a:ext>
            </a:extLst>
          </p:cNvPr>
          <p:cNvPicPr>
            <a:picLocks noChangeAspect="1"/>
          </p:cNvPicPr>
          <p:nvPr/>
        </p:nvPicPr>
        <p:blipFill>
          <a:blip r:embed="rId4"/>
          <a:stretch>
            <a:fillRect/>
          </a:stretch>
        </p:blipFill>
        <p:spPr>
          <a:xfrm>
            <a:off x="2904413" y="2366744"/>
            <a:ext cx="1152529" cy="1181800"/>
          </a:xfrm>
          <a:prstGeom prst="rect">
            <a:avLst/>
          </a:prstGeom>
        </p:spPr>
      </p:pic>
      <p:sp>
        <p:nvSpPr>
          <p:cNvPr id="111" name="TextBox 110">
            <a:extLst>
              <a:ext uri="{FF2B5EF4-FFF2-40B4-BE49-F238E27FC236}">
                <a16:creationId xmlns:a16="http://schemas.microsoft.com/office/drawing/2014/main" id="{D4EDF8FE-6DB0-BB33-32B0-0A130B623006}"/>
              </a:ext>
            </a:extLst>
          </p:cNvPr>
          <p:cNvSpPr txBox="1"/>
          <p:nvPr/>
        </p:nvSpPr>
        <p:spPr>
          <a:xfrm>
            <a:off x="2996076" y="2003916"/>
            <a:ext cx="868320" cy="369332"/>
          </a:xfrm>
          <a:prstGeom prst="rect">
            <a:avLst/>
          </a:prstGeom>
          <a:noFill/>
        </p:spPr>
        <p:txBody>
          <a:bodyPr wrap="square">
            <a:spAutoFit/>
          </a:bodyPr>
          <a:lstStyle/>
          <a:p>
            <a:pPr algn="ctr"/>
            <a:r>
              <a:rPr lang="en-GB" sz="1800" b="0" strike="noStrike" spc="-1" noProof="0" dirty="0">
                <a:solidFill>
                  <a:srgbClr val="000000"/>
                </a:solidFill>
                <a:latin typeface="Calibri"/>
              </a:rPr>
              <a:t>SIM 1</a:t>
            </a:r>
            <a:endParaRPr lang="en-GB" noProof="0" dirty="0"/>
          </a:p>
        </p:txBody>
      </p:sp>
      <p:pic>
        <p:nvPicPr>
          <p:cNvPr id="3" name="Picture 2">
            <a:extLst>
              <a:ext uri="{FF2B5EF4-FFF2-40B4-BE49-F238E27FC236}">
                <a16:creationId xmlns:a16="http://schemas.microsoft.com/office/drawing/2014/main" id="{EFE322C3-884C-EC5A-38C4-33119B3A5831}"/>
              </a:ext>
            </a:extLst>
          </p:cNvPr>
          <p:cNvPicPr>
            <a:picLocks noChangeAspect="1"/>
          </p:cNvPicPr>
          <p:nvPr/>
        </p:nvPicPr>
        <p:blipFill>
          <a:blip r:embed="rId4"/>
          <a:stretch>
            <a:fillRect/>
          </a:stretch>
        </p:blipFill>
        <p:spPr>
          <a:xfrm>
            <a:off x="1397306" y="1771892"/>
            <a:ext cx="1152529" cy="1181800"/>
          </a:xfrm>
          <a:prstGeom prst="rect">
            <a:avLst/>
          </a:prstGeom>
        </p:spPr>
      </p:pic>
      <p:sp>
        <p:nvSpPr>
          <p:cNvPr id="11" name="TextBox 10">
            <a:extLst>
              <a:ext uri="{FF2B5EF4-FFF2-40B4-BE49-F238E27FC236}">
                <a16:creationId xmlns:a16="http://schemas.microsoft.com/office/drawing/2014/main" id="{1E64A487-7CE6-91B8-1032-8DC3200AC2F3}"/>
              </a:ext>
            </a:extLst>
          </p:cNvPr>
          <p:cNvSpPr txBox="1"/>
          <p:nvPr/>
        </p:nvSpPr>
        <p:spPr>
          <a:xfrm>
            <a:off x="1601092" y="1284761"/>
            <a:ext cx="868320" cy="369332"/>
          </a:xfrm>
          <a:prstGeom prst="rect">
            <a:avLst/>
          </a:prstGeom>
          <a:noFill/>
        </p:spPr>
        <p:txBody>
          <a:bodyPr wrap="square">
            <a:spAutoFit/>
          </a:bodyPr>
          <a:lstStyle/>
          <a:p>
            <a:pPr algn="ctr"/>
            <a:r>
              <a:rPr lang="en-GB" sz="1800" b="0" strike="noStrike" spc="-1" noProof="0" dirty="0">
                <a:solidFill>
                  <a:srgbClr val="000000"/>
                </a:solidFill>
                <a:latin typeface="Calibri"/>
              </a:rPr>
              <a:t>SIM 2</a:t>
            </a:r>
            <a:endParaRPr lang="en-GB" noProof="0" dirty="0"/>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826DAF5-ED3F-16C2-2D59-EF8C583BECAC}"/>
                  </a:ext>
                </a:extLst>
              </p:cNvPr>
              <p:cNvSpPr txBox="1"/>
              <p:nvPr/>
            </p:nvSpPr>
            <p:spPr>
              <a:xfrm>
                <a:off x="3214645" y="2549465"/>
                <a:ext cx="607687"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b="1" i="1" noProof="0" smtClean="0">
                          <a:latin typeface="Cambria Math" panose="02040503050406030204" pitchFamily="18" charset="0"/>
                          <a:ea typeface="Cambria Math" panose="02040503050406030204" pitchFamily="18" charset="0"/>
                        </a:rPr>
                        <m:t>𝕴</m:t>
                      </m:r>
                      <m:d>
                        <m:dPr>
                          <m:ctrlPr>
                            <a:rPr lang="en-GB" i="1" noProof="0" smtClean="0">
                              <a:latin typeface="Cambria Math" panose="02040503050406030204" pitchFamily="18" charset="0"/>
                            </a:rPr>
                          </m:ctrlPr>
                        </m:dPr>
                        <m:e>
                          <m:r>
                            <a:rPr lang="en-GB" i="1" noProof="0" smtClean="0">
                              <a:latin typeface="Cambria Math" panose="02040503050406030204" pitchFamily="18" charset="0"/>
                            </a:rPr>
                            <m:t>𝑡</m:t>
                          </m:r>
                        </m:e>
                      </m:d>
                    </m:oMath>
                  </m:oMathPara>
                </a14:m>
                <a:endParaRPr lang="en-GB" dirty="0"/>
              </a:p>
            </p:txBody>
          </p:sp>
        </mc:Choice>
        <mc:Fallback xmlns="">
          <p:sp>
            <p:nvSpPr>
              <p:cNvPr id="19" name="TextBox 18">
                <a:extLst>
                  <a:ext uri="{FF2B5EF4-FFF2-40B4-BE49-F238E27FC236}">
                    <a16:creationId xmlns:a16="http://schemas.microsoft.com/office/drawing/2014/main" id="{C826DAF5-ED3F-16C2-2D59-EF8C583BECAC}"/>
                  </a:ext>
                </a:extLst>
              </p:cNvPr>
              <p:cNvSpPr txBox="1">
                <a:spLocks noRot="1" noChangeAspect="1" noMove="1" noResize="1" noEditPoints="1" noAdjustHandles="1" noChangeArrowheads="1" noChangeShapeType="1" noTextEdit="1"/>
              </p:cNvSpPr>
              <p:nvPr/>
            </p:nvSpPr>
            <p:spPr>
              <a:xfrm>
                <a:off x="3214645" y="2549465"/>
                <a:ext cx="607687" cy="369332"/>
              </a:xfrm>
              <a:prstGeom prst="rect">
                <a:avLst/>
              </a:prstGeom>
              <a:blipFill>
                <a:blip r:embed="rId5"/>
                <a:stretch>
                  <a:fillRect/>
                </a:stretch>
              </a:blipFill>
            </p:spPr>
            <p:txBody>
              <a:bodyPr/>
              <a:lstStyle/>
              <a:p>
                <a:r>
                  <a:rPr lang="en-US">
                    <a:noFill/>
                  </a:rPr>
                  <a:t> </a:t>
                </a:r>
              </a:p>
            </p:txBody>
          </p:sp>
        </mc:Fallback>
      </mc:AlternateContent>
      <p:sp>
        <p:nvSpPr>
          <p:cNvPr id="22" name="TextBox 21">
            <a:extLst>
              <a:ext uri="{FF2B5EF4-FFF2-40B4-BE49-F238E27FC236}">
                <a16:creationId xmlns:a16="http://schemas.microsoft.com/office/drawing/2014/main" id="{B0BBF090-6593-7B22-E1CD-6A9B2FFBBF29}"/>
              </a:ext>
            </a:extLst>
          </p:cNvPr>
          <p:cNvSpPr txBox="1"/>
          <p:nvPr/>
        </p:nvSpPr>
        <p:spPr>
          <a:xfrm>
            <a:off x="1579884" y="2029206"/>
            <a:ext cx="841897" cy="523220"/>
          </a:xfrm>
          <a:prstGeom prst="rect">
            <a:avLst/>
          </a:prstGeom>
          <a:solidFill>
            <a:srgbClr val="FFFFFF">
              <a:alpha val="34000"/>
            </a:srgbClr>
          </a:solidFill>
        </p:spPr>
        <p:txBody>
          <a:bodyPr wrap="none" rtlCol="0">
            <a:spAutoFit/>
          </a:bodyPr>
          <a:lstStyle/>
          <a:p>
            <a:pPr algn="ctr"/>
            <a:r>
              <a:rPr lang="en-GB" sz="1400" dirty="0"/>
              <a:t>Neural</a:t>
            </a:r>
          </a:p>
          <a:p>
            <a:pPr algn="ctr"/>
            <a:r>
              <a:rPr lang="en-GB" sz="1400" dirty="0"/>
              <a:t>Network</a:t>
            </a:r>
          </a:p>
        </p:txBody>
      </p:sp>
      <p:sp>
        <p:nvSpPr>
          <p:cNvPr id="34" name="Rectangle: Rounded Corners 33">
            <a:extLst>
              <a:ext uri="{FF2B5EF4-FFF2-40B4-BE49-F238E27FC236}">
                <a16:creationId xmlns:a16="http://schemas.microsoft.com/office/drawing/2014/main" id="{6B5D03CF-53D7-95BE-88B5-43876F9D07B5}"/>
              </a:ext>
            </a:extLst>
          </p:cNvPr>
          <p:cNvSpPr/>
          <p:nvPr/>
        </p:nvSpPr>
        <p:spPr>
          <a:xfrm>
            <a:off x="1948367" y="4164806"/>
            <a:ext cx="986643" cy="616322"/>
          </a:xfrm>
          <a:prstGeom prst="round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9" name="Connector: Elbow 38">
            <a:extLst>
              <a:ext uri="{FF2B5EF4-FFF2-40B4-BE49-F238E27FC236}">
                <a16:creationId xmlns:a16="http://schemas.microsoft.com/office/drawing/2014/main" id="{1B262353-70F6-FAC0-AF8B-344591393187}"/>
              </a:ext>
            </a:extLst>
          </p:cNvPr>
          <p:cNvCxnSpPr>
            <a:cxnSpLocks/>
            <a:stCxn id="206" idx="3"/>
          </p:cNvCxnSpPr>
          <p:nvPr/>
        </p:nvCxnSpPr>
        <p:spPr>
          <a:xfrm flipV="1">
            <a:off x="2914691" y="3507422"/>
            <a:ext cx="242274" cy="965545"/>
          </a:xfrm>
          <a:prstGeom prst="bentConnector2">
            <a:avLst/>
          </a:prstGeom>
          <a:ln w="158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0" name="TextBox 199">
                <a:extLst>
                  <a:ext uri="{FF2B5EF4-FFF2-40B4-BE49-F238E27FC236}">
                    <a16:creationId xmlns:a16="http://schemas.microsoft.com/office/drawing/2014/main" id="{7C55F92E-501B-0974-7E6F-6BF1025EA20C}"/>
                  </a:ext>
                </a:extLst>
              </p:cNvPr>
              <p:cNvSpPr txBox="1"/>
              <p:nvPr/>
            </p:nvSpPr>
            <p:spPr>
              <a:xfrm>
                <a:off x="3286576" y="3895208"/>
                <a:ext cx="802419" cy="381515"/>
              </a:xfrm>
              <a:prstGeom prst="rect">
                <a:avLst/>
              </a:prstGeom>
              <a:solidFill>
                <a:srgbClr val="FFFFFF">
                  <a:alpha val="85000"/>
                </a:srgbClr>
              </a:solidFill>
              <a:ln>
                <a:solidFill>
                  <a:schemeClr val="tx1"/>
                </a:solidFill>
              </a:ln>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𝑖</m:t>
                          </m:r>
                        </m:sub>
                      </m:sSub>
                      <m:r>
                        <a:rPr lang="en-GB" b="0" i="1" noProof="0" smtClean="0">
                          <a:latin typeface="Cambria Math" panose="02040503050406030204" pitchFamily="18" charset="0"/>
                        </a:rPr>
                        <m:t>(</m:t>
                      </m:r>
                      <m:sSub>
                        <m:sSubPr>
                          <m:ctrlPr>
                            <a:rPr lang="en-GB" i="1">
                              <a:latin typeface="Cambria Math" panose="02040503050406030204" pitchFamily="18" charset="0"/>
                              <a:ea typeface="Cambria Math" panose="02040503050406030204" pitchFamily="18" charset="0"/>
                            </a:rPr>
                          </m:ctrlPr>
                        </m:sSubPr>
                        <m:e>
                          <m:r>
                            <a:rPr lang="en-GB" i="1">
                              <a:latin typeface="Cambria Math" panose="02040503050406030204" pitchFamily="18" charset="0"/>
                              <a:ea typeface="Cambria Math" panose="02040503050406030204" pitchFamily="18" charset="0"/>
                            </a:rPr>
                            <m:t>𝜉</m:t>
                          </m:r>
                        </m:e>
                        <m:sub>
                          <m:r>
                            <a:rPr lang="en-GB" b="0" i="1" smtClean="0">
                              <a:latin typeface="Cambria Math" panose="02040503050406030204" pitchFamily="18" charset="0"/>
                              <a:ea typeface="Cambria Math" panose="02040503050406030204" pitchFamily="18" charset="0"/>
                            </a:rPr>
                            <m:t>𝑖</m:t>
                          </m:r>
                          <m:r>
                            <a:rPr lang="en-GB" i="1">
                              <a:latin typeface="Cambria Math" panose="02040503050406030204" pitchFamily="18" charset="0"/>
                              <a:ea typeface="Cambria Math" panose="02040503050406030204" pitchFamily="18" charset="0"/>
                            </a:rPr>
                            <m:t>,</m:t>
                          </m:r>
                          <m:r>
                            <a:rPr lang="en-GB" i="1">
                              <a:latin typeface="Cambria Math" panose="02040503050406030204" pitchFamily="18" charset="0"/>
                              <a:ea typeface="Cambria Math" panose="02040503050406030204" pitchFamily="18" charset="0"/>
                            </a:rPr>
                            <m:t>𝑡</m:t>
                          </m:r>
                        </m:sub>
                      </m:sSub>
                      <m:r>
                        <a:rPr lang="en-GB" b="0" i="1" noProof="0" smtClean="0">
                          <a:latin typeface="Cambria Math" panose="02040503050406030204" pitchFamily="18" charset="0"/>
                        </a:rPr>
                        <m:t>)</m:t>
                      </m:r>
                    </m:oMath>
                  </m:oMathPara>
                </a14:m>
                <a:endParaRPr lang="en-US" dirty="0"/>
              </a:p>
            </p:txBody>
          </p:sp>
        </mc:Choice>
        <mc:Fallback xmlns="">
          <p:sp>
            <p:nvSpPr>
              <p:cNvPr id="200" name="TextBox 199">
                <a:extLst>
                  <a:ext uri="{FF2B5EF4-FFF2-40B4-BE49-F238E27FC236}">
                    <a16:creationId xmlns:a16="http://schemas.microsoft.com/office/drawing/2014/main" id="{7C55F92E-501B-0974-7E6F-6BF1025EA20C}"/>
                  </a:ext>
                </a:extLst>
              </p:cNvPr>
              <p:cNvSpPr txBox="1">
                <a:spLocks noRot="1" noChangeAspect="1" noMove="1" noResize="1" noEditPoints="1" noAdjustHandles="1" noChangeArrowheads="1" noChangeShapeType="1" noTextEdit="1"/>
              </p:cNvSpPr>
              <p:nvPr/>
            </p:nvSpPr>
            <p:spPr>
              <a:xfrm>
                <a:off x="3286576" y="3895208"/>
                <a:ext cx="802419" cy="381515"/>
              </a:xfrm>
              <a:prstGeom prst="rect">
                <a:avLst/>
              </a:prstGeom>
              <a:blipFill>
                <a:blip r:embed="rId6"/>
                <a:stretch>
                  <a:fillRect r="-12687" b="-7692"/>
                </a:stretch>
              </a:blipFill>
              <a:ln>
                <a:solidFill>
                  <a:schemeClr val="tx1"/>
                </a:solidFill>
              </a:ln>
            </p:spPr>
            <p:txBody>
              <a:bodyPr/>
              <a:lstStyle/>
              <a:p>
                <a:r>
                  <a:rPr lang="en-US">
                    <a:noFill/>
                  </a:rPr>
                  <a:t> </a:t>
                </a:r>
              </a:p>
            </p:txBody>
          </p:sp>
        </mc:Fallback>
      </mc:AlternateContent>
      <p:sp>
        <p:nvSpPr>
          <p:cNvPr id="201" name="Right Brace 200">
            <a:extLst>
              <a:ext uri="{FF2B5EF4-FFF2-40B4-BE49-F238E27FC236}">
                <a16:creationId xmlns:a16="http://schemas.microsoft.com/office/drawing/2014/main" id="{71D105C0-C536-95E4-02D6-761DEB6E5C4B}"/>
              </a:ext>
            </a:extLst>
          </p:cNvPr>
          <p:cNvSpPr/>
          <p:nvPr/>
        </p:nvSpPr>
        <p:spPr>
          <a:xfrm rot="5400000">
            <a:off x="672829" y="2089440"/>
            <a:ext cx="279607" cy="995083"/>
          </a:xfrm>
          <a:prstGeom prst="rightBrace">
            <a:avLst>
              <a:gd name="adj1" fmla="val 21960"/>
              <a:gd name="adj2" fmla="val 50000"/>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6" name="TextBox 205">
            <a:extLst>
              <a:ext uri="{FF2B5EF4-FFF2-40B4-BE49-F238E27FC236}">
                <a16:creationId xmlns:a16="http://schemas.microsoft.com/office/drawing/2014/main" id="{E5115A78-A5B6-519C-D02E-6EC5373483D4}"/>
              </a:ext>
            </a:extLst>
          </p:cNvPr>
          <p:cNvSpPr txBox="1"/>
          <p:nvPr/>
        </p:nvSpPr>
        <p:spPr>
          <a:xfrm>
            <a:off x="1927458" y="4288301"/>
            <a:ext cx="987233" cy="369332"/>
          </a:xfrm>
          <a:prstGeom prst="rect">
            <a:avLst/>
          </a:prstGeom>
          <a:noFill/>
        </p:spPr>
        <p:txBody>
          <a:bodyPr wrap="square">
            <a:spAutoFit/>
          </a:bodyPr>
          <a:lstStyle/>
          <a:p>
            <a:pPr algn="ctr"/>
            <a:r>
              <a:rPr lang="en-GB" sz="1800" b="0" strike="noStrike" spc="-1" noProof="0" dirty="0">
                <a:solidFill>
                  <a:srgbClr val="000000"/>
                </a:solidFill>
                <a:latin typeface="Calibri"/>
              </a:rPr>
              <a:t>Q-Table</a:t>
            </a:r>
            <a:endParaRPr lang="en-GB" noProof="0" dirty="0"/>
          </a:p>
        </p:txBody>
      </p:sp>
      <p:cxnSp>
        <p:nvCxnSpPr>
          <p:cNvPr id="38" name="Connector: Elbow 37">
            <a:extLst>
              <a:ext uri="{FF2B5EF4-FFF2-40B4-BE49-F238E27FC236}">
                <a16:creationId xmlns:a16="http://schemas.microsoft.com/office/drawing/2014/main" id="{0ED1AD3B-33C1-109A-7D54-923950E4C8CC}"/>
              </a:ext>
            </a:extLst>
          </p:cNvPr>
          <p:cNvCxnSpPr>
            <a:cxnSpLocks/>
          </p:cNvCxnSpPr>
          <p:nvPr/>
        </p:nvCxnSpPr>
        <p:spPr>
          <a:xfrm rot="16200000" flipH="1">
            <a:off x="723715" y="3202549"/>
            <a:ext cx="1672162" cy="754374"/>
          </a:xfrm>
          <a:prstGeom prst="bentConnector2">
            <a:avLst/>
          </a:prstGeom>
          <a:ln w="19050">
            <a:solidFill>
              <a:schemeClr val="tx1"/>
            </a:solidFill>
            <a:prstDash val="dash"/>
            <a:tailEnd type="triangle" w="med" len="lg"/>
          </a:ln>
        </p:spPr>
        <p:style>
          <a:lnRef idx="1">
            <a:schemeClr val="accent1"/>
          </a:lnRef>
          <a:fillRef idx="0">
            <a:schemeClr val="accent1"/>
          </a:fillRef>
          <a:effectRef idx="0">
            <a:schemeClr val="accent1"/>
          </a:effectRef>
          <a:fontRef idx="minor">
            <a:schemeClr val="tx1"/>
          </a:fontRef>
        </p:style>
      </p:cxnSp>
      <p:cxnSp>
        <p:nvCxnSpPr>
          <p:cNvPr id="40" name="Connector: Elbow 39">
            <a:extLst>
              <a:ext uri="{FF2B5EF4-FFF2-40B4-BE49-F238E27FC236}">
                <a16:creationId xmlns:a16="http://schemas.microsoft.com/office/drawing/2014/main" id="{E3BD3B8E-A15A-1ADC-C0C1-A191933056F5}"/>
              </a:ext>
            </a:extLst>
          </p:cNvPr>
          <p:cNvCxnSpPr>
            <a:cxnSpLocks/>
          </p:cNvCxnSpPr>
          <p:nvPr/>
        </p:nvCxnSpPr>
        <p:spPr>
          <a:xfrm rot="16200000" flipH="1">
            <a:off x="274252" y="2990814"/>
            <a:ext cx="1822544" cy="1447535"/>
          </a:xfrm>
          <a:prstGeom prst="bentConnector3">
            <a:avLst>
              <a:gd name="adj1" fmla="val 100172"/>
            </a:avLst>
          </a:prstGeom>
          <a:ln w="19050">
            <a:solidFill>
              <a:schemeClr val="tx1"/>
            </a:solidFill>
            <a:prstDash val="dash"/>
            <a:tailEnd type="triangle"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2BA2F749-889D-36D7-B8DE-41C58C4273CB}"/>
                  </a:ext>
                </a:extLst>
              </p:cNvPr>
              <p:cNvSpPr txBox="1"/>
              <p:nvPr/>
            </p:nvSpPr>
            <p:spPr>
              <a:xfrm>
                <a:off x="183854" y="2859096"/>
                <a:ext cx="508793" cy="369332"/>
              </a:xfrm>
              <a:prstGeom prst="rect">
                <a:avLst/>
              </a:prstGeom>
              <a:solidFill>
                <a:schemeClr val="bg1">
                  <a:alpha val="85000"/>
                </a:schemeClr>
              </a:solidFill>
              <a:ln>
                <a:solidFill>
                  <a:schemeClr val="tx1"/>
                </a:solid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i="1" smtClean="0">
                              <a:latin typeface="Cambria Math" panose="02040503050406030204" pitchFamily="18" charset="0"/>
                            </a:rPr>
                          </m:ctrlPr>
                        </m:sSubPr>
                        <m:e>
                          <m:r>
                            <a:rPr lang="de-DE" b="0" i="1" smtClean="0">
                              <a:latin typeface="Cambria Math" panose="02040503050406030204" pitchFamily="18" charset="0"/>
                            </a:rPr>
                            <m:t>𝑄</m:t>
                          </m:r>
                        </m:e>
                        <m:sub>
                          <m:r>
                            <a:rPr lang="de-DE" b="0" i="1" smtClean="0">
                              <a:latin typeface="Cambria Math" panose="02040503050406030204" pitchFamily="18" charset="0"/>
                            </a:rPr>
                            <m:t>1</m:t>
                          </m:r>
                        </m:sub>
                      </m:sSub>
                    </m:oMath>
                  </m:oMathPara>
                </a14:m>
                <a:endParaRPr lang="en-GB" dirty="0"/>
              </a:p>
            </p:txBody>
          </p:sp>
        </mc:Choice>
        <mc:Fallback xmlns="">
          <p:sp>
            <p:nvSpPr>
              <p:cNvPr id="52" name="TextBox 51">
                <a:extLst>
                  <a:ext uri="{FF2B5EF4-FFF2-40B4-BE49-F238E27FC236}">
                    <a16:creationId xmlns:a16="http://schemas.microsoft.com/office/drawing/2014/main" id="{2BA2F749-889D-36D7-B8DE-41C58C4273CB}"/>
                  </a:ext>
                </a:extLst>
              </p:cNvPr>
              <p:cNvSpPr txBox="1">
                <a:spLocks noRot="1" noChangeAspect="1" noMove="1" noResize="1" noEditPoints="1" noAdjustHandles="1" noChangeArrowheads="1" noChangeShapeType="1" noTextEdit="1"/>
              </p:cNvSpPr>
              <p:nvPr/>
            </p:nvSpPr>
            <p:spPr>
              <a:xfrm>
                <a:off x="183854" y="2859096"/>
                <a:ext cx="508793" cy="369332"/>
              </a:xfrm>
              <a:prstGeom prst="rect">
                <a:avLst/>
              </a:prstGeom>
              <a:blipFill>
                <a:blip r:embed="rId7"/>
                <a:stretch>
                  <a:fillRect b="-9524"/>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ECCC80A3-CA80-F44B-658D-8112A8DEC157}"/>
                  </a:ext>
                </a:extLst>
              </p:cNvPr>
              <p:cNvSpPr txBox="1"/>
              <p:nvPr/>
            </p:nvSpPr>
            <p:spPr>
              <a:xfrm>
                <a:off x="942704" y="3412970"/>
                <a:ext cx="518411" cy="369332"/>
              </a:xfrm>
              <a:prstGeom prst="rect">
                <a:avLst/>
              </a:prstGeom>
              <a:solidFill>
                <a:schemeClr val="bg1">
                  <a:alpha val="85000"/>
                </a:schemeClr>
              </a:solidFill>
              <a:ln>
                <a:solidFill>
                  <a:schemeClr val="tx1"/>
                </a:solid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i="1" smtClean="0">
                              <a:latin typeface="Cambria Math" panose="02040503050406030204" pitchFamily="18" charset="0"/>
                            </a:rPr>
                          </m:ctrlPr>
                        </m:sSubPr>
                        <m:e>
                          <m:r>
                            <a:rPr lang="de-DE" b="0" i="1" smtClean="0">
                              <a:latin typeface="Cambria Math" panose="02040503050406030204" pitchFamily="18" charset="0"/>
                            </a:rPr>
                            <m:t>𝑄</m:t>
                          </m:r>
                        </m:e>
                        <m:sub>
                          <m:r>
                            <a:rPr lang="de-DE" b="0" i="1" smtClean="0">
                              <a:latin typeface="Cambria Math" panose="02040503050406030204" pitchFamily="18" charset="0"/>
                            </a:rPr>
                            <m:t>𝑛</m:t>
                          </m:r>
                        </m:sub>
                      </m:sSub>
                    </m:oMath>
                  </m:oMathPara>
                </a14:m>
                <a:endParaRPr lang="en-GB" dirty="0"/>
              </a:p>
            </p:txBody>
          </p:sp>
        </mc:Choice>
        <mc:Fallback xmlns="">
          <p:sp>
            <p:nvSpPr>
              <p:cNvPr id="43" name="TextBox 42">
                <a:extLst>
                  <a:ext uri="{FF2B5EF4-FFF2-40B4-BE49-F238E27FC236}">
                    <a16:creationId xmlns:a16="http://schemas.microsoft.com/office/drawing/2014/main" id="{ECCC80A3-CA80-F44B-658D-8112A8DEC157}"/>
                  </a:ext>
                </a:extLst>
              </p:cNvPr>
              <p:cNvSpPr txBox="1">
                <a:spLocks noRot="1" noChangeAspect="1" noMove="1" noResize="1" noEditPoints="1" noAdjustHandles="1" noChangeArrowheads="1" noChangeShapeType="1" noTextEdit="1"/>
              </p:cNvSpPr>
              <p:nvPr/>
            </p:nvSpPr>
            <p:spPr>
              <a:xfrm>
                <a:off x="942704" y="3412970"/>
                <a:ext cx="518411" cy="369332"/>
              </a:xfrm>
              <a:prstGeom prst="rect">
                <a:avLst/>
              </a:prstGeom>
              <a:blipFill>
                <a:blip r:embed="rId8"/>
                <a:stretch>
                  <a:fillRect b="-9677"/>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A9DD1592-C8D7-1187-B0A7-09C85E455BA5}"/>
                  </a:ext>
                </a:extLst>
              </p:cNvPr>
              <p:cNvSpPr txBox="1"/>
              <p:nvPr/>
            </p:nvSpPr>
            <p:spPr>
              <a:xfrm>
                <a:off x="509568" y="3353481"/>
                <a:ext cx="38173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ea typeface="Cambria Math" panose="02040503050406030204" pitchFamily="18" charset="0"/>
                        </a:rPr>
                        <m:t>⋯</m:t>
                      </m:r>
                    </m:oMath>
                  </m:oMathPara>
                </a14:m>
                <a:endParaRPr lang="en-GB" noProof="0" dirty="0"/>
              </a:p>
            </p:txBody>
          </p:sp>
        </mc:Choice>
        <mc:Fallback xmlns="">
          <p:sp>
            <p:nvSpPr>
              <p:cNvPr id="48" name="TextBox 47">
                <a:extLst>
                  <a:ext uri="{FF2B5EF4-FFF2-40B4-BE49-F238E27FC236}">
                    <a16:creationId xmlns:a16="http://schemas.microsoft.com/office/drawing/2014/main" id="{A9DD1592-C8D7-1187-B0A7-09C85E455BA5}"/>
                  </a:ext>
                </a:extLst>
              </p:cNvPr>
              <p:cNvSpPr txBox="1">
                <a:spLocks noRot="1" noChangeAspect="1" noMove="1" noResize="1" noEditPoints="1" noAdjustHandles="1" noChangeArrowheads="1" noChangeShapeType="1" noTextEdit="1"/>
              </p:cNvSpPr>
              <p:nvPr/>
            </p:nvSpPr>
            <p:spPr>
              <a:xfrm>
                <a:off x="509568" y="3353481"/>
                <a:ext cx="381730" cy="369332"/>
              </a:xfrm>
              <a:prstGeom prst="rect">
                <a:avLst/>
              </a:prstGeom>
              <a:blipFill>
                <a:blip r:embed="rId9"/>
                <a:stretch>
                  <a:fillRect/>
                </a:stretch>
              </a:blipFill>
            </p:spPr>
            <p:txBody>
              <a:bodyPr/>
              <a:lstStyle/>
              <a:p>
                <a:r>
                  <a:rPr lang="en-US">
                    <a:noFill/>
                  </a:rPr>
                  <a:t> </a:t>
                </a:r>
              </a:p>
            </p:txBody>
          </p:sp>
        </mc:Fallback>
      </mc:AlternateContent>
      <p:cxnSp>
        <p:nvCxnSpPr>
          <p:cNvPr id="44" name="Straight Arrow Connector 43">
            <a:extLst>
              <a:ext uri="{FF2B5EF4-FFF2-40B4-BE49-F238E27FC236}">
                <a16:creationId xmlns:a16="http://schemas.microsoft.com/office/drawing/2014/main" id="{9C2C382F-E87B-E1D0-F75D-DF234E3B402E}"/>
              </a:ext>
            </a:extLst>
          </p:cNvPr>
          <p:cNvCxnSpPr>
            <a:cxnSpLocks/>
          </p:cNvCxnSpPr>
          <p:nvPr/>
        </p:nvCxnSpPr>
        <p:spPr>
          <a:xfrm>
            <a:off x="8126580" y="4450644"/>
            <a:ext cx="3672000" cy="0"/>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86D6BE4E-75EF-0F03-9122-2CA6C4356FD8}"/>
                  </a:ext>
                </a:extLst>
              </p:cNvPr>
              <p:cNvSpPr txBox="1"/>
              <p:nvPr/>
            </p:nvSpPr>
            <p:spPr>
              <a:xfrm>
                <a:off x="11698935" y="4560057"/>
                <a:ext cx="16113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rPr>
                        <m:t>𝑡</m:t>
                      </m:r>
                    </m:oMath>
                  </m:oMathPara>
                </a14:m>
                <a:endParaRPr lang="en-GB" noProof="0" dirty="0"/>
              </a:p>
            </p:txBody>
          </p:sp>
        </mc:Choice>
        <mc:Fallback xmlns="">
          <p:sp>
            <p:nvSpPr>
              <p:cNvPr id="45" name="TextBox 44">
                <a:extLst>
                  <a:ext uri="{FF2B5EF4-FFF2-40B4-BE49-F238E27FC236}">
                    <a16:creationId xmlns:a16="http://schemas.microsoft.com/office/drawing/2014/main" id="{86D6BE4E-75EF-0F03-9122-2CA6C4356FD8}"/>
                  </a:ext>
                </a:extLst>
              </p:cNvPr>
              <p:cNvSpPr txBox="1">
                <a:spLocks noRot="1" noChangeAspect="1" noMove="1" noResize="1" noEditPoints="1" noAdjustHandles="1" noChangeArrowheads="1" noChangeShapeType="1" noTextEdit="1"/>
              </p:cNvSpPr>
              <p:nvPr/>
            </p:nvSpPr>
            <p:spPr>
              <a:xfrm>
                <a:off x="11698935" y="4560057"/>
                <a:ext cx="161133" cy="276999"/>
              </a:xfrm>
              <a:prstGeom prst="rect">
                <a:avLst/>
              </a:prstGeom>
              <a:blipFill>
                <a:blip r:embed="rId10"/>
                <a:stretch>
                  <a:fillRect l="-25926" r="-22222" b="-8889"/>
                </a:stretch>
              </a:blipFill>
            </p:spPr>
            <p:txBody>
              <a:bodyPr/>
              <a:lstStyle/>
              <a:p>
                <a:r>
                  <a:rPr lang="en-US">
                    <a:noFill/>
                  </a:rPr>
                  <a:t> </a:t>
                </a:r>
              </a:p>
            </p:txBody>
          </p:sp>
        </mc:Fallback>
      </mc:AlternateContent>
      <p:sp>
        <p:nvSpPr>
          <p:cNvPr id="47" name="Rectangle: Rounded Corners 46">
            <a:extLst>
              <a:ext uri="{FF2B5EF4-FFF2-40B4-BE49-F238E27FC236}">
                <a16:creationId xmlns:a16="http://schemas.microsoft.com/office/drawing/2014/main" id="{C86EE4E4-0A86-5AB3-FECA-C93020540444}"/>
              </a:ext>
            </a:extLst>
          </p:cNvPr>
          <p:cNvSpPr/>
          <p:nvPr/>
        </p:nvSpPr>
        <p:spPr>
          <a:xfrm>
            <a:off x="8145347" y="3989674"/>
            <a:ext cx="714286"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D3F4A3F0-2820-2244-6422-7464412B614E}"/>
                  </a:ext>
                </a:extLst>
              </p:cNvPr>
              <p:cNvSpPr txBox="1"/>
              <p:nvPr/>
            </p:nvSpPr>
            <p:spPr>
              <a:xfrm>
                <a:off x="8104707" y="3992382"/>
                <a:ext cx="79302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𝑡</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oMath>
                  </m:oMathPara>
                </a14:m>
                <a:endParaRPr lang="en-GB" noProof="0" dirty="0"/>
              </a:p>
            </p:txBody>
          </p:sp>
        </mc:Choice>
        <mc:Fallback xmlns="">
          <p:sp>
            <p:nvSpPr>
              <p:cNvPr id="50" name="TextBox 49">
                <a:extLst>
                  <a:ext uri="{FF2B5EF4-FFF2-40B4-BE49-F238E27FC236}">
                    <a16:creationId xmlns:a16="http://schemas.microsoft.com/office/drawing/2014/main" id="{D3F4A3F0-2820-2244-6422-7464412B614E}"/>
                  </a:ext>
                </a:extLst>
              </p:cNvPr>
              <p:cNvSpPr txBox="1">
                <a:spLocks noRot="1" noChangeAspect="1" noMove="1" noResize="1" noEditPoints="1" noAdjustHandles="1" noChangeArrowheads="1" noChangeShapeType="1" noTextEdit="1"/>
              </p:cNvSpPr>
              <p:nvPr/>
            </p:nvSpPr>
            <p:spPr>
              <a:xfrm>
                <a:off x="8104707" y="3992382"/>
                <a:ext cx="793026" cy="369332"/>
              </a:xfrm>
              <a:prstGeom prst="rect">
                <a:avLst/>
              </a:prstGeom>
              <a:blipFill>
                <a:blip r:embed="rId11"/>
                <a:stretch>
                  <a:fillRect r="-6923" b="-13115"/>
                </a:stretch>
              </a:blipFill>
            </p:spPr>
            <p:txBody>
              <a:bodyPr/>
              <a:lstStyle/>
              <a:p>
                <a:r>
                  <a:rPr lang="en-US">
                    <a:noFill/>
                  </a:rPr>
                  <a:t> </a:t>
                </a:r>
              </a:p>
            </p:txBody>
          </p:sp>
        </mc:Fallback>
      </mc:AlternateContent>
      <p:sp>
        <p:nvSpPr>
          <p:cNvPr id="51" name="Rectangle: Rounded Corners 50">
            <a:extLst>
              <a:ext uri="{FF2B5EF4-FFF2-40B4-BE49-F238E27FC236}">
                <a16:creationId xmlns:a16="http://schemas.microsoft.com/office/drawing/2014/main" id="{E1E1B3C5-D8B4-300F-D234-8BE0DAEC071F}"/>
              </a:ext>
            </a:extLst>
          </p:cNvPr>
          <p:cNvSpPr/>
          <p:nvPr/>
        </p:nvSpPr>
        <p:spPr>
          <a:xfrm>
            <a:off x="10456545" y="3975377"/>
            <a:ext cx="841925"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18E1B6DE-79F0-4322-069C-FE061931D669}"/>
                  </a:ext>
                </a:extLst>
              </p:cNvPr>
              <p:cNvSpPr txBox="1"/>
              <p:nvPr/>
            </p:nvSpPr>
            <p:spPr>
              <a:xfrm>
                <a:off x="10415906" y="3978085"/>
                <a:ext cx="79302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𝑡</m:t>
                          </m:r>
                        </m:e>
                        <m:sub>
                          <m:r>
                            <a:rPr lang="de-DE" b="0" i="1" noProof="0" smtClean="0">
                              <a:latin typeface="Cambria Math" panose="02040503050406030204" pitchFamily="18" charset="0"/>
                            </a:rPr>
                            <m:t>𝑛</m:t>
                          </m:r>
                          <m:r>
                            <a:rPr lang="de-DE" b="0" i="1" noProof="0" smtClean="0">
                              <a:latin typeface="Cambria Math" panose="02040503050406030204" pitchFamily="18" charset="0"/>
                            </a:rPr>
                            <m:t>2</m:t>
                          </m:r>
                        </m:sub>
                      </m:sSub>
                      <m:r>
                        <a:rPr lang="en-GB" b="0" i="1" noProof="0" smtClean="0">
                          <a:latin typeface="Cambria Math" panose="02040503050406030204" pitchFamily="18" charset="0"/>
                        </a:rPr>
                        <m:t>)</m:t>
                      </m:r>
                    </m:oMath>
                  </m:oMathPara>
                </a14:m>
                <a:endParaRPr lang="en-GB" noProof="0" dirty="0"/>
              </a:p>
            </p:txBody>
          </p:sp>
        </mc:Choice>
        <mc:Fallback xmlns="">
          <p:sp>
            <p:nvSpPr>
              <p:cNvPr id="53" name="TextBox 52">
                <a:extLst>
                  <a:ext uri="{FF2B5EF4-FFF2-40B4-BE49-F238E27FC236}">
                    <a16:creationId xmlns:a16="http://schemas.microsoft.com/office/drawing/2014/main" id="{18E1B6DE-79F0-4322-069C-FE061931D669}"/>
                  </a:ext>
                </a:extLst>
              </p:cNvPr>
              <p:cNvSpPr txBox="1">
                <a:spLocks noRot="1" noChangeAspect="1" noMove="1" noResize="1" noEditPoints="1" noAdjustHandles="1" noChangeArrowheads="1" noChangeShapeType="1" noTextEdit="1"/>
              </p:cNvSpPr>
              <p:nvPr/>
            </p:nvSpPr>
            <p:spPr>
              <a:xfrm>
                <a:off x="10415906" y="3978085"/>
                <a:ext cx="793026" cy="369332"/>
              </a:xfrm>
              <a:prstGeom prst="rect">
                <a:avLst/>
              </a:prstGeom>
              <a:blipFill>
                <a:blip r:embed="rId12"/>
                <a:stretch>
                  <a:fillRect r="-20769" b="-15000"/>
                </a:stretch>
              </a:blipFill>
            </p:spPr>
            <p:txBody>
              <a:bodyPr/>
              <a:lstStyle/>
              <a:p>
                <a:r>
                  <a:rPr lang="en-US">
                    <a:noFill/>
                  </a:rPr>
                  <a:t> </a:t>
                </a:r>
              </a:p>
            </p:txBody>
          </p:sp>
        </mc:Fallback>
      </mc:AlternateContent>
      <p:sp>
        <p:nvSpPr>
          <p:cNvPr id="55" name="Arc 54">
            <a:extLst>
              <a:ext uri="{FF2B5EF4-FFF2-40B4-BE49-F238E27FC236}">
                <a16:creationId xmlns:a16="http://schemas.microsoft.com/office/drawing/2014/main" id="{1BECFC71-CE78-6947-3036-13571500F0ED}"/>
              </a:ext>
            </a:extLst>
          </p:cNvPr>
          <p:cNvSpPr/>
          <p:nvPr/>
        </p:nvSpPr>
        <p:spPr>
          <a:xfrm>
            <a:off x="8421483" y="3705551"/>
            <a:ext cx="2355436" cy="914400"/>
          </a:xfrm>
          <a:prstGeom prst="arc">
            <a:avLst>
              <a:gd name="adj1" fmla="val 12049758"/>
              <a:gd name="adj2" fmla="val 20439246"/>
            </a:avLst>
          </a:prstGeom>
          <a:ln w="12700">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56" name="Group 55">
            <a:extLst>
              <a:ext uri="{FF2B5EF4-FFF2-40B4-BE49-F238E27FC236}">
                <a16:creationId xmlns:a16="http://schemas.microsoft.com/office/drawing/2014/main" id="{854FAE77-BFF4-A434-3E9A-FF410E1579CF}"/>
              </a:ext>
            </a:extLst>
          </p:cNvPr>
          <p:cNvGrpSpPr>
            <a:grpSpLocks noChangeAspect="1"/>
          </p:cNvGrpSpPr>
          <p:nvPr/>
        </p:nvGrpSpPr>
        <p:grpSpPr>
          <a:xfrm>
            <a:off x="4858049" y="3722813"/>
            <a:ext cx="825868" cy="827381"/>
            <a:chOff x="3837320" y="2577311"/>
            <a:chExt cx="1214148" cy="1216373"/>
          </a:xfrm>
        </p:grpSpPr>
        <p:sp>
          <p:nvSpPr>
            <p:cNvPr id="57" name="Oval 56">
              <a:extLst>
                <a:ext uri="{FF2B5EF4-FFF2-40B4-BE49-F238E27FC236}">
                  <a16:creationId xmlns:a16="http://schemas.microsoft.com/office/drawing/2014/main" id="{1DCB1292-76D2-7591-46AF-0890F5C32E99}"/>
                </a:ext>
              </a:extLst>
            </p:cNvPr>
            <p:cNvSpPr/>
            <p:nvPr/>
          </p:nvSpPr>
          <p:spPr>
            <a:xfrm>
              <a:off x="3837320" y="3466506"/>
              <a:ext cx="1214148" cy="327178"/>
            </a:xfrm>
            <a:prstGeom prst="ellipse">
              <a:avLst/>
            </a:prstGeom>
            <a:solidFill>
              <a:srgbClr val="FFE6CB"/>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grpSp>
          <p:nvGrpSpPr>
            <p:cNvPr id="58" name="Group 57">
              <a:extLst>
                <a:ext uri="{FF2B5EF4-FFF2-40B4-BE49-F238E27FC236}">
                  <a16:creationId xmlns:a16="http://schemas.microsoft.com/office/drawing/2014/main" id="{EA2CC041-C8F1-A79E-E596-803C18A10D14}"/>
                </a:ext>
              </a:extLst>
            </p:cNvPr>
            <p:cNvGrpSpPr>
              <a:grpSpLocks noChangeAspect="1"/>
            </p:cNvGrpSpPr>
            <p:nvPr/>
          </p:nvGrpSpPr>
          <p:grpSpPr>
            <a:xfrm>
              <a:off x="4053780" y="2949988"/>
              <a:ext cx="804417" cy="713070"/>
              <a:chOff x="1758028" y="3687481"/>
              <a:chExt cx="1312148" cy="1163145"/>
            </a:xfrm>
          </p:grpSpPr>
          <p:grpSp>
            <p:nvGrpSpPr>
              <p:cNvPr id="60" name="Group 59">
                <a:extLst>
                  <a:ext uri="{FF2B5EF4-FFF2-40B4-BE49-F238E27FC236}">
                    <a16:creationId xmlns:a16="http://schemas.microsoft.com/office/drawing/2014/main" id="{2BDD1C3E-9D9B-E7C3-3778-1A4D08DEA1EA}"/>
                  </a:ext>
                </a:extLst>
              </p:cNvPr>
              <p:cNvGrpSpPr/>
              <p:nvPr/>
            </p:nvGrpSpPr>
            <p:grpSpPr>
              <a:xfrm>
                <a:off x="2615571" y="4393426"/>
                <a:ext cx="454605" cy="457200"/>
                <a:chOff x="2615571" y="4393426"/>
                <a:chExt cx="454605" cy="457200"/>
              </a:xfrm>
            </p:grpSpPr>
            <p:sp>
              <p:nvSpPr>
                <p:cNvPr id="122" name="Oval 121">
                  <a:extLst>
                    <a:ext uri="{FF2B5EF4-FFF2-40B4-BE49-F238E27FC236}">
                      <a16:creationId xmlns:a16="http://schemas.microsoft.com/office/drawing/2014/main" id="{FF1377B1-168A-5393-AA0D-935B1D04EAB6}"/>
                    </a:ext>
                  </a:extLst>
                </p:cNvPr>
                <p:cNvSpPr/>
                <p:nvPr/>
              </p:nvSpPr>
              <p:spPr>
                <a:xfrm>
                  <a:off x="2615571" y="4393426"/>
                  <a:ext cx="454605" cy="457200"/>
                </a:xfrm>
                <a:prstGeom prst="ellipse">
                  <a:avLst/>
                </a:prstGeom>
                <a:noFill/>
                <a:ln w="254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Oval 122">
                  <a:extLst>
                    <a:ext uri="{FF2B5EF4-FFF2-40B4-BE49-F238E27FC236}">
                      <a16:creationId xmlns:a16="http://schemas.microsoft.com/office/drawing/2014/main" id="{5F0049FB-8CB4-8FAA-8FF2-D36265AC60EA}"/>
                    </a:ext>
                  </a:extLst>
                </p:cNvPr>
                <p:cNvSpPr>
                  <a:spLocks noChangeAspect="1"/>
                </p:cNvSpPr>
                <p:nvPr/>
              </p:nvSpPr>
              <p:spPr>
                <a:xfrm>
                  <a:off x="2776764" y="4563411"/>
                  <a:ext cx="124523" cy="125233"/>
                </a:xfrm>
                <a:prstGeom prst="ellipse">
                  <a:avLst/>
                </a:prstGeom>
                <a:noFill/>
                <a:ln w="254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61" name="Group 60">
                <a:extLst>
                  <a:ext uri="{FF2B5EF4-FFF2-40B4-BE49-F238E27FC236}">
                    <a16:creationId xmlns:a16="http://schemas.microsoft.com/office/drawing/2014/main" id="{3379D85C-40A6-1177-869D-9D94D4CD5CBC}"/>
                  </a:ext>
                </a:extLst>
              </p:cNvPr>
              <p:cNvGrpSpPr/>
              <p:nvPr/>
            </p:nvGrpSpPr>
            <p:grpSpPr>
              <a:xfrm>
                <a:off x="1758028" y="4383486"/>
                <a:ext cx="454605" cy="457200"/>
                <a:chOff x="2615571" y="4393426"/>
                <a:chExt cx="454605" cy="457200"/>
              </a:xfrm>
            </p:grpSpPr>
            <p:sp>
              <p:nvSpPr>
                <p:cNvPr id="120" name="Oval 119">
                  <a:extLst>
                    <a:ext uri="{FF2B5EF4-FFF2-40B4-BE49-F238E27FC236}">
                      <a16:creationId xmlns:a16="http://schemas.microsoft.com/office/drawing/2014/main" id="{F349D35E-1C1A-4315-5C38-DD647A5553A4}"/>
                    </a:ext>
                  </a:extLst>
                </p:cNvPr>
                <p:cNvSpPr/>
                <p:nvPr/>
              </p:nvSpPr>
              <p:spPr>
                <a:xfrm>
                  <a:off x="2615571" y="4393426"/>
                  <a:ext cx="454605" cy="457200"/>
                </a:xfrm>
                <a:prstGeom prst="ellipse">
                  <a:avLst/>
                </a:prstGeom>
                <a:noFill/>
                <a:ln w="254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9C703E6A-5E85-478C-60ED-7F1B3C2EF436}"/>
                    </a:ext>
                  </a:extLst>
                </p:cNvPr>
                <p:cNvSpPr>
                  <a:spLocks noChangeAspect="1"/>
                </p:cNvSpPr>
                <p:nvPr/>
              </p:nvSpPr>
              <p:spPr>
                <a:xfrm>
                  <a:off x="2776764" y="4563411"/>
                  <a:ext cx="124523" cy="125233"/>
                </a:xfrm>
                <a:prstGeom prst="ellipse">
                  <a:avLst/>
                </a:prstGeom>
                <a:noFill/>
                <a:ln w="254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62" name="Straight Connector 61">
                <a:extLst>
                  <a:ext uri="{FF2B5EF4-FFF2-40B4-BE49-F238E27FC236}">
                    <a16:creationId xmlns:a16="http://schemas.microsoft.com/office/drawing/2014/main" id="{4372A703-41E7-1735-D224-DD92B343BB40}"/>
                  </a:ext>
                </a:extLst>
              </p:cNvPr>
              <p:cNvCxnSpPr>
                <a:stCxn id="120" idx="6"/>
                <a:endCxn id="122" idx="2"/>
              </p:cNvCxnSpPr>
              <p:nvPr/>
            </p:nvCxnSpPr>
            <p:spPr>
              <a:xfrm>
                <a:off x="2212633" y="4612086"/>
                <a:ext cx="402938" cy="99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0FDB7F42-4AC0-09AC-6EF9-418C92B3B788}"/>
                  </a:ext>
                </a:extLst>
              </p:cNvPr>
              <p:cNvCxnSpPr>
                <a:cxnSpLocks/>
                <a:stCxn id="120" idx="0"/>
              </p:cNvCxnSpPr>
              <p:nvPr/>
            </p:nvCxnSpPr>
            <p:spPr>
              <a:xfrm flipV="1">
                <a:off x="1985331" y="4223565"/>
                <a:ext cx="0" cy="15992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8F78EB15-AF7B-7AB4-08F9-4C50B0EE80FB}"/>
                  </a:ext>
                </a:extLst>
              </p:cNvPr>
              <p:cNvCxnSpPr>
                <a:cxnSpLocks/>
              </p:cNvCxnSpPr>
              <p:nvPr/>
            </p:nvCxnSpPr>
            <p:spPr>
              <a:xfrm flipV="1">
                <a:off x="1983863" y="4120488"/>
                <a:ext cx="118781" cy="11260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337C4602-DFF5-30BB-FED4-05408D940305}"/>
                  </a:ext>
                </a:extLst>
              </p:cNvPr>
              <p:cNvCxnSpPr>
                <a:cxnSpLocks/>
              </p:cNvCxnSpPr>
              <p:nvPr/>
            </p:nvCxnSpPr>
            <p:spPr>
              <a:xfrm flipH="1">
                <a:off x="2102644" y="4120488"/>
                <a:ext cx="74314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F34AC91E-2F33-D9DE-C654-EF1060CC4E18}"/>
                  </a:ext>
                </a:extLst>
              </p:cNvPr>
              <p:cNvCxnSpPr>
                <a:cxnSpLocks/>
                <a:stCxn id="122" idx="0"/>
              </p:cNvCxnSpPr>
              <p:nvPr/>
            </p:nvCxnSpPr>
            <p:spPr>
              <a:xfrm flipV="1">
                <a:off x="2842874" y="4120488"/>
                <a:ext cx="5839" cy="2729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FC27427F-90F4-E231-AE78-C9B9EE7011E9}"/>
                  </a:ext>
                </a:extLst>
              </p:cNvPr>
              <p:cNvCxnSpPr/>
              <p:nvPr/>
            </p:nvCxnSpPr>
            <p:spPr>
              <a:xfrm>
                <a:off x="1981482" y="4303525"/>
                <a:ext cx="34579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764A088D-531D-857F-6A30-77C7931F684F}"/>
                  </a:ext>
                </a:extLst>
              </p:cNvPr>
              <p:cNvCxnSpPr>
                <a:cxnSpLocks/>
              </p:cNvCxnSpPr>
              <p:nvPr/>
            </p:nvCxnSpPr>
            <p:spPr>
              <a:xfrm flipV="1">
                <a:off x="2313356" y="4120488"/>
                <a:ext cx="214398" cy="18303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DC10DB76-E128-6026-A67D-CC6A78AF6B72}"/>
                  </a:ext>
                </a:extLst>
              </p:cNvPr>
              <p:cNvCxnSpPr>
                <a:cxnSpLocks/>
              </p:cNvCxnSpPr>
              <p:nvPr/>
            </p:nvCxnSpPr>
            <p:spPr>
              <a:xfrm flipV="1">
                <a:off x="2396967" y="3874689"/>
                <a:ext cx="0" cy="23584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D3C0B8BB-9903-F22A-01F7-496E722C69E2}"/>
                  </a:ext>
                </a:extLst>
              </p:cNvPr>
              <p:cNvCxnSpPr>
                <a:cxnSpLocks/>
              </p:cNvCxnSpPr>
              <p:nvPr/>
            </p:nvCxnSpPr>
            <p:spPr>
              <a:xfrm flipV="1">
                <a:off x="2615571" y="3874689"/>
                <a:ext cx="0" cy="23584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1" name="Oval 70">
                <a:extLst>
                  <a:ext uri="{FF2B5EF4-FFF2-40B4-BE49-F238E27FC236}">
                    <a16:creationId xmlns:a16="http://schemas.microsoft.com/office/drawing/2014/main" id="{25A25B98-42E5-8869-80DB-E23923ADCCC5}"/>
                  </a:ext>
                </a:extLst>
              </p:cNvPr>
              <p:cNvSpPr>
                <a:spLocks noChangeAspect="1"/>
              </p:cNvSpPr>
              <p:nvPr/>
            </p:nvSpPr>
            <p:spPr>
              <a:xfrm>
                <a:off x="2494458" y="3687481"/>
                <a:ext cx="200126" cy="201267"/>
              </a:xfrm>
              <a:prstGeom prst="ellipse">
                <a:avLst/>
              </a:prstGeom>
              <a:noFill/>
              <a:ln w="254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Oval 71">
                <a:extLst>
                  <a:ext uri="{FF2B5EF4-FFF2-40B4-BE49-F238E27FC236}">
                    <a16:creationId xmlns:a16="http://schemas.microsoft.com/office/drawing/2014/main" id="{6A1208B1-7201-36C0-2775-4C13CD84A47C}"/>
                  </a:ext>
                </a:extLst>
              </p:cNvPr>
              <p:cNvSpPr>
                <a:spLocks noChangeAspect="1"/>
              </p:cNvSpPr>
              <p:nvPr/>
            </p:nvSpPr>
            <p:spPr>
              <a:xfrm>
                <a:off x="2074531" y="3732390"/>
                <a:ext cx="131835" cy="132589"/>
              </a:xfrm>
              <a:prstGeom prst="ellipse">
                <a:avLst/>
              </a:prstGeom>
              <a:noFill/>
              <a:ln w="254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2" name="Straight Connector 111">
                <a:extLst>
                  <a:ext uri="{FF2B5EF4-FFF2-40B4-BE49-F238E27FC236}">
                    <a16:creationId xmlns:a16="http://schemas.microsoft.com/office/drawing/2014/main" id="{0A7311DA-B65F-87D3-D8C7-59F469087377}"/>
                  </a:ext>
                </a:extLst>
              </p:cNvPr>
              <p:cNvCxnSpPr>
                <a:stCxn id="71" idx="4"/>
                <a:endCxn id="72" idx="4"/>
              </p:cNvCxnSpPr>
              <p:nvPr/>
            </p:nvCxnSpPr>
            <p:spPr>
              <a:xfrm flipH="1" flipV="1">
                <a:off x="2140449" y="3864979"/>
                <a:ext cx="454072" cy="2376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52A41E47-0BD3-F5C8-07D6-BA6B24E0DD52}"/>
                  </a:ext>
                </a:extLst>
              </p:cNvPr>
              <p:cNvCxnSpPr>
                <a:cxnSpLocks/>
                <a:stCxn id="71" idx="0"/>
                <a:endCxn id="72" idx="0"/>
              </p:cNvCxnSpPr>
              <p:nvPr/>
            </p:nvCxnSpPr>
            <p:spPr>
              <a:xfrm flipH="1">
                <a:off x="2140450" y="3687481"/>
                <a:ext cx="454071" cy="4491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6B2A4AA2-DD44-1586-3EE8-FE898E014219}"/>
                  </a:ext>
                </a:extLst>
              </p:cNvPr>
              <p:cNvCxnSpPr>
                <a:stCxn id="72" idx="2"/>
              </p:cNvCxnSpPr>
              <p:nvPr/>
            </p:nvCxnSpPr>
            <p:spPr>
              <a:xfrm flipH="1" flipV="1">
                <a:off x="1981482" y="3798684"/>
                <a:ext cx="93049" cy="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04851522-85E4-DC82-7D9C-91685B53AE37}"/>
                  </a:ext>
                </a:extLst>
              </p:cNvPr>
              <p:cNvCxnSpPr/>
              <p:nvPr/>
            </p:nvCxnSpPr>
            <p:spPr>
              <a:xfrm flipV="1">
                <a:off x="1981482" y="3709935"/>
                <a:ext cx="0" cy="16475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673D8D82-DF1B-7A02-5F4D-13F166A88F44}"/>
                  </a:ext>
                </a:extLst>
              </p:cNvPr>
              <p:cNvCxnSpPr/>
              <p:nvPr/>
            </p:nvCxnSpPr>
            <p:spPr>
              <a:xfrm flipH="1">
                <a:off x="1840706" y="3709935"/>
                <a:ext cx="140776" cy="3342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030E13D0-9C85-3FBC-D3A8-2192E2897577}"/>
                  </a:ext>
                </a:extLst>
              </p:cNvPr>
              <p:cNvCxnSpPr>
                <a:cxnSpLocks/>
              </p:cNvCxnSpPr>
              <p:nvPr/>
            </p:nvCxnSpPr>
            <p:spPr>
              <a:xfrm flipH="1" flipV="1">
                <a:off x="1845353" y="3838066"/>
                <a:ext cx="140776" cy="3342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59" name="Graphic 58" descr="Wireless with solid fill">
              <a:extLst>
                <a:ext uri="{FF2B5EF4-FFF2-40B4-BE49-F238E27FC236}">
                  <a16:creationId xmlns:a16="http://schemas.microsoft.com/office/drawing/2014/main" id="{E1B2A397-1D82-8E9E-F1FD-DEB395A98BD6}"/>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rot="20955696">
              <a:off x="4232021" y="2577311"/>
              <a:ext cx="322586" cy="297515"/>
            </a:xfrm>
            <a:prstGeom prst="rect">
              <a:avLst/>
            </a:prstGeom>
          </p:spPr>
        </p:pic>
      </p:grpSp>
    </p:spTree>
    <p:extLst>
      <p:ext uri="{BB962C8B-B14F-4D97-AF65-F5344CB8AC3E}">
        <p14:creationId xmlns:p14="http://schemas.microsoft.com/office/powerpoint/2010/main" val="35874085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932174-677E-F9AC-A91C-6B5220DD3328}"/>
            </a:ext>
          </a:extLst>
        </p:cNvPr>
        <p:cNvGrpSpPr/>
        <p:nvPr/>
      </p:nvGrpSpPr>
      <p:grpSpPr>
        <a:xfrm>
          <a:off x="0" y="0"/>
          <a:ext cx="0" cy="0"/>
          <a:chOff x="0" y="0"/>
          <a:chExt cx="0" cy="0"/>
        </a:xfrm>
      </p:grpSpPr>
      <p:sp>
        <p:nvSpPr>
          <p:cNvPr id="30" name="TextBox 33">
            <a:extLst>
              <a:ext uri="{FF2B5EF4-FFF2-40B4-BE49-F238E27FC236}">
                <a16:creationId xmlns:a16="http://schemas.microsoft.com/office/drawing/2014/main" id="{C8CEDCA3-BA80-AB1E-B3C6-F0D95E1AF7BC}"/>
              </a:ext>
            </a:extLst>
          </p:cNvPr>
          <p:cNvSpPr/>
          <p:nvPr/>
        </p:nvSpPr>
        <p:spPr>
          <a:xfrm>
            <a:off x="0" y="-10028"/>
            <a:ext cx="4234754" cy="521766"/>
          </a:xfrm>
          <a:prstGeom prst="rect">
            <a:avLst/>
          </a:prstGeom>
          <a:solidFill>
            <a:srgbClr val="C00000">
              <a:alpha val="22000"/>
            </a:srgbClr>
          </a:solid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buNone/>
            </a:pPr>
            <a:endParaRPr lang="en-GB" sz="2800" b="0" strike="noStrike" spc="-1" noProof="0" dirty="0">
              <a:latin typeface="Arial"/>
            </a:endParaRPr>
          </a:p>
        </p:txBody>
      </p:sp>
      <p:pic>
        <p:nvPicPr>
          <p:cNvPr id="23" name="Graphic 22">
            <a:extLst>
              <a:ext uri="{FF2B5EF4-FFF2-40B4-BE49-F238E27FC236}">
                <a16:creationId xmlns:a16="http://schemas.microsoft.com/office/drawing/2014/main" id="{E79FEACF-C97B-C45C-6CB1-4D82C88906F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430745" y="102020"/>
            <a:ext cx="4595364" cy="3446523"/>
          </a:xfrm>
          <a:prstGeom prst="rect">
            <a:avLst/>
          </a:prstGeom>
        </p:spPr>
      </p:pic>
      <p:sp>
        <p:nvSpPr>
          <p:cNvPr id="124" name="TextBox 33">
            <a:extLst>
              <a:ext uri="{FF2B5EF4-FFF2-40B4-BE49-F238E27FC236}">
                <a16:creationId xmlns:a16="http://schemas.microsoft.com/office/drawing/2014/main" id="{4A47D93D-2101-C1C7-4878-09C8D1A3B931}"/>
              </a:ext>
            </a:extLst>
          </p:cNvPr>
          <p:cNvSpPr/>
          <p:nvPr/>
        </p:nvSpPr>
        <p:spPr>
          <a:xfrm>
            <a:off x="0" y="16822"/>
            <a:ext cx="4042045" cy="521766"/>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2800" spc="-1" dirty="0">
                <a:solidFill>
                  <a:srgbClr val="000000"/>
                </a:solidFill>
                <a:latin typeface="Calibri"/>
              </a:rPr>
              <a:t>Fast-localization </a:t>
            </a:r>
            <a:r>
              <a:rPr lang="en-GB" sz="2800" b="0" strike="noStrike" spc="-1" noProof="0" dirty="0">
                <a:solidFill>
                  <a:srgbClr val="000000"/>
                </a:solidFill>
                <a:latin typeface="Calibri"/>
              </a:rPr>
              <a:t>Algorithm</a:t>
            </a:r>
            <a:endParaRPr lang="en-GB" sz="2800" b="0" strike="noStrike" spc="-1" noProof="0" dirty="0">
              <a:latin typeface="Arial"/>
            </a:endParaRPr>
          </a:p>
        </p:txBody>
      </p:sp>
      <p:sp>
        <p:nvSpPr>
          <p:cNvPr id="219" name="Slide Number Placeholder 218">
            <a:extLst>
              <a:ext uri="{FF2B5EF4-FFF2-40B4-BE49-F238E27FC236}">
                <a16:creationId xmlns:a16="http://schemas.microsoft.com/office/drawing/2014/main" id="{B6BB2F49-155B-5E7B-98A6-9DFDCEDF626D}"/>
              </a:ext>
            </a:extLst>
          </p:cNvPr>
          <p:cNvSpPr>
            <a:spLocks noGrp="1"/>
          </p:cNvSpPr>
          <p:nvPr>
            <p:ph type="sldNum" idx="3"/>
          </p:nvPr>
        </p:nvSpPr>
        <p:spPr>
          <a:xfrm>
            <a:off x="11599112" y="6510203"/>
            <a:ext cx="585472" cy="364680"/>
          </a:xfrm>
        </p:spPr>
        <p:txBody>
          <a:bodyPr/>
          <a:lstStyle/>
          <a:p>
            <a:fld id="{C932A77E-96FA-4D0D-9FF9-7EEFED12E590}" type="slidenum">
              <a:rPr lang="en-GB" sz="1600" noProof="0" smtClean="0"/>
              <a:t>15</a:t>
            </a:fld>
            <a:endParaRPr lang="en-GB" sz="1600" noProof="0" dirty="0"/>
          </a:p>
        </p:txBody>
      </p:sp>
      <p:pic>
        <p:nvPicPr>
          <p:cNvPr id="110" name="Picture 109">
            <a:extLst>
              <a:ext uri="{FF2B5EF4-FFF2-40B4-BE49-F238E27FC236}">
                <a16:creationId xmlns:a16="http://schemas.microsoft.com/office/drawing/2014/main" id="{B2B13979-0537-2E33-25DE-968F3F969F17}"/>
              </a:ext>
            </a:extLst>
          </p:cNvPr>
          <p:cNvPicPr>
            <a:picLocks noChangeAspect="1"/>
          </p:cNvPicPr>
          <p:nvPr/>
        </p:nvPicPr>
        <p:blipFill>
          <a:blip r:embed="rId4"/>
          <a:stretch>
            <a:fillRect/>
          </a:stretch>
        </p:blipFill>
        <p:spPr>
          <a:xfrm>
            <a:off x="2904413" y="2366744"/>
            <a:ext cx="1152529" cy="1181800"/>
          </a:xfrm>
          <a:prstGeom prst="rect">
            <a:avLst/>
          </a:prstGeom>
        </p:spPr>
      </p:pic>
      <p:sp>
        <p:nvSpPr>
          <p:cNvPr id="111" name="TextBox 110">
            <a:extLst>
              <a:ext uri="{FF2B5EF4-FFF2-40B4-BE49-F238E27FC236}">
                <a16:creationId xmlns:a16="http://schemas.microsoft.com/office/drawing/2014/main" id="{5B2EB308-55DF-525A-A6DA-46D4884A6868}"/>
              </a:ext>
            </a:extLst>
          </p:cNvPr>
          <p:cNvSpPr txBox="1"/>
          <p:nvPr/>
        </p:nvSpPr>
        <p:spPr>
          <a:xfrm>
            <a:off x="2996076" y="2003916"/>
            <a:ext cx="868320" cy="369332"/>
          </a:xfrm>
          <a:prstGeom prst="rect">
            <a:avLst/>
          </a:prstGeom>
          <a:noFill/>
        </p:spPr>
        <p:txBody>
          <a:bodyPr wrap="square">
            <a:spAutoFit/>
          </a:bodyPr>
          <a:lstStyle/>
          <a:p>
            <a:pPr algn="ctr"/>
            <a:r>
              <a:rPr lang="en-GB" sz="1800" b="0" strike="noStrike" spc="-1" noProof="0" dirty="0">
                <a:solidFill>
                  <a:srgbClr val="000000"/>
                </a:solidFill>
                <a:latin typeface="Calibri"/>
              </a:rPr>
              <a:t>SIM 1</a:t>
            </a:r>
            <a:endParaRPr lang="en-GB" noProof="0" dirty="0"/>
          </a:p>
        </p:txBody>
      </p:sp>
      <p:pic>
        <p:nvPicPr>
          <p:cNvPr id="3" name="Picture 2">
            <a:extLst>
              <a:ext uri="{FF2B5EF4-FFF2-40B4-BE49-F238E27FC236}">
                <a16:creationId xmlns:a16="http://schemas.microsoft.com/office/drawing/2014/main" id="{E42F04BC-8048-E352-2B40-AE9CAFAD1AF9}"/>
              </a:ext>
            </a:extLst>
          </p:cNvPr>
          <p:cNvPicPr>
            <a:picLocks noChangeAspect="1"/>
          </p:cNvPicPr>
          <p:nvPr/>
        </p:nvPicPr>
        <p:blipFill>
          <a:blip r:embed="rId4"/>
          <a:stretch>
            <a:fillRect/>
          </a:stretch>
        </p:blipFill>
        <p:spPr>
          <a:xfrm>
            <a:off x="1397306" y="1771892"/>
            <a:ext cx="1152529" cy="1181800"/>
          </a:xfrm>
          <a:prstGeom prst="rect">
            <a:avLst/>
          </a:prstGeom>
        </p:spPr>
      </p:pic>
      <p:sp>
        <p:nvSpPr>
          <p:cNvPr id="11" name="TextBox 10">
            <a:extLst>
              <a:ext uri="{FF2B5EF4-FFF2-40B4-BE49-F238E27FC236}">
                <a16:creationId xmlns:a16="http://schemas.microsoft.com/office/drawing/2014/main" id="{A11E7DE5-5578-3FAB-3967-8E9D3E4DFF70}"/>
              </a:ext>
            </a:extLst>
          </p:cNvPr>
          <p:cNvSpPr txBox="1"/>
          <p:nvPr/>
        </p:nvSpPr>
        <p:spPr>
          <a:xfrm>
            <a:off x="1601092" y="1284761"/>
            <a:ext cx="868320" cy="369332"/>
          </a:xfrm>
          <a:prstGeom prst="rect">
            <a:avLst/>
          </a:prstGeom>
          <a:noFill/>
        </p:spPr>
        <p:txBody>
          <a:bodyPr wrap="square">
            <a:spAutoFit/>
          </a:bodyPr>
          <a:lstStyle/>
          <a:p>
            <a:pPr algn="ctr"/>
            <a:r>
              <a:rPr lang="en-GB" sz="1800" b="0" strike="noStrike" spc="-1" noProof="0" dirty="0">
                <a:solidFill>
                  <a:srgbClr val="000000"/>
                </a:solidFill>
                <a:latin typeface="Calibri"/>
              </a:rPr>
              <a:t>SIM 2</a:t>
            </a:r>
            <a:endParaRPr lang="en-GB" noProof="0" dirty="0"/>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B5376DBD-D92C-0CB6-707D-3DBCF8018CA3}"/>
                  </a:ext>
                </a:extLst>
              </p:cNvPr>
              <p:cNvSpPr txBox="1"/>
              <p:nvPr/>
            </p:nvSpPr>
            <p:spPr>
              <a:xfrm>
                <a:off x="3214645" y="2549465"/>
                <a:ext cx="607687"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b="1" i="1" noProof="0" smtClean="0">
                          <a:latin typeface="Cambria Math" panose="02040503050406030204" pitchFamily="18" charset="0"/>
                          <a:ea typeface="Cambria Math" panose="02040503050406030204" pitchFamily="18" charset="0"/>
                        </a:rPr>
                        <m:t>𝕴</m:t>
                      </m:r>
                      <m:d>
                        <m:dPr>
                          <m:ctrlPr>
                            <a:rPr lang="en-GB" i="1" noProof="0" smtClean="0">
                              <a:latin typeface="Cambria Math" panose="02040503050406030204" pitchFamily="18" charset="0"/>
                            </a:rPr>
                          </m:ctrlPr>
                        </m:dPr>
                        <m:e>
                          <m:r>
                            <a:rPr lang="en-GB" i="1" noProof="0" smtClean="0">
                              <a:latin typeface="Cambria Math" panose="02040503050406030204" pitchFamily="18" charset="0"/>
                            </a:rPr>
                            <m:t>𝑡</m:t>
                          </m:r>
                        </m:e>
                      </m:d>
                    </m:oMath>
                  </m:oMathPara>
                </a14:m>
                <a:endParaRPr lang="en-GB" dirty="0"/>
              </a:p>
            </p:txBody>
          </p:sp>
        </mc:Choice>
        <mc:Fallback xmlns="">
          <p:sp>
            <p:nvSpPr>
              <p:cNvPr id="19" name="TextBox 18">
                <a:extLst>
                  <a:ext uri="{FF2B5EF4-FFF2-40B4-BE49-F238E27FC236}">
                    <a16:creationId xmlns:a16="http://schemas.microsoft.com/office/drawing/2014/main" id="{B5376DBD-D92C-0CB6-707D-3DBCF8018CA3}"/>
                  </a:ext>
                </a:extLst>
              </p:cNvPr>
              <p:cNvSpPr txBox="1">
                <a:spLocks noRot="1" noChangeAspect="1" noMove="1" noResize="1" noEditPoints="1" noAdjustHandles="1" noChangeArrowheads="1" noChangeShapeType="1" noTextEdit="1"/>
              </p:cNvSpPr>
              <p:nvPr/>
            </p:nvSpPr>
            <p:spPr>
              <a:xfrm>
                <a:off x="3214645" y="2549465"/>
                <a:ext cx="607687" cy="369332"/>
              </a:xfrm>
              <a:prstGeom prst="rect">
                <a:avLst/>
              </a:prstGeom>
              <a:blipFill>
                <a:blip r:embed="rId5"/>
                <a:stretch>
                  <a:fillRect/>
                </a:stretch>
              </a:blipFill>
            </p:spPr>
            <p:txBody>
              <a:bodyPr/>
              <a:lstStyle/>
              <a:p>
                <a:r>
                  <a:rPr lang="en-US">
                    <a:noFill/>
                  </a:rPr>
                  <a:t> </a:t>
                </a:r>
              </a:p>
            </p:txBody>
          </p:sp>
        </mc:Fallback>
      </mc:AlternateContent>
      <p:sp>
        <p:nvSpPr>
          <p:cNvPr id="22" name="TextBox 21">
            <a:extLst>
              <a:ext uri="{FF2B5EF4-FFF2-40B4-BE49-F238E27FC236}">
                <a16:creationId xmlns:a16="http://schemas.microsoft.com/office/drawing/2014/main" id="{BB2928B1-4AA8-D6E6-EA9C-C93D539EFB64}"/>
              </a:ext>
            </a:extLst>
          </p:cNvPr>
          <p:cNvSpPr txBox="1"/>
          <p:nvPr/>
        </p:nvSpPr>
        <p:spPr>
          <a:xfrm>
            <a:off x="1579884" y="2029206"/>
            <a:ext cx="841897" cy="523220"/>
          </a:xfrm>
          <a:prstGeom prst="rect">
            <a:avLst/>
          </a:prstGeom>
          <a:solidFill>
            <a:srgbClr val="FFFFFF">
              <a:alpha val="34000"/>
            </a:srgbClr>
          </a:solidFill>
        </p:spPr>
        <p:txBody>
          <a:bodyPr wrap="none" rtlCol="0">
            <a:spAutoFit/>
          </a:bodyPr>
          <a:lstStyle/>
          <a:p>
            <a:pPr algn="ctr"/>
            <a:r>
              <a:rPr lang="en-GB" sz="1400" dirty="0"/>
              <a:t>Neural</a:t>
            </a:r>
          </a:p>
          <a:p>
            <a:pPr algn="ctr"/>
            <a:r>
              <a:rPr lang="en-GB" sz="1400" dirty="0"/>
              <a:t>Network</a:t>
            </a:r>
          </a:p>
        </p:txBody>
      </p:sp>
      <p:sp>
        <p:nvSpPr>
          <p:cNvPr id="34" name="Rectangle: Rounded Corners 33">
            <a:extLst>
              <a:ext uri="{FF2B5EF4-FFF2-40B4-BE49-F238E27FC236}">
                <a16:creationId xmlns:a16="http://schemas.microsoft.com/office/drawing/2014/main" id="{E61A9E91-8A4B-05D1-222A-D5F6CB793EC7}"/>
              </a:ext>
            </a:extLst>
          </p:cNvPr>
          <p:cNvSpPr/>
          <p:nvPr/>
        </p:nvSpPr>
        <p:spPr>
          <a:xfrm>
            <a:off x="1948367" y="4463565"/>
            <a:ext cx="986643" cy="616322"/>
          </a:xfrm>
          <a:prstGeom prst="round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9" name="Connector: Elbow 38">
            <a:extLst>
              <a:ext uri="{FF2B5EF4-FFF2-40B4-BE49-F238E27FC236}">
                <a16:creationId xmlns:a16="http://schemas.microsoft.com/office/drawing/2014/main" id="{3D039ED4-F4E1-2A83-BB16-609F5E4297EE}"/>
              </a:ext>
            </a:extLst>
          </p:cNvPr>
          <p:cNvCxnSpPr>
            <a:cxnSpLocks/>
            <a:stCxn id="206" idx="3"/>
          </p:cNvCxnSpPr>
          <p:nvPr/>
        </p:nvCxnSpPr>
        <p:spPr>
          <a:xfrm flipV="1">
            <a:off x="2914691" y="3806181"/>
            <a:ext cx="242274" cy="965545"/>
          </a:xfrm>
          <a:prstGeom prst="bentConnector2">
            <a:avLst/>
          </a:prstGeom>
          <a:ln w="158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0" name="TextBox 199">
                <a:extLst>
                  <a:ext uri="{FF2B5EF4-FFF2-40B4-BE49-F238E27FC236}">
                    <a16:creationId xmlns:a16="http://schemas.microsoft.com/office/drawing/2014/main" id="{55E18FB8-22E1-1AEA-6987-D4CC60911938}"/>
                  </a:ext>
                </a:extLst>
              </p:cNvPr>
              <p:cNvSpPr txBox="1"/>
              <p:nvPr/>
            </p:nvSpPr>
            <p:spPr>
              <a:xfrm>
                <a:off x="3366574" y="4075786"/>
                <a:ext cx="802419" cy="381515"/>
              </a:xfrm>
              <a:prstGeom prst="rect">
                <a:avLst/>
              </a:prstGeom>
              <a:solidFill>
                <a:srgbClr val="FFFFFF">
                  <a:alpha val="85000"/>
                </a:srgbClr>
              </a:solidFill>
              <a:ln>
                <a:solidFill>
                  <a:schemeClr val="tx1"/>
                </a:solidFill>
              </a:ln>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𝑖</m:t>
                          </m:r>
                        </m:sub>
                      </m:sSub>
                      <m:r>
                        <a:rPr lang="en-GB" b="0" i="1" noProof="0" smtClean="0">
                          <a:latin typeface="Cambria Math" panose="02040503050406030204" pitchFamily="18" charset="0"/>
                        </a:rPr>
                        <m:t>(</m:t>
                      </m:r>
                      <m:sSub>
                        <m:sSubPr>
                          <m:ctrlPr>
                            <a:rPr lang="en-GB" i="1">
                              <a:latin typeface="Cambria Math" panose="02040503050406030204" pitchFamily="18" charset="0"/>
                              <a:ea typeface="Cambria Math" panose="02040503050406030204" pitchFamily="18" charset="0"/>
                            </a:rPr>
                          </m:ctrlPr>
                        </m:sSubPr>
                        <m:e>
                          <m:r>
                            <a:rPr lang="en-GB" i="1">
                              <a:latin typeface="Cambria Math" panose="02040503050406030204" pitchFamily="18" charset="0"/>
                              <a:ea typeface="Cambria Math" panose="02040503050406030204" pitchFamily="18" charset="0"/>
                            </a:rPr>
                            <m:t>𝜉</m:t>
                          </m:r>
                        </m:e>
                        <m:sub>
                          <m:r>
                            <a:rPr lang="en-GB" b="0" i="1" smtClean="0">
                              <a:latin typeface="Cambria Math" panose="02040503050406030204" pitchFamily="18" charset="0"/>
                              <a:ea typeface="Cambria Math" panose="02040503050406030204" pitchFamily="18" charset="0"/>
                            </a:rPr>
                            <m:t>𝑖</m:t>
                          </m:r>
                          <m:r>
                            <a:rPr lang="en-GB" i="1">
                              <a:latin typeface="Cambria Math" panose="02040503050406030204" pitchFamily="18" charset="0"/>
                              <a:ea typeface="Cambria Math" panose="02040503050406030204" pitchFamily="18" charset="0"/>
                            </a:rPr>
                            <m:t>,</m:t>
                          </m:r>
                          <m:r>
                            <a:rPr lang="en-GB" i="1">
                              <a:latin typeface="Cambria Math" panose="02040503050406030204" pitchFamily="18" charset="0"/>
                              <a:ea typeface="Cambria Math" panose="02040503050406030204" pitchFamily="18" charset="0"/>
                            </a:rPr>
                            <m:t>𝑡</m:t>
                          </m:r>
                        </m:sub>
                      </m:sSub>
                      <m:r>
                        <a:rPr lang="en-GB" b="0" i="1" noProof="0" smtClean="0">
                          <a:latin typeface="Cambria Math" panose="02040503050406030204" pitchFamily="18" charset="0"/>
                        </a:rPr>
                        <m:t>)</m:t>
                      </m:r>
                    </m:oMath>
                  </m:oMathPara>
                </a14:m>
                <a:endParaRPr lang="en-US" dirty="0"/>
              </a:p>
            </p:txBody>
          </p:sp>
        </mc:Choice>
        <mc:Fallback xmlns="">
          <p:sp>
            <p:nvSpPr>
              <p:cNvPr id="200" name="TextBox 199">
                <a:extLst>
                  <a:ext uri="{FF2B5EF4-FFF2-40B4-BE49-F238E27FC236}">
                    <a16:creationId xmlns:a16="http://schemas.microsoft.com/office/drawing/2014/main" id="{55E18FB8-22E1-1AEA-6987-D4CC60911938}"/>
                  </a:ext>
                </a:extLst>
              </p:cNvPr>
              <p:cNvSpPr txBox="1">
                <a:spLocks noRot="1" noChangeAspect="1" noMove="1" noResize="1" noEditPoints="1" noAdjustHandles="1" noChangeArrowheads="1" noChangeShapeType="1" noTextEdit="1"/>
              </p:cNvSpPr>
              <p:nvPr/>
            </p:nvSpPr>
            <p:spPr>
              <a:xfrm>
                <a:off x="3366574" y="4075786"/>
                <a:ext cx="802419" cy="381515"/>
              </a:xfrm>
              <a:prstGeom prst="rect">
                <a:avLst/>
              </a:prstGeom>
              <a:blipFill>
                <a:blip r:embed="rId6"/>
                <a:stretch>
                  <a:fillRect r="-12687" b="-9375"/>
                </a:stretch>
              </a:blipFill>
              <a:ln>
                <a:solidFill>
                  <a:schemeClr val="tx1"/>
                </a:solidFill>
              </a:ln>
            </p:spPr>
            <p:txBody>
              <a:bodyPr/>
              <a:lstStyle/>
              <a:p>
                <a:r>
                  <a:rPr lang="en-US">
                    <a:noFill/>
                  </a:rPr>
                  <a:t> </a:t>
                </a:r>
              </a:p>
            </p:txBody>
          </p:sp>
        </mc:Fallback>
      </mc:AlternateContent>
      <p:sp>
        <p:nvSpPr>
          <p:cNvPr id="201" name="Right Brace 200">
            <a:extLst>
              <a:ext uri="{FF2B5EF4-FFF2-40B4-BE49-F238E27FC236}">
                <a16:creationId xmlns:a16="http://schemas.microsoft.com/office/drawing/2014/main" id="{7D8D7A00-5BA4-76FC-1F2E-FD18997BB075}"/>
              </a:ext>
            </a:extLst>
          </p:cNvPr>
          <p:cNvSpPr/>
          <p:nvPr/>
        </p:nvSpPr>
        <p:spPr>
          <a:xfrm rot="5400000">
            <a:off x="652112" y="2416102"/>
            <a:ext cx="279607" cy="995083"/>
          </a:xfrm>
          <a:prstGeom prst="rightBrace">
            <a:avLst>
              <a:gd name="adj1" fmla="val 21960"/>
              <a:gd name="adj2" fmla="val 50000"/>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6" name="TextBox 205">
            <a:extLst>
              <a:ext uri="{FF2B5EF4-FFF2-40B4-BE49-F238E27FC236}">
                <a16:creationId xmlns:a16="http://schemas.microsoft.com/office/drawing/2014/main" id="{59DA50FE-66B0-0D0F-8D45-FED5C219ECF7}"/>
              </a:ext>
            </a:extLst>
          </p:cNvPr>
          <p:cNvSpPr txBox="1"/>
          <p:nvPr/>
        </p:nvSpPr>
        <p:spPr>
          <a:xfrm>
            <a:off x="1927458" y="4587060"/>
            <a:ext cx="987233" cy="369332"/>
          </a:xfrm>
          <a:prstGeom prst="rect">
            <a:avLst/>
          </a:prstGeom>
          <a:noFill/>
        </p:spPr>
        <p:txBody>
          <a:bodyPr wrap="square">
            <a:spAutoFit/>
          </a:bodyPr>
          <a:lstStyle/>
          <a:p>
            <a:pPr algn="ctr"/>
            <a:r>
              <a:rPr lang="en-GB" sz="1800" b="0" strike="noStrike" spc="-1" noProof="0" dirty="0">
                <a:solidFill>
                  <a:srgbClr val="000000"/>
                </a:solidFill>
                <a:latin typeface="Calibri"/>
              </a:rPr>
              <a:t>Q-Table</a:t>
            </a:r>
            <a:endParaRPr lang="en-GB" noProof="0" dirty="0"/>
          </a:p>
        </p:txBody>
      </p:sp>
      <p:cxnSp>
        <p:nvCxnSpPr>
          <p:cNvPr id="40" name="Connector: Elbow 39">
            <a:extLst>
              <a:ext uri="{FF2B5EF4-FFF2-40B4-BE49-F238E27FC236}">
                <a16:creationId xmlns:a16="http://schemas.microsoft.com/office/drawing/2014/main" id="{07C0C540-8703-9CFC-7CC8-9289DF003E18}"/>
              </a:ext>
            </a:extLst>
          </p:cNvPr>
          <p:cNvCxnSpPr>
            <a:cxnSpLocks/>
            <a:endCxn id="206" idx="1"/>
          </p:cNvCxnSpPr>
          <p:nvPr/>
        </p:nvCxnSpPr>
        <p:spPr>
          <a:xfrm rot="16200000" flipH="1">
            <a:off x="359778" y="3204046"/>
            <a:ext cx="1669658" cy="1465702"/>
          </a:xfrm>
          <a:prstGeom prst="bentConnector2">
            <a:avLst/>
          </a:prstGeom>
          <a:ln w="19050">
            <a:solidFill>
              <a:schemeClr val="tx1"/>
            </a:solidFill>
            <a:prstDash val="dash"/>
            <a:tailEnd type="triangle"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63BE1AC8-2633-B90D-AA41-48A5F4FCD514}"/>
                  </a:ext>
                </a:extLst>
              </p:cNvPr>
              <p:cNvSpPr txBox="1"/>
              <p:nvPr/>
            </p:nvSpPr>
            <p:spPr>
              <a:xfrm>
                <a:off x="359943" y="3844449"/>
                <a:ext cx="471604" cy="369332"/>
              </a:xfrm>
              <a:prstGeom prst="rect">
                <a:avLst/>
              </a:prstGeom>
              <a:solidFill>
                <a:schemeClr val="bg1">
                  <a:alpha val="85000"/>
                </a:schemeClr>
              </a:solidFill>
              <a:ln>
                <a:solidFill>
                  <a:schemeClr val="tx1"/>
                </a:solid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i="1" smtClean="0">
                              <a:latin typeface="Cambria Math" panose="02040503050406030204" pitchFamily="18" charset="0"/>
                            </a:rPr>
                          </m:ctrlPr>
                        </m:sSubPr>
                        <m:e>
                          <m:r>
                            <a:rPr lang="de-DE" b="0" i="1" smtClean="0">
                              <a:latin typeface="Cambria Math" panose="02040503050406030204" pitchFamily="18" charset="0"/>
                            </a:rPr>
                            <m:t>𝑄</m:t>
                          </m:r>
                        </m:e>
                        <m:sub>
                          <m:r>
                            <a:rPr lang="de-DE" b="0" i="1" smtClean="0">
                              <a:latin typeface="Cambria Math" panose="02040503050406030204" pitchFamily="18" charset="0"/>
                            </a:rPr>
                            <m:t>𝑖</m:t>
                          </m:r>
                        </m:sub>
                      </m:sSub>
                    </m:oMath>
                  </m:oMathPara>
                </a14:m>
                <a:endParaRPr lang="en-GB" dirty="0"/>
              </a:p>
            </p:txBody>
          </p:sp>
        </mc:Choice>
        <mc:Fallback xmlns="">
          <p:sp>
            <p:nvSpPr>
              <p:cNvPr id="52" name="TextBox 51">
                <a:extLst>
                  <a:ext uri="{FF2B5EF4-FFF2-40B4-BE49-F238E27FC236}">
                    <a16:creationId xmlns:a16="http://schemas.microsoft.com/office/drawing/2014/main" id="{63BE1AC8-2633-B90D-AA41-48A5F4FCD514}"/>
                  </a:ext>
                </a:extLst>
              </p:cNvPr>
              <p:cNvSpPr txBox="1">
                <a:spLocks noRot="1" noChangeAspect="1" noMove="1" noResize="1" noEditPoints="1" noAdjustHandles="1" noChangeArrowheads="1" noChangeShapeType="1" noTextEdit="1"/>
              </p:cNvSpPr>
              <p:nvPr/>
            </p:nvSpPr>
            <p:spPr>
              <a:xfrm>
                <a:off x="359943" y="3844449"/>
                <a:ext cx="471604" cy="369332"/>
              </a:xfrm>
              <a:prstGeom prst="rect">
                <a:avLst/>
              </a:prstGeom>
              <a:blipFill>
                <a:blip r:embed="rId7"/>
                <a:stretch>
                  <a:fillRect b="-9677"/>
                </a:stretch>
              </a:blipFill>
              <a:ln>
                <a:solidFill>
                  <a:schemeClr val="tx1"/>
                </a:solidFill>
              </a:ln>
            </p:spPr>
            <p:txBody>
              <a:bodyPr/>
              <a:lstStyle/>
              <a:p>
                <a:r>
                  <a:rPr lang="en-US">
                    <a:noFill/>
                  </a:rPr>
                  <a:t> </a:t>
                </a:r>
              </a:p>
            </p:txBody>
          </p:sp>
        </mc:Fallback>
      </mc:AlternateContent>
      <p:cxnSp>
        <p:nvCxnSpPr>
          <p:cNvPr id="44" name="Straight Arrow Connector 43">
            <a:extLst>
              <a:ext uri="{FF2B5EF4-FFF2-40B4-BE49-F238E27FC236}">
                <a16:creationId xmlns:a16="http://schemas.microsoft.com/office/drawing/2014/main" id="{FACCBA69-FC6C-483D-3CA7-A88883F2C71F}"/>
              </a:ext>
            </a:extLst>
          </p:cNvPr>
          <p:cNvCxnSpPr>
            <a:cxnSpLocks/>
          </p:cNvCxnSpPr>
          <p:nvPr/>
        </p:nvCxnSpPr>
        <p:spPr>
          <a:xfrm>
            <a:off x="7677129" y="5701485"/>
            <a:ext cx="3672000" cy="0"/>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45" name="TextBox 44">
                <a:extLst>
                  <a:ext uri="{FF2B5EF4-FFF2-40B4-BE49-F238E27FC236}">
                    <a16:creationId xmlns:a16="http://schemas.microsoft.com/office/drawing/2014/main" id="{1D7A61FA-CF4C-D042-952B-70CEA869E2F8}"/>
                  </a:ext>
                </a:extLst>
              </p:cNvPr>
              <p:cNvSpPr txBox="1"/>
              <p:nvPr/>
            </p:nvSpPr>
            <p:spPr>
              <a:xfrm>
                <a:off x="11249484" y="5810898"/>
                <a:ext cx="16113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rPr>
                        <m:t>𝑡</m:t>
                      </m:r>
                    </m:oMath>
                  </m:oMathPara>
                </a14:m>
                <a:endParaRPr lang="en-GB" noProof="0" dirty="0"/>
              </a:p>
            </p:txBody>
          </p:sp>
        </mc:Choice>
        <mc:Fallback>
          <p:sp>
            <p:nvSpPr>
              <p:cNvPr id="45" name="TextBox 44">
                <a:extLst>
                  <a:ext uri="{FF2B5EF4-FFF2-40B4-BE49-F238E27FC236}">
                    <a16:creationId xmlns:a16="http://schemas.microsoft.com/office/drawing/2014/main" id="{1D7A61FA-CF4C-D042-952B-70CEA869E2F8}"/>
                  </a:ext>
                </a:extLst>
              </p:cNvPr>
              <p:cNvSpPr txBox="1">
                <a:spLocks noRot="1" noChangeAspect="1" noMove="1" noResize="1" noEditPoints="1" noAdjustHandles="1" noChangeArrowheads="1" noChangeShapeType="1" noTextEdit="1"/>
              </p:cNvSpPr>
              <p:nvPr/>
            </p:nvSpPr>
            <p:spPr>
              <a:xfrm>
                <a:off x="11249484" y="5810898"/>
                <a:ext cx="161133" cy="276999"/>
              </a:xfrm>
              <a:prstGeom prst="rect">
                <a:avLst/>
              </a:prstGeom>
              <a:blipFill>
                <a:blip r:embed="rId8"/>
                <a:stretch>
                  <a:fillRect l="-25926" r="-22222" b="-6522"/>
                </a:stretch>
              </a:blipFill>
            </p:spPr>
            <p:txBody>
              <a:bodyPr/>
              <a:lstStyle/>
              <a:p>
                <a:r>
                  <a:rPr lang="en-US">
                    <a:noFill/>
                  </a:rPr>
                  <a:t> </a:t>
                </a:r>
              </a:p>
            </p:txBody>
          </p:sp>
        </mc:Fallback>
      </mc:AlternateContent>
      <p:sp>
        <p:nvSpPr>
          <p:cNvPr id="47" name="Rectangle: Rounded Corners 46">
            <a:extLst>
              <a:ext uri="{FF2B5EF4-FFF2-40B4-BE49-F238E27FC236}">
                <a16:creationId xmlns:a16="http://schemas.microsoft.com/office/drawing/2014/main" id="{FA012D12-58F7-3325-F66E-320379706726}"/>
              </a:ext>
            </a:extLst>
          </p:cNvPr>
          <p:cNvSpPr/>
          <p:nvPr/>
        </p:nvSpPr>
        <p:spPr>
          <a:xfrm>
            <a:off x="7695896" y="5240515"/>
            <a:ext cx="714286"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mc:Choice xmlns:a14="http://schemas.microsoft.com/office/drawing/2010/main" Requires="a14">
          <p:sp>
            <p:nvSpPr>
              <p:cNvPr id="50" name="TextBox 49">
                <a:extLst>
                  <a:ext uri="{FF2B5EF4-FFF2-40B4-BE49-F238E27FC236}">
                    <a16:creationId xmlns:a16="http://schemas.microsoft.com/office/drawing/2014/main" id="{A59210A6-B422-3AEE-3CCB-E9C58B562FCB}"/>
                  </a:ext>
                </a:extLst>
              </p:cNvPr>
              <p:cNvSpPr txBox="1"/>
              <p:nvPr/>
            </p:nvSpPr>
            <p:spPr>
              <a:xfrm>
                <a:off x="7655256" y="5243223"/>
                <a:ext cx="79302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𝑡</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oMath>
                  </m:oMathPara>
                </a14:m>
                <a:endParaRPr lang="en-GB" noProof="0" dirty="0"/>
              </a:p>
            </p:txBody>
          </p:sp>
        </mc:Choice>
        <mc:Fallback>
          <p:sp>
            <p:nvSpPr>
              <p:cNvPr id="50" name="TextBox 49">
                <a:extLst>
                  <a:ext uri="{FF2B5EF4-FFF2-40B4-BE49-F238E27FC236}">
                    <a16:creationId xmlns:a16="http://schemas.microsoft.com/office/drawing/2014/main" id="{A59210A6-B422-3AEE-3CCB-E9C58B562FCB}"/>
                  </a:ext>
                </a:extLst>
              </p:cNvPr>
              <p:cNvSpPr txBox="1">
                <a:spLocks noRot="1" noChangeAspect="1" noMove="1" noResize="1" noEditPoints="1" noAdjustHandles="1" noChangeArrowheads="1" noChangeShapeType="1" noTextEdit="1"/>
              </p:cNvSpPr>
              <p:nvPr/>
            </p:nvSpPr>
            <p:spPr>
              <a:xfrm>
                <a:off x="7655256" y="5243223"/>
                <a:ext cx="793026" cy="369332"/>
              </a:xfrm>
              <a:prstGeom prst="rect">
                <a:avLst/>
              </a:prstGeom>
              <a:blipFill>
                <a:blip r:embed="rId9"/>
                <a:stretch>
                  <a:fillRect r="-6923" b="-14754"/>
                </a:stretch>
              </a:blipFill>
            </p:spPr>
            <p:txBody>
              <a:bodyPr/>
              <a:lstStyle/>
              <a:p>
                <a:r>
                  <a:rPr lang="en-US">
                    <a:noFill/>
                  </a:rPr>
                  <a:t> </a:t>
                </a:r>
              </a:p>
            </p:txBody>
          </p:sp>
        </mc:Fallback>
      </mc:AlternateContent>
      <p:sp>
        <p:nvSpPr>
          <p:cNvPr id="51" name="Rectangle: Rounded Corners 50">
            <a:extLst>
              <a:ext uri="{FF2B5EF4-FFF2-40B4-BE49-F238E27FC236}">
                <a16:creationId xmlns:a16="http://schemas.microsoft.com/office/drawing/2014/main" id="{FA852CDE-36EB-4C78-C97A-64132AD69AA9}"/>
              </a:ext>
            </a:extLst>
          </p:cNvPr>
          <p:cNvSpPr/>
          <p:nvPr/>
        </p:nvSpPr>
        <p:spPr>
          <a:xfrm>
            <a:off x="10007094" y="5226218"/>
            <a:ext cx="841925"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mc:Choice xmlns:a14="http://schemas.microsoft.com/office/drawing/2010/main" Requires="a14">
          <p:sp>
            <p:nvSpPr>
              <p:cNvPr id="53" name="TextBox 52">
                <a:extLst>
                  <a:ext uri="{FF2B5EF4-FFF2-40B4-BE49-F238E27FC236}">
                    <a16:creationId xmlns:a16="http://schemas.microsoft.com/office/drawing/2014/main" id="{93C7DE30-2792-CAAC-0E9B-F0B9347A9136}"/>
                  </a:ext>
                </a:extLst>
              </p:cNvPr>
              <p:cNvSpPr txBox="1"/>
              <p:nvPr/>
            </p:nvSpPr>
            <p:spPr>
              <a:xfrm>
                <a:off x="9966455" y="5228926"/>
                <a:ext cx="79302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𝑡</m:t>
                          </m:r>
                        </m:e>
                        <m:sub>
                          <m:r>
                            <a:rPr lang="de-DE" b="0" i="1" noProof="0" smtClean="0">
                              <a:latin typeface="Cambria Math" panose="02040503050406030204" pitchFamily="18" charset="0"/>
                            </a:rPr>
                            <m:t>𝑛</m:t>
                          </m:r>
                          <m:r>
                            <a:rPr lang="de-DE" b="0" i="1" noProof="0" smtClean="0">
                              <a:latin typeface="Cambria Math" panose="02040503050406030204" pitchFamily="18" charset="0"/>
                            </a:rPr>
                            <m:t>2</m:t>
                          </m:r>
                        </m:sub>
                      </m:sSub>
                      <m:r>
                        <a:rPr lang="en-GB" b="0" i="1" noProof="0" smtClean="0">
                          <a:latin typeface="Cambria Math" panose="02040503050406030204" pitchFamily="18" charset="0"/>
                        </a:rPr>
                        <m:t>)</m:t>
                      </m:r>
                    </m:oMath>
                  </m:oMathPara>
                </a14:m>
                <a:endParaRPr lang="en-GB" noProof="0" dirty="0"/>
              </a:p>
            </p:txBody>
          </p:sp>
        </mc:Choice>
        <mc:Fallback>
          <p:sp>
            <p:nvSpPr>
              <p:cNvPr id="53" name="TextBox 52">
                <a:extLst>
                  <a:ext uri="{FF2B5EF4-FFF2-40B4-BE49-F238E27FC236}">
                    <a16:creationId xmlns:a16="http://schemas.microsoft.com/office/drawing/2014/main" id="{93C7DE30-2792-CAAC-0E9B-F0B9347A9136}"/>
                  </a:ext>
                </a:extLst>
              </p:cNvPr>
              <p:cNvSpPr txBox="1">
                <a:spLocks noRot="1" noChangeAspect="1" noMove="1" noResize="1" noEditPoints="1" noAdjustHandles="1" noChangeArrowheads="1" noChangeShapeType="1" noTextEdit="1"/>
              </p:cNvSpPr>
              <p:nvPr/>
            </p:nvSpPr>
            <p:spPr>
              <a:xfrm>
                <a:off x="9966455" y="5228926"/>
                <a:ext cx="793026" cy="369332"/>
              </a:xfrm>
              <a:prstGeom prst="rect">
                <a:avLst/>
              </a:prstGeom>
              <a:blipFill>
                <a:blip r:embed="rId10"/>
                <a:stretch>
                  <a:fillRect r="-20769" b="-15000"/>
                </a:stretch>
              </a:blipFill>
            </p:spPr>
            <p:txBody>
              <a:bodyPr/>
              <a:lstStyle/>
              <a:p>
                <a:r>
                  <a:rPr lang="en-US">
                    <a:noFill/>
                  </a:rPr>
                  <a:t> </a:t>
                </a:r>
              </a:p>
            </p:txBody>
          </p:sp>
        </mc:Fallback>
      </mc:AlternateContent>
      <p:sp>
        <p:nvSpPr>
          <p:cNvPr id="55" name="Arc 54">
            <a:extLst>
              <a:ext uri="{FF2B5EF4-FFF2-40B4-BE49-F238E27FC236}">
                <a16:creationId xmlns:a16="http://schemas.microsoft.com/office/drawing/2014/main" id="{F6D9828E-4C55-F014-0FDE-060088EAAB48}"/>
              </a:ext>
            </a:extLst>
          </p:cNvPr>
          <p:cNvSpPr/>
          <p:nvPr/>
        </p:nvSpPr>
        <p:spPr>
          <a:xfrm>
            <a:off x="7972032" y="4956392"/>
            <a:ext cx="2355436" cy="914400"/>
          </a:xfrm>
          <a:prstGeom prst="arc">
            <a:avLst>
              <a:gd name="adj1" fmla="val 12049758"/>
              <a:gd name="adj2" fmla="val 20439246"/>
            </a:avLst>
          </a:prstGeom>
          <a:ln w="12700">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56" name="Group 55">
            <a:extLst>
              <a:ext uri="{FF2B5EF4-FFF2-40B4-BE49-F238E27FC236}">
                <a16:creationId xmlns:a16="http://schemas.microsoft.com/office/drawing/2014/main" id="{D1E6671F-8A60-A865-2A59-31DF4E14BC01}"/>
              </a:ext>
            </a:extLst>
          </p:cNvPr>
          <p:cNvGrpSpPr>
            <a:grpSpLocks noChangeAspect="1"/>
          </p:cNvGrpSpPr>
          <p:nvPr/>
        </p:nvGrpSpPr>
        <p:grpSpPr>
          <a:xfrm>
            <a:off x="4858049" y="3722813"/>
            <a:ext cx="825868" cy="827381"/>
            <a:chOff x="3837320" y="2577311"/>
            <a:chExt cx="1214148" cy="1216373"/>
          </a:xfrm>
        </p:grpSpPr>
        <p:sp>
          <p:nvSpPr>
            <p:cNvPr id="57" name="Oval 56">
              <a:extLst>
                <a:ext uri="{FF2B5EF4-FFF2-40B4-BE49-F238E27FC236}">
                  <a16:creationId xmlns:a16="http://schemas.microsoft.com/office/drawing/2014/main" id="{D1DC10B6-8F65-6FBE-3146-9807A6C6F4C2}"/>
                </a:ext>
              </a:extLst>
            </p:cNvPr>
            <p:cNvSpPr/>
            <p:nvPr/>
          </p:nvSpPr>
          <p:spPr>
            <a:xfrm>
              <a:off x="3837320" y="3466506"/>
              <a:ext cx="1214148" cy="327178"/>
            </a:xfrm>
            <a:prstGeom prst="ellipse">
              <a:avLst/>
            </a:prstGeom>
            <a:solidFill>
              <a:srgbClr val="FFE6CB"/>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grpSp>
          <p:nvGrpSpPr>
            <p:cNvPr id="58" name="Group 57">
              <a:extLst>
                <a:ext uri="{FF2B5EF4-FFF2-40B4-BE49-F238E27FC236}">
                  <a16:creationId xmlns:a16="http://schemas.microsoft.com/office/drawing/2014/main" id="{AA1CA3DA-28F6-8B79-78FC-3092E8A6DC89}"/>
                </a:ext>
              </a:extLst>
            </p:cNvPr>
            <p:cNvGrpSpPr>
              <a:grpSpLocks noChangeAspect="1"/>
            </p:cNvGrpSpPr>
            <p:nvPr/>
          </p:nvGrpSpPr>
          <p:grpSpPr>
            <a:xfrm>
              <a:off x="4053780" y="2949988"/>
              <a:ext cx="804417" cy="713070"/>
              <a:chOff x="1758028" y="3687481"/>
              <a:chExt cx="1312148" cy="1163145"/>
            </a:xfrm>
          </p:grpSpPr>
          <p:grpSp>
            <p:nvGrpSpPr>
              <p:cNvPr id="60" name="Group 59">
                <a:extLst>
                  <a:ext uri="{FF2B5EF4-FFF2-40B4-BE49-F238E27FC236}">
                    <a16:creationId xmlns:a16="http://schemas.microsoft.com/office/drawing/2014/main" id="{3988ACE2-7F44-0132-F06E-E9F8E374A94A}"/>
                  </a:ext>
                </a:extLst>
              </p:cNvPr>
              <p:cNvGrpSpPr/>
              <p:nvPr/>
            </p:nvGrpSpPr>
            <p:grpSpPr>
              <a:xfrm>
                <a:off x="2615571" y="4393426"/>
                <a:ext cx="454605" cy="457200"/>
                <a:chOff x="2615571" y="4393426"/>
                <a:chExt cx="454605" cy="457200"/>
              </a:xfrm>
            </p:grpSpPr>
            <p:sp>
              <p:nvSpPr>
                <p:cNvPr id="122" name="Oval 121">
                  <a:extLst>
                    <a:ext uri="{FF2B5EF4-FFF2-40B4-BE49-F238E27FC236}">
                      <a16:creationId xmlns:a16="http://schemas.microsoft.com/office/drawing/2014/main" id="{D855715B-EDD6-67E6-2D25-CD7B9C7B03E6}"/>
                    </a:ext>
                  </a:extLst>
                </p:cNvPr>
                <p:cNvSpPr/>
                <p:nvPr/>
              </p:nvSpPr>
              <p:spPr>
                <a:xfrm>
                  <a:off x="2615571" y="4393426"/>
                  <a:ext cx="454605" cy="457200"/>
                </a:xfrm>
                <a:prstGeom prst="ellipse">
                  <a:avLst/>
                </a:prstGeom>
                <a:noFill/>
                <a:ln w="254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Oval 122">
                  <a:extLst>
                    <a:ext uri="{FF2B5EF4-FFF2-40B4-BE49-F238E27FC236}">
                      <a16:creationId xmlns:a16="http://schemas.microsoft.com/office/drawing/2014/main" id="{7EAACFEA-09AB-DC0C-A618-BBC847A374CF}"/>
                    </a:ext>
                  </a:extLst>
                </p:cNvPr>
                <p:cNvSpPr>
                  <a:spLocks noChangeAspect="1"/>
                </p:cNvSpPr>
                <p:nvPr/>
              </p:nvSpPr>
              <p:spPr>
                <a:xfrm>
                  <a:off x="2776764" y="4563411"/>
                  <a:ext cx="124523" cy="125233"/>
                </a:xfrm>
                <a:prstGeom prst="ellipse">
                  <a:avLst/>
                </a:prstGeom>
                <a:noFill/>
                <a:ln w="254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61" name="Group 60">
                <a:extLst>
                  <a:ext uri="{FF2B5EF4-FFF2-40B4-BE49-F238E27FC236}">
                    <a16:creationId xmlns:a16="http://schemas.microsoft.com/office/drawing/2014/main" id="{BB6F7BDD-E802-81B6-1282-5EE98B6F14E4}"/>
                  </a:ext>
                </a:extLst>
              </p:cNvPr>
              <p:cNvGrpSpPr/>
              <p:nvPr/>
            </p:nvGrpSpPr>
            <p:grpSpPr>
              <a:xfrm>
                <a:off x="1758028" y="4383486"/>
                <a:ext cx="454605" cy="457200"/>
                <a:chOff x="2615571" y="4393426"/>
                <a:chExt cx="454605" cy="457200"/>
              </a:xfrm>
            </p:grpSpPr>
            <p:sp>
              <p:nvSpPr>
                <p:cNvPr id="120" name="Oval 119">
                  <a:extLst>
                    <a:ext uri="{FF2B5EF4-FFF2-40B4-BE49-F238E27FC236}">
                      <a16:creationId xmlns:a16="http://schemas.microsoft.com/office/drawing/2014/main" id="{9B9174E5-56E1-2646-8D90-9E0049975F89}"/>
                    </a:ext>
                  </a:extLst>
                </p:cNvPr>
                <p:cNvSpPr/>
                <p:nvPr/>
              </p:nvSpPr>
              <p:spPr>
                <a:xfrm>
                  <a:off x="2615571" y="4393426"/>
                  <a:ext cx="454605" cy="457200"/>
                </a:xfrm>
                <a:prstGeom prst="ellipse">
                  <a:avLst/>
                </a:prstGeom>
                <a:noFill/>
                <a:ln w="254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E4EFBB2A-D01D-92C3-C116-D13FE3D91912}"/>
                    </a:ext>
                  </a:extLst>
                </p:cNvPr>
                <p:cNvSpPr>
                  <a:spLocks noChangeAspect="1"/>
                </p:cNvSpPr>
                <p:nvPr/>
              </p:nvSpPr>
              <p:spPr>
                <a:xfrm>
                  <a:off x="2776764" y="4563411"/>
                  <a:ext cx="124523" cy="125233"/>
                </a:xfrm>
                <a:prstGeom prst="ellipse">
                  <a:avLst/>
                </a:prstGeom>
                <a:noFill/>
                <a:ln w="254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62" name="Straight Connector 61">
                <a:extLst>
                  <a:ext uri="{FF2B5EF4-FFF2-40B4-BE49-F238E27FC236}">
                    <a16:creationId xmlns:a16="http://schemas.microsoft.com/office/drawing/2014/main" id="{2F06D3BB-2405-32FB-72D2-E6E04AB339CA}"/>
                  </a:ext>
                </a:extLst>
              </p:cNvPr>
              <p:cNvCxnSpPr>
                <a:stCxn id="120" idx="6"/>
                <a:endCxn id="122" idx="2"/>
              </p:cNvCxnSpPr>
              <p:nvPr/>
            </p:nvCxnSpPr>
            <p:spPr>
              <a:xfrm>
                <a:off x="2212633" y="4612086"/>
                <a:ext cx="402938" cy="99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DBDFEEAA-C8D6-437C-A077-E04EBBD66B33}"/>
                  </a:ext>
                </a:extLst>
              </p:cNvPr>
              <p:cNvCxnSpPr>
                <a:cxnSpLocks/>
                <a:stCxn id="120" idx="0"/>
              </p:cNvCxnSpPr>
              <p:nvPr/>
            </p:nvCxnSpPr>
            <p:spPr>
              <a:xfrm flipV="1">
                <a:off x="1985331" y="4223565"/>
                <a:ext cx="0" cy="15992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2CED3ABA-E3A6-5512-30E8-F4D2E3DF8189}"/>
                  </a:ext>
                </a:extLst>
              </p:cNvPr>
              <p:cNvCxnSpPr>
                <a:cxnSpLocks/>
              </p:cNvCxnSpPr>
              <p:nvPr/>
            </p:nvCxnSpPr>
            <p:spPr>
              <a:xfrm flipV="1">
                <a:off x="1983863" y="4120488"/>
                <a:ext cx="118781" cy="11260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714C5683-FEEB-01A7-23D3-2AE6AC654FEB}"/>
                  </a:ext>
                </a:extLst>
              </p:cNvPr>
              <p:cNvCxnSpPr>
                <a:cxnSpLocks/>
              </p:cNvCxnSpPr>
              <p:nvPr/>
            </p:nvCxnSpPr>
            <p:spPr>
              <a:xfrm flipH="1">
                <a:off x="2102644" y="4120488"/>
                <a:ext cx="74314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6BFF6DAD-7643-A68D-8224-285381F620B9}"/>
                  </a:ext>
                </a:extLst>
              </p:cNvPr>
              <p:cNvCxnSpPr>
                <a:cxnSpLocks/>
                <a:stCxn id="122" idx="0"/>
              </p:cNvCxnSpPr>
              <p:nvPr/>
            </p:nvCxnSpPr>
            <p:spPr>
              <a:xfrm flipV="1">
                <a:off x="2842874" y="4120488"/>
                <a:ext cx="5839" cy="2729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F06AA471-64EF-FB89-4EB6-74F6A96A281A}"/>
                  </a:ext>
                </a:extLst>
              </p:cNvPr>
              <p:cNvCxnSpPr/>
              <p:nvPr/>
            </p:nvCxnSpPr>
            <p:spPr>
              <a:xfrm>
                <a:off x="1981482" y="4303525"/>
                <a:ext cx="34579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9EE5803B-0E04-980D-881E-2972CD1E9206}"/>
                  </a:ext>
                </a:extLst>
              </p:cNvPr>
              <p:cNvCxnSpPr>
                <a:cxnSpLocks/>
              </p:cNvCxnSpPr>
              <p:nvPr/>
            </p:nvCxnSpPr>
            <p:spPr>
              <a:xfrm flipV="1">
                <a:off x="2313356" y="4120488"/>
                <a:ext cx="214398" cy="18303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62B4D51C-7F1C-E325-49D2-EB0172257824}"/>
                  </a:ext>
                </a:extLst>
              </p:cNvPr>
              <p:cNvCxnSpPr>
                <a:cxnSpLocks/>
              </p:cNvCxnSpPr>
              <p:nvPr/>
            </p:nvCxnSpPr>
            <p:spPr>
              <a:xfrm flipV="1">
                <a:off x="2396967" y="3874689"/>
                <a:ext cx="0" cy="23584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C2FC5049-FCAF-BFD8-C134-88C85B57408F}"/>
                  </a:ext>
                </a:extLst>
              </p:cNvPr>
              <p:cNvCxnSpPr>
                <a:cxnSpLocks/>
              </p:cNvCxnSpPr>
              <p:nvPr/>
            </p:nvCxnSpPr>
            <p:spPr>
              <a:xfrm flipV="1">
                <a:off x="2615571" y="3874689"/>
                <a:ext cx="0" cy="23584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1" name="Oval 70">
                <a:extLst>
                  <a:ext uri="{FF2B5EF4-FFF2-40B4-BE49-F238E27FC236}">
                    <a16:creationId xmlns:a16="http://schemas.microsoft.com/office/drawing/2014/main" id="{3F4726D5-FE4C-FABF-9906-9C76FF69A12D}"/>
                  </a:ext>
                </a:extLst>
              </p:cNvPr>
              <p:cNvSpPr>
                <a:spLocks noChangeAspect="1"/>
              </p:cNvSpPr>
              <p:nvPr/>
            </p:nvSpPr>
            <p:spPr>
              <a:xfrm>
                <a:off x="2494458" y="3687481"/>
                <a:ext cx="200126" cy="201267"/>
              </a:xfrm>
              <a:prstGeom prst="ellipse">
                <a:avLst/>
              </a:prstGeom>
              <a:noFill/>
              <a:ln w="254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Oval 71">
                <a:extLst>
                  <a:ext uri="{FF2B5EF4-FFF2-40B4-BE49-F238E27FC236}">
                    <a16:creationId xmlns:a16="http://schemas.microsoft.com/office/drawing/2014/main" id="{8BE401D4-8CDD-EA73-34D8-72D05051E6A2}"/>
                  </a:ext>
                </a:extLst>
              </p:cNvPr>
              <p:cNvSpPr>
                <a:spLocks noChangeAspect="1"/>
              </p:cNvSpPr>
              <p:nvPr/>
            </p:nvSpPr>
            <p:spPr>
              <a:xfrm>
                <a:off x="2074531" y="3732390"/>
                <a:ext cx="131835" cy="132589"/>
              </a:xfrm>
              <a:prstGeom prst="ellipse">
                <a:avLst/>
              </a:prstGeom>
              <a:noFill/>
              <a:ln w="254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2" name="Straight Connector 111">
                <a:extLst>
                  <a:ext uri="{FF2B5EF4-FFF2-40B4-BE49-F238E27FC236}">
                    <a16:creationId xmlns:a16="http://schemas.microsoft.com/office/drawing/2014/main" id="{CA3814DA-DB14-65D4-1AE5-7E6EA1160F82}"/>
                  </a:ext>
                </a:extLst>
              </p:cNvPr>
              <p:cNvCxnSpPr>
                <a:stCxn id="71" idx="4"/>
                <a:endCxn id="72" idx="4"/>
              </p:cNvCxnSpPr>
              <p:nvPr/>
            </p:nvCxnSpPr>
            <p:spPr>
              <a:xfrm flipH="1" flipV="1">
                <a:off x="2140449" y="3864979"/>
                <a:ext cx="454072" cy="2376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7EC85352-F494-E16B-7CDD-4C0C71F512A3}"/>
                  </a:ext>
                </a:extLst>
              </p:cNvPr>
              <p:cNvCxnSpPr>
                <a:cxnSpLocks/>
                <a:stCxn id="71" idx="0"/>
                <a:endCxn id="72" idx="0"/>
              </p:cNvCxnSpPr>
              <p:nvPr/>
            </p:nvCxnSpPr>
            <p:spPr>
              <a:xfrm flipH="1">
                <a:off x="2140450" y="3687481"/>
                <a:ext cx="454071" cy="4491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9504CE44-5C3C-79AA-F075-F36EA4AFDAF0}"/>
                  </a:ext>
                </a:extLst>
              </p:cNvPr>
              <p:cNvCxnSpPr>
                <a:stCxn id="72" idx="2"/>
              </p:cNvCxnSpPr>
              <p:nvPr/>
            </p:nvCxnSpPr>
            <p:spPr>
              <a:xfrm flipH="1" flipV="1">
                <a:off x="1981482" y="3798684"/>
                <a:ext cx="93049" cy="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EB3BE59B-22EB-B5A6-CA1F-30B15B9B9E3B}"/>
                  </a:ext>
                </a:extLst>
              </p:cNvPr>
              <p:cNvCxnSpPr/>
              <p:nvPr/>
            </p:nvCxnSpPr>
            <p:spPr>
              <a:xfrm flipV="1">
                <a:off x="1981482" y="3709935"/>
                <a:ext cx="0" cy="16475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F1CF9BA0-88EE-D65A-B651-E182FC54AE1E}"/>
                  </a:ext>
                </a:extLst>
              </p:cNvPr>
              <p:cNvCxnSpPr/>
              <p:nvPr/>
            </p:nvCxnSpPr>
            <p:spPr>
              <a:xfrm flipH="1">
                <a:off x="1840706" y="3709935"/>
                <a:ext cx="140776" cy="3342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A95E5C91-9631-D45F-88CD-FB49C80BD369}"/>
                  </a:ext>
                </a:extLst>
              </p:cNvPr>
              <p:cNvCxnSpPr>
                <a:cxnSpLocks/>
              </p:cNvCxnSpPr>
              <p:nvPr/>
            </p:nvCxnSpPr>
            <p:spPr>
              <a:xfrm flipH="1" flipV="1">
                <a:off x="1845353" y="3838066"/>
                <a:ext cx="140776" cy="3342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59" name="Graphic 58" descr="Wireless with solid fill">
              <a:extLst>
                <a:ext uri="{FF2B5EF4-FFF2-40B4-BE49-F238E27FC236}">
                  <a16:creationId xmlns:a16="http://schemas.microsoft.com/office/drawing/2014/main" id="{F021B918-2809-E8ED-6E37-E1FC8C4875E2}"/>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rot="20955696">
              <a:off x="4232021" y="2577311"/>
              <a:ext cx="322586" cy="297515"/>
            </a:xfrm>
            <a:prstGeom prst="rect">
              <a:avLst/>
            </a:prstGeom>
          </p:spPr>
        </p:pic>
      </p:grpSp>
      <p:grpSp>
        <p:nvGrpSpPr>
          <p:cNvPr id="20" name="Group 19">
            <a:extLst>
              <a:ext uri="{FF2B5EF4-FFF2-40B4-BE49-F238E27FC236}">
                <a16:creationId xmlns:a16="http://schemas.microsoft.com/office/drawing/2014/main" id="{1DCC0088-082C-7290-BA1E-B6DC4169863E}"/>
              </a:ext>
            </a:extLst>
          </p:cNvPr>
          <p:cNvGrpSpPr/>
          <p:nvPr/>
        </p:nvGrpSpPr>
        <p:grpSpPr>
          <a:xfrm rot="5400000">
            <a:off x="839981" y="2006727"/>
            <a:ext cx="102634" cy="466344"/>
            <a:chOff x="4400549" y="971549"/>
            <a:chExt cx="914400" cy="1524001"/>
          </a:xfrm>
          <a:solidFill>
            <a:srgbClr val="FFFFFF"/>
          </a:solidFill>
        </p:grpSpPr>
        <p:sp>
          <p:nvSpPr>
            <p:cNvPr id="10" name="Arc 9">
              <a:extLst>
                <a:ext uri="{FF2B5EF4-FFF2-40B4-BE49-F238E27FC236}">
                  <a16:creationId xmlns:a16="http://schemas.microsoft.com/office/drawing/2014/main" id="{E2EFBC98-8196-E22F-BB36-A4737F87B8C7}"/>
                </a:ext>
              </a:extLst>
            </p:cNvPr>
            <p:cNvSpPr/>
            <p:nvPr/>
          </p:nvSpPr>
          <p:spPr>
            <a:xfrm>
              <a:off x="4400549" y="971549"/>
              <a:ext cx="914400" cy="914400"/>
            </a:xfrm>
            <a:prstGeom prst="arc">
              <a:avLst>
                <a:gd name="adj1" fmla="val 10843930"/>
                <a:gd name="adj2" fmla="val 0"/>
              </a:avLst>
            </a:prstGeom>
            <a:grpFill/>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F90EAD9A-A8DB-9D16-7CE3-DC5944079A7E}"/>
                </a:ext>
              </a:extLst>
            </p:cNvPr>
            <p:cNvCxnSpPr>
              <a:cxnSpLocks/>
              <a:stCxn id="10" idx="0"/>
            </p:cNvCxnSpPr>
            <p:nvPr/>
          </p:nvCxnSpPr>
          <p:spPr>
            <a:xfrm>
              <a:off x="4400586" y="1422907"/>
              <a:ext cx="456863" cy="1072643"/>
            </a:xfrm>
            <a:prstGeom prst="line">
              <a:avLst/>
            </a:prstGeom>
            <a:grpFill/>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1A8593A2-2C08-AF43-6F2F-687E60C03D80}"/>
                </a:ext>
              </a:extLst>
            </p:cNvPr>
            <p:cNvCxnSpPr>
              <a:cxnSpLocks/>
              <a:stCxn id="10" idx="2"/>
            </p:cNvCxnSpPr>
            <p:nvPr/>
          </p:nvCxnSpPr>
          <p:spPr>
            <a:xfrm flipH="1">
              <a:off x="4858049" y="1428749"/>
              <a:ext cx="456900" cy="1066801"/>
            </a:xfrm>
            <a:prstGeom prst="line">
              <a:avLst/>
            </a:prstGeom>
            <a:grpFill/>
          </p:spPr>
          <p:style>
            <a:lnRef idx="1">
              <a:schemeClr val="accent1"/>
            </a:lnRef>
            <a:fillRef idx="0">
              <a:schemeClr val="accent1"/>
            </a:fillRef>
            <a:effectRef idx="0">
              <a:schemeClr val="accent1"/>
            </a:effectRef>
            <a:fontRef idx="minor">
              <a:schemeClr val="tx1"/>
            </a:fontRef>
          </p:style>
        </p:cxnSp>
      </p:grpSp>
      <p:grpSp>
        <p:nvGrpSpPr>
          <p:cNvPr id="21" name="Group 20">
            <a:extLst>
              <a:ext uri="{FF2B5EF4-FFF2-40B4-BE49-F238E27FC236}">
                <a16:creationId xmlns:a16="http://schemas.microsoft.com/office/drawing/2014/main" id="{183F9ABB-DD8B-4815-BED5-4A892671DF00}"/>
              </a:ext>
            </a:extLst>
          </p:cNvPr>
          <p:cNvGrpSpPr/>
          <p:nvPr/>
        </p:nvGrpSpPr>
        <p:grpSpPr>
          <a:xfrm rot="6900000">
            <a:off x="825407" y="2127247"/>
            <a:ext cx="102634" cy="466344"/>
            <a:chOff x="4400549" y="971549"/>
            <a:chExt cx="914400" cy="1524001"/>
          </a:xfrm>
          <a:solidFill>
            <a:srgbClr val="FFFFFF"/>
          </a:solidFill>
        </p:grpSpPr>
        <p:sp>
          <p:nvSpPr>
            <p:cNvPr id="24" name="Arc 23">
              <a:extLst>
                <a:ext uri="{FF2B5EF4-FFF2-40B4-BE49-F238E27FC236}">
                  <a16:creationId xmlns:a16="http://schemas.microsoft.com/office/drawing/2014/main" id="{26AF3A03-99D3-F4A9-EF1F-235DFDECCE45}"/>
                </a:ext>
              </a:extLst>
            </p:cNvPr>
            <p:cNvSpPr/>
            <p:nvPr/>
          </p:nvSpPr>
          <p:spPr>
            <a:xfrm>
              <a:off x="4400549" y="971549"/>
              <a:ext cx="914400" cy="914400"/>
            </a:xfrm>
            <a:prstGeom prst="arc">
              <a:avLst>
                <a:gd name="adj1" fmla="val 10843930"/>
                <a:gd name="adj2" fmla="val 0"/>
              </a:avLst>
            </a:prstGeom>
            <a:grpFill/>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5" name="Straight Connector 24">
              <a:extLst>
                <a:ext uri="{FF2B5EF4-FFF2-40B4-BE49-F238E27FC236}">
                  <a16:creationId xmlns:a16="http://schemas.microsoft.com/office/drawing/2014/main" id="{276BF707-BC6D-9ACE-BA5E-1C0C4A622809}"/>
                </a:ext>
              </a:extLst>
            </p:cNvPr>
            <p:cNvCxnSpPr>
              <a:cxnSpLocks/>
              <a:stCxn id="24" idx="0"/>
            </p:cNvCxnSpPr>
            <p:nvPr/>
          </p:nvCxnSpPr>
          <p:spPr>
            <a:xfrm>
              <a:off x="4400586" y="1422907"/>
              <a:ext cx="456863" cy="1072643"/>
            </a:xfrm>
            <a:prstGeom prst="line">
              <a:avLst/>
            </a:prstGeom>
            <a:grpFill/>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0EDCB745-D9BE-9F45-143E-05FA2099D982}"/>
                </a:ext>
              </a:extLst>
            </p:cNvPr>
            <p:cNvCxnSpPr>
              <a:cxnSpLocks/>
              <a:stCxn id="24" idx="2"/>
            </p:cNvCxnSpPr>
            <p:nvPr/>
          </p:nvCxnSpPr>
          <p:spPr>
            <a:xfrm flipH="1">
              <a:off x="4858049" y="1428749"/>
              <a:ext cx="456900" cy="1066801"/>
            </a:xfrm>
            <a:prstGeom prst="line">
              <a:avLst/>
            </a:prstGeom>
            <a:grpFill/>
          </p:spPr>
          <p:style>
            <a:lnRef idx="1">
              <a:schemeClr val="accent1"/>
            </a:lnRef>
            <a:fillRef idx="0">
              <a:schemeClr val="accent1"/>
            </a:fillRef>
            <a:effectRef idx="0">
              <a:schemeClr val="accent1"/>
            </a:effectRef>
            <a:fontRef idx="minor">
              <a:schemeClr val="tx1"/>
            </a:fontRef>
          </p:style>
        </p:cxnSp>
      </p:grpSp>
      <p:grpSp>
        <p:nvGrpSpPr>
          <p:cNvPr id="27" name="Group 26">
            <a:extLst>
              <a:ext uri="{FF2B5EF4-FFF2-40B4-BE49-F238E27FC236}">
                <a16:creationId xmlns:a16="http://schemas.microsoft.com/office/drawing/2014/main" id="{34BBAB95-1D4D-4260-5E6F-E811CC215B47}"/>
              </a:ext>
            </a:extLst>
          </p:cNvPr>
          <p:cNvGrpSpPr/>
          <p:nvPr/>
        </p:nvGrpSpPr>
        <p:grpSpPr>
          <a:xfrm rot="4020000">
            <a:off x="846988" y="1887405"/>
            <a:ext cx="102634" cy="466344"/>
            <a:chOff x="4400549" y="971549"/>
            <a:chExt cx="914400" cy="1524001"/>
          </a:xfrm>
          <a:solidFill>
            <a:srgbClr val="FFFFFF"/>
          </a:solidFill>
        </p:grpSpPr>
        <p:sp>
          <p:nvSpPr>
            <p:cNvPr id="28" name="Arc 27">
              <a:extLst>
                <a:ext uri="{FF2B5EF4-FFF2-40B4-BE49-F238E27FC236}">
                  <a16:creationId xmlns:a16="http://schemas.microsoft.com/office/drawing/2014/main" id="{578D9A45-EF6C-BE99-EC71-B30A097E685B}"/>
                </a:ext>
              </a:extLst>
            </p:cNvPr>
            <p:cNvSpPr/>
            <p:nvPr/>
          </p:nvSpPr>
          <p:spPr>
            <a:xfrm>
              <a:off x="4400549" y="971549"/>
              <a:ext cx="914400" cy="914400"/>
            </a:xfrm>
            <a:prstGeom prst="arc">
              <a:avLst>
                <a:gd name="adj1" fmla="val 10843930"/>
                <a:gd name="adj2" fmla="val 0"/>
              </a:avLst>
            </a:prstGeom>
            <a:grpFill/>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9" name="Straight Connector 28">
              <a:extLst>
                <a:ext uri="{FF2B5EF4-FFF2-40B4-BE49-F238E27FC236}">
                  <a16:creationId xmlns:a16="http://schemas.microsoft.com/office/drawing/2014/main" id="{6D145D33-0B13-8AD9-ABB1-E6AA54B8700C}"/>
                </a:ext>
              </a:extLst>
            </p:cNvPr>
            <p:cNvCxnSpPr>
              <a:cxnSpLocks/>
              <a:stCxn id="28" idx="0"/>
            </p:cNvCxnSpPr>
            <p:nvPr/>
          </p:nvCxnSpPr>
          <p:spPr>
            <a:xfrm>
              <a:off x="4400586" y="1422907"/>
              <a:ext cx="456863" cy="1072643"/>
            </a:xfrm>
            <a:prstGeom prst="line">
              <a:avLst/>
            </a:prstGeom>
            <a:grpFill/>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0D33987C-089E-69DF-C21C-A57206FE842C}"/>
                </a:ext>
              </a:extLst>
            </p:cNvPr>
            <p:cNvCxnSpPr>
              <a:cxnSpLocks/>
              <a:stCxn id="28" idx="2"/>
            </p:cNvCxnSpPr>
            <p:nvPr/>
          </p:nvCxnSpPr>
          <p:spPr>
            <a:xfrm flipH="1">
              <a:off x="4858049" y="1428749"/>
              <a:ext cx="456900" cy="1066801"/>
            </a:xfrm>
            <a:prstGeom prst="line">
              <a:avLst/>
            </a:prstGeom>
            <a:grpFill/>
          </p:spPr>
          <p:style>
            <a:lnRef idx="1">
              <a:schemeClr val="accent1"/>
            </a:lnRef>
            <a:fillRef idx="0">
              <a:schemeClr val="accent1"/>
            </a:fillRef>
            <a:effectRef idx="0">
              <a:schemeClr val="accent1"/>
            </a:effectRef>
            <a:fontRef idx="minor">
              <a:schemeClr val="tx1"/>
            </a:fontRef>
          </p:style>
        </p:cxnSp>
      </p:grpSp>
      <p:graphicFrame>
        <p:nvGraphicFramePr>
          <p:cNvPr id="32" name="Table 31">
            <a:extLst>
              <a:ext uri="{FF2B5EF4-FFF2-40B4-BE49-F238E27FC236}">
                <a16:creationId xmlns:a16="http://schemas.microsoft.com/office/drawing/2014/main" id="{748E56F0-377C-02A8-E75A-7E53D2EEFDE8}"/>
              </a:ext>
            </a:extLst>
          </p:cNvPr>
          <p:cNvGraphicFramePr>
            <a:graphicFrameLocks noGrp="1"/>
          </p:cNvGraphicFramePr>
          <p:nvPr>
            <p:extLst>
              <p:ext uri="{D42A27DB-BD31-4B8C-83A1-F6EECF244321}">
                <p14:modId xmlns:p14="http://schemas.microsoft.com/office/powerpoint/2010/main" val="486165653"/>
              </p:ext>
            </p:extLst>
          </p:nvPr>
        </p:nvGraphicFramePr>
        <p:xfrm>
          <a:off x="374100" y="1658419"/>
          <a:ext cx="211455" cy="1066800"/>
        </p:xfrm>
        <a:graphic>
          <a:graphicData uri="http://schemas.openxmlformats.org/drawingml/2006/table">
            <a:tbl>
              <a:tblPr>
                <a:tableStyleId>{7E9639D4-E3E2-4D34-9284-5A2195B3D0D7}</a:tableStyleId>
              </a:tblPr>
              <a:tblGrid>
                <a:gridCol w="211455">
                  <a:extLst>
                    <a:ext uri="{9D8B030D-6E8A-4147-A177-3AD203B41FA5}">
                      <a16:colId xmlns:a16="http://schemas.microsoft.com/office/drawing/2014/main" val="3105435960"/>
                    </a:ext>
                  </a:extLst>
                </a:gridCol>
              </a:tblGrid>
              <a:tr h="0">
                <a:tc>
                  <a:txBody>
                    <a:bodyPr/>
                    <a:lstStyle/>
                    <a:p>
                      <a:endParaRPr lang="en-GB" sz="800" noProof="0" dirty="0"/>
                    </a:p>
                  </a:txBody>
                  <a:tcPr>
                    <a:solidFill>
                      <a:schemeClr val="accent1">
                        <a:lumMod val="20000"/>
                        <a:lumOff val="80000"/>
                      </a:schemeClr>
                    </a:solidFill>
                  </a:tcPr>
                </a:tc>
                <a:extLst>
                  <a:ext uri="{0D108BD9-81ED-4DB2-BD59-A6C34878D82A}">
                    <a16:rowId xmlns:a16="http://schemas.microsoft.com/office/drawing/2014/main" val="1258789634"/>
                  </a:ext>
                </a:extLst>
              </a:tr>
              <a:tr h="0">
                <a:tc>
                  <a:txBody>
                    <a:bodyPr/>
                    <a:lstStyle/>
                    <a:p>
                      <a:endParaRPr lang="en-GB" sz="800" noProof="0" dirty="0"/>
                    </a:p>
                  </a:txBody>
                  <a:tcPr/>
                </a:tc>
                <a:extLst>
                  <a:ext uri="{0D108BD9-81ED-4DB2-BD59-A6C34878D82A}">
                    <a16:rowId xmlns:a16="http://schemas.microsoft.com/office/drawing/2014/main" val="2285912734"/>
                  </a:ext>
                </a:extLst>
              </a:tr>
              <a:tr h="0">
                <a:tc>
                  <a:txBody>
                    <a:bodyPr/>
                    <a:lstStyle/>
                    <a:p>
                      <a:endParaRPr lang="en-GB" sz="800" noProof="0" dirty="0"/>
                    </a:p>
                  </a:txBody>
                  <a:tcPr>
                    <a:solidFill>
                      <a:schemeClr val="accent1">
                        <a:lumMod val="20000"/>
                        <a:lumOff val="80000"/>
                      </a:schemeClr>
                    </a:solidFill>
                  </a:tcPr>
                </a:tc>
                <a:extLst>
                  <a:ext uri="{0D108BD9-81ED-4DB2-BD59-A6C34878D82A}">
                    <a16:rowId xmlns:a16="http://schemas.microsoft.com/office/drawing/2014/main" val="599900343"/>
                  </a:ext>
                </a:extLst>
              </a:tr>
              <a:tr h="0">
                <a:tc>
                  <a:txBody>
                    <a:bodyPr/>
                    <a:lstStyle/>
                    <a:p>
                      <a:endParaRPr lang="en-GB" sz="800" noProof="0" dirty="0"/>
                    </a:p>
                  </a:txBody>
                  <a:tcPr/>
                </a:tc>
                <a:extLst>
                  <a:ext uri="{0D108BD9-81ED-4DB2-BD59-A6C34878D82A}">
                    <a16:rowId xmlns:a16="http://schemas.microsoft.com/office/drawing/2014/main" val="2691790879"/>
                  </a:ext>
                </a:extLst>
              </a:tr>
              <a:tr h="0">
                <a:tc>
                  <a:txBody>
                    <a:bodyPr/>
                    <a:lstStyle/>
                    <a:p>
                      <a:endParaRPr lang="en-GB" sz="800" noProof="0" dirty="0"/>
                    </a:p>
                  </a:txBody>
                  <a:tcPr>
                    <a:solidFill>
                      <a:schemeClr val="accent1">
                        <a:lumMod val="20000"/>
                        <a:lumOff val="80000"/>
                      </a:schemeClr>
                    </a:solidFill>
                  </a:tcPr>
                </a:tc>
                <a:extLst>
                  <a:ext uri="{0D108BD9-81ED-4DB2-BD59-A6C34878D82A}">
                    <a16:rowId xmlns:a16="http://schemas.microsoft.com/office/drawing/2014/main" val="1058830362"/>
                  </a:ext>
                </a:extLst>
              </a:tr>
            </a:tbl>
          </a:graphicData>
        </a:graphic>
      </p:graphicFrame>
    </p:spTree>
    <p:extLst>
      <p:ext uri="{BB962C8B-B14F-4D97-AF65-F5344CB8AC3E}">
        <p14:creationId xmlns:p14="http://schemas.microsoft.com/office/powerpoint/2010/main" val="1049401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D3D0E8-E5AE-60DC-1C81-BE9635BC3FC1}"/>
            </a:ext>
          </a:extLst>
        </p:cNvPr>
        <p:cNvGrpSpPr/>
        <p:nvPr/>
      </p:nvGrpSpPr>
      <p:grpSpPr>
        <a:xfrm>
          <a:off x="0" y="0"/>
          <a:ext cx="0" cy="0"/>
          <a:chOff x="0" y="0"/>
          <a:chExt cx="0" cy="0"/>
        </a:xfrm>
      </p:grpSpPr>
      <p:sp>
        <p:nvSpPr>
          <p:cNvPr id="2051" name="Rectangle 3">
            <a:extLst>
              <a:ext uri="{FF2B5EF4-FFF2-40B4-BE49-F238E27FC236}">
                <a16:creationId xmlns:a16="http://schemas.microsoft.com/office/drawing/2014/main" id="{493E26C3-5DF6-DA89-153A-2EB35548A8DD}"/>
              </a:ext>
            </a:extLst>
          </p:cNvPr>
          <p:cNvSpPr>
            <a:spLocks noGrp="1" noChangeArrowheads="1"/>
          </p:cNvSpPr>
          <p:nvPr>
            <p:ph type="subTitle" idx="1"/>
          </p:nvPr>
        </p:nvSpPr>
        <p:spPr>
          <a:xfrm>
            <a:off x="550801" y="6097223"/>
            <a:ext cx="8328079" cy="249299"/>
          </a:xfrm>
        </p:spPr>
        <p:txBody>
          <a:bodyPr/>
          <a:lstStyle/>
          <a:p>
            <a:pPr marL="0" indent="0">
              <a:buNone/>
            </a:pPr>
            <a:r>
              <a:rPr lang="en-US" noProof="0" dirty="0"/>
              <a:t>Research Talk | Telecommunication Networks</a:t>
            </a:r>
          </a:p>
        </p:txBody>
      </p:sp>
      <p:sp>
        <p:nvSpPr>
          <p:cNvPr id="4" name="Title 3">
            <a:extLst>
              <a:ext uri="{FF2B5EF4-FFF2-40B4-BE49-F238E27FC236}">
                <a16:creationId xmlns:a16="http://schemas.microsoft.com/office/drawing/2014/main" id="{8C7EE2E6-AF5D-092D-0B1E-F0810B093923}"/>
              </a:ext>
            </a:extLst>
          </p:cNvPr>
          <p:cNvSpPr>
            <a:spLocks noGrp="1"/>
          </p:cNvSpPr>
          <p:nvPr>
            <p:ph type="ctrTitle"/>
          </p:nvPr>
        </p:nvSpPr>
        <p:spPr>
          <a:xfrm>
            <a:off x="620543" y="2805752"/>
            <a:ext cx="8885359" cy="1246495"/>
          </a:xfrm>
        </p:spPr>
        <p:txBody>
          <a:bodyPr/>
          <a:lstStyle/>
          <a:p>
            <a:r>
              <a:rPr lang="en-US" dirty="0"/>
              <a:t>Advancing localization technologies using </a:t>
            </a:r>
            <a:br>
              <a:rPr lang="en-US" dirty="0"/>
            </a:br>
            <a:r>
              <a:rPr lang="en-US" dirty="0"/>
              <a:t>Stacked Intelligent </a:t>
            </a:r>
            <a:r>
              <a:rPr lang="en-US" dirty="0" err="1"/>
              <a:t>Metasurfaces</a:t>
            </a:r>
            <a:r>
              <a:rPr lang="en-US" dirty="0"/>
              <a:t> </a:t>
            </a:r>
            <a:br>
              <a:rPr lang="en-US" dirty="0"/>
            </a:br>
            <a:endParaRPr lang="en-US" dirty="0"/>
          </a:p>
        </p:txBody>
      </p:sp>
    </p:spTree>
    <p:extLst>
      <p:ext uri="{BB962C8B-B14F-4D97-AF65-F5344CB8AC3E}">
        <p14:creationId xmlns:p14="http://schemas.microsoft.com/office/powerpoint/2010/main" val="518644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505D8C-CA0B-34DC-AE6D-F9A27F283298}"/>
            </a:ext>
          </a:extLst>
        </p:cNvPr>
        <p:cNvGrpSpPr/>
        <p:nvPr/>
      </p:nvGrpSpPr>
      <p:grpSpPr>
        <a:xfrm>
          <a:off x="0" y="0"/>
          <a:ext cx="0" cy="0"/>
          <a:chOff x="0" y="0"/>
          <a:chExt cx="0" cy="0"/>
        </a:xfrm>
      </p:grpSpPr>
      <p:sp>
        <p:nvSpPr>
          <p:cNvPr id="26" name="Oval 25">
            <a:extLst>
              <a:ext uri="{FF2B5EF4-FFF2-40B4-BE49-F238E27FC236}">
                <a16:creationId xmlns:a16="http://schemas.microsoft.com/office/drawing/2014/main" id="{6DF4EE8D-B2FA-3C96-FD23-5D3E9E20D5CD}"/>
              </a:ext>
            </a:extLst>
          </p:cNvPr>
          <p:cNvSpPr/>
          <p:nvPr/>
        </p:nvSpPr>
        <p:spPr>
          <a:xfrm>
            <a:off x="5189666" y="4840686"/>
            <a:ext cx="1214148" cy="327178"/>
          </a:xfrm>
          <a:prstGeom prst="ellipse">
            <a:avLst/>
          </a:prstGeom>
          <a:solidFill>
            <a:srgbClr val="FFE6CB"/>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27" name="Oval 26">
            <a:extLst>
              <a:ext uri="{FF2B5EF4-FFF2-40B4-BE49-F238E27FC236}">
                <a16:creationId xmlns:a16="http://schemas.microsoft.com/office/drawing/2014/main" id="{B76C0FFF-04FD-8383-4E55-9A77E1C8D5C8}"/>
              </a:ext>
            </a:extLst>
          </p:cNvPr>
          <p:cNvSpPr/>
          <p:nvPr/>
        </p:nvSpPr>
        <p:spPr>
          <a:xfrm>
            <a:off x="5720525" y="3048210"/>
            <a:ext cx="1214148" cy="327178"/>
          </a:xfrm>
          <a:prstGeom prst="ellipse">
            <a:avLst/>
          </a:prstGeom>
          <a:solidFill>
            <a:srgbClr val="FFE6CB"/>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30" name="TextBox 33">
            <a:extLst>
              <a:ext uri="{FF2B5EF4-FFF2-40B4-BE49-F238E27FC236}">
                <a16:creationId xmlns:a16="http://schemas.microsoft.com/office/drawing/2014/main" id="{155F37EF-B661-0131-82D3-380A8EA44999}"/>
              </a:ext>
            </a:extLst>
          </p:cNvPr>
          <p:cNvSpPr/>
          <p:nvPr/>
        </p:nvSpPr>
        <p:spPr>
          <a:xfrm>
            <a:off x="0" y="-10028"/>
            <a:ext cx="4234754" cy="521766"/>
          </a:xfrm>
          <a:prstGeom prst="rect">
            <a:avLst/>
          </a:prstGeom>
          <a:solidFill>
            <a:srgbClr val="C00000">
              <a:alpha val="22000"/>
            </a:srgbClr>
          </a:solid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buNone/>
            </a:pPr>
            <a:endParaRPr lang="en-GB" sz="2800" b="0" strike="noStrike" spc="-1" noProof="0" dirty="0">
              <a:latin typeface="Arial"/>
            </a:endParaRPr>
          </a:p>
        </p:txBody>
      </p:sp>
      <p:pic>
        <p:nvPicPr>
          <p:cNvPr id="23" name="Graphic 22">
            <a:extLst>
              <a:ext uri="{FF2B5EF4-FFF2-40B4-BE49-F238E27FC236}">
                <a16:creationId xmlns:a16="http://schemas.microsoft.com/office/drawing/2014/main" id="{8D5DE823-40D7-C551-C7FE-44E24C94ED4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281938" y="-2623"/>
            <a:ext cx="3880761" cy="2910571"/>
          </a:xfrm>
          <a:prstGeom prst="rect">
            <a:avLst/>
          </a:prstGeom>
        </p:spPr>
      </p:pic>
      <p:sp>
        <p:nvSpPr>
          <p:cNvPr id="6" name="Oval 5">
            <a:extLst>
              <a:ext uri="{FF2B5EF4-FFF2-40B4-BE49-F238E27FC236}">
                <a16:creationId xmlns:a16="http://schemas.microsoft.com/office/drawing/2014/main" id="{DD56B87F-77D1-1226-1879-FC59861D63E6}"/>
              </a:ext>
            </a:extLst>
          </p:cNvPr>
          <p:cNvSpPr/>
          <p:nvPr/>
        </p:nvSpPr>
        <p:spPr>
          <a:xfrm>
            <a:off x="4622666" y="4019139"/>
            <a:ext cx="1214148" cy="327178"/>
          </a:xfrm>
          <a:prstGeom prst="ellipse">
            <a:avLst/>
          </a:prstGeom>
          <a:solidFill>
            <a:srgbClr val="FFE6CB"/>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114" name="TextBox 8">
            <a:extLst>
              <a:ext uri="{FF2B5EF4-FFF2-40B4-BE49-F238E27FC236}">
                <a16:creationId xmlns:a16="http://schemas.microsoft.com/office/drawing/2014/main" id="{31EFCFF6-4435-6C5B-BDD4-CD30973A9080}"/>
              </a:ext>
            </a:extLst>
          </p:cNvPr>
          <p:cNvSpPr/>
          <p:nvPr/>
        </p:nvSpPr>
        <p:spPr>
          <a:xfrm>
            <a:off x="5720525" y="3518709"/>
            <a:ext cx="868320" cy="64487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n-GB" sz="1800" b="0" strike="noStrike" spc="-1" noProof="0" dirty="0">
                <a:solidFill>
                  <a:srgbClr val="000000"/>
                </a:solidFill>
                <a:latin typeface="Calibri"/>
              </a:rPr>
              <a:t>Mobile</a:t>
            </a:r>
          </a:p>
          <a:p>
            <a:pPr algn="ctr">
              <a:lnSpc>
                <a:spcPct val="100000"/>
              </a:lnSpc>
              <a:buNone/>
            </a:pPr>
            <a:r>
              <a:rPr lang="en-GB" spc="-1" noProof="0" dirty="0">
                <a:solidFill>
                  <a:srgbClr val="000000"/>
                </a:solidFill>
                <a:latin typeface="Calibri"/>
              </a:rPr>
              <a:t>Users</a:t>
            </a:r>
            <a:endParaRPr lang="en-GB" sz="1800" b="0" strike="noStrike" spc="-1" noProof="0" dirty="0">
              <a:latin typeface="Arial"/>
            </a:endParaRPr>
          </a:p>
        </p:txBody>
      </p:sp>
      <p:sp>
        <p:nvSpPr>
          <p:cNvPr id="124" name="TextBox 33">
            <a:extLst>
              <a:ext uri="{FF2B5EF4-FFF2-40B4-BE49-F238E27FC236}">
                <a16:creationId xmlns:a16="http://schemas.microsoft.com/office/drawing/2014/main" id="{6DB9E3E5-3B4F-65D9-4659-A7DE4E4952C3}"/>
              </a:ext>
            </a:extLst>
          </p:cNvPr>
          <p:cNvSpPr/>
          <p:nvPr/>
        </p:nvSpPr>
        <p:spPr>
          <a:xfrm>
            <a:off x="0" y="16822"/>
            <a:ext cx="3649758" cy="521766"/>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2800" spc="-1" dirty="0">
                <a:solidFill>
                  <a:srgbClr val="000000"/>
                </a:solidFill>
                <a:latin typeface="Calibri"/>
              </a:rPr>
              <a:t>Fast-tracking </a:t>
            </a:r>
            <a:r>
              <a:rPr lang="en-GB" sz="2800" b="0" strike="noStrike" spc="-1" noProof="0" dirty="0">
                <a:solidFill>
                  <a:srgbClr val="000000"/>
                </a:solidFill>
                <a:latin typeface="Calibri"/>
              </a:rPr>
              <a:t>Algorithm</a:t>
            </a:r>
            <a:endParaRPr lang="en-GB" sz="2800" b="0" strike="noStrike" spc="-1" noProof="0" dirty="0">
              <a:latin typeface="Arial"/>
            </a:endParaRPr>
          </a:p>
        </p:txBody>
      </p:sp>
      <p:pic>
        <p:nvPicPr>
          <p:cNvPr id="125" name="Graphic 35" descr="Smart Phone with solid fill">
            <a:extLst>
              <a:ext uri="{FF2B5EF4-FFF2-40B4-BE49-F238E27FC236}">
                <a16:creationId xmlns:a16="http://schemas.microsoft.com/office/drawing/2014/main" id="{B3120FF5-4F99-1518-C117-56DD768D940B}"/>
              </a:ext>
            </a:extLst>
          </p:cNvPr>
          <p:cNvPicPr/>
          <p:nvPr/>
        </p:nvPicPr>
        <p:blipFill>
          <a:blip r:embed="rId4"/>
          <a:stretch/>
        </p:blipFill>
        <p:spPr>
          <a:xfrm rot="1730551">
            <a:off x="5225591" y="3743695"/>
            <a:ext cx="346456" cy="278418"/>
          </a:xfrm>
          <a:prstGeom prst="rect">
            <a:avLst/>
          </a:prstGeom>
          <a:ln w="0">
            <a:noFill/>
          </a:ln>
        </p:spPr>
      </p:pic>
      <p:pic>
        <p:nvPicPr>
          <p:cNvPr id="5" name="Graphic 4" descr="Walk with solid fill">
            <a:extLst>
              <a:ext uri="{FF2B5EF4-FFF2-40B4-BE49-F238E27FC236}">
                <a16:creationId xmlns:a16="http://schemas.microsoft.com/office/drawing/2014/main" id="{F05FA4EF-DD22-2BCA-75E7-F4C4B94E73C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864277" y="3743356"/>
            <a:ext cx="454605" cy="454605"/>
          </a:xfrm>
          <a:prstGeom prst="rect">
            <a:avLst/>
          </a:prstGeom>
        </p:spPr>
      </p:pic>
      <p:sp>
        <p:nvSpPr>
          <p:cNvPr id="219" name="Slide Number Placeholder 218">
            <a:extLst>
              <a:ext uri="{FF2B5EF4-FFF2-40B4-BE49-F238E27FC236}">
                <a16:creationId xmlns:a16="http://schemas.microsoft.com/office/drawing/2014/main" id="{A4AC8315-08B4-7A81-F847-7336AD707FCD}"/>
              </a:ext>
            </a:extLst>
          </p:cNvPr>
          <p:cNvSpPr>
            <a:spLocks noGrp="1"/>
          </p:cNvSpPr>
          <p:nvPr>
            <p:ph type="sldNum" idx="3"/>
          </p:nvPr>
        </p:nvSpPr>
        <p:spPr>
          <a:xfrm>
            <a:off x="11599112" y="6510203"/>
            <a:ext cx="585472" cy="364680"/>
          </a:xfrm>
        </p:spPr>
        <p:txBody>
          <a:bodyPr/>
          <a:lstStyle/>
          <a:p>
            <a:fld id="{C932A77E-96FA-4D0D-9FF9-7EEFED12E590}" type="slidenum">
              <a:rPr lang="en-GB" sz="1600" noProof="0" smtClean="0"/>
              <a:t>17</a:t>
            </a:fld>
            <a:endParaRPr lang="en-GB" sz="1600" noProof="0" dirty="0"/>
          </a:p>
        </p:txBody>
      </p:sp>
      <p:grpSp>
        <p:nvGrpSpPr>
          <p:cNvPr id="73" name="Group 72">
            <a:extLst>
              <a:ext uri="{FF2B5EF4-FFF2-40B4-BE49-F238E27FC236}">
                <a16:creationId xmlns:a16="http://schemas.microsoft.com/office/drawing/2014/main" id="{5C3B692A-3472-ED97-A33F-2BE62F3E8330}"/>
              </a:ext>
            </a:extLst>
          </p:cNvPr>
          <p:cNvGrpSpPr/>
          <p:nvPr/>
        </p:nvGrpSpPr>
        <p:grpSpPr>
          <a:xfrm>
            <a:off x="532562" y="1801748"/>
            <a:ext cx="623653" cy="669179"/>
            <a:chOff x="94594" y="1868587"/>
            <a:chExt cx="623653" cy="669179"/>
          </a:xfrm>
        </p:grpSpPr>
        <p:grpSp>
          <p:nvGrpSpPr>
            <p:cNvPr id="74" name="Group 73">
              <a:extLst>
                <a:ext uri="{FF2B5EF4-FFF2-40B4-BE49-F238E27FC236}">
                  <a16:creationId xmlns:a16="http://schemas.microsoft.com/office/drawing/2014/main" id="{344E3C47-3C1D-6CCA-5E10-F0EA3E913B0D}"/>
                </a:ext>
              </a:extLst>
            </p:cNvPr>
            <p:cNvGrpSpPr/>
            <p:nvPr/>
          </p:nvGrpSpPr>
          <p:grpSpPr>
            <a:xfrm>
              <a:off x="94594" y="1872556"/>
              <a:ext cx="68712" cy="92593"/>
              <a:chOff x="1844231" y="869163"/>
              <a:chExt cx="108640" cy="146399"/>
            </a:xfrm>
          </p:grpSpPr>
          <p:cxnSp>
            <p:nvCxnSpPr>
              <p:cNvPr id="107" name="Straight Connector 106">
                <a:extLst>
                  <a:ext uri="{FF2B5EF4-FFF2-40B4-BE49-F238E27FC236}">
                    <a16:creationId xmlns:a16="http://schemas.microsoft.com/office/drawing/2014/main" id="{5FB1B72D-3335-CD1F-830A-800BA4866A35}"/>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FF834BD4-62B4-0B97-15CD-2FEA1E0CC207}"/>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F5182ECA-750B-556F-42C5-E42025A7133F}"/>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75" name="Group 74">
              <a:extLst>
                <a:ext uri="{FF2B5EF4-FFF2-40B4-BE49-F238E27FC236}">
                  <a16:creationId xmlns:a16="http://schemas.microsoft.com/office/drawing/2014/main" id="{86AA5592-7B9A-EE5C-C73A-4D408FC609F2}"/>
                </a:ext>
              </a:extLst>
            </p:cNvPr>
            <p:cNvGrpSpPr/>
            <p:nvPr/>
          </p:nvGrpSpPr>
          <p:grpSpPr>
            <a:xfrm>
              <a:off x="98940" y="2152583"/>
              <a:ext cx="68712" cy="92593"/>
              <a:chOff x="1844231" y="869163"/>
              <a:chExt cx="108640" cy="146399"/>
            </a:xfrm>
          </p:grpSpPr>
          <p:cxnSp>
            <p:nvCxnSpPr>
              <p:cNvPr id="104" name="Straight Connector 103">
                <a:extLst>
                  <a:ext uri="{FF2B5EF4-FFF2-40B4-BE49-F238E27FC236}">
                    <a16:creationId xmlns:a16="http://schemas.microsoft.com/office/drawing/2014/main" id="{5241B570-A629-C016-F977-81A762B7EF88}"/>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33D34851-97DA-0DBE-CD4E-D3B53DA0B1BB}"/>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77B5F0EE-C076-3E9D-8F99-D944F47473FB}"/>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76" name="Group 75">
              <a:extLst>
                <a:ext uri="{FF2B5EF4-FFF2-40B4-BE49-F238E27FC236}">
                  <a16:creationId xmlns:a16="http://schemas.microsoft.com/office/drawing/2014/main" id="{FD943939-1BF8-2CEF-AB33-CBA3F2D4A91C}"/>
                </a:ext>
              </a:extLst>
            </p:cNvPr>
            <p:cNvGrpSpPr/>
            <p:nvPr/>
          </p:nvGrpSpPr>
          <p:grpSpPr>
            <a:xfrm>
              <a:off x="98940" y="2445006"/>
              <a:ext cx="68712" cy="92593"/>
              <a:chOff x="1844231" y="869163"/>
              <a:chExt cx="108640" cy="146399"/>
            </a:xfrm>
          </p:grpSpPr>
          <p:cxnSp>
            <p:nvCxnSpPr>
              <p:cNvPr id="101" name="Straight Connector 100">
                <a:extLst>
                  <a:ext uri="{FF2B5EF4-FFF2-40B4-BE49-F238E27FC236}">
                    <a16:creationId xmlns:a16="http://schemas.microsoft.com/office/drawing/2014/main" id="{E0AED89A-2AA9-EB6B-AC5C-A733BB56CEF0}"/>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6FFBA93B-5EB9-E8A1-FA6F-5A0883A13718}"/>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50B8D589-2013-6C30-44BF-5609456DD468}"/>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77" name="Group 76">
              <a:extLst>
                <a:ext uri="{FF2B5EF4-FFF2-40B4-BE49-F238E27FC236}">
                  <a16:creationId xmlns:a16="http://schemas.microsoft.com/office/drawing/2014/main" id="{C8CE8918-EE5A-8AAD-42A5-22FACDE6C9DE}"/>
                </a:ext>
              </a:extLst>
            </p:cNvPr>
            <p:cNvGrpSpPr/>
            <p:nvPr/>
          </p:nvGrpSpPr>
          <p:grpSpPr>
            <a:xfrm>
              <a:off x="380901" y="1868587"/>
              <a:ext cx="68712" cy="92593"/>
              <a:chOff x="1844231" y="869163"/>
              <a:chExt cx="108640" cy="146399"/>
            </a:xfrm>
          </p:grpSpPr>
          <p:cxnSp>
            <p:nvCxnSpPr>
              <p:cNvPr id="98" name="Straight Connector 97">
                <a:extLst>
                  <a:ext uri="{FF2B5EF4-FFF2-40B4-BE49-F238E27FC236}">
                    <a16:creationId xmlns:a16="http://schemas.microsoft.com/office/drawing/2014/main" id="{1732E987-EA5C-03FC-E089-045A6C9BD92C}"/>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63728749-0B90-53E1-FF14-122B41CAE9F2}"/>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D0E24D1B-C3C2-A21E-1F41-FA5C10277EE6}"/>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78" name="Group 77">
              <a:extLst>
                <a:ext uri="{FF2B5EF4-FFF2-40B4-BE49-F238E27FC236}">
                  <a16:creationId xmlns:a16="http://schemas.microsoft.com/office/drawing/2014/main" id="{7F21A328-6C78-E308-9C72-0A884B830C13}"/>
                </a:ext>
              </a:extLst>
            </p:cNvPr>
            <p:cNvGrpSpPr/>
            <p:nvPr/>
          </p:nvGrpSpPr>
          <p:grpSpPr>
            <a:xfrm>
              <a:off x="379741" y="2148533"/>
              <a:ext cx="68712" cy="92593"/>
              <a:chOff x="1844231" y="869163"/>
              <a:chExt cx="108640" cy="146399"/>
            </a:xfrm>
          </p:grpSpPr>
          <p:cxnSp>
            <p:nvCxnSpPr>
              <p:cNvPr id="95" name="Straight Connector 94">
                <a:extLst>
                  <a:ext uri="{FF2B5EF4-FFF2-40B4-BE49-F238E27FC236}">
                    <a16:creationId xmlns:a16="http://schemas.microsoft.com/office/drawing/2014/main" id="{4DA37CC1-66E5-315C-55C1-1A35DEA4CA6F}"/>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77E0F422-D32E-E141-256C-409E6A4671A2}"/>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B9B744AD-AA7A-D78D-52E7-94BE885BC7D5}"/>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79" name="Group 78">
              <a:extLst>
                <a:ext uri="{FF2B5EF4-FFF2-40B4-BE49-F238E27FC236}">
                  <a16:creationId xmlns:a16="http://schemas.microsoft.com/office/drawing/2014/main" id="{38C41399-3911-DCEB-ADC9-6FBCEF621002}"/>
                </a:ext>
              </a:extLst>
            </p:cNvPr>
            <p:cNvGrpSpPr/>
            <p:nvPr/>
          </p:nvGrpSpPr>
          <p:grpSpPr>
            <a:xfrm>
              <a:off x="383825" y="2445173"/>
              <a:ext cx="68712" cy="92593"/>
              <a:chOff x="1844231" y="869163"/>
              <a:chExt cx="108640" cy="146399"/>
            </a:xfrm>
          </p:grpSpPr>
          <p:cxnSp>
            <p:nvCxnSpPr>
              <p:cNvPr id="92" name="Straight Connector 91">
                <a:extLst>
                  <a:ext uri="{FF2B5EF4-FFF2-40B4-BE49-F238E27FC236}">
                    <a16:creationId xmlns:a16="http://schemas.microsoft.com/office/drawing/2014/main" id="{66B65386-C7F7-4134-FFF3-357F5A893371}"/>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54C2A6DD-BB02-9F27-F274-53BCA1A5A885}"/>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8248EC3C-9F06-4FC4-0EAF-BD6691F88728}"/>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80" name="Group 79">
              <a:extLst>
                <a:ext uri="{FF2B5EF4-FFF2-40B4-BE49-F238E27FC236}">
                  <a16:creationId xmlns:a16="http://schemas.microsoft.com/office/drawing/2014/main" id="{84009905-A1C8-43C7-E1B7-28E5CEAA9306}"/>
                </a:ext>
              </a:extLst>
            </p:cNvPr>
            <p:cNvGrpSpPr/>
            <p:nvPr/>
          </p:nvGrpSpPr>
          <p:grpSpPr>
            <a:xfrm>
              <a:off x="646611" y="1868587"/>
              <a:ext cx="68712" cy="92593"/>
              <a:chOff x="1844231" y="869163"/>
              <a:chExt cx="108640" cy="146399"/>
            </a:xfrm>
          </p:grpSpPr>
          <p:cxnSp>
            <p:nvCxnSpPr>
              <p:cNvPr id="89" name="Straight Connector 88">
                <a:extLst>
                  <a:ext uri="{FF2B5EF4-FFF2-40B4-BE49-F238E27FC236}">
                    <a16:creationId xmlns:a16="http://schemas.microsoft.com/office/drawing/2014/main" id="{C5C2AF4C-C219-B90F-8FF4-47218B6F6B51}"/>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8770E573-6869-323F-8193-EB185B8B5822}"/>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B6D0B6B0-040C-53B4-70BF-A4D49008FDA8}"/>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81" name="Group 80">
              <a:extLst>
                <a:ext uri="{FF2B5EF4-FFF2-40B4-BE49-F238E27FC236}">
                  <a16:creationId xmlns:a16="http://schemas.microsoft.com/office/drawing/2014/main" id="{AEA10D79-BB75-3D1F-E008-BA1A9C3C6A17}"/>
                </a:ext>
              </a:extLst>
            </p:cNvPr>
            <p:cNvGrpSpPr/>
            <p:nvPr/>
          </p:nvGrpSpPr>
          <p:grpSpPr>
            <a:xfrm>
              <a:off x="645451" y="2148533"/>
              <a:ext cx="68712" cy="92593"/>
              <a:chOff x="1844231" y="869163"/>
              <a:chExt cx="108640" cy="146399"/>
            </a:xfrm>
          </p:grpSpPr>
          <p:cxnSp>
            <p:nvCxnSpPr>
              <p:cNvPr id="86" name="Straight Connector 85">
                <a:extLst>
                  <a:ext uri="{FF2B5EF4-FFF2-40B4-BE49-F238E27FC236}">
                    <a16:creationId xmlns:a16="http://schemas.microsoft.com/office/drawing/2014/main" id="{4F2B5986-7918-1E7A-42CC-79C42C148620}"/>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C83E8FCD-5814-DB13-3CB9-E0E2B36C3C62}"/>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913FE9A7-9DDA-4585-9790-0706D1332448}"/>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82" name="Group 81">
              <a:extLst>
                <a:ext uri="{FF2B5EF4-FFF2-40B4-BE49-F238E27FC236}">
                  <a16:creationId xmlns:a16="http://schemas.microsoft.com/office/drawing/2014/main" id="{9E3386CD-54A3-8091-67CA-53EA8A2CBE99}"/>
                </a:ext>
              </a:extLst>
            </p:cNvPr>
            <p:cNvGrpSpPr/>
            <p:nvPr/>
          </p:nvGrpSpPr>
          <p:grpSpPr>
            <a:xfrm>
              <a:off x="649535" y="2445173"/>
              <a:ext cx="68712" cy="92593"/>
              <a:chOff x="1844231" y="869163"/>
              <a:chExt cx="108640" cy="146399"/>
            </a:xfrm>
          </p:grpSpPr>
          <p:cxnSp>
            <p:nvCxnSpPr>
              <p:cNvPr id="83" name="Straight Connector 82">
                <a:extLst>
                  <a:ext uri="{FF2B5EF4-FFF2-40B4-BE49-F238E27FC236}">
                    <a16:creationId xmlns:a16="http://schemas.microsoft.com/office/drawing/2014/main" id="{CE1C4A03-A357-B4F8-D459-39C7D0006FE8}"/>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CD0CAC7B-BB9B-A73E-A1BD-99DAB876EC2E}"/>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6D83B876-FA31-8A35-D4D9-C08B0C9C9B5E}"/>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pic>
        <p:nvPicPr>
          <p:cNvPr id="110" name="Picture 109">
            <a:extLst>
              <a:ext uri="{FF2B5EF4-FFF2-40B4-BE49-F238E27FC236}">
                <a16:creationId xmlns:a16="http://schemas.microsoft.com/office/drawing/2014/main" id="{CD4CFE8C-5C14-8B7B-C516-8D64642E11D5}"/>
              </a:ext>
            </a:extLst>
          </p:cNvPr>
          <p:cNvPicPr>
            <a:picLocks noChangeAspect="1"/>
          </p:cNvPicPr>
          <p:nvPr/>
        </p:nvPicPr>
        <p:blipFill>
          <a:blip r:embed="rId7"/>
          <a:stretch>
            <a:fillRect/>
          </a:stretch>
        </p:blipFill>
        <p:spPr>
          <a:xfrm>
            <a:off x="2904413" y="2366744"/>
            <a:ext cx="1152529" cy="1181800"/>
          </a:xfrm>
          <a:prstGeom prst="rect">
            <a:avLst/>
          </a:prstGeom>
        </p:spPr>
      </p:pic>
      <p:sp>
        <p:nvSpPr>
          <p:cNvPr id="111" name="TextBox 110">
            <a:extLst>
              <a:ext uri="{FF2B5EF4-FFF2-40B4-BE49-F238E27FC236}">
                <a16:creationId xmlns:a16="http://schemas.microsoft.com/office/drawing/2014/main" id="{CD8F8726-5586-86A9-BB78-1540BB31C03F}"/>
              </a:ext>
            </a:extLst>
          </p:cNvPr>
          <p:cNvSpPr txBox="1"/>
          <p:nvPr/>
        </p:nvSpPr>
        <p:spPr>
          <a:xfrm>
            <a:off x="2996076" y="2003916"/>
            <a:ext cx="868320" cy="369332"/>
          </a:xfrm>
          <a:prstGeom prst="rect">
            <a:avLst/>
          </a:prstGeom>
          <a:noFill/>
        </p:spPr>
        <p:txBody>
          <a:bodyPr wrap="square">
            <a:spAutoFit/>
          </a:bodyPr>
          <a:lstStyle/>
          <a:p>
            <a:pPr algn="ctr"/>
            <a:r>
              <a:rPr lang="en-GB" sz="1800" b="0" strike="noStrike" spc="-1" noProof="0" dirty="0">
                <a:solidFill>
                  <a:srgbClr val="000000"/>
                </a:solidFill>
                <a:latin typeface="Calibri"/>
              </a:rPr>
              <a:t>SIM 1</a:t>
            </a:r>
            <a:endParaRPr lang="en-GB" noProof="0" dirty="0"/>
          </a:p>
        </p:txBody>
      </p:sp>
      <p:pic>
        <p:nvPicPr>
          <p:cNvPr id="3" name="Picture 2">
            <a:extLst>
              <a:ext uri="{FF2B5EF4-FFF2-40B4-BE49-F238E27FC236}">
                <a16:creationId xmlns:a16="http://schemas.microsoft.com/office/drawing/2014/main" id="{F811DA43-0C74-18F6-12B0-4F4E8A32E2CE}"/>
              </a:ext>
            </a:extLst>
          </p:cNvPr>
          <p:cNvPicPr>
            <a:picLocks noChangeAspect="1"/>
          </p:cNvPicPr>
          <p:nvPr/>
        </p:nvPicPr>
        <p:blipFill>
          <a:blip r:embed="rId7"/>
          <a:stretch>
            <a:fillRect/>
          </a:stretch>
        </p:blipFill>
        <p:spPr>
          <a:xfrm>
            <a:off x="1397306" y="1771892"/>
            <a:ext cx="1152529" cy="1181800"/>
          </a:xfrm>
          <a:prstGeom prst="rect">
            <a:avLst/>
          </a:prstGeom>
        </p:spPr>
      </p:pic>
      <p:sp>
        <p:nvSpPr>
          <p:cNvPr id="11" name="TextBox 10">
            <a:extLst>
              <a:ext uri="{FF2B5EF4-FFF2-40B4-BE49-F238E27FC236}">
                <a16:creationId xmlns:a16="http://schemas.microsoft.com/office/drawing/2014/main" id="{34276F2C-3C71-D0FA-0C15-EE753CC052D9}"/>
              </a:ext>
            </a:extLst>
          </p:cNvPr>
          <p:cNvSpPr txBox="1"/>
          <p:nvPr/>
        </p:nvSpPr>
        <p:spPr>
          <a:xfrm>
            <a:off x="1601092" y="1284761"/>
            <a:ext cx="868320" cy="369332"/>
          </a:xfrm>
          <a:prstGeom prst="rect">
            <a:avLst/>
          </a:prstGeom>
          <a:noFill/>
        </p:spPr>
        <p:txBody>
          <a:bodyPr wrap="square">
            <a:spAutoFit/>
          </a:bodyPr>
          <a:lstStyle/>
          <a:p>
            <a:pPr algn="ctr"/>
            <a:r>
              <a:rPr lang="en-GB" sz="1800" b="0" strike="noStrike" spc="-1" noProof="0" dirty="0">
                <a:solidFill>
                  <a:srgbClr val="000000"/>
                </a:solidFill>
                <a:latin typeface="Calibri"/>
              </a:rPr>
              <a:t>SIM 2</a:t>
            </a:r>
            <a:endParaRPr lang="en-GB" noProof="0" dirty="0"/>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AA28C58B-EF49-97CD-554B-80679FAB9C32}"/>
                  </a:ext>
                </a:extLst>
              </p:cNvPr>
              <p:cNvSpPr txBox="1"/>
              <p:nvPr/>
            </p:nvSpPr>
            <p:spPr>
              <a:xfrm>
                <a:off x="3214645" y="2549465"/>
                <a:ext cx="607687"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b="1" i="1" noProof="0" smtClean="0">
                          <a:latin typeface="Cambria Math" panose="02040503050406030204" pitchFamily="18" charset="0"/>
                          <a:ea typeface="Cambria Math" panose="02040503050406030204" pitchFamily="18" charset="0"/>
                        </a:rPr>
                        <m:t>𝕴</m:t>
                      </m:r>
                      <m:d>
                        <m:dPr>
                          <m:ctrlPr>
                            <a:rPr lang="en-GB" i="1" noProof="0" smtClean="0">
                              <a:latin typeface="Cambria Math" panose="02040503050406030204" pitchFamily="18" charset="0"/>
                            </a:rPr>
                          </m:ctrlPr>
                        </m:dPr>
                        <m:e>
                          <m:r>
                            <a:rPr lang="en-GB" i="1" noProof="0" smtClean="0">
                              <a:latin typeface="Cambria Math" panose="02040503050406030204" pitchFamily="18" charset="0"/>
                            </a:rPr>
                            <m:t>𝑡</m:t>
                          </m:r>
                        </m:e>
                      </m:d>
                    </m:oMath>
                  </m:oMathPara>
                </a14:m>
                <a:endParaRPr lang="en-GB" dirty="0"/>
              </a:p>
            </p:txBody>
          </p:sp>
        </mc:Choice>
        <mc:Fallback xmlns="">
          <p:sp>
            <p:nvSpPr>
              <p:cNvPr id="19" name="TextBox 18">
                <a:extLst>
                  <a:ext uri="{FF2B5EF4-FFF2-40B4-BE49-F238E27FC236}">
                    <a16:creationId xmlns:a16="http://schemas.microsoft.com/office/drawing/2014/main" id="{AA28C58B-EF49-97CD-554B-80679FAB9C32}"/>
                  </a:ext>
                </a:extLst>
              </p:cNvPr>
              <p:cNvSpPr txBox="1">
                <a:spLocks noRot="1" noChangeAspect="1" noMove="1" noResize="1" noEditPoints="1" noAdjustHandles="1" noChangeArrowheads="1" noChangeShapeType="1" noTextEdit="1"/>
              </p:cNvSpPr>
              <p:nvPr/>
            </p:nvSpPr>
            <p:spPr>
              <a:xfrm>
                <a:off x="3214645" y="2549465"/>
                <a:ext cx="607687" cy="369332"/>
              </a:xfrm>
              <a:prstGeom prst="rect">
                <a:avLst/>
              </a:prstGeom>
              <a:blipFill>
                <a:blip r:embed="rId8"/>
                <a:stretch>
                  <a:fillRect/>
                </a:stretch>
              </a:blipFill>
            </p:spPr>
            <p:txBody>
              <a:bodyPr/>
              <a:lstStyle/>
              <a:p>
                <a:r>
                  <a:rPr lang="en-US">
                    <a:noFill/>
                  </a:rPr>
                  <a:t> </a:t>
                </a:r>
              </a:p>
            </p:txBody>
          </p:sp>
        </mc:Fallback>
      </mc:AlternateContent>
      <p:sp>
        <p:nvSpPr>
          <p:cNvPr id="22" name="TextBox 21">
            <a:extLst>
              <a:ext uri="{FF2B5EF4-FFF2-40B4-BE49-F238E27FC236}">
                <a16:creationId xmlns:a16="http://schemas.microsoft.com/office/drawing/2014/main" id="{04CB9442-7848-C40C-5D6D-9662F8943A80}"/>
              </a:ext>
            </a:extLst>
          </p:cNvPr>
          <p:cNvSpPr txBox="1"/>
          <p:nvPr/>
        </p:nvSpPr>
        <p:spPr>
          <a:xfrm>
            <a:off x="1579884" y="2029206"/>
            <a:ext cx="841897" cy="523220"/>
          </a:xfrm>
          <a:prstGeom prst="rect">
            <a:avLst/>
          </a:prstGeom>
          <a:solidFill>
            <a:srgbClr val="FFFFFF">
              <a:alpha val="34000"/>
            </a:srgbClr>
          </a:solidFill>
        </p:spPr>
        <p:txBody>
          <a:bodyPr wrap="none" rtlCol="0">
            <a:spAutoFit/>
          </a:bodyPr>
          <a:lstStyle/>
          <a:p>
            <a:pPr algn="ctr"/>
            <a:r>
              <a:rPr lang="en-GB" sz="1400" dirty="0"/>
              <a:t>Neural</a:t>
            </a:r>
          </a:p>
          <a:p>
            <a:pPr algn="ctr"/>
            <a:r>
              <a:rPr lang="en-GB" sz="1400" dirty="0"/>
              <a:t>Network</a:t>
            </a:r>
          </a:p>
        </p:txBody>
      </p:sp>
      <p:pic>
        <p:nvPicPr>
          <p:cNvPr id="12" name="Graphic 11" descr="Walk with solid fill">
            <a:extLst>
              <a:ext uri="{FF2B5EF4-FFF2-40B4-BE49-F238E27FC236}">
                <a16:creationId xmlns:a16="http://schemas.microsoft.com/office/drawing/2014/main" id="{35A6A8F4-CBFF-122B-3581-43C7D7B31AF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574812" y="4531623"/>
            <a:ext cx="454605" cy="454605"/>
          </a:xfrm>
          <a:prstGeom prst="rect">
            <a:avLst/>
          </a:prstGeom>
        </p:spPr>
      </p:pic>
      <p:pic>
        <p:nvPicPr>
          <p:cNvPr id="25" name="Graphic 24" descr="Walk with solid fill">
            <a:extLst>
              <a:ext uri="{FF2B5EF4-FFF2-40B4-BE49-F238E27FC236}">
                <a16:creationId xmlns:a16="http://schemas.microsoft.com/office/drawing/2014/main" id="{9C8FA1B7-0C47-FB7E-E802-0C4A657ECBC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100296" y="2705626"/>
            <a:ext cx="454605" cy="454605"/>
          </a:xfrm>
          <a:prstGeom prst="rect">
            <a:avLst/>
          </a:prstGeom>
        </p:spPr>
      </p:pic>
      <p:sp>
        <p:nvSpPr>
          <p:cNvPr id="28" name="Cube 27">
            <a:extLst>
              <a:ext uri="{FF2B5EF4-FFF2-40B4-BE49-F238E27FC236}">
                <a16:creationId xmlns:a16="http://schemas.microsoft.com/office/drawing/2014/main" id="{B29B65F6-41A1-6C6A-AC67-E9DC5582AC04}"/>
              </a:ext>
            </a:extLst>
          </p:cNvPr>
          <p:cNvSpPr/>
          <p:nvPr/>
        </p:nvSpPr>
        <p:spPr>
          <a:xfrm>
            <a:off x="60456" y="622675"/>
            <a:ext cx="7664824" cy="5231277"/>
          </a:xfrm>
          <a:prstGeom prst="cube">
            <a:avLst>
              <a:gd name="adj" fmla="val 13327"/>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Graphic 35" descr="Smart Phone with solid fill">
            <a:extLst>
              <a:ext uri="{FF2B5EF4-FFF2-40B4-BE49-F238E27FC236}">
                <a16:creationId xmlns:a16="http://schemas.microsoft.com/office/drawing/2014/main" id="{5CB377AD-30FB-3E7F-9577-75BAE0F61A62}"/>
              </a:ext>
            </a:extLst>
          </p:cNvPr>
          <p:cNvPicPr/>
          <p:nvPr/>
        </p:nvPicPr>
        <p:blipFill>
          <a:blip r:embed="rId4"/>
          <a:stretch/>
        </p:blipFill>
        <p:spPr>
          <a:xfrm rot="1730551">
            <a:off x="6456619" y="2754170"/>
            <a:ext cx="346456" cy="278418"/>
          </a:xfrm>
          <a:prstGeom prst="rect">
            <a:avLst/>
          </a:prstGeom>
          <a:ln w="0">
            <a:noFill/>
          </a:ln>
        </p:spPr>
      </p:pic>
      <p:pic>
        <p:nvPicPr>
          <p:cNvPr id="33" name="Graphic 35" descr="Smart Phone with solid fill">
            <a:extLst>
              <a:ext uri="{FF2B5EF4-FFF2-40B4-BE49-F238E27FC236}">
                <a16:creationId xmlns:a16="http://schemas.microsoft.com/office/drawing/2014/main" id="{20F7C7C2-0D9B-8492-5960-FCB2D2B1BC20}"/>
              </a:ext>
            </a:extLst>
          </p:cNvPr>
          <p:cNvPicPr/>
          <p:nvPr/>
        </p:nvPicPr>
        <p:blipFill>
          <a:blip r:embed="rId4"/>
          <a:stretch/>
        </p:blipFill>
        <p:spPr>
          <a:xfrm rot="1730551">
            <a:off x="5947072" y="4578583"/>
            <a:ext cx="346456" cy="278418"/>
          </a:xfrm>
          <a:prstGeom prst="rect">
            <a:avLst/>
          </a:prstGeom>
          <a:ln w="0">
            <a:noFill/>
          </a:ln>
        </p:spPr>
      </p:pic>
      <p:sp>
        <p:nvSpPr>
          <p:cNvPr id="34" name="Rectangle: Rounded Corners 33">
            <a:extLst>
              <a:ext uri="{FF2B5EF4-FFF2-40B4-BE49-F238E27FC236}">
                <a16:creationId xmlns:a16="http://schemas.microsoft.com/office/drawing/2014/main" id="{D8553CC1-3415-B68A-43F5-3EED8B0AD77A}"/>
              </a:ext>
            </a:extLst>
          </p:cNvPr>
          <p:cNvSpPr/>
          <p:nvPr/>
        </p:nvSpPr>
        <p:spPr>
          <a:xfrm>
            <a:off x="1948367" y="4164806"/>
            <a:ext cx="986643" cy="616322"/>
          </a:xfrm>
          <a:prstGeom prst="round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9" name="Connector: Elbow 38">
            <a:extLst>
              <a:ext uri="{FF2B5EF4-FFF2-40B4-BE49-F238E27FC236}">
                <a16:creationId xmlns:a16="http://schemas.microsoft.com/office/drawing/2014/main" id="{21999A99-8826-C230-BB6A-233B3326BC97}"/>
              </a:ext>
            </a:extLst>
          </p:cNvPr>
          <p:cNvCxnSpPr>
            <a:cxnSpLocks/>
            <a:stCxn id="206" idx="3"/>
          </p:cNvCxnSpPr>
          <p:nvPr/>
        </p:nvCxnSpPr>
        <p:spPr>
          <a:xfrm flipV="1">
            <a:off x="2914691" y="3507422"/>
            <a:ext cx="242274" cy="965545"/>
          </a:xfrm>
          <a:prstGeom prst="bentConnector2">
            <a:avLst/>
          </a:prstGeom>
          <a:ln w="158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0" name="TextBox 199">
                <a:extLst>
                  <a:ext uri="{FF2B5EF4-FFF2-40B4-BE49-F238E27FC236}">
                    <a16:creationId xmlns:a16="http://schemas.microsoft.com/office/drawing/2014/main" id="{BE74B704-C3E0-A910-9F27-35372A045E09}"/>
                  </a:ext>
                </a:extLst>
              </p:cNvPr>
              <p:cNvSpPr txBox="1"/>
              <p:nvPr/>
            </p:nvSpPr>
            <p:spPr>
              <a:xfrm>
                <a:off x="3286576" y="3895208"/>
                <a:ext cx="802419" cy="381515"/>
              </a:xfrm>
              <a:prstGeom prst="rect">
                <a:avLst/>
              </a:prstGeom>
              <a:solidFill>
                <a:srgbClr val="FFFFFF">
                  <a:alpha val="85000"/>
                </a:srgbClr>
              </a:solidFill>
              <a:ln>
                <a:solidFill>
                  <a:schemeClr val="tx1"/>
                </a:solidFill>
              </a:ln>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𝑖</m:t>
                          </m:r>
                        </m:sub>
                      </m:sSub>
                      <m:r>
                        <a:rPr lang="en-GB" b="0" i="1" noProof="0" smtClean="0">
                          <a:latin typeface="Cambria Math" panose="02040503050406030204" pitchFamily="18" charset="0"/>
                        </a:rPr>
                        <m:t>(</m:t>
                      </m:r>
                      <m:sSub>
                        <m:sSubPr>
                          <m:ctrlPr>
                            <a:rPr lang="en-GB" i="1">
                              <a:latin typeface="Cambria Math" panose="02040503050406030204" pitchFamily="18" charset="0"/>
                              <a:ea typeface="Cambria Math" panose="02040503050406030204" pitchFamily="18" charset="0"/>
                            </a:rPr>
                          </m:ctrlPr>
                        </m:sSubPr>
                        <m:e>
                          <m:r>
                            <a:rPr lang="en-GB" i="1">
                              <a:latin typeface="Cambria Math" panose="02040503050406030204" pitchFamily="18" charset="0"/>
                              <a:ea typeface="Cambria Math" panose="02040503050406030204" pitchFamily="18" charset="0"/>
                            </a:rPr>
                            <m:t>𝜉</m:t>
                          </m:r>
                        </m:e>
                        <m:sub>
                          <m:r>
                            <a:rPr lang="en-GB" b="0" i="1" smtClean="0">
                              <a:latin typeface="Cambria Math" panose="02040503050406030204" pitchFamily="18" charset="0"/>
                              <a:ea typeface="Cambria Math" panose="02040503050406030204" pitchFamily="18" charset="0"/>
                            </a:rPr>
                            <m:t>𝑖</m:t>
                          </m:r>
                          <m:r>
                            <a:rPr lang="en-GB" i="1">
                              <a:latin typeface="Cambria Math" panose="02040503050406030204" pitchFamily="18" charset="0"/>
                              <a:ea typeface="Cambria Math" panose="02040503050406030204" pitchFamily="18" charset="0"/>
                            </a:rPr>
                            <m:t>,</m:t>
                          </m:r>
                          <m:r>
                            <a:rPr lang="en-GB" i="1">
                              <a:latin typeface="Cambria Math" panose="02040503050406030204" pitchFamily="18" charset="0"/>
                              <a:ea typeface="Cambria Math" panose="02040503050406030204" pitchFamily="18" charset="0"/>
                            </a:rPr>
                            <m:t>𝑡</m:t>
                          </m:r>
                        </m:sub>
                      </m:sSub>
                      <m:r>
                        <a:rPr lang="en-GB" b="0" i="1" noProof="0" smtClean="0">
                          <a:latin typeface="Cambria Math" panose="02040503050406030204" pitchFamily="18" charset="0"/>
                        </a:rPr>
                        <m:t>)</m:t>
                      </m:r>
                    </m:oMath>
                  </m:oMathPara>
                </a14:m>
                <a:endParaRPr lang="en-US" dirty="0"/>
              </a:p>
            </p:txBody>
          </p:sp>
        </mc:Choice>
        <mc:Fallback xmlns="">
          <p:sp>
            <p:nvSpPr>
              <p:cNvPr id="200" name="TextBox 199">
                <a:extLst>
                  <a:ext uri="{FF2B5EF4-FFF2-40B4-BE49-F238E27FC236}">
                    <a16:creationId xmlns:a16="http://schemas.microsoft.com/office/drawing/2014/main" id="{BE74B704-C3E0-A910-9F27-35372A045E09}"/>
                  </a:ext>
                </a:extLst>
              </p:cNvPr>
              <p:cNvSpPr txBox="1">
                <a:spLocks noRot="1" noChangeAspect="1" noMove="1" noResize="1" noEditPoints="1" noAdjustHandles="1" noChangeArrowheads="1" noChangeShapeType="1" noTextEdit="1"/>
              </p:cNvSpPr>
              <p:nvPr/>
            </p:nvSpPr>
            <p:spPr>
              <a:xfrm>
                <a:off x="3286576" y="3895208"/>
                <a:ext cx="802419" cy="381515"/>
              </a:xfrm>
              <a:prstGeom prst="rect">
                <a:avLst/>
              </a:prstGeom>
              <a:blipFill>
                <a:blip r:embed="rId9"/>
                <a:stretch>
                  <a:fillRect r="-12687" b="-7692"/>
                </a:stretch>
              </a:blipFill>
              <a:ln>
                <a:solidFill>
                  <a:schemeClr val="tx1"/>
                </a:solidFill>
              </a:ln>
            </p:spPr>
            <p:txBody>
              <a:bodyPr/>
              <a:lstStyle/>
              <a:p>
                <a:r>
                  <a:rPr lang="en-US">
                    <a:noFill/>
                  </a:rPr>
                  <a:t> </a:t>
                </a:r>
              </a:p>
            </p:txBody>
          </p:sp>
        </mc:Fallback>
      </mc:AlternateContent>
      <p:sp>
        <p:nvSpPr>
          <p:cNvPr id="201" name="Right Brace 200">
            <a:extLst>
              <a:ext uri="{FF2B5EF4-FFF2-40B4-BE49-F238E27FC236}">
                <a16:creationId xmlns:a16="http://schemas.microsoft.com/office/drawing/2014/main" id="{6E805CBF-3304-22C1-EC85-5F378DE94BF5}"/>
              </a:ext>
            </a:extLst>
          </p:cNvPr>
          <p:cNvSpPr/>
          <p:nvPr/>
        </p:nvSpPr>
        <p:spPr>
          <a:xfrm rot="5400000">
            <a:off x="672829" y="2089440"/>
            <a:ext cx="279607" cy="995083"/>
          </a:xfrm>
          <a:prstGeom prst="rightBrace">
            <a:avLst>
              <a:gd name="adj1" fmla="val 21960"/>
              <a:gd name="adj2" fmla="val 50000"/>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6" name="TextBox 205">
            <a:extLst>
              <a:ext uri="{FF2B5EF4-FFF2-40B4-BE49-F238E27FC236}">
                <a16:creationId xmlns:a16="http://schemas.microsoft.com/office/drawing/2014/main" id="{0F4A5E39-18D1-0014-A14D-2E202B54976B}"/>
              </a:ext>
            </a:extLst>
          </p:cNvPr>
          <p:cNvSpPr txBox="1"/>
          <p:nvPr/>
        </p:nvSpPr>
        <p:spPr>
          <a:xfrm>
            <a:off x="1927458" y="4288301"/>
            <a:ext cx="987233" cy="369332"/>
          </a:xfrm>
          <a:prstGeom prst="rect">
            <a:avLst/>
          </a:prstGeom>
          <a:noFill/>
        </p:spPr>
        <p:txBody>
          <a:bodyPr wrap="square">
            <a:spAutoFit/>
          </a:bodyPr>
          <a:lstStyle/>
          <a:p>
            <a:pPr algn="ctr"/>
            <a:r>
              <a:rPr lang="en-GB" sz="1800" b="0" strike="noStrike" spc="-1" noProof="0" dirty="0">
                <a:solidFill>
                  <a:srgbClr val="000000"/>
                </a:solidFill>
                <a:latin typeface="Calibri"/>
              </a:rPr>
              <a:t>Q-Table</a:t>
            </a:r>
            <a:endParaRPr lang="en-GB" noProof="0" dirty="0"/>
          </a:p>
        </p:txBody>
      </p:sp>
      <p:pic>
        <p:nvPicPr>
          <p:cNvPr id="17" name="Graphic 16" descr="Wireless with solid fill">
            <a:extLst>
              <a:ext uri="{FF2B5EF4-FFF2-40B4-BE49-F238E27FC236}">
                <a16:creationId xmlns:a16="http://schemas.microsoft.com/office/drawing/2014/main" id="{F6643BD7-3969-9536-DE8A-9C3FA3D2080C}"/>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rot="482552">
            <a:off x="5090621" y="3424738"/>
            <a:ext cx="322586" cy="297515"/>
          </a:xfrm>
          <a:prstGeom prst="rect">
            <a:avLst/>
          </a:prstGeom>
        </p:spPr>
      </p:pic>
      <p:pic>
        <p:nvPicPr>
          <p:cNvPr id="18" name="Graphic 17" descr="Wireless with solid fill">
            <a:extLst>
              <a:ext uri="{FF2B5EF4-FFF2-40B4-BE49-F238E27FC236}">
                <a16:creationId xmlns:a16="http://schemas.microsoft.com/office/drawing/2014/main" id="{9ED199A0-81EF-2AA2-31F6-AA52AD08BC54}"/>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rot="482552">
            <a:off x="5873344" y="4243509"/>
            <a:ext cx="322586" cy="297515"/>
          </a:xfrm>
          <a:prstGeom prst="rect">
            <a:avLst/>
          </a:prstGeom>
        </p:spPr>
      </p:pic>
      <p:pic>
        <p:nvPicPr>
          <p:cNvPr id="24" name="Graphic 23" descr="Wireless with solid fill">
            <a:extLst>
              <a:ext uri="{FF2B5EF4-FFF2-40B4-BE49-F238E27FC236}">
                <a16:creationId xmlns:a16="http://schemas.microsoft.com/office/drawing/2014/main" id="{1384FDFE-383D-FF21-84E4-2C1BBCAD0D5A}"/>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rot="482552">
            <a:off x="6321441" y="2392212"/>
            <a:ext cx="322586" cy="297515"/>
          </a:xfrm>
          <a:prstGeom prst="rect">
            <a:avLst/>
          </a:prstGeom>
        </p:spPr>
      </p:pic>
      <p:cxnSp>
        <p:nvCxnSpPr>
          <p:cNvPr id="38" name="Connector: Elbow 37">
            <a:extLst>
              <a:ext uri="{FF2B5EF4-FFF2-40B4-BE49-F238E27FC236}">
                <a16:creationId xmlns:a16="http://schemas.microsoft.com/office/drawing/2014/main" id="{44DB44C3-7AF1-A076-7FA0-C9CDB7FD9F66}"/>
              </a:ext>
            </a:extLst>
          </p:cNvPr>
          <p:cNvCxnSpPr>
            <a:cxnSpLocks/>
          </p:cNvCxnSpPr>
          <p:nvPr/>
        </p:nvCxnSpPr>
        <p:spPr>
          <a:xfrm rot="16200000" flipH="1">
            <a:off x="723715" y="3202549"/>
            <a:ext cx="1672162" cy="754374"/>
          </a:xfrm>
          <a:prstGeom prst="bentConnector2">
            <a:avLst/>
          </a:prstGeom>
          <a:ln w="19050">
            <a:solidFill>
              <a:schemeClr val="tx1"/>
            </a:solidFill>
            <a:prstDash val="dash"/>
            <a:tailEnd type="triangle" w="med" len="lg"/>
          </a:ln>
        </p:spPr>
        <p:style>
          <a:lnRef idx="1">
            <a:schemeClr val="accent1"/>
          </a:lnRef>
          <a:fillRef idx="0">
            <a:schemeClr val="accent1"/>
          </a:fillRef>
          <a:effectRef idx="0">
            <a:schemeClr val="accent1"/>
          </a:effectRef>
          <a:fontRef idx="minor">
            <a:schemeClr val="tx1"/>
          </a:fontRef>
        </p:style>
      </p:cxnSp>
      <p:cxnSp>
        <p:nvCxnSpPr>
          <p:cNvPr id="40" name="Connector: Elbow 39">
            <a:extLst>
              <a:ext uri="{FF2B5EF4-FFF2-40B4-BE49-F238E27FC236}">
                <a16:creationId xmlns:a16="http://schemas.microsoft.com/office/drawing/2014/main" id="{98C5EC78-CECE-EAA3-52AC-E5119B6D09FD}"/>
              </a:ext>
            </a:extLst>
          </p:cNvPr>
          <p:cNvCxnSpPr>
            <a:cxnSpLocks/>
          </p:cNvCxnSpPr>
          <p:nvPr/>
        </p:nvCxnSpPr>
        <p:spPr>
          <a:xfrm rot="16200000" flipH="1">
            <a:off x="274252" y="2990814"/>
            <a:ext cx="1822544" cy="1447535"/>
          </a:xfrm>
          <a:prstGeom prst="bentConnector3">
            <a:avLst>
              <a:gd name="adj1" fmla="val 100172"/>
            </a:avLst>
          </a:prstGeom>
          <a:ln w="19050">
            <a:solidFill>
              <a:schemeClr val="tx1"/>
            </a:solidFill>
            <a:prstDash val="dash"/>
            <a:tailEnd type="triangle"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8EB73EB5-607A-BCED-4C55-D9F4BEDC3815}"/>
                  </a:ext>
                </a:extLst>
              </p:cNvPr>
              <p:cNvSpPr txBox="1"/>
              <p:nvPr/>
            </p:nvSpPr>
            <p:spPr>
              <a:xfrm>
                <a:off x="183854" y="2859096"/>
                <a:ext cx="508793" cy="369332"/>
              </a:xfrm>
              <a:prstGeom prst="rect">
                <a:avLst/>
              </a:prstGeom>
              <a:solidFill>
                <a:schemeClr val="bg1">
                  <a:alpha val="85000"/>
                </a:schemeClr>
              </a:solidFill>
              <a:ln>
                <a:solidFill>
                  <a:schemeClr val="tx1"/>
                </a:solid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i="1" smtClean="0">
                              <a:latin typeface="Cambria Math" panose="02040503050406030204" pitchFamily="18" charset="0"/>
                            </a:rPr>
                          </m:ctrlPr>
                        </m:sSubPr>
                        <m:e>
                          <m:r>
                            <a:rPr lang="de-DE" b="0" i="1" smtClean="0">
                              <a:latin typeface="Cambria Math" panose="02040503050406030204" pitchFamily="18" charset="0"/>
                            </a:rPr>
                            <m:t>𝑄</m:t>
                          </m:r>
                        </m:e>
                        <m:sub>
                          <m:r>
                            <a:rPr lang="de-DE" b="0" i="1" smtClean="0">
                              <a:latin typeface="Cambria Math" panose="02040503050406030204" pitchFamily="18" charset="0"/>
                            </a:rPr>
                            <m:t>1</m:t>
                          </m:r>
                        </m:sub>
                      </m:sSub>
                    </m:oMath>
                  </m:oMathPara>
                </a14:m>
                <a:endParaRPr lang="en-GB" dirty="0"/>
              </a:p>
            </p:txBody>
          </p:sp>
        </mc:Choice>
        <mc:Fallback xmlns="">
          <p:sp>
            <p:nvSpPr>
              <p:cNvPr id="52" name="TextBox 51">
                <a:extLst>
                  <a:ext uri="{FF2B5EF4-FFF2-40B4-BE49-F238E27FC236}">
                    <a16:creationId xmlns:a16="http://schemas.microsoft.com/office/drawing/2014/main" id="{8EB73EB5-607A-BCED-4C55-D9F4BEDC3815}"/>
                  </a:ext>
                </a:extLst>
              </p:cNvPr>
              <p:cNvSpPr txBox="1">
                <a:spLocks noRot="1" noChangeAspect="1" noMove="1" noResize="1" noEditPoints="1" noAdjustHandles="1" noChangeArrowheads="1" noChangeShapeType="1" noTextEdit="1"/>
              </p:cNvSpPr>
              <p:nvPr/>
            </p:nvSpPr>
            <p:spPr>
              <a:xfrm>
                <a:off x="183854" y="2859096"/>
                <a:ext cx="508793" cy="369332"/>
              </a:xfrm>
              <a:prstGeom prst="rect">
                <a:avLst/>
              </a:prstGeom>
              <a:blipFill>
                <a:blip r:embed="rId12"/>
                <a:stretch>
                  <a:fillRect b="-9524"/>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CB6F7653-E080-6697-E5FC-EF022B6EA4C9}"/>
                  </a:ext>
                </a:extLst>
              </p:cNvPr>
              <p:cNvSpPr txBox="1"/>
              <p:nvPr/>
            </p:nvSpPr>
            <p:spPr>
              <a:xfrm>
                <a:off x="942704" y="3412970"/>
                <a:ext cx="518411" cy="369332"/>
              </a:xfrm>
              <a:prstGeom prst="rect">
                <a:avLst/>
              </a:prstGeom>
              <a:solidFill>
                <a:schemeClr val="bg1">
                  <a:alpha val="85000"/>
                </a:schemeClr>
              </a:solidFill>
              <a:ln>
                <a:solidFill>
                  <a:schemeClr val="tx1"/>
                </a:solid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i="1" smtClean="0">
                              <a:latin typeface="Cambria Math" panose="02040503050406030204" pitchFamily="18" charset="0"/>
                            </a:rPr>
                          </m:ctrlPr>
                        </m:sSubPr>
                        <m:e>
                          <m:r>
                            <a:rPr lang="de-DE" b="0" i="1" smtClean="0">
                              <a:latin typeface="Cambria Math" panose="02040503050406030204" pitchFamily="18" charset="0"/>
                            </a:rPr>
                            <m:t>𝑄</m:t>
                          </m:r>
                        </m:e>
                        <m:sub>
                          <m:r>
                            <a:rPr lang="de-DE" b="0" i="1" smtClean="0">
                              <a:latin typeface="Cambria Math" panose="02040503050406030204" pitchFamily="18" charset="0"/>
                            </a:rPr>
                            <m:t>𝑛</m:t>
                          </m:r>
                        </m:sub>
                      </m:sSub>
                    </m:oMath>
                  </m:oMathPara>
                </a14:m>
                <a:endParaRPr lang="en-GB" dirty="0"/>
              </a:p>
            </p:txBody>
          </p:sp>
        </mc:Choice>
        <mc:Fallback xmlns="">
          <p:sp>
            <p:nvSpPr>
              <p:cNvPr id="43" name="TextBox 42">
                <a:extLst>
                  <a:ext uri="{FF2B5EF4-FFF2-40B4-BE49-F238E27FC236}">
                    <a16:creationId xmlns:a16="http://schemas.microsoft.com/office/drawing/2014/main" id="{CB6F7653-E080-6697-E5FC-EF022B6EA4C9}"/>
                  </a:ext>
                </a:extLst>
              </p:cNvPr>
              <p:cNvSpPr txBox="1">
                <a:spLocks noRot="1" noChangeAspect="1" noMove="1" noResize="1" noEditPoints="1" noAdjustHandles="1" noChangeArrowheads="1" noChangeShapeType="1" noTextEdit="1"/>
              </p:cNvSpPr>
              <p:nvPr/>
            </p:nvSpPr>
            <p:spPr>
              <a:xfrm>
                <a:off x="942704" y="3412970"/>
                <a:ext cx="518411" cy="369332"/>
              </a:xfrm>
              <a:prstGeom prst="rect">
                <a:avLst/>
              </a:prstGeom>
              <a:blipFill>
                <a:blip r:embed="rId13"/>
                <a:stretch>
                  <a:fillRect b="-9677"/>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06B41CDE-1082-BD1C-3827-2B3340E8A94A}"/>
                  </a:ext>
                </a:extLst>
              </p:cNvPr>
              <p:cNvSpPr txBox="1"/>
              <p:nvPr/>
            </p:nvSpPr>
            <p:spPr>
              <a:xfrm>
                <a:off x="509568" y="3353481"/>
                <a:ext cx="38173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ea typeface="Cambria Math" panose="02040503050406030204" pitchFamily="18" charset="0"/>
                        </a:rPr>
                        <m:t>⋯</m:t>
                      </m:r>
                    </m:oMath>
                  </m:oMathPara>
                </a14:m>
                <a:endParaRPr lang="en-GB" noProof="0" dirty="0"/>
              </a:p>
            </p:txBody>
          </p:sp>
        </mc:Choice>
        <mc:Fallback xmlns="">
          <p:sp>
            <p:nvSpPr>
              <p:cNvPr id="48" name="TextBox 47">
                <a:extLst>
                  <a:ext uri="{FF2B5EF4-FFF2-40B4-BE49-F238E27FC236}">
                    <a16:creationId xmlns:a16="http://schemas.microsoft.com/office/drawing/2014/main" id="{06B41CDE-1082-BD1C-3827-2B3340E8A94A}"/>
                  </a:ext>
                </a:extLst>
              </p:cNvPr>
              <p:cNvSpPr txBox="1">
                <a:spLocks noRot="1" noChangeAspect="1" noMove="1" noResize="1" noEditPoints="1" noAdjustHandles="1" noChangeArrowheads="1" noChangeShapeType="1" noTextEdit="1"/>
              </p:cNvSpPr>
              <p:nvPr/>
            </p:nvSpPr>
            <p:spPr>
              <a:xfrm>
                <a:off x="509568" y="3353481"/>
                <a:ext cx="381730" cy="369332"/>
              </a:xfrm>
              <a:prstGeom prst="rect">
                <a:avLst/>
              </a:prstGeom>
              <a:blipFill>
                <a:blip r:embed="rId14"/>
                <a:stretch>
                  <a:fillRect/>
                </a:stretch>
              </a:blipFill>
            </p:spPr>
            <p:txBody>
              <a:bodyPr/>
              <a:lstStyle/>
              <a:p>
                <a:r>
                  <a:rPr lang="en-US">
                    <a:noFill/>
                  </a:rPr>
                  <a:t> </a:t>
                </a:r>
              </a:p>
            </p:txBody>
          </p:sp>
        </mc:Fallback>
      </mc:AlternateContent>
      <p:cxnSp>
        <p:nvCxnSpPr>
          <p:cNvPr id="44" name="Straight Arrow Connector 43">
            <a:extLst>
              <a:ext uri="{FF2B5EF4-FFF2-40B4-BE49-F238E27FC236}">
                <a16:creationId xmlns:a16="http://schemas.microsoft.com/office/drawing/2014/main" id="{B6B53975-5B12-EDE7-A6E3-A09F96A72E3C}"/>
              </a:ext>
            </a:extLst>
          </p:cNvPr>
          <p:cNvCxnSpPr>
            <a:cxnSpLocks/>
          </p:cNvCxnSpPr>
          <p:nvPr/>
        </p:nvCxnSpPr>
        <p:spPr>
          <a:xfrm>
            <a:off x="8126580" y="4450644"/>
            <a:ext cx="3672000" cy="0"/>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D0A4B383-8F2C-3869-09B8-6F733E18F23B}"/>
                  </a:ext>
                </a:extLst>
              </p:cNvPr>
              <p:cNvSpPr txBox="1"/>
              <p:nvPr/>
            </p:nvSpPr>
            <p:spPr>
              <a:xfrm>
                <a:off x="11698935" y="4560057"/>
                <a:ext cx="16113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rPr>
                        <m:t>𝑡</m:t>
                      </m:r>
                    </m:oMath>
                  </m:oMathPara>
                </a14:m>
                <a:endParaRPr lang="en-GB" noProof="0" dirty="0"/>
              </a:p>
            </p:txBody>
          </p:sp>
        </mc:Choice>
        <mc:Fallback xmlns="">
          <p:sp>
            <p:nvSpPr>
              <p:cNvPr id="45" name="TextBox 44">
                <a:extLst>
                  <a:ext uri="{FF2B5EF4-FFF2-40B4-BE49-F238E27FC236}">
                    <a16:creationId xmlns:a16="http://schemas.microsoft.com/office/drawing/2014/main" id="{D0A4B383-8F2C-3869-09B8-6F733E18F23B}"/>
                  </a:ext>
                </a:extLst>
              </p:cNvPr>
              <p:cNvSpPr txBox="1">
                <a:spLocks noRot="1" noChangeAspect="1" noMove="1" noResize="1" noEditPoints="1" noAdjustHandles="1" noChangeArrowheads="1" noChangeShapeType="1" noTextEdit="1"/>
              </p:cNvSpPr>
              <p:nvPr/>
            </p:nvSpPr>
            <p:spPr>
              <a:xfrm>
                <a:off x="11698935" y="4560057"/>
                <a:ext cx="161133" cy="276999"/>
              </a:xfrm>
              <a:prstGeom prst="rect">
                <a:avLst/>
              </a:prstGeom>
              <a:blipFill>
                <a:blip r:embed="rId15"/>
                <a:stretch>
                  <a:fillRect l="-25926" r="-22222" b="-8889"/>
                </a:stretch>
              </a:blipFill>
            </p:spPr>
            <p:txBody>
              <a:bodyPr/>
              <a:lstStyle/>
              <a:p>
                <a:r>
                  <a:rPr lang="en-US">
                    <a:noFill/>
                  </a:rPr>
                  <a:t> </a:t>
                </a:r>
              </a:p>
            </p:txBody>
          </p:sp>
        </mc:Fallback>
      </mc:AlternateContent>
      <p:sp>
        <p:nvSpPr>
          <p:cNvPr id="47" name="Rectangle: Rounded Corners 46">
            <a:extLst>
              <a:ext uri="{FF2B5EF4-FFF2-40B4-BE49-F238E27FC236}">
                <a16:creationId xmlns:a16="http://schemas.microsoft.com/office/drawing/2014/main" id="{3FEC4CDA-3098-D7C0-17F4-55017C68F8F4}"/>
              </a:ext>
            </a:extLst>
          </p:cNvPr>
          <p:cNvSpPr/>
          <p:nvPr/>
        </p:nvSpPr>
        <p:spPr>
          <a:xfrm>
            <a:off x="8145347" y="3989674"/>
            <a:ext cx="714286"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781978CC-43B3-269A-5791-AF3A62C320AA}"/>
                  </a:ext>
                </a:extLst>
              </p:cNvPr>
              <p:cNvSpPr txBox="1"/>
              <p:nvPr/>
            </p:nvSpPr>
            <p:spPr>
              <a:xfrm>
                <a:off x="8104707" y="3992382"/>
                <a:ext cx="79302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𝑡</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oMath>
                  </m:oMathPara>
                </a14:m>
                <a:endParaRPr lang="en-GB" noProof="0" dirty="0"/>
              </a:p>
            </p:txBody>
          </p:sp>
        </mc:Choice>
        <mc:Fallback xmlns="">
          <p:sp>
            <p:nvSpPr>
              <p:cNvPr id="50" name="TextBox 49">
                <a:extLst>
                  <a:ext uri="{FF2B5EF4-FFF2-40B4-BE49-F238E27FC236}">
                    <a16:creationId xmlns:a16="http://schemas.microsoft.com/office/drawing/2014/main" id="{781978CC-43B3-269A-5791-AF3A62C320AA}"/>
                  </a:ext>
                </a:extLst>
              </p:cNvPr>
              <p:cNvSpPr txBox="1">
                <a:spLocks noRot="1" noChangeAspect="1" noMove="1" noResize="1" noEditPoints="1" noAdjustHandles="1" noChangeArrowheads="1" noChangeShapeType="1" noTextEdit="1"/>
              </p:cNvSpPr>
              <p:nvPr/>
            </p:nvSpPr>
            <p:spPr>
              <a:xfrm>
                <a:off x="8104707" y="3992382"/>
                <a:ext cx="793026" cy="369332"/>
              </a:xfrm>
              <a:prstGeom prst="rect">
                <a:avLst/>
              </a:prstGeom>
              <a:blipFill>
                <a:blip r:embed="rId16"/>
                <a:stretch>
                  <a:fillRect r="-6923" b="-13115"/>
                </a:stretch>
              </a:blipFill>
            </p:spPr>
            <p:txBody>
              <a:bodyPr/>
              <a:lstStyle/>
              <a:p>
                <a:r>
                  <a:rPr lang="en-US">
                    <a:noFill/>
                  </a:rPr>
                  <a:t> </a:t>
                </a:r>
              </a:p>
            </p:txBody>
          </p:sp>
        </mc:Fallback>
      </mc:AlternateContent>
      <p:sp>
        <p:nvSpPr>
          <p:cNvPr id="51" name="Rectangle: Rounded Corners 50">
            <a:extLst>
              <a:ext uri="{FF2B5EF4-FFF2-40B4-BE49-F238E27FC236}">
                <a16:creationId xmlns:a16="http://schemas.microsoft.com/office/drawing/2014/main" id="{6C398341-7140-ED86-2580-2B36271B86E9}"/>
              </a:ext>
            </a:extLst>
          </p:cNvPr>
          <p:cNvSpPr/>
          <p:nvPr/>
        </p:nvSpPr>
        <p:spPr>
          <a:xfrm>
            <a:off x="10456545" y="3975377"/>
            <a:ext cx="841925"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A0E5D419-081B-07EF-C8BF-300DDC0BE05A}"/>
                  </a:ext>
                </a:extLst>
              </p:cNvPr>
              <p:cNvSpPr txBox="1"/>
              <p:nvPr/>
            </p:nvSpPr>
            <p:spPr>
              <a:xfrm>
                <a:off x="10415906" y="3978085"/>
                <a:ext cx="79302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𝑡</m:t>
                          </m:r>
                        </m:e>
                        <m:sub>
                          <m:r>
                            <a:rPr lang="de-DE" b="0" i="1" noProof="0" smtClean="0">
                              <a:latin typeface="Cambria Math" panose="02040503050406030204" pitchFamily="18" charset="0"/>
                            </a:rPr>
                            <m:t>𝑛</m:t>
                          </m:r>
                          <m:r>
                            <a:rPr lang="de-DE" b="0" i="1" noProof="0" smtClean="0">
                              <a:latin typeface="Cambria Math" panose="02040503050406030204" pitchFamily="18" charset="0"/>
                            </a:rPr>
                            <m:t>2</m:t>
                          </m:r>
                        </m:sub>
                      </m:sSub>
                      <m:r>
                        <a:rPr lang="en-GB" b="0" i="1" noProof="0" smtClean="0">
                          <a:latin typeface="Cambria Math" panose="02040503050406030204" pitchFamily="18" charset="0"/>
                        </a:rPr>
                        <m:t>)</m:t>
                      </m:r>
                    </m:oMath>
                  </m:oMathPara>
                </a14:m>
                <a:endParaRPr lang="en-GB" noProof="0" dirty="0"/>
              </a:p>
            </p:txBody>
          </p:sp>
        </mc:Choice>
        <mc:Fallback xmlns="">
          <p:sp>
            <p:nvSpPr>
              <p:cNvPr id="53" name="TextBox 52">
                <a:extLst>
                  <a:ext uri="{FF2B5EF4-FFF2-40B4-BE49-F238E27FC236}">
                    <a16:creationId xmlns:a16="http://schemas.microsoft.com/office/drawing/2014/main" id="{A0E5D419-081B-07EF-C8BF-300DDC0BE05A}"/>
                  </a:ext>
                </a:extLst>
              </p:cNvPr>
              <p:cNvSpPr txBox="1">
                <a:spLocks noRot="1" noChangeAspect="1" noMove="1" noResize="1" noEditPoints="1" noAdjustHandles="1" noChangeArrowheads="1" noChangeShapeType="1" noTextEdit="1"/>
              </p:cNvSpPr>
              <p:nvPr/>
            </p:nvSpPr>
            <p:spPr>
              <a:xfrm>
                <a:off x="10415906" y="3978085"/>
                <a:ext cx="793026" cy="369332"/>
              </a:xfrm>
              <a:prstGeom prst="rect">
                <a:avLst/>
              </a:prstGeom>
              <a:blipFill>
                <a:blip r:embed="rId17"/>
                <a:stretch>
                  <a:fillRect r="-20769" b="-15000"/>
                </a:stretch>
              </a:blipFill>
            </p:spPr>
            <p:txBody>
              <a:bodyPr/>
              <a:lstStyle/>
              <a:p>
                <a:r>
                  <a:rPr lang="en-US">
                    <a:noFill/>
                  </a:rPr>
                  <a:t> </a:t>
                </a:r>
              </a:p>
            </p:txBody>
          </p:sp>
        </mc:Fallback>
      </mc:AlternateContent>
      <p:sp>
        <p:nvSpPr>
          <p:cNvPr id="55" name="Arc 54">
            <a:extLst>
              <a:ext uri="{FF2B5EF4-FFF2-40B4-BE49-F238E27FC236}">
                <a16:creationId xmlns:a16="http://schemas.microsoft.com/office/drawing/2014/main" id="{D200C95B-B076-2541-EFBF-D3DB3DADB975}"/>
              </a:ext>
            </a:extLst>
          </p:cNvPr>
          <p:cNvSpPr/>
          <p:nvPr/>
        </p:nvSpPr>
        <p:spPr>
          <a:xfrm>
            <a:off x="8421483" y="3705551"/>
            <a:ext cx="2355436" cy="914400"/>
          </a:xfrm>
          <a:prstGeom prst="arc">
            <a:avLst>
              <a:gd name="adj1" fmla="val 12049758"/>
              <a:gd name="adj2" fmla="val 20439246"/>
            </a:avLst>
          </a:prstGeom>
          <a:ln w="12700">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5128313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fade">
                                      <p:cBhvr>
                                        <p:cTn id="7" dur="500"/>
                                        <p:tgtEl>
                                          <p:spTgt spid="4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4"/>
                                        </p:tgtEl>
                                        <p:attrNameLst>
                                          <p:attrName>style.visibility</p:attrName>
                                        </p:attrNameLst>
                                      </p:cBhvr>
                                      <p:to>
                                        <p:strVal val="visible"/>
                                      </p:to>
                                    </p:set>
                                    <p:animEffect transition="in" filter="fade">
                                      <p:cBhvr>
                                        <p:cTn id="12" dur="500"/>
                                        <p:tgtEl>
                                          <p:spTgt spid="4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5"/>
                                        </p:tgtEl>
                                        <p:attrNameLst>
                                          <p:attrName>style.visibility</p:attrName>
                                        </p:attrNameLst>
                                      </p:cBhvr>
                                      <p:to>
                                        <p:strVal val="visible"/>
                                      </p:to>
                                    </p:set>
                                    <p:animEffect transition="in" filter="fade">
                                      <p:cBhvr>
                                        <p:cTn id="15" dur="500"/>
                                        <p:tgtEl>
                                          <p:spTgt spid="4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7"/>
                                        </p:tgtEl>
                                        <p:attrNameLst>
                                          <p:attrName>style.visibility</p:attrName>
                                        </p:attrNameLst>
                                      </p:cBhvr>
                                      <p:to>
                                        <p:strVal val="visible"/>
                                      </p:to>
                                    </p:set>
                                    <p:animEffect transition="in" filter="fade">
                                      <p:cBhvr>
                                        <p:cTn id="18" dur="500"/>
                                        <p:tgtEl>
                                          <p:spTgt spid="47"/>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50"/>
                                        </p:tgtEl>
                                        <p:attrNameLst>
                                          <p:attrName>style.visibility</p:attrName>
                                        </p:attrNameLst>
                                      </p:cBhvr>
                                      <p:to>
                                        <p:strVal val="visible"/>
                                      </p:to>
                                    </p:set>
                                    <p:animEffect transition="in" filter="fade">
                                      <p:cBhvr>
                                        <p:cTn id="21" dur="500"/>
                                        <p:tgtEl>
                                          <p:spTgt spid="50"/>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51"/>
                                        </p:tgtEl>
                                        <p:attrNameLst>
                                          <p:attrName>style.visibility</p:attrName>
                                        </p:attrNameLst>
                                      </p:cBhvr>
                                      <p:to>
                                        <p:strVal val="visible"/>
                                      </p:to>
                                    </p:set>
                                    <p:animEffect transition="in" filter="fade">
                                      <p:cBhvr>
                                        <p:cTn id="24" dur="500"/>
                                        <p:tgtEl>
                                          <p:spTgt spid="51"/>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53"/>
                                        </p:tgtEl>
                                        <p:attrNameLst>
                                          <p:attrName>style.visibility</p:attrName>
                                        </p:attrNameLst>
                                      </p:cBhvr>
                                      <p:to>
                                        <p:strVal val="visible"/>
                                      </p:to>
                                    </p:set>
                                    <p:animEffect transition="in" filter="fade">
                                      <p:cBhvr>
                                        <p:cTn id="27"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45" grpId="0"/>
      <p:bldP spid="47" grpId="0" animBg="1"/>
      <p:bldP spid="50" grpId="0"/>
      <p:bldP spid="51" grpId="0" animBg="1"/>
      <p:bldP spid="5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881341D-9442-E2B2-E6BD-32383F1345F3}"/>
              </a:ext>
            </a:extLst>
          </p:cNvPr>
          <p:cNvSpPr>
            <a:spLocks noGrp="1"/>
          </p:cNvSpPr>
          <p:nvPr>
            <p:ph type="sldNum" idx="3"/>
          </p:nvPr>
        </p:nvSpPr>
        <p:spPr/>
        <p:txBody>
          <a:bodyPr/>
          <a:lstStyle/>
          <a:p>
            <a:fld id="{C932A77E-96FA-4D0D-9FF9-7EEFED12E590}" type="slidenum">
              <a:rPr lang="en-DE" smtClean="0"/>
              <a:t>18</a:t>
            </a:fld>
            <a:endParaRPr lang="en-DE"/>
          </a:p>
        </p:txBody>
      </p:sp>
      <p:sp>
        <p:nvSpPr>
          <p:cNvPr id="5" name="TextBox 33">
            <a:extLst>
              <a:ext uri="{FF2B5EF4-FFF2-40B4-BE49-F238E27FC236}">
                <a16:creationId xmlns:a16="http://schemas.microsoft.com/office/drawing/2014/main" id="{F88A248D-307D-7F6F-ACA9-81A4B73659FB}"/>
              </a:ext>
            </a:extLst>
          </p:cNvPr>
          <p:cNvSpPr/>
          <p:nvPr/>
        </p:nvSpPr>
        <p:spPr>
          <a:xfrm>
            <a:off x="0" y="1257"/>
            <a:ext cx="3779631" cy="521766"/>
          </a:xfrm>
          <a:prstGeom prst="rect">
            <a:avLst/>
          </a:prstGeom>
          <a:solidFill>
            <a:srgbClr val="C00000">
              <a:alpha val="22000"/>
            </a:srgbClr>
          </a:solid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buNone/>
            </a:pPr>
            <a:r>
              <a:rPr lang="en-GB" sz="2800" spc="-1" dirty="0">
                <a:solidFill>
                  <a:srgbClr val="000000"/>
                </a:solidFill>
                <a:latin typeface="Calibri"/>
              </a:rPr>
              <a:t>D</a:t>
            </a:r>
            <a:r>
              <a:rPr lang="en-GB" sz="2800" b="0" strike="noStrike" spc="-1" noProof="0" dirty="0" err="1">
                <a:solidFill>
                  <a:srgbClr val="000000"/>
                </a:solidFill>
                <a:latin typeface="Calibri"/>
              </a:rPr>
              <a:t>oA</a:t>
            </a:r>
            <a:r>
              <a:rPr lang="en-GB" sz="2800" b="0" strike="noStrike" spc="-1" noProof="0" dirty="0">
                <a:solidFill>
                  <a:srgbClr val="000000"/>
                </a:solidFill>
                <a:latin typeface="Calibri"/>
              </a:rPr>
              <a:t> methods</a:t>
            </a:r>
            <a:endParaRPr lang="en-GB" sz="2800" b="0" strike="noStrike" spc="-1" noProof="0" dirty="0">
              <a:latin typeface="Arial"/>
            </a:endParaRPr>
          </a:p>
        </p:txBody>
      </p:sp>
      <p:grpSp>
        <p:nvGrpSpPr>
          <p:cNvPr id="6" name="Group 5">
            <a:extLst>
              <a:ext uri="{FF2B5EF4-FFF2-40B4-BE49-F238E27FC236}">
                <a16:creationId xmlns:a16="http://schemas.microsoft.com/office/drawing/2014/main" id="{F637D51B-F423-972E-7047-EE8CC6BE442B}"/>
              </a:ext>
            </a:extLst>
          </p:cNvPr>
          <p:cNvGrpSpPr/>
          <p:nvPr/>
        </p:nvGrpSpPr>
        <p:grpSpPr>
          <a:xfrm>
            <a:off x="9058930" y="424046"/>
            <a:ext cx="623653" cy="669179"/>
            <a:chOff x="94594" y="1868587"/>
            <a:chExt cx="623653" cy="669179"/>
          </a:xfrm>
        </p:grpSpPr>
        <p:grpSp>
          <p:nvGrpSpPr>
            <p:cNvPr id="7" name="Group 6">
              <a:extLst>
                <a:ext uri="{FF2B5EF4-FFF2-40B4-BE49-F238E27FC236}">
                  <a16:creationId xmlns:a16="http://schemas.microsoft.com/office/drawing/2014/main" id="{D5424557-B2E2-C9C1-BC1A-24D8A312B1EE}"/>
                </a:ext>
              </a:extLst>
            </p:cNvPr>
            <p:cNvGrpSpPr/>
            <p:nvPr/>
          </p:nvGrpSpPr>
          <p:grpSpPr>
            <a:xfrm>
              <a:off x="94594" y="1872556"/>
              <a:ext cx="68712" cy="92593"/>
              <a:chOff x="1844231" y="869163"/>
              <a:chExt cx="108640" cy="146399"/>
            </a:xfrm>
          </p:grpSpPr>
          <p:cxnSp>
            <p:nvCxnSpPr>
              <p:cNvPr id="40" name="Straight Connector 39">
                <a:extLst>
                  <a:ext uri="{FF2B5EF4-FFF2-40B4-BE49-F238E27FC236}">
                    <a16:creationId xmlns:a16="http://schemas.microsoft.com/office/drawing/2014/main" id="{EFA9ABB8-4D15-C9D2-7FB3-45B3F307552C}"/>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DFF0F2C9-A80D-EC50-F6E5-76F465888E59}"/>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C5DB3118-0A1E-5DD3-E672-EF01F5E7512F}"/>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8" name="Group 7">
              <a:extLst>
                <a:ext uri="{FF2B5EF4-FFF2-40B4-BE49-F238E27FC236}">
                  <a16:creationId xmlns:a16="http://schemas.microsoft.com/office/drawing/2014/main" id="{CBA7EACF-2E25-088C-68A5-31F94FA5DD26}"/>
                </a:ext>
              </a:extLst>
            </p:cNvPr>
            <p:cNvGrpSpPr/>
            <p:nvPr/>
          </p:nvGrpSpPr>
          <p:grpSpPr>
            <a:xfrm>
              <a:off x="98940" y="2152583"/>
              <a:ext cx="68712" cy="92593"/>
              <a:chOff x="1844231" y="869163"/>
              <a:chExt cx="108640" cy="146399"/>
            </a:xfrm>
          </p:grpSpPr>
          <p:cxnSp>
            <p:nvCxnSpPr>
              <p:cNvPr id="37" name="Straight Connector 36">
                <a:extLst>
                  <a:ext uri="{FF2B5EF4-FFF2-40B4-BE49-F238E27FC236}">
                    <a16:creationId xmlns:a16="http://schemas.microsoft.com/office/drawing/2014/main" id="{E6BAD7D4-CDA6-4E9A-492B-7D52C9A56D22}"/>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183130CB-367B-D233-69C1-98684ECC45E0}"/>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A6A0F855-C0E5-1C69-C3B5-DF5A5D623BDC}"/>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0A0324F1-AA4A-B5AA-9D01-BA078C3E1F4B}"/>
                </a:ext>
              </a:extLst>
            </p:cNvPr>
            <p:cNvGrpSpPr/>
            <p:nvPr/>
          </p:nvGrpSpPr>
          <p:grpSpPr>
            <a:xfrm>
              <a:off x="98940" y="2445006"/>
              <a:ext cx="68712" cy="92593"/>
              <a:chOff x="1844231" y="869163"/>
              <a:chExt cx="108640" cy="146399"/>
            </a:xfrm>
          </p:grpSpPr>
          <p:cxnSp>
            <p:nvCxnSpPr>
              <p:cNvPr id="34" name="Straight Connector 33">
                <a:extLst>
                  <a:ext uri="{FF2B5EF4-FFF2-40B4-BE49-F238E27FC236}">
                    <a16:creationId xmlns:a16="http://schemas.microsoft.com/office/drawing/2014/main" id="{83191333-4171-A469-0CE6-01E21B3C5B44}"/>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7D9473C7-2136-0E0F-1EC1-25F81AE330D9}"/>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3CF2650-E5F0-F1C2-12DC-86DEAC32AA10}"/>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47AEE3F2-9356-762F-8ACB-1BFFBA8B7794}"/>
                </a:ext>
              </a:extLst>
            </p:cNvPr>
            <p:cNvGrpSpPr/>
            <p:nvPr/>
          </p:nvGrpSpPr>
          <p:grpSpPr>
            <a:xfrm>
              <a:off x="380901" y="1868587"/>
              <a:ext cx="68712" cy="92593"/>
              <a:chOff x="1844231" y="869163"/>
              <a:chExt cx="108640" cy="146399"/>
            </a:xfrm>
          </p:grpSpPr>
          <p:cxnSp>
            <p:nvCxnSpPr>
              <p:cNvPr id="31" name="Straight Connector 30">
                <a:extLst>
                  <a:ext uri="{FF2B5EF4-FFF2-40B4-BE49-F238E27FC236}">
                    <a16:creationId xmlns:a16="http://schemas.microsoft.com/office/drawing/2014/main" id="{B183D039-CC45-9DAD-0CC5-B2A0D54BF065}"/>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ACB80AA9-87E1-EB33-4E50-DABD5DF8F2BA}"/>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BFE7E6F9-93DC-3B9D-43D7-653A9F48F617}"/>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1" name="Group 10">
              <a:extLst>
                <a:ext uri="{FF2B5EF4-FFF2-40B4-BE49-F238E27FC236}">
                  <a16:creationId xmlns:a16="http://schemas.microsoft.com/office/drawing/2014/main" id="{B6508191-44A6-C619-95DA-807D4F5C6534}"/>
                </a:ext>
              </a:extLst>
            </p:cNvPr>
            <p:cNvGrpSpPr/>
            <p:nvPr/>
          </p:nvGrpSpPr>
          <p:grpSpPr>
            <a:xfrm>
              <a:off x="379741" y="2148533"/>
              <a:ext cx="68712" cy="92593"/>
              <a:chOff x="1844231" y="869163"/>
              <a:chExt cx="108640" cy="146399"/>
            </a:xfrm>
          </p:grpSpPr>
          <p:cxnSp>
            <p:nvCxnSpPr>
              <p:cNvPr id="28" name="Straight Connector 27">
                <a:extLst>
                  <a:ext uri="{FF2B5EF4-FFF2-40B4-BE49-F238E27FC236}">
                    <a16:creationId xmlns:a16="http://schemas.microsoft.com/office/drawing/2014/main" id="{27C8E95E-E44D-7B64-CA21-576AD61F2744}"/>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DA62D2B8-D9BC-C4EE-7796-BFEDB9E9D5E0}"/>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D6C715CA-132B-6207-CD49-30287209AD0D}"/>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2" name="Group 11">
              <a:extLst>
                <a:ext uri="{FF2B5EF4-FFF2-40B4-BE49-F238E27FC236}">
                  <a16:creationId xmlns:a16="http://schemas.microsoft.com/office/drawing/2014/main" id="{14ADF249-CA3A-03DE-5ACB-E25BF75DAEC3}"/>
                </a:ext>
              </a:extLst>
            </p:cNvPr>
            <p:cNvGrpSpPr/>
            <p:nvPr/>
          </p:nvGrpSpPr>
          <p:grpSpPr>
            <a:xfrm>
              <a:off x="383825" y="2445173"/>
              <a:ext cx="68712" cy="92593"/>
              <a:chOff x="1844231" y="869163"/>
              <a:chExt cx="108640" cy="146399"/>
            </a:xfrm>
          </p:grpSpPr>
          <p:cxnSp>
            <p:nvCxnSpPr>
              <p:cNvPr id="25" name="Straight Connector 24">
                <a:extLst>
                  <a:ext uri="{FF2B5EF4-FFF2-40B4-BE49-F238E27FC236}">
                    <a16:creationId xmlns:a16="http://schemas.microsoft.com/office/drawing/2014/main" id="{BA3F6724-465B-2EC3-3B9E-ADCFD6C57EA1}"/>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1109A5B-A5F1-D6C5-1246-6DE691007E95}"/>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F8A2AE22-06D4-69FC-84CD-E6B5DA824E8C}"/>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E9D8C1D1-369E-46C8-27FF-2AAB167AB7D7}"/>
                </a:ext>
              </a:extLst>
            </p:cNvPr>
            <p:cNvGrpSpPr/>
            <p:nvPr/>
          </p:nvGrpSpPr>
          <p:grpSpPr>
            <a:xfrm>
              <a:off x="646611" y="1868587"/>
              <a:ext cx="68712" cy="92593"/>
              <a:chOff x="1844231" y="869163"/>
              <a:chExt cx="108640" cy="146399"/>
            </a:xfrm>
          </p:grpSpPr>
          <p:cxnSp>
            <p:nvCxnSpPr>
              <p:cNvPr id="22" name="Straight Connector 21">
                <a:extLst>
                  <a:ext uri="{FF2B5EF4-FFF2-40B4-BE49-F238E27FC236}">
                    <a16:creationId xmlns:a16="http://schemas.microsoft.com/office/drawing/2014/main" id="{DDF5C828-9E36-526F-655B-0D58A1075765}"/>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FAB7922D-7E0E-9ABB-80B4-64718BCA9A57}"/>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278C001-8F5A-A9F0-C646-8B1BF1C052DB}"/>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4" name="Group 13">
              <a:extLst>
                <a:ext uri="{FF2B5EF4-FFF2-40B4-BE49-F238E27FC236}">
                  <a16:creationId xmlns:a16="http://schemas.microsoft.com/office/drawing/2014/main" id="{CE33A505-AC7D-C2B7-3562-AC82055DA66E}"/>
                </a:ext>
              </a:extLst>
            </p:cNvPr>
            <p:cNvGrpSpPr/>
            <p:nvPr/>
          </p:nvGrpSpPr>
          <p:grpSpPr>
            <a:xfrm>
              <a:off x="645451" y="2148533"/>
              <a:ext cx="68712" cy="92593"/>
              <a:chOff x="1844231" y="869163"/>
              <a:chExt cx="108640" cy="146399"/>
            </a:xfrm>
          </p:grpSpPr>
          <p:cxnSp>
            <p:nvCxnSpPr>
              <p:cNvPr id="19" name="Straight Connector 18">
                <a:extLst>
                  <a:ext uri="{FF2B5EF4-FFF2-40B4-BE49-F238E27FC236}">
                    <a16:creationId xmlns:a16="http://schemas.microsoft.com/office/drawing/2014/main" id="{5DD1D008-9666-DC84-4934-239EB90A205D}"/>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D90BB8AC-392D-93AF-6221-7490FE278066}"/>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A9F936C9-6A17-B837-333A-2B43B6E1B6B7}"/>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5" name="Group 14">
              <a:extLst>
                <a:ext uri="{FF2B5EF4-FFF2-40B4-BE49-F238E27FC236}">
                  <a16:creationId xmlns:a16="http://schemas.microsoft.com/office/drawing/2014/main" id="{D86867F7-DEE5-42CB-EC22-0844A999F025}"/>
                </a:ext>
              </a:extLst>
            </p:cNvPr>
            <p:cNvGrpSpPr/>
            <p:nvPr/>
          </p:nvGrpSpPr>
          <p:grpSpPr>
            <a:xfrm>
              <a:off x="649535" y="2445173"/>
              <a:ext cx="68712" cy="92593"/>
              <a:chOff x="1844231" y="869163"/>
              <a:chExt cx="108640" cy="146399"/>
            </a:xfrm>
          </p:grpSpPr>
          <p:cxnSp>
            <p:nvCxnSpPr>
              <p:cNvPr id="16" name="Straight Connector 15">
                <a:extLst>
                  <a:ext uri="{FF2B5EF4-FFF2-40B4-BE49-F238E27FC236}">
                    <a16:creationId xmlns:a16="http://schemas.microsoft.com/office/drawing/2014/main" id="{E9B8B4D0-15D2-EF76-FD39-D9A36544DAD4}"/>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3DB9CB-AADB-8467-4749-3672DCE42261}"/>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D5BB8661-17AF-1858-C55F-9BD5432FD722}"/>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pic>
        <p:nvPicPr>
          <p:cNvPr id="43" name="Picture 42">
            <a:extLst>
              <a:ext uri="{FF2B5EF4-FFF2-40B4-BE49-F238E27FC236}">
                <a16:creationId xmlns:a16="http://schemas.microsoft.com/office/drawing/2014/main" id="{5E89078D-675F-8126-F189-1A95A579AC4C}"/>
              </a:ext>
            </a:extLst>
          </p:cNvPr>
          <p:cNvPicPr>
            <a:picLocks noChangeAspect="1"/>
          </p:cNvPicPr>
          <p:nvPr/>
        </p:nvPicPr>
        <p:blipFill>
          <a:blip r:embed="rId2"/>
          <a:stretch>
            <a:fillRect/>
          </a:stretch>
        </p:blipFill>
        <p:spPr>
          <a:xfrm>
            <a:off x="9792346" y="319504"/>
            <a:ext cx="1152529" cy="1181800"/>
          </a:xfrm>
          <a:prstGeom prst="rect">
            <a:avLst/>
          </a:prstGeom>
        </p:spPr>
      </p:pic>
      <p:sp>
        <p:nvSpPr>
          <p:cNvPr id="48" name="TextBox 47">
            <a:extLst>
              <a:ext uri="{FF2B5EF4-FFF2-40B4-BE49-F238E27FC236}">
                <a16:creationId xmlns:a16="http://schemas.microsoft.com/office/drawing/2014/main" id="{4EE0BD36-7A2F-2978-ACBF-614CE2C4C8E2}"/>
              </a:ext>
            </a:extLst>
          </p:cNvPr>
          <p:cNvSpPr txBox="1"/>
          <p:nvPr/>
        </p:nvSpPr>
        <p:spPr>
          <a:xfrm>
            <a:off x="11049106" y="702149"/>
            <a:ext cx="683491" cy="369332"/>
          </a:xfrm>
          <a:prstGeom prst="rect">
            <a:avLst/>
          </a:prstGeom>
          <a:noFill/>
        </p:spPr>
        <p:txBody>
          <a:bodyPr wrap="square">
            <a:spAutoFit/>
          </a:bodyPr>
          <a:lstStyle/>
          <a:p>
            <a:pPr algn="ctr"/>
            <a:r>
              <a:rPr lang="en-GB" sz="1800" b="0" strike="noStrike" spc="-1" noProof="0" dirty="0">
                <a:solidFill>
                  <a:srgbClr val="000000"/>
                </a:solidFill>
                <a:latin typeface="Calibri"/>
              </a:rPr>
              <a:t>SIM</a:t>
            </a:r>
            <a:endParaRPr lang="en-GB" noProof="0" dirty="0"/>
          </a:p>
        </p:txBody>
      </p: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F056611C-6187-AD45-0F33-F898BBD76540}"/>
                  </a:ext>
                </a:extLst>
              </p:cNvPr>
              <p:cNvSpPr txBox="1"/>
              <p:nvPr/>
            </p:nvSpPr>
            <p:spPr>
              <a:xfrm>
                <a:off x="345785" y="1201710"/>
                <a:ext cx="2894831" cy="2815386"/>
              </a:xfrm>
              <a:prstGeom prst="rect">
                <a:avLst/>
              </a:prstGeom>
              <a:noFill/>
            </p:spPr>
            <p:txBody>
              <a:bodyPr wrap="none" rtlCol="0">
                <a:spAutoFit/>
              </a:bodyPr>
              <a:lstStyle/>
              <a:p>
                <a:pPr>
                  <a:spcAft>
                    <a:spcPts val="1200"/>
                  </a:spcAft>
                </a:pPr>
                <a:r>
                  <a:rPr lang="de-DE" b="1" dirty="0">
                    <a:latin typeface="Calibri" panose="020F0502020204030204" pitchFamily="34" charset="0"/>
                    <a:ea typeface="Calibri" panose="020F0502020204030204" pitchFamily="34" charset="0"/>
                    <a:cs typeface="Calibri" panose="020F0502020204030204" pitchFamily="34" charset="0"/>
                  </a:rPr>
                  <a:t>Beamformers</a:t>
                </a:r>
              </a:p>
              <a:p>
                <a:pPr>
                  <a:spcAft>
                    <a:spcPts val="1800"/>
                  </a:spcAft>
                </a:pPr>
                <a14:m>
                  <m:oMath xmlns:m="http://schemas.openxmlformats.org/officeDocument/2006/math">
                    <m:r>
                      <a:rPr lang="de-DE" b="0" i="1" smtClean="0">
                        <a:latin typeface="Cambria Math" panose="02040503050406030204" pitchFamily="18" charset="0"/>
                      </a:rPr>
                      <m:t>𝑦</m:t>
                    </m:r>
                    <m:d>
                      <m:dPr>
                        <m:ctrlPr>
                          <a:rPr lang="de-DE" b="0" i="1" smtClean="0">
                            <a:latin typeface="Cambria Math" panose="02040503050406030204" pitchFamily="18" charset="0"/>
                          </a:rPr>
                        </m:ctrlPr>
                      </m:dPr>
                      <m:e>
                        <m:r>
                          <a:rPr lang="de-DE" b="0" i="1" smtClean="0">
                            <a:latin typeface="Cambria Math" panose="02040503050406030204" pitchFamily="18" charset="0"/>
                          </a:rPr>
                          <m:t>𝑡</m:t>
                        </m:r>
                      </m:e>
                    </m:d>
                    <m:r>
                      <a:rPr lang="de-DE" b="0" i="1" smtClean="0">
                        <a:latin typeface="Cambria Math" panose="02040503050406030204" pitchFamily="18" charset="0"/>
                      </a:rPr>
                      <m:t>=</m:t>
                    </m:r>
                    <m:sSup>
                      <m:sSupPr>
                        <m:ctrlPr>
                          <a:rPr lang="de-DE" b="0" i="1" smtClean="0">
                            <a:latin typeface="Cambria Math" panose="02040503050406030204" pitchFamily="18" charset="0"/>
                          </a:rPr>
                        </m:ctrlPr>
                      </m:sSupPr>
                      <m:e>
                        <m:r>
                          <a:rPr lang="de-DE" b="1" i="1" smtClean="0">
                            <a:latin typeface="Cambria Math" panose="02040503050406030204" pitchFamily="18" charset="0"/>
                          </a:rPr>
                          <m:t>𝒘</m:t>
                        </m:r>
                      </m:e>
                      <m:sup>
                        <m:r>
                          <a:rPr lang="de-DE" b="0" i="1" smtClean="0">
                            <a:latin typeface="Cambria Math" panose="02040503050406030204" pitchFamily="18" charset="0"/>
                          </a:rPr>
                          <m:t>𝐻</m:t>
                        </m:r>
                      </m:sup>
                    </m:sSup>
                    <m:r>
                      <a:rPr lang="de-DE" b="1" i="1" smtClean="0">
                        <a:latin typeface="Cambria Math" panose="02040503050406030204" pitchFamily="18" charset="0"/>
                      </a:rPr>
                      <m:t>𝒙</m:t>
                    </m:r>
                    <m:d>
                      <m:dPr>
                        <m:ctrlPr>
                          <a:rPr lang="de-DE" b="0" i="1" smtClean="0">
                            <a:latin typeface="Cambria Math" panose="02040503050406030204" pitchFamily="18" charset="0"/>
                          </a:rPr>
                        </m:ctrlPr>
                      </m:dPr>
                      <m:e>
                        <m:r>
                          <a:rPr lang="de-DE" b="0" i="1" smtClean="0">
                            <a:latin typeface="Cambria Math" panose="02040503050406030204" pitchFamily="18" charset="0"/>
                          </a:rPr>
                          <m:t>𝑡</m:t>
                        </m:r>
                      </m:e>
                    </m:d>
                  </m:oMath>
                </a14:m>
                <a:r>
                  <a:rPr lang="de-DE" b="0" dirty="0"/>
                  <a:t> </a:t>
                </a:r>
              </a:p>
              <a:p>
                <a:pPr>
                  <a:spcAft>
                    <a:spcPts val="1800"/>
                  </a:spcAft>
                </a:pPr>
                <a:r>
                  <a:rPr lang="de-DE" dirty="0" err="1"/>
                  <a:t>Spatial</a:t>
                </a:r>
                <a:r>
                  <a:rPr lang="de-DE" dirty="0"/>
                  <a:t>: </a:t>
                </a:r>
                <a14:m>
                  <m:oMath xmlns:m="http://schemas.openxmlformats.org/officeDocument/2006/math">
                    <m:r>
                      <a:rPr lang="de-DE" b="0" i="1" smtClean="0">
                        <a:latin typeface="Cambria Math" panose="02040503050406030204" pitchFamily="18" charset="0"/>
                      </a:rPr>
                      <m:t>𝑃</m:t>
                    </m:r>
                    <m:d>
                      <m:dPr>
                        <m:ctrlPr>
                          <a:rPr lang="de-DE" b="0" i="1" smtClean="0">
                            <a:latin typeface="Cambria Math" panose="02040503050406030204" pitchFamily="18" charset="0"/>
                          </a:rPr>
                        </m:ctrlPr>
                      </m:dPr>
                      <m:e>
                        <m:r>
                          <a:rPr lang="de-DE" i="1">
                            <a:latin typeface="Cambria Math" panose="02040503050406030204" pitchFamily="18" charset="0"/>
                            <a:ea typeface="Cambria Math" panose="02040503050406030204" pitchFamily="18" charset="0"/>
                          </a:rPr>
                          <m:t>𝜑</m:t>
                        </m:r>
                      </m:e>
                    </m:d>
                    <m:r>
                      <a:rPr lang="de-DE" b="0" i="1" smtClean="0">
                        <a:latin typeface="Cambria Math" panose="02040503050406030204" pitchFamily="18" charset="0"/>
                      </a:rPr>
                      <m:t>=</m:t>
                    </m:r>
                    <m:f>
                      <m:fPr>
                        <m:ctrlPr>
                          <a:rPr lang="de-DE" b="0" i="1" smtClean="0">
                            <a:latin typeface="Cambria Math" panose="02040503050406030204" pitchFamily="18" charset="0"/>
                          </a:rPr>
                        </m:ctrlPr>
                      </m:fPr>
                      <m:num>
                        <m:r>
                          <a:rPr lang="de-DE" b="0" i="1" smtClean="0">
                            <a:latin typeface="Cambria Math" panose="02040503050406030204" pitchFamily="18" charset="0"/>
                          </a:rPr>
                          <m:t>1</m:t>
                        </m:r>
                      </m:num>
                      <m:den>
                        <m:r>
                          <a:rPr lang="de-DE" b="0" i="1" smtClean="0">
                            <a:latin typeface="Cambria Math" panose="02040503050406030204" pitchFamily="18" charset="0"/>
                          </a:rPr>
                          <m:t>𝑁</m:t>
                        </m:r>
                      </m:den>
                    </m:f>
                    <m:nary>
                      <m:naryPr>
                        <m:chr m:val="∑"/>
                        <m:subHide m:val="on"/>
                        <m:supHide m:val="on"/>
                        <m:ctrlPr>
                          <a:rPr lang="de-DE" b="0" i="1" smtClean="0">
                            <a:latin typeface="Cambria Math" panose="02040503050406030204" pitchFamily="18" charset="0"/>
                          </a:rPr>
                        </m:ctrlPr>
                      </m:naryPr>
                      <m:sub/>
                      <m:sup/>
                      <m:e>
                        <m:sSup>
                          <m:sSupPr>
                            <m:ctrlPr>
                              <a:rPr lang="de-DE" b="0" i="1" smtClean="0">
                                <a:latin typeface="Cambria Math" panose="02040503050406030204" pitchFamily="18" charset="0"/>
                              </a:rPr>
                            </m:ctrlPr>
                          </m:sSupPr>
                          <m:e>
                            <m:d>
                              <m:dPr>
                                <m:begChr m:val="|"/>
                                <m:endChr m:val="|"/>
                                <m:ctrlPr>
                                  <a:rPr lang="de-DE" b="0" i="1" smtClean="0">
                                    <a:latin typeface="Cambria Math" panose="02040503050406030204" pitchFamily="18" charset="0"/>
                                  </a:rPr>
                                </m:ctrlPr>
                              </m:dPr>
                              <m:e>
                                <m:r>
                                  <a:rPr lang="de-DE" b="0" i="1" smtClean="0">
                                    <a:latin typeface="Cambria Math" panose="02040503050406030204" pitchFamily="18" charset="0"/>
                                  </a:rPr>
                                  <m:t>𝑦</m:t>
                                </m:r>
                                <m:r>
                                  <a:rPr lang="de-DE" b="0" i="1" smtClean="0">
                                    <a:latin typeface="Cambria Math" panose="02040503050406030204" pitchFamily="18" charset="0"/>
                                  </a:rPr>
                                  <m:t>(</m:t>
                                </m:r>
                                <m:r>
                                  <a:rPr lang="de-DE" b="0" i="1" smtClean="0">
                                    <a:latin typeface="Cambria Math" panose="02040503050406030204" pitchFamily="18" charset="0"/>
                                  </a:rPr>
                                  <m:t>𝑡</m:t>
                                </m:r>
                                <m:r>
                                  <a:rPr lang="de-DE" b="0" i="1" smtClean="0">
                                    <a:latin typeface="Cambria Math" panose="02040503050406030204" pitchFamily="18" charset="0"/>
                                  </a:rPr>
                                  <m:t>)</m:t>
                                </m:r>
                              </m:e>
                            </m:d>
                          </m:e>
                          <m:sup>
                            <m:r>
                              <a:rPr lang="de-DE" b="0" i="1" smtClean="0">
                                <a:latin typeface="Cambria Math" panose="02040503050406030204" pitchFamily="18" charset="0"/>
                              </a:rPr>
                              <m:t>2</m:t>
                            </m:r>
                          </m:sup>
                        </m:sSup>
                      </m:e>
                    </m:nary>
                  </m:oMath>
                </a14:m>
                <a:r>
                  <a:rPr lang="de-DE" b="0" dirty="0"/>
                  <a:t> </a:t>
                </a:r>
              </a:p>
              <a:p>
                <a:pPr>
                  <a:spcAft>
                    <a:spcPts val="1800"/>
                  </a:spcAft>
                </a:pPr>
                <a:r>
                  <a:rPr lang="de-DE" dirty="0" err="1"/>
                  <a:t>Barlett</a:t>
                </a:r>
                <a:r>
                  <a:rPr lang="de-DE" dirty="0"/>
                  <a:t>:</a:t>
                </a:r>
                <a14:m>
                  <m:oMath xmlns:m="http://schemas.openxmlformats.org/officeDocument/2006/math">
                    <m:r>
                      <a:rPr lang="de-DE" b="0" i="0" smtClean="0">
                        <a:latin typeface="Cambria Math" panose="02040503050406030204" pitchFamily="18" charset="0"/>
                      </a:rPr>
                      <m:t> </m:t>
                    </m:r>
                    <m:r>
                      <a:rPr lang="de-DE" b="1" i="1" smtClean="0">
                        <a:latin typeface="Cambria Math" panose="02040503050406030204" pitchFamily="18" charset="0"/>
                      </a:rPr>
                      <m:t>𝒘</m:t>
                    </m:r>
                    <m:r>
                      <a:rPr lang="de-DE" b="0" i="1" smtClean="0">
                        <a:latin typeface="Cambria Math" panose="02040503050406030204" pitchFamily="18" charset="0"/>
                      </a:rPr>
                      <m:t>=</m:t>
                    </m:r>
                    <m:f>
                      <m:fPr>
                        <m:ctrlPr>
                          <a:rPr lang="de-DE" b="0" i="1" smtClean="0">
                            <a:latin typeface="Cambria Math" panose="02040503050406030204" pitchFamily="18" charset="0"/>
                          </a:rPr>
                        </m:ctrlPr>
                      </m:fPr>
                      <m:num>
                        <m:r>
                          <a:rPr lang="de-DE" b="1" i="1" smtClean="0">
                            <a:latin typeface="Cambria Math" panose="02040503050406030204" pitchFamily="18" charset="0"/>
                          </a:rPr>
                          <m:t>𝒂</m:t>
                        </m:r>
                        <m:r>
                          <a:rPr lang="de-DE" b="0" i="1" smtClean="0">
                            <a:latin typeface="Cambria Math" panose="02040503050406030204" pitchFamily="18" charset="0"/>
                          </a:rPr>
                          <m:t>(</m:t>
                        </m:r>
                        <m:r>
                          <a:rPr lang="de-DE" b="0" i="1" smtClean="0">
                            <a:latin typeface="Cambria Math" panose="02040503050406030204" pitchFamily="18" charset="0"/>
                            <a:ea typeface="Cambria Math" panose="02040503050406030204" pitchFamily="18" charset="0"/>
                          </a:rPr>
                          <m:t>𝜑</m:t>
                        </m:r>
                        <m:r>
                          <a:rPr lang="de-DE" b="0" i="1" smtClean="0">
                            <a:latin typeface="Cambria Math" panose="02040503050406030204" pitchFamily="18" charset="0"/>
                          </a:rPr>
                          <m:t>)</m:t>
                        </m:r>
                      </m:num>
                      <m:den>
                        <m:rad>
                          <m:radPr>
                            <m:degHide m:val="on"/>
                            <m:ctrlPr>
                              <a:rPr lang="de-DE" b="0" i="1" smtClean="0">
                                <a:latin typeface="Cambria Math" panose="02040503050406030204" pitchFamily="18" charset="0"/>
                              </a:rPr>
                            </m:ctrlPr>
                          </m:radPr>
                          <m:deg/>
                          <m:e>
                            <m:sSup>
                              <m:sSupPr>
                                <m:ctrlPr>
                                  <a:rPr lang="de-DE" i="1">
                                    <a:latin typeface="Cambria Math" panose="02040503050406030204" pitchFamily="18" charset="0"/>
                                  </a:rPr>
                                </m:ctrlPr>
                              </m:sSupPr>
                              <m:e>
                                <m:r>
                                  <a:rPr lang="de-DE" b="1" i="1" smtClean="0">
                                    <a:latin typeface="Cambria Math" panose="02040503050406030204" pitchFamily="18" charset="0"/>
                                  </a:rPr>
                                  <m:t>𝒂</m:t>
                                </m:r>
                              </m:e>
                              <m:sup>
                                <m:r>
                                  <a:rPr lang="de-DE" i="1">
                                    <a:latin typeface="Cambria Math" panose="02040503050406030204" pitchFamily="18" charset="0"/>
                                  </a:rPr>
                                  <m:t>𝐻</m:t>
                                </m:r>
                              </m:sup>
                            </m:sSup>
                            <m:r>
                              <a:rPr lang="de-DE" i="1">
                                <a:latin typeface="Cambria Math" panose="02040503050406030204" pitchFamily="18" charset="0"/>
                              </a:rPr>
                              <m:t>(</m:t>
                            </m:r>
                            <m:r>
                              <a:rPr lang="de-DE" i="1">
                                <a:latin typeface="Cambria Math" panose="02040503050406030204" pitchFamily="18" charset="0"/>
                                <a:ea typeface="Cambria Math" panose="02040503050406030204" pitchFamily="18" charset="0"/>
                              </a:rPr>
                              <m:t>𝜑</m:t>
                            </m:r>
                            <m:r>
                              <a:rPr lang="de-DE" i="1">
                                <a:latin typeface="Cambria Math" panose="02040503050406030204" pitchFamily="18" charset="0"/>
                              </a:rPr>
                              <m:t>)</m:t>
                            </m:r>
                            <m:r>
                              <a:rPr lang="de-DE" b="1" i="1">
                                <a:latin typeface="Cambria Math" panose="02040503050406030204" pitchFamily="18" charset="0"/>
                              </a:rPr>
                              <m:t>𝒂</m:t>
                            </m:r>
                            <m:r>
                              <a:rPr lang="de-DE" i="1">
                                <a:latin typeface="Cambria Math" panose="02040503050406030204" pitchFamily="18" charset="0"/>
                              </a:rPr>
                              <m:t>(</m:t>
                            </m:r>
                            <m:r>
                              <a:rPr lang="de-DE" i="1">
                                <a:latin typeface="Cambria Math" panose="02040503050406030204" pitchFamily="18" charset="0"/>
                                <a:ea typeface="Cambria Math" panose="02040503050406030204" pitchFamily="18" charset="0"/>
                              </a:rPr>
                              <m:t>𝜑</m:t>
                            </m:r>
                            <m:r>
                              <a:rPr lang="de-DE" i="1">
                                <a:latin typeface="Cambria Math" panose="02040503050406030204" pitchFamily="18" charset="0"/>
                              </a:rPr>
                              <m:t>)</m:t>
                            </m:r>
                          </m:e>
                        </m:rad>
                      </m:den>
                    </m:f>
                  </m:oMath>
                </a14:m>
                <a:endParaRPr lang="de-DE" b="0" dirty="0"/>
              </a:p>
              <a:p>
                <a:pPr>
                  <a:spcAft>
                    <a:spcPts val="1800"/>
                  </a:spcAft>
                </a:pPr>
                <a:r>
                  <a:rPr lang="en-GB" dirty="0"/>
                  <a:t>Capon: </a:t>
                </a:r>
                <a14:m>
                  <m:oMath xmlns:m="http://schemas.openxmlformats.org/officeDocument/2006/math">
                    <m:r>
                      <a:rPr lang="de-DE" b="1" i="1" smtClean="0">
                        <a:latin typeface="Cambria Math" panose="02040503050406030204" pitchFamily="18" charset="0"/>
                      </a:rPr>
                      <m:t>𝒘</m:t>
                    </m:r>
                    <m:r>
                      <a:rPr lang="de-DE" b="0" i="1" smtClean="0">
                        <a:latin typeface="Cambria Math" panose="02040503050406030204" pitchFamily="18" charset="0"/>
                      </a:rPr>
                      <m:t>=</m:t>
                    </m:r>
                    <m:f>
                      <m:fPr>
                        <m:ctrlPr>
                          <a:rPr lang="de-DE" b="0" i="1" smtClean="0">
                            <a:latin typeface="Cambria Math" panose="02040503050406030204" pitchFamily="18" charset="0"/>
                          </a:rPr>
                        </m:ctrlPr>
                      </m:fPr>
                      <m:num>
                        <m:sSup>
                          <m:sSupPr>
                            <m:ctrlPr>
                              <a:rPr lang="de-DE" b="0" i="1" smtClean="0">
                                <a:latin typeface="Cambria Math" panose="02040503050406030204" pitchFamily="18" charset="0"/>
                              </a:rPr>
                            </m:ctrlPr>
                          </m:sSupPr>
                          <m:e>
                            <m:r>
                              <m:rPr>
                                <m:sty m:val="p"/>
                              </m:rPr>
                              <a:rPr lang="de-DE" b="0" i="0" smtClean="0">
                                <a:latin typeface="Cambria Math" panose="02040503050406030204" pitchFamily="18" charset="0"/>
                              </a:rPr>
                              <m:t>R</m:t>
                            </m:r>
                          </m:e>
                          <m:sup>
                            <m:r>
                              <a:rPr lang="de-DE" b="0" i="1" smtClean="0">
                                <a:latin typeface="Cambria Math" panose="02040503050406030204" pitchFamily="18" charset="0"/>
                              </a:rPr>
                              <m:t>−1</m:t>
                            </m:r>
                          </m:sup>
                        </m:sSup>
                        <m:r>
                          <a:rPr lang="de-DE" b="1" i="1" smtClean="0">
                            <a:latin typeface="Cambria Math" panose="02040503050406030204" pitchFamily="18" charset="0"/>
                          </a:rPr>
                          <m:t>𝒂</m:t>
                        </m:r>
                        <m:r>
                          <a:rPr lang="de-DE" b="0" i="1" smtClean="0">
                            <a:latin typeface="Cambria Math" panose="02040503050406030204" pitchFamily="18" charset="0"/>
                          </a:rPr>
                          <m:t>(</m:t>
                        </m:r>
                        <m:r>
                          <a:rPr lang="de-DE" b="0" i="1" smtClean="0">
                            <a:latin typeface="Cambria Math" panose="02040503050406030204" pitchFamily="18" charset="0"/>
                            <a:ea typeface="Cambria Math" panose="02040503050406030204" pitchFamily="18" charset="0"/>
                          </a:rPr>
                          <m:t>𝜑</m:t>
                        </m:r>
                        <m:r>
                          <a:rPr lang="de-DE" b="0" i="1" smtClean="0">
                            <a:latin typeface="Cambria Math" panose="02040503050406030204" pitchFamily="18" charset="0"/>
                          </a:rPr>
                          <m:t>)</m:t>
                        </m:r>
                      </m:num>
                      <m:den>
                        <m:sSup>
                          <m:sSupPr>
                            <m:ctrlPr>
                              <a:rPr lang="de-DE" i="1">
                                <a:latin typeface="Cambria Math" panose="02040503050406030204" pitchFamily="18" charset="0"/>
                              </a:rPr>
                            </m:ctrlPr>
                          </m:sSupPr>
                          <m:e>
                            <m:r>
                              <a:rPr lang="de-DE" b="1" i="1">
                                <a:latin typeface="Cambria Math" panose="02040503050406030204" pitchFamily="18" charset="0"/>
                              </a:rPr>
                              <m:t>𝒂</m:t>
                            </m:r>
                          </m:e>
                          <m:sup>
                            <m:r>
                              <a:rPr lang="de-DE" i="1">
                                <a:latin typeface="Cambria Math" panose="02040503050406030204" pitchFamily="18" charset="0"/>
                              </a:rPr>
                              <m:t>𝐻</m:t>
                            </m:r>
                          </m:sup>
                        </m:sSup>
                        <m:r>
                          <a:rPr lang="de-DE" i="1">
                            <a:latin typeface="Cambria Math" panose="02040503050406030204" pitchFamily="18" charset="0"/>
                          </a:rPr>
                          <m:t>(</m:t>
                        </m:r>
                        <m:r>
                          <a:rPr lang="de-DE" i="1">
                            <a:latin typeface="Cambria Math" panose="02040503050406030204" pitchFamily="18" charset="0"/>
                            <a:ea typeface="Cambria Math" panose="02040503050406030204" pitchFamily="18" charset="0"/>
                          </a:rPr>
                          <m:t>𝜑</m:t>
                        </m:r>
                        <m:r>
                          <a:rPr lang="de-DE" i="1">
                            <a:latin typeface="Cambria Math" panose="02040503050406030204" pitchFamily="18" charset="0"/>
                          </a:rPr>
                          <m:t>)</m:t>
                        </m:r>
                        <m:sSup>
                          <m:sSupPr>
                            <m:ctrlPr>
                              <a:rPr lang="de-DE" i="1">
                                <a:latin typeface="Cambria Math" panose="02040503050406030204" pitchFamily="18" charset="0"/>
                              </a:rPr>
                            </m:ctrlPr>
                          </m:sSupPr>
                          <m:e>
                            <m:r>
                              <m:rPr>
                                <m:sty m:val="p"/>
                              </m:rPr>
                              <a:rPr lang="de-DE">
                                <a:latin typeface="Cambria Math" panose="02040503050406030204" pitchFamily="18" charset="0"/>
                              </a:rPr>
                              <m:t>R</m:t>
                            </m:r>
                          </m:e>
                          <m:sup>
                            <m:r>
                              <a:rPr lang="de-DE" i="1">
                                <a:latin typeface="Cambria Math" panose="02040503050406030204" pitchFamily="18" charset="0"/>
                              </a:rPr>
                              <m:t>−1</m:t>
                            </m:r>
                          </m:sup>
                        </m:sSup>
                        <m:r>
                          <a:rPr lang="de-DE" b="1" i="1">
                            <a:latin typeface="Cambria Math" panose="02040503050406030204" pitchFamily="18" charset="0"/>
                          </a:rPr>
                          <m:t>𝒂</m:t>
                        </m:r>
                        <m:r>
                          <a:rPr lang="de-DE" i="1">
                            <a:latin typeface="Cambria Math" panose="02040503050406030204" pitchFamily="18" charset="0"/>
                          </a:rPr>
                          <m:t>(</m:t>
                        </m:r>
                        <m:r>
                          <a:rPr lang="de-DE" i="1">
                            <a:latin typeface="Cambria Math" panose="02040503050406030204" pitchFamily="18" charset="0"/>
                            <a:ea typeface="Cambria Math" panose="02040503050406030204" pitchFamily="18" charset="0"/>
                          </a:rPr>
                          <m:t>𝜑</m:t>
                        </m:r>
                        <m:r>
                          <a:rPr lang="de-DE" i="1">
                            <a:latin typeface="Cambria Math" panose="02040503050406030204" pitchFamily="18" charset="0"/>
                          </a:rPr>
                          <m:t>)</m:t>
                        </m:r>
                        <m:r>
                          <a:rPr lang="de-DE" b="0" i="1" smtClean="0">
                            <a:latin typeface="Cambria Math" panose="02040503050406030204" pitchFamily="18" charset="0"/>
                          </a:rPr>
                          <m:t> </m:t>
                        </m:r>
                      </m:den>
                    </m:f>
                  </m:oMath>
                </a14:m>
                <a:endParaRPr lang="en-GB" dirty="0"/>
              </a:p>
            </p:txBody>
          </p:sp>
        </mc:Choice>
        <mc:Fallback xmlns="">
          <p:sp>
            <p:nvSpPr>
              <p:cNvPr id="50" name="TextBox 49">
                <a:extLst>
                  <a:ext uri="{FF2B5EF4-FFF2-40B4-BE49-F238E27FC236}">
                    <a16:creationId xmlns:a16="http://schemas.microsoft.com/office/drawing/2014/main" id="{F056611C-6187-AD45-0F33-F898BBD76540}"/>
                  </a:ext>
                </a:extLst>
              </p:cNvPr>
              <p:cNvSpPr txBox="1">
                <a:spLocks noRot="1" noChangeAspect="1" noMove="1" noResize="1" noEditPoints="1" noAdjustHandles="1" noChangeArrowheads="1" noChangeShapeType="1" noTextEdit="1"/>
              </p:cNvSpPr>
              <p:nvPr/>
            </p:nvSpPr>
            <p:spPr>
              <a:xfrm>
                <a:off x="345785" y="1201710"/>
                <a:ext cx="2894831" cy="2815386"/>
              </a:xfrm>
              <a:prstGeom prst="rect">
                <a:avLst/>
              </a:prstGeom>
              <a:blipFill>
                <a:blip r:embed="rId3"/>
                <a:stretch>
                  <a:fillRect l="-1895" t="-1082" r="-632"/>
                </a:stretch>
              </a:blipFill>
            </p:spPr>
            <p:txBody>
              <a:bodyPr/>
              <a:lstStyle/>
              <a:p>
                <a:r>
                  <a:rPr lang="en-GB">
                    <a:noFill/>
                  </a:rPr>
                  <a:t> </a:t>
                </a:r>
              </a:p>
            </p:txBody>
          </p:sp>
        </mc:Fallback>
      </mc:AlternateContent>
      <p:sp>
        <p:nvSpPr>
          <p:cNvPr id="52" name="TextBox 51">
            <a:extLst>
              <a:ext uri="{FF2B5EF4-FFF2-40B4-BE49-F238E27FC236}">
                <a16:creationId xmlns:a16="http://schemas.microsoft.com/office/drawing/2014/main" id="{CB86C00D-CC7B-052A-3E6F-63C6A6552FEE}"/>
              </a:ext>
            </a:extLst>
          </p:cNvPr>
          <p:cNvSpPr txBox="1"/>
          <p:nvPr/>
        </p:nvSpPr>
        <p:spPr>
          <a:xfrm>
            <a:off x="0" y="6461212"/>
            <a:ext cx="10787216" cy="338554"/>
          </a:xfrm>
          <a:prstGeom prst="rect">
            <a:avLst/>
          </a:prstGeom>
          <a:noFill/>
        </p:spPr>
        <p:txBody>
          <a:bodyPr wrap="square">
            <a:spAutoFit/>
          </a:bodyPr>
          <a:lstStyle/>
          <a:p>
            <a:r>
              <a:rPr lang="en-US" sz="800" dirty="0"/>
              <a:t>[1] H. Krim and M. Viberg, “Two decades of array signal processing research: the parametric approach,” IEEE Signal Processing Magazine, vol. 13, no. 4, pp. 67–94, Jul. 1996, </a:t>
            </a:r>
            <a:r>
              <a:rPr lang="en-US" sz="800" dirty="0" err="1"/>
              <a:t>doi</a:t>
            </a:r>
            <a:r>
              <a:rPr lang="en-US" sz="800" dirty="0"/>
              <a:t>: 10.1109/79.526899.</a:t>
            </a:r>
          </a:p>
          <a:p>
            <a:r>
              <a:rPr lang="en-US" sz="800" dirty="0">
                <a:effectLst/>
              </a:rPr>
              <a:t>[2] S. A. (Reza) </a:t>
            </a:r>
            <a:r>
              <a:rPr lang="en-US" sz="800" dirty="0" err="1">
                <a:effectLst/>
              </a:rPr>
              <a:t>Zekavat</a:t>
            </a:r>
            <a:r>
              <a:rPr lang="en-US" sz="800" dirty="0">
                <a:effectLst/>
              </a:rPr>
              <a:t>, “An Introduction to Direction-of-Arrival Estimation Techniques,” in </a:t>
            </a:r>
            <a:r>
              <a:rPr lang="en-US" sz="800" i="1" dirty="0">
                <a:effectLst/>
              </a:rPr>
              <a:t>Handbook of Position Location</a:t>
            </a:r>
            <a:r>
              <a:rPr lang="en-US" sz="800" dirty="0">
                <a:effectLst/>
              </a:rPr>
              <a:t>, John Wiley &amp; Sons, Ltd, 2018, pp. 303–341. </a:t>
            </a:r>
            <a:r>
              <a:rPr lang="en-US" sz="800" dirty="0" err="1">
                <a:effectLst/>
              </a:rPr>
              <a:t>doi</a:t>
            </a:r>
            <a:r>
              <a:rPr lang="en-US" sz="800" dirty="0">
                <a:effectLst/>
              </a:rPr>
              <a:t>: </a:t>
            </a:r>
            <a:r>
              <a:rPr lang="en-US" sz="800" dirty="0">
                <a:effectLst/>
                <a:hlinkClick r:id="rId4"/>
              </a:rPr>
              <a:t>10.1002/9781119434610.ch9</a:t>
            </a:r>
            <a:r>
              <a:rPr lang="en-US" sz="800" dirty="0">
                <a:effectLst/>
              </a:rPr>
              <a:t>.</a:t>
            </a:r>
          </a:p>
        </p:txBody>
      </p:sp>
      <p:sp>
        <p:nvSpPr>
          <p:cNvPr id="53" name="Rectangle 52">
            <a:extLst>
              <a:ext uri="{FF2B5EF4-FFF2-40B4-BE49-F238E27FC236}">
                <a16:creationId xmlns:a16="http://schemas.microsoft.com/office/drawing/2014/main" id="{AD433D0C-8E5C-6EC2-4A86-426C18399753}"/>
              </a:ext>
            </a:extLst>
          </p:cNvPr>
          <p:cNvSpPr/>
          <p:nvPr/>
        </p:nvSpPr>
        <p:spPr>
          <a:xfrm>
            <a:off x="308077" y="1172978"/>
            <a:ext cx="2907496" cy="3219913"/>
          </a:xfrm>
          <a:prstGeom prst="rect">
            <a:avLst/>
          </a:prstGeom>
          <a:noFill/>
          <a:ln w="158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F4EE9707-9552-A128-70F5-1495E1A5DFA4}"/>
                  </a:ext>
                </a:extLst>
              </p:cNvPr>
              <p:cNvSpPr txBox="1"/>
              <p:nvPr/>
            </p:nvSpPr>
            <p:spPr>
              <a:xfrm>
                <a:off x="4382028" y="1201710"/>
                <a:ext cx="2959015" cy="1654748"/>
              </a:xfrm>
              <a:prstGeom prst="rect">
                <a:avLst/>
              </a:prstGeom>
              <a:noFill/>
            </p:spPr>
            <p:txBody>
              <a:bodyPr wrap="none" rtlCol="0">
                <a:spAutoFit/>
              </a:bodyPr>
              <a:lstStyle/>
              <a:p>
                <a:pPr>
                  <a:spcAft>
                    <a:spcPts val="1200"/>
                  </a:spcAft>
                </a:pPr>
                <a:r>
                  <a:rPr lang="de-DE" b="1" dirty="0">
                    <a:latin typeface="Calibri" panose="020F0502020204030204" pitchFamily="34" charset="0"/>
                    <a:ea typeface="Calibri" panose="020F0502020204030204" pitchFamily="34" charset="0"/>
                    <a:cs typeface="Calibri" panose="020F0502020204030204" pitchFamily="34" charset="0"/>
                  </a:rPr>
                  <a:t>Subspace-based </a:t>
                </a:r>
                <a:r>
                  <a:rPr lang="de-DE" b="1" dirty="0" err="1">
                    <a:latin typeface="Calibri" panose="020F0502020204030204" pitchFamily="34" charset="0"/>
                    <a:ea typeface="Calibri" panose="020F0502020204030204" pitchFamily="34" charset="0"/>
                    <a:cs typeface="Calibri" panose="020F0502020204030204" pitchFamily="34" charset="0"/>
                  </a:rPr>
                  <a:t>methods</a:t>
                </a:r>
                <a:endParaRPr lang="de-DE" b="1" dirty="0">
                  <a:latin typeface="Calibri" panose="020F0502020204030204" pitchFamily="34" charset="0"/>
                  <a:ea typeface="Calibri" panose="020F0502020204030204" pitchFamily="34" charset="0"/>
                  <a:cs typeface="Calibri" panose="020F0502020204030204" pitchFamily="34" charset="0"/>
                </a:endParaRPr>
              </a:p>
              <a:p>
                <a:pPr>
                  <a:spcAft>
                    <a:spcPts val="1800"/>
                  </a:spcAft>
                </a:pPr>
                <a:r>
                  <a:rPr lang="de-DE" dirty="0"/>
                  <a:t>MUSIC:  </a:t>
                </a:r>
                <a14:m>
                  <m:oMath xmlns:m="http://schemas.openxmlformats.org/officeDocument/2006/math">
                    <m:r>
                      <a:rPr lang="de-DE" b="0" i="1" smtClean="0">
                        <a:latin typeface="Cambria Math" panose="02040503050406030204" pitchFamily="18" charset="0"/>
                      </a:rPr>
                      <m:t>𝑃</m:t>
                    </m:r>
                    <m:r>
                      <a:rPr lang="de-DE" i="1">
                        <a:latin typeface="Cambria Math" panose="02040503050406030204" pitchFamily="18" charset="0"/>
                      </a:rPr>
                      <m:t>(</m:t>
                    </m:r>
                    <m:r>
                      <a:rPr lang="de-DE" i="1">
                        <a:latin typeface="Cambria Math" panose="02040503050406030204" pitchFamily="18" charset="0"/>
                        <a:ea typeface="Cambria Math" panose="02040503050406030204" pitchFamily="18" charset="0"/>
                      </a:rPr>
                      <m:t>𝜑</m:t>
                    </m:r>
                    <m:r>
                      <a:rPr lang="de-DE" i="1">
                        <a:latin typeface="Cambria Math" panose="02040503050406030204" pitchFamily="18" charset="0"/>
                      </a:rPr>
                      <m:t>)</m:t>
                    </m:r>
                    <m:r>
                      <a:rPr lang="de-DE" b="0" i="1" smtClean="0">
                        <a:latin typeface="Cambria Math" panose="02040503050406030204" pitchFamily="18" charset="0"/>
                      </a:rPr>
                      <m:t>=</m:t>
                    </m:r>
                    <m:f>
                      <m:fPr>
                        <m:ctrlPr>
                          <a:rPr lang="de-DE" b="0" i="1" smtClean="0">
                            <a:latin typeface="Cambria Math" panose="02040503050406030204" pitchFamily="18" charset="0"/>
                          </a:rPr>
                        </m:ctrlPr>
                      </m:fPr>
                      <m:num>
                        <m:sSup>
                          <m:sSupPr>
                            <m:ctrlPr>
                              <a:rPr lang="de-DE" i="1">
                                <a:latin typeface="Cambria Math" panose="02040503050406030204" pitchFamily="18" charset="0"/>
                              </a:rPr>
                            </m:ctrlPr>
                          </m:sSupPr>
                          <m:e>
                            <m:r>
                              <a:rPr lang="de-DE" b="1" i="1">
                                <a:latin typeface="Cambria Math" panose="02040503050406030204" pitchFamily="18" charset="0"/>
                              </a:rPr>
                              <m:t>𝒂</m:t>
                            </m:r>
                          </m:e>
                          <m:sup>
                            <m:r>
                              <a:rPr lang="de-DE" i="1">
                                <a:latin typeface="Cambria Math" panose="02040503050406030204" pitchFamily="18" charset="0"/>
                              </a:rPr>
                              <m:t>𝐻</m:t>
                            </m:r>
                          </m:sup>
                        </m:sSup>
                        <m:r>
                          <a:rPr lang="de-DE" i="1">
                            <a:latin typeface="Cambria Math" panose="02040503050406030204" pitchFamily="18" charset="0"/>
                          </a:rPr>
                          <m:t>(</m:t>
                        </m:r>
                        <m:r>
                          <a:rPr lang="de-DE" i="1">
                            <a:latin typeface="Cambria Math" panose="02040503050406030204" pitchFamily="18" charset="0"/>
                            <a:ea typeface="Cambria Math" panose="02040503050406030204" pitchFamily="18" charset="0"/>
                          </a:rPr>
                          <m:t>𝜑</m:t>
                        </m:r>
                        <m:r>
                          <a:rPr lang="de-DE" i="1">
                            <a:latin typeface="Cambria Math" panose="02040503050406030204" pitchFamily="18" charset="0"/>
                          </a:rPr>
                          <m:t>)</m:t>
                        </m:r>
                        <m:r>
                          <a:rPr lang="de-DE" i="1" smtClean="0">
                            <a:latin typeface="Cambria Math" panose="02040503050406030204" pitchFamily="18" charset="0"/>
                          </a:rPr>
                          <m:t> </m:t>
                        </m:r>
                        <m:r>
                          <a:rPr lang="de-DE" b="1" i="1">
                            <a:latin typeface="Cambria Math" panose="02040503050406030204" pitchFamily="18" charset="0"/>
                          </a:rPr>
                          <m:t>𝒂</m:t>
                        </m:r>
                        <m:r>
                          <a:rPr lang="de-DE" i="1">
                            <a:latin typeface="Cambria Math" panose="02040503050406030204" pitchFamily="18" charset="0"/>
                          </a:rPr>
                          <m:t>(</m:t>
                        </m:r>
                        <m:r>
                          <a:rPr lang="de-DE" i="1">
                            <a:latin typeface="Cambria Math" panose="02040503050406030204" pitchFamily="18" charset="0"/>
                            <a:ea typeface="Cambria Math" panose="02040503050406030204" pitchFamily="18" charset="0"/>
                          </a:rPr>
                          <m:t>𝜑</m:t>
                        </m:r>
                        <m:r>
                          <a:rPr lang="de-DE" i="1">
                            <a:latin typeface="Cambria Math" panose="02040503050406030204" pitchFamily="18" charset="0"/>
                          </a:rPr>
                          <m:t>)</m:t>
                        </m:r>
                      </m:num>
                      <m:den>
                        <m:sSup>
                          <m:sSupPr>
                            <m:ctrlPr>
                              <a:rPr lang="de-DE" i="1">
                                <a:latin typeface="Cambria Math" panose="02040503050406030204" pitchFamily="18" charset="0"/>
                              </a:rPr>
                            </m:ctrlPr>
                          </m:sSupPr>
                          <m:e>
                            <m:r>
                              <a:rPr lang="de-DE" b="1" i="1">
                                <a:latin typeface="Cambria Math" panose="02040503050406030204" pitchFamily="18" charset="0"/>
                              </a:rPr>
                              <m:t>𝒂</m:t>
                            </m:r>
                          </m:e>
                          <m:sup>
                            <m:r>
                              <a:rPr lang="de-DE" i="1">
                                <a:latin typeface="Cambria Math" panose="02040503050406030204" pitchFamily="18" charset="0"/>
                              </a:rPr>
                              <m:t>𝐻</m:t>
                            </m:r>
                          </m:sup>
                        </m:sSup>
                        <m:d>
                          <m:dPr>
                            <m:ctrlPr>
                              <a:rPr lang="de-DE" i="1">
                                <a:latin typeface="Cambria Math" panose="02040503050406030204" pitchFamily="18" charset="0"/>
                              </a:rPr>
                            </m:ctrlPr>
                          </m:dPr>
                          <m:e>
                            <m:r>
                              <a:rPr lang="de-DE" i="1">
                                <a:latin typeface="Cambria Math" panose="02040503050406030204" pitchFamily="18" charset="0"/>
                                <a:ea typeface="Cambria Math" panose="02040503050406030204" pitchFamily="18" charset="0"/>
                              </a:rPr>
                              <m:t>𝜑</m:t>
                            </m:r>
                          </m:e>
                        </m:d>
                        <m:r>
                          <m:rPr>
                            <m:sty m:val="p"/>
                          </m:rPr>
                          <a:rPr lang="el-GR" i="1" smtClean="0">
                            <a:latin typeface="Cambria Math" panose="02040503050406030204" pitchFamily="18" charset="0"/>
                          </a:rPr>
                          <m:t>Π</m:t>
                        </m:r>
                        <m:r>
                          <a:rPr lang="de-DE" b="0" i="1" smtClean="0">
                            <a:latin typeface="Cambria Math" panose="02040503050406030204" pitchFamily="18" charset="0"/>
                          </a:rPr>
                          <m:t> </m:t>
                        </m:r>
                        <m:r>
                          <a:rPr lang="de-DE" b="1" i="1">
                            <a:latin typeface="Cambria Math" panose="02040503050406030204" pitchFamily="18" charset="0"/>
                          </a:rPr>
                          <m:t>𝒂</m:t>
                        </m:r>
                        <m:r>
                          <a:rPr lang="de-DE" i="1">
                            <a:latin typeface="Cambria Math" panose="02040503050406030204" pitchFamily="18" charset="0"/>
                          </a:rPr>
                          <m:t>(</m:t>
                        </m:r>
                        <m:r>
                          <a:rPr lang="de-DE" i="1">
                            <a:latin typeface="Cambria Math" panose="02040503050406030204" pitchFamily="18" charset="0"/>
                            <a:ea typeface="Cambria Math" panose="02040503050406030204" pitchFamily="18" charset="0"/>
                          </a:rPr>
                          <m:t>𝜑</m:t>
                        </m:r>
                        <m:r>
                          <a:rPr lang="de-DE" i="1">
                            <a:latin typeface="Cambria Math" panose="02040503050406030204" pitchFamily="18" charset="0"/>
                          </a:rPr>
                          <m:t>)</m:t>
                        </m:r>
                      </m:den>
                    </m:f>
                  </m:oMath>
                </a14:m>
                <a:endParaRPr lang="de-DE" b="0" dirty="0"/>
              </a:p>
              <a:p>
                <a:pPr>
                  <a:spcAft>
                    <a:spcPts val="1800"/>
                  </a:spcAft>
                </a:pPr>
                <a:r>
                  <a:rPr lang="en-GB" dirty="0"/>
                  <a:t>ESPRIT: </a:t>
                </a:r>
                <a14:m>
                  <m:oMath xmlns:m="http://schemas.openxmlformats.org/officeDocument/2006/math">
                    <m:r>
                      <a:rPr lang="de-DE" i="1">
                        <a:latin typeface="Cambria Math" panose="02040503050406030204" pitchFamily="18" charset="0"/>
                        <a:ea typeface="Cambria Math" panose="02040503050406030204" pitchFamily="18" charset="0"/>
                      </a:rPr>
                      <m:t>𝜑</m:t>
                    </m:r>
                    <m:r>
                      <a:rPr lang="de-DE" b="0" i="1" smtClean="0">
                        <a:latin typeface="Cambria Math" panose="02040503050406030204" pitchFamily="18" charset="0"/>
                      </a:rPr>
                      <m:t>=</m:t>
                    </m:r>
                    <m:r>
                      <m:rPr>
                        <m:sty m:val="p"/>
                      </m:rPr>
                      <a:rPr lang="de-DE" b="0" i="0" smtClean="0">
                        <a:latin typeface="Cambria Math" panose="02040503050406030204" pitchFamily="18" charset="0"/>
                      </a:rPr>
                      <m:t>arcsin</m:t>
                    </m:r>
                    <m:d>
                      <m:dPr>
                        <m:ctrlPr>
                          <a:rPr lang="de-DE" b="0" i="1" smtClean="0">
                            <a:latin typeface="Cambria Math" panose="02040503050406030204" pitchFamily="18" charset="0"/>
                          </a:rPr>
                        </m:ctrlPr>
                      </m:dPr>
                      <m:e>
                        <m:f>
                          <m:fPr>
                            <m:ctrlPr>
                              <a:rPr lang="de-DE" b="0" i="1" smtClean="0">
                                <a:latin typeface="Cambria Math" panose="02040503050406030204" pitchFamily="18" charset="0"/>
                              </a:rPr>
                            </m:ctrlPr>
                          </m:fPr>
                          <m:num>
                            <m:r>
                              <m:rPr>
                                <m:sty m:val="p"/>
                              </m:rPr>
                              <a:rPr lang="el-GR" b="0" i="1" smtClean="0">
                                <a:latin typeface="Cambria Math" panose="02040503050406030204" pitchFamily="18" charset="0"/>
                              </a:rPr>
                              <m:t>λ</m:t>
                            </m:r>
                            <m:r>
                              <a:rPr lang="el-GR" b="0" i="1" smtClean="0">
                                <a:latin typeface="Cambria Math" panose="02040503050406030204" pitchFamily="18" charset="0"/>
                                <a:ea typeface="Cambria Math" panose="02040503050406030204" pitchFamily="18" charset="0"/>
                              </a:rPr>
                              <m:t>𝜃</m:t>
                            </m:r>
                          </m:num>
                          <m:den>
                            <m:r>
                              <a:rPr lang="de-DE" b="0" i="1" smtClean="0">
                                <a:latin typeface="Cambria Math" panose="02040503050406030204" pitchFamily="18" charset="0"/>
                              </a:rPr>
                              <m:t>2</m:t>
                            </m:r>
                            <m:r>
                              <a:rPr lang="de-DE" b="0" i="1" smtClean="0">
                                <a:latin typeface="Cambria Math" panose="02040503050406030204" pitchFamily="18" charset="0"/>
                                <a:ea typeface="Cambria Math" panose="02040503050406030204" pitchFamily="18" charset="0"/>
                              </a:rPr>
                              <m:t>𝜋</m:t>
                            </m:r>
                            <m:r>
                              <a:rPr lang="de-DE" b="0" i="1" smtClean="0">
                                <a:latin typeface="Cambria Math" panose="02040503050406030204" pitchFamily="18" charset="0"/>
                                <a:ea typeface="Cambria Math" panose="02040503050406030204" pitchFamily="18" charset="0"/>
                              </a:rPr>
                              <m:t>𝑑</m:t>
                            </m:r>
                          </m:den>
                        </m:f>
                      </m:e>
                    </m:d>
                  </m:oMath>
                </a14:m>
                <a:endParaRPr lang="en-GB" dirty="0"/>
              </a:p>
            </p:txBody>
          </p:sp>
        </mc:Choice>
        <mc:Fallback xmlns="">
          <p:sp>
            <p:nvSpPr>
              <p:cNvPr id="54" name="TextBox 53">
                <a:extLst>
                  <a:ext uri="{FF2B5EF4-FFF2-40B4-BE49-F238E27FC236}">
                    <a16:creationId xmlns:a16="http://schemas.microsoft.com/office/drawing/2014/main" id="{F4EE9707-9552-A128-70F5-1495E1A5DFA4}"/>
                  </a:ext>
                </a:extLst>
              </p:cNvPr>
              <p:cNvSpPr txBox="1">
                <a:spLocks noRot="1" noChangeAspect="1" noMove="1" noResize="1" noEditPoints="1" noAdjustHandles="1" noChangeArrowheads="1" noChangeShapeType="1" noTextEdit="1"/>
              </p:cNvSpPr>
              <p:nvPr/>
            </p:nvSpPr>
            <p:spPr>
              <a:xfrm>
                <a:off x="4382028" y="1201710"/>
                <a:ext cx="2959015" cy="1654748"/>
              </a:xfrm>
              <a:prstGeom prst="rect">
                <a:avLst/>
              </a:prstGeom>
              <a:blipFill>
                <a:blip r:embed="rId5"/>
                <a:stretch>
                  <a:fillRect l="-1856" t="-1838"/>
                </a:stretch>
              </a:blipFill>
            </p:spPr>
            <p:txBody>
              <a:bodyPr/>
              <a:lstStyle/>
              <a:p>
                <a:r>
                  <a:rPr lang="en-GB">
                    <a:noFill/>
                  </a:rPr>
                  <a:t> </a:t>
                </a:r>
              </a:p>
            </p:txBody>
          </p:sp>
        </mc:Fallback>
      </mc:AlternateContent>
      <p:sp>
        <p:nvSpPr>
          <p:cNvPr id="55" name="Rectangle 54">
            <a:extLst>
              <a:ext uri="{FF2B5EF4-FFF2-40B4-BE49-F238E27FC236}">
                <a16:creationId xmlns:a16="http://schemas.microsoft.com/office/drawing/2014/main" id="{D30F8FB0-FEB1-EF36-F7B4-AD2F05420884}"/>
              </a:ext>
            </a:extLst>
          </p:cNvPr>
          <p:cNvSpPr/>
          <p:nvPr/>
        </p:nvSpPr>
        <p:spPr>
          <a:xfrm>
            <a:off x="4344320" y="1172978"/>
            <a:ext cx="3140562" cy="1985001"/>
          </a:xfrm>
          <a:prstGeom prst="rect">
            <a:avLst/>
          </a:prstGeom>
          <a:noFill/>
          <a:ln w="158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4504167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C1EA64-8DEE-37B1-25B4-8FE8B26BF215}"/>
            </a:ext>
          </a:extLst>
        </p:cNvPr>
        <p:cNvGrpSpPr/>
        <p:nvPr/>
      </p:nvGrpSpPr>
      <p:grpSpPr>
        <a:xfrm>
          <a:off x="0" y="0"/>
          <a:ext cx="0" cy="0"/>
          <a:chOff x="0" y="0"/>
          <a:chExt cx="0" cy="0"/>
        </a:xfrm>
      </p:grpSpPr>
      <p:sp>
        <p:nvSpPr>
          <p:cNvPr id="30" name="TextBox 33">
            <a:extLst>
              <a:ext uri="{FF2B5EF4-FFF2-40B4-BE49-F238E27FC236}">
                <a16:creationId xmlns:a16="http://schemas.microsoft.com/office/drawing/2014/main" id="{738A50BF-13D4-C694-D4D5-A91A1E336D8F}"/>
              </a:ext>
            </a:extLst>
          </p:cNvPr>
          <p:cNvSpPr/>
          <p:nvPr/>
        </p:nvSpPr>
        <p:spPr>
          <a:xfrm>
            <a:off x="0" y="1257"/>
            <a:ext cx="4234754" cy="521766"/>
          </a:xfrm>
          <a:prstGeom prst="rect">
            <a:avLst/>
          </a:prstGeom>
          <a:solidFill>
            <a:srgbClr val="C00000">
              <a:alpha val="22000"/>
            </a:srgbClr>
          </a:solid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buNone/>
            </a:pPr>
            <a:endParaRPr lang="en-GB" sz="2800" b="0" strike="noStrike" spc="-1" noProof="0" dirty="0">
              <a:latin typeface="Arial"/>
            </a:endParaRPr>
          </a:p>
        </p:txBody>
      </p:sp>
      <p:pic>
        <p:nvPicPr>
          <p:cNvPr id="23" name="Graphic 22">
            <a:extLst>
              <a:ext uri="{FF2B5EF4-FFF2-40B4-BE49-F238E27FC236}">
                <a16:creationId xmlns:a16="http://schemas.microsoft.com/office/drawing/2014/main" id="{F4BEE755-93E6-A69E-6971-D821ACB85FD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714435" y="0"/>
            <a:ext cx="5477565" cy="4108174"/>
          </a:xfrm>
          <a:prstGeom prst="rect">
            <a:avLst/>
          </a:prstGeom>
        </p:spPr>
      </p:pic>
      <p:sp>
        <p:nvSpPr>
          <p:cNvPr id="6" name="Oval 5">
            <a:extLst>
              <a:ext uri="{FF2B5EF4-FFF2-40B4-BE49-F238E27FC236}">
                <a16:creationId xmlns:a16="http://schemas.microsoft.com/office/drawing/2014/main" id="{EFF53C8C-887E-F6C3-B98F-B4002C54700B}"/>
              </a:ext>
            </a:extLst>
          </p:cNvPr>
          <p:cNvSpPr/>
          <p:nvPr/>
        </p:nvSpPr>
        <p:spPr>
          <a:xfrm>
            <a:off x="3103314" y="2446631"/>
            <a:ext cx="1214148" cy="327178"/>
          </a:xfrm>
          <a:prstGeom prst="ellipse">
            <a:avLst/>
          </a:prstGeom>
          <a:solidFill>
            <a:srgbClr val="FFE6CB"/>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114" name="TextBox 8">
            <a:extLst>
              <a:ext uri="{FF2B5EF4-FFF2-40B4-BE49-F238E27FC236}">
                <a16:creationId xmlns:a16="http://schemas.microsoft.com/office/drawing/2014/main" id="{15C62966-F10C-D670-A1D4-6CCFC4014C9D}"/>
              </a:ext>
            </a:extLst>
          </p:cNvPr>
          <p:cNvSpPr/>
          <p:nvPr/>
        </p:nvSpPr>
        <p:spPr>
          <a:xfrm>
            <a:off x="4201173" y="1946201"/>
            <a:ext cx="868320" cy="64487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n-GB" sz="1800" b="0" strike="noStrike" spc="-1" noProof="0" dirty="0">
                <a:solidFill>
                  <a:srgbClr val="000000"/>
                </a:solidFill>
                <a:latin typeface="Calibri"/>
              </a:rPr>
              <a:t>Mobile</a:t>
            </a:r>
          </a:p>
          <a:p>
            <a:pPr algn="ctr">
              <a:lnSpc>
                <a:spcPct val="100000"/>
              </a:lnSpc>
              <a:buNone/>
            </a:pPr>
            <a:r>
              <a:rPr lang="en-GB" spc="-1" noProof="0" dirty="0">
                <a:solidFill>
                  <a:srgbClr val="000000"/>
                </a:solidFill>
                <a:latin typeface="Calibri"/>
              </a:rPr>
              <a:t>User</a:t>
            </a:r>
            <a:endParaRPr lang="en-GB" sz="1800" b="0" strike="noStrike" spc="-1" noProof="0" dirty="0">
              <a:latin typeface="Arial"/>
            </a:endParaRPr>
          </a:p>
        </p:txBody>
      </p:sp>
      <p:sp>
        <p:nvSpPr>
          <p:cNvPr id="124" name="TextBox 33">
            <a:extLst>
              <a:ext uri="{FF2B5EF4-FFF2-40B4-BE49-F238E27FC236}">
                <a16:creationId xmlns:a16="http://schemas.microsoft.com/office/drawing/2014/main" id="{60837652-FE63-605D-83A7-989B1EA08840}"/>
              </a:ext>
            </a:extLst>
          </p:cNvPr>
          <p:cNvSpPr/>
          <p:nvPr/>
        </p:nvSpPr>
        <p:spPr>
          <a:xfrm>
            <a:off x="0" y="28107"/>
            <a:ext cx="3649758" cy="521766"/>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2800" spc="-1" dirty="0">
                <a:solidFill>
                  <a:srgbClr val="000000"/>
                </a:solidFill>
                <a:latin typeface="Calibri"/>
              </a:rPr>
              <a:t>Fast-tracking </a:t>
            </a:r>
            <a:r>
              <a:rPr lang="en-GB" sz="2800" b="0" strike="noStrike" spc="-1" noProof="0" dirty="0">
                <a:solidFill>
                  <a:srgbClr val="000000"/>
                </a:solidFill>
                <a:latin typeface="Calibri"/>
              </a:rPr>
              <a:t>Algorithm</a:t>
            </a:r>
            <a:endParaRPr lang="en-GB" sz="2800" b="0" strike="noStrike" spc="-1" noProof="0" dirty="0">
              <a:latin typeface="Arial"/>
            </a:endParaRPr>
          </a:p>
        </p:txBody>
      </p:sp>
      <p:pic>
        <p:nvPicPr>
          <p:cNvPr id="125" name="Graphic 35" descr="Smart Phone with solid fill">
            <a:extLst>
              <a:ext uri="{FF2B5EF4-FFF2-40B4-BE49-F238E27FC236}">
                <a16:creationId xmlns:a16="http://schemas.microsoft.com/office/drawing/2014/main" id="{F4179E79-7DB9-05C6-FB30-797A9D15A87C}"/>
              </a:ext>
            </a:extLst>
          </p:cNvPr>
          <p:cNvPicPr/>
          <p:nvPr/>
        </p:nvPicPr>
        <p:blipFill>
          <a:blip r:embed="rId4"/>
          <a:stretch/>
        </p:blipFill>
        <p:spPr>
          <a:xfrm rot="1730551">
            <a:off x="3706239" y="2171187"/>
            <a:ext cx="346456" cy="278418"/>
          </a:xfrm>
          <a:prstGeom prst="rect">
            <a:avLst/>
          </a:prstGeom>
          <a:ln w="0">
            <a:noFill/>
          </a:ln>
        </p:spPr>
      </p:pic>
      <p:pic>
        <p:nvPicPr>
          <p:cNvPr id="5" name="Graphic 4" descr="Walk with solid fill">
            <a:extLst>
              <a:ext uri="{FF2B5EF4-FFF2-40B4-BE49-F238E27FC236}">
                <a16:creationId xmlns:a16="http://schemas.microsoft.com/office/drawing/2014/main" id="{81598C84-60A1-ECDD-9217-93C6EA3D6C6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344925" y="2170848"/>
            <a:ext cx="454605" cy="454605"/>
          </a:xfrm>
          <a:prstGeom prst="rect">
            <a:avLst/>
          </a:prstGeom>
        </p:spPr>
      </p:pic>
      <p:sp>
        <p:nvSpPr>
          <p:cNvPr id="117" name="TextBox 116">
            <a:extLst>
              <a:ext uri="{FF2B5EF4-FFF2-40B4-BE49-F238E27FC236}">
                <a16:creationId xmlns:a16="http://schemas.microsoft.com/office/drawing/2014/main" id="{D01350EC-828F-C6AD-7D22-64125272C9FE}"/>
              </a:ext>
            </a:extLst>
          </p:cNvPr>
          <p:cNvSpPr txBox="1"/>
          <p:nvPr/>
        </p:nvSpPr>
        <p:spPr>
          <a:xfrm>
            <a:off x="40640" y="6081896"/>
            <a:ext cx="5837410" cy="600164"/>
          </a:xfrm>
          <a:prstGeom prst="rect">
            <a:avLst/>
          </a:prstGeom>
          <a:noFill/>
        </p:spPr>
        <p:txBody>
          <a:bodyPr wrap="square">
            <a:spAutoFit/>
          </a:bodyPr>
          <a:lstStyle/>
          <a:p>
            <a:r>
              <a:rPr lang="en-GB" sz="1100" noProof="0" dirty="0"/>
              <a:t>J. An et al., "</a:t>
            </a:r>
            <a:r>
              <a:rPr lang="en-GB" sz="1100" b="1" noProof="0" dirty="0"/>
              <a:t>Two-Dimensional Direction-of-Arrival Estimation Using Stacked Intelligent </a:t>
            </a:r>
            <a:r>
              <a:rPr lang="en-GB" sz="1100" b="1" noProof="0" dirty="0" err="1"/>
              <a:t>Metasurfaces</a:t>
            </a:r>
            <a:r>
              <a:rPr lang="en-GB" sz="1100" noProof="0" dirty="0"/>
              <a:t>," in IEEE Journal on Selected Areas in Communications, vol. 42, no. 10, pp. 2786-2802, Oct. 2024.</a:t>
            </a:r>
          </a:p>
        </p:txBody>
      </p:sp>
      <p:sp>
        <p:nvSpPr>
          <p:cNvPr id="219" name="Slide Number Placeholder 218">
            <a:extLst>
              <a:ext uri="{FF2B5EF4-FFF2-40B4-BE49-F238E27FC236}">
                <a16:creationId xmlns:a16="http://schemas.microsoft.com/office/drawing/2014/main" id="{E0B139D6-8606-0239-F797-7B5BC4468E83}"/>
              </a:ext>
            </a:extLst>
          </p:cNvPr>
          <p:cNvSpPr>
            <a:spLocks noGrp="1"/>
          </p:cNvSpPr>
          <p:nvPr>
            <p:ph type="sldNum" idx="3"/>
          </p:nvPr>
        </p:nvSpPr>
        <p:spPr>
          <a:xfrm>
            <a:off x="11599112" y="6510203"/>
            <a:ext cx="585472" cy="364680"/>
          </a:xfrm>
        </p:spPr>
        <p:txBody>
          <a:bodyPr/>
          <a:lstStyle/>
          <a:p>
            <a:fld id="{C932A77E-96FA-4D0D-9FF9-7EEFED12E590}" type="slidenum">
              <a:rPr lang="en-GB" sz="1600" noProof="0" smtClean="0"/>
              <a:t>19</a:t>
            </a:fld>
            <a:endParaRPr lang="en-GB" sz="1600" noProof="0" dirty="0"/>
          </a:p>
        </p:txBody>
      </p:sp>
      <p:cxnSp>
        <p:nvCxnSpPr>
          <p:cNvPr id="2" name="Straight Arrow Connector 1">
            <a:extLst>
              <a:ext uri="{FF2B5EF4-FFF2-40B4-BE49-F238E27FC236}">
                <a16:creationId xmlns:a16="http://schemas.microsoft.com/office/drawing/2014/main" id="{567A1B87-80B8-A4F4-CF7E-9C9861829112}"/>
              </a:ext>
            </a:extLst>
          </p:cNvPr>
          <p:cNvCxnSpPr>
            <a:cxnSpLocks/>
          </p:cNvCxnSpPr>
          <p:nvPr/>
        </p:nvCxnSpPr>
        <p:spPr>
          <a:xfrm>
            <a:off x="96304" y="3719250"/>
            <a:ext cx="2916000" cy="0"/>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84551A7C-A4A3-6556-26F8-C49DCC55F42B}"/>
                  </a:ext>
                </a:extLst>
              </p:cNvPr>
              <p:cNvSpPr txBox="1"/>
              <p:nvPr/>
            </p:nvSpPr>
            <p:spPr>
              <a:xfrm>
                <a:off x="2788992" y="3820206"/>
                <a:ext cx="16113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rPr>
                        <m:t>𝑡</m:t>
                      </m:r>
                    </m:oMath>
                  </m:oMathPara>
                </a14:m>
                <a:endParaRPr lang="en-GB" noProof="0" dirty="0"/>
              </a:p>
            </p:txBody>
          </p:sp>
        </mc:Choice>
        <mc:Fallback xmlns="">
          <p:sp>
            <p:nvSpPr>
              <p:cNvPr id="4" name="TextBox 3">
                <a:extLst>
                  <a:ext uri="{FF2B5EF4-FFF2-40B4-BE49-F238E27FC236}">
                    <a16:creationId xmlns:a16="http://schemas.microsoft.com/office/drawing/2014/main" id="{84551A7C-A4A3-6556-26F8-C49DCC55F42B}"/>
                  </a:ext>
                </a:extLst>
              </p:cNvPr>
              <p:cNvSpPr txBox="1">
                <a:spLocks noRot="1" noChangeAspect="1" noMove="1" noResize="1" noEditPoints="1" noAdjustHandles="1" noChangeArrowheads="1" noChangeShapeType="1" noTextEdit="1"/>
              </p:cNvSpPr>
              <p:nvPr/>
            </p:nvSpPr>
            <p:spPr>
              <a:xfrm>
                <a:off x="2788992" y="3820206"/>
                <a:ext cx="161133" cy="276999"/>
              </a:xfrm>
              <a:prstGeom prst="rect">
                <a:avLst/>
              </a:prstGeom>
              <a:blipFill>
                <a:blip r:embed="rId7"/>
                <a:stretch>
                  <a:fillRect l="-30769" r="-23077" b="-6667"/>
                </a:stretch>
              </a:blipFill>
            </p:spPr>
            <p:txBody>
              <a:bodyPr/>
              <a:lstStyle/>
              <a:p>
                <a:r>
                  <a:rPr lang="en-GB">
                    <a:noFill/>
                  </a:rPr>
                  <a:t> </a:t>
                </a:r>
              </a:p>
            </p:txBody>
          </p:sp>
        </mc:Fallback>
      </mc:AlternateContent>
      <p:sp>
        <p:nvSpPr>
          <p:cNvPr id="7" name="Rectangle: Rounded Corners 6">
            <a:extLst>
              <a:ext uri="{FF2B5EF4-FFF2-40B4-BE49-F238E27FC236}">
                <a16:creationId xmlns:a16="http://schemas.microsoft.com/office/drawing/2014/main" id="{A4FB246C-C24F-50BB-540B-9402FC75B2D3}"/>
              </a:ext>
            </a:extLst>
          </p:cNvPr>
          <p:cNvSpPr/>
          <p:nvPr/>
        </p:nvSpPr>
        <p:spPr>
          <a:xfrm>
            <a:off x="115071" y="3258280"/>
            <a:ext cx="714286"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879BFC61-A327-A74C-CF11-FF3202906A67}"/>
                  </a:ext>
                </a:extLst>
              </p:cNvPr>
              <p:cNvSpPr txBox="1"/>
              <p:nvPr/>
            </p:nvSpPr>
            <p:spPr>
              <a:xfrm>
                <a:off x="74431" y="3260988"/>
                <a:ext cx="79302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𝑡</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oMath>
                  </m:oMathPara>
                </a14:m>
                <a:endParaRPr lang="en-GB" noProof="0" dirty="0"/>
              </a:p>
            </p:txBody>
          </p:sp>
        </mc:Choice>
        <mc:Fallback xmlns="">
          <p:sp>
            <p:nvSpPr>
              <p:cNvPr id="8" name="TextBox 7">
                <a:extLst>
                  <a:ext uri="{FF2B5EF4-FFF2-40B4-BE49-F238E27FC236}">
                    <a16:creationId xmlns:a16="http://schemas.microsoft.com/office/drawing/2014/main" id="{879BFC61-A327-A74C-CF11-FF3202906A67}"/>
                  </a:ext>
                </a:extLst>
              </p:cNvPr>
              <p:cNvSpPr txBox="1">
                <a:spLocks noRot="1" noChangeAspect="1" noMove="1" noResize="1" noEditPoints="1" noAdjustHandles="1" noChangeArrowheads="1" noChangeShapeType="1" noTextEdit="1"/>
              </p:cNvSpPr>
              <p:nvPr/>
            </p:nvSpPr>
            <p:spPr>
              <a:xfrm>
                <a:off x="74431" y="3260988"/>
                <a:ext cx="793026" cy="369332"/>
              </a:xfrm>
              <a:prstGeom prst="rect">
                <a:avLst/>
              </a:prstGeom>
              <a:blipFill>
                <a:blip r:embed="rId8"/>
                <a:stretch>
                  <a:fillRect r="-6923" b="-13115"/>
                </a:stretch>
              </a:blipFill>
            </p:spPr>
            <p:txBody>
              <a:bodyPr/>
              <a:lstStyle/>
              <a:p>
                <a:r>
                  <a:rPr lang="en-GB">
                    <a:noFill/>
                  </a:rPr>
                  <a:t> </a:t>
                </a:r>
              </a:p>
            </p:txBody>
          </p:sp>
        </mc:Fallback>
      </mc:AlternateContent>
      <p:sp>
        <p:nvSpPr>
          <p:cNvPr id="9" name="Rectangle: Rounded Corners 8">
            <a:extLst>
              <a:ext uri="{FF2B5EF4-FFF2-40B4-BE49-F238E27FC236}">
                <a16:creationId xmlns:a16="http://schemas.microsoft.com/office/drawing/2014/main" id="{FD42346C-F1A7-3448-A926-39E99AAC7A5A}"/>
              </a:ext>
            </a:extLst>
          </p:cNvPr>
          <p:cNvSpPr/>
          <p:nvPr/>
        </p:nvSpPr>
        <p:spPr>
          <a:xfrm>
            <a:off x="921784" y="3259806"/>
            <a:ext cx="714286"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FBE5E130-79C0-2A0A-8B46-BD171D6ADF06}"/>
                  </a:ext>
                </a:extLst>
              </p:cNvPr>
              <p:cNvSpPr txBox="1"/>
              <p:nvPr/>
            </p:nvSpPr>
            <p:spPr>
              <a:xfrm>
                <a:off x="881144" y="3262514"/>
                <a:ext cx="79302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𝑡</m:t>
                          </m:r>
                        </m:e>
                        <m:sub>
                          <m:r>
                            <a:rPr lang="en-GB" b="0" i="1" noProof="0" smtClean="0">
                              <a:latin typeface="Cambria Math" panose="02040503050406030204" pitchFamily="18" charset="0"/>
                            </a:rPr>
                            <m:t>1</m:t>
                          </m:r>
                        </m:sub>
                      </m:sSub>
                      <m:r>
                        <a:rPr lang="en-GB" b="0" i="1" noProof="0" smtClean="0">
                          <a:latin typeface="Cambria Math" panose="02040503050406030204" pitchFamily="18" charset="0"/>
                        </a:rPr>
                        <m:t>)</m:t>
                      </m:r>
                    </m:oMath>
                  </m:oMathPara>
                </a14:m>
                <a:endParaRPr lang="en-GB" noProof="0" dirty="0"/>
              </a:p>
            </p:txBody>
          </p:sp>
        </mc:Choice>
        <mc:Fallback xmlns="">
          <p:sp>
            <p:nvSpPr>
              <p:cNvPr id="10" name="TextBox 9">
                <a:extLst>
                  <a:ext uri="{FF2B5EF4-FFF2-40B4-BE49-F238E27FC236}">
                    <a16:creationId xmlns:a16="http://schemas.microsoft.com/office/drawing/2014/main" id="{FBE5E130-79C0-2A0A-8B46-BD171D6ADF06}"/>
                  </a:ext>
                </a:extLst>
              </p:cNvPr>
              <p:cNvSpPr txBox="1">
                <a:spLocks noRot="1" noChangeAspect="1" noMove="1" noResize="1" noEditPoints="1" noAdjustHandles="1" noChangeArrowheads="1" noChangeShapeType="1" noTextEdit="1"/>
              </p:cNvSpPr>
              <p:nvPr/>
            </p:nvSpPr>
            <p:spPr>
              <a:xfrm>
                <a:off x="881144" y="3262514"/>
                <a:ext cx="793026" cy="369332"/>
              </a:xfrm>
              <a:prstGeom prst="rect">
                <a:avLst/>
              </a:prstGeom>
              <a:blipFill>
                <a:blip r:embed="rId9"/>
                <a:stretch>
                  <a:fillRect r="-6923" b="-14754"/>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40F25B07-A519-DD72-4628-6A25354DB8EF}"/>
                  </a:ext>
                </a:extLst>
              </p:cNvPr>
              <p:cNvSpPr txBox="1"/>
              <p:nvPr/>
            </p:nvSpPr>
            <p:spPr>
              <a:xfrm>
                <a:off x="1661251" y="3260988"/>
                <a:ext cx="38173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ea typeface="Cambria Math" panose="02040503050406030204" pitchFamily="18" charset="0"/>
                        </a:rPr>
                        <m:t>⋯</m:t>
                      </m:r>
                    </m:oMath>
                  </m:oMathPara>
                </a14:m>
                <a:endParaRPr lang="en-GB" noProof="0" dirty="0"/>
              </a:p>
            </p:txBody>
          </p:sp>
        </mc:Choice>
        <mc:Fallback xmlns="">
          <p:sp>
            <p:nvSpPr>
              <p:cNvPr id="13" name="TextBox 12">
                <a:extLst>
                  <a:ext uri="{FF2B5EF4-FFF2-40B4-BE49-F238E27FC236}">
                    <a16:creationId xmlns:a16="http://schemas.microsoft.com/office/drawing/2014/main" id="{40F25B07-A519-DD72-4628-6A25354DB8EF}"/>
                  </a:ext>
                </a:extLst>
              </p:cNvPr>
              <p:cNvSpPr txBox="1">
                <a:spLocks noRot="1" noChangeAspect="1" noMove="1" noResize="1" noEditPoints="1" noAdjustHandles="1" noChangeArrowheads="1" noChangeShapeType="1" noTextEdit="1"/>
              </p:cNvSpPr>
              <p:nvPr/>
            </p:nvSpPr>
            <p:spPr>
              <a:xfrm>
                <a:off x="1661251" y="3260988"/>
                <a:ext cx="381730" cy="369332"/>
              </a:xfrm>
              <a:prstGeom prst="rect">
                <a:avLst/>
              </a:prstGeom>
              <a:blipFill>
                <a:blip r:embed="rId10"/>
                <a:stretch>
                  <a:fillRect/>
                </a:stretch>
              </a:blipFill>
            </p:spPr>
            <p:txBody>
              <a:bodyPr/>
              <a:lstStyle/>
              <a:p>
                <a:r>
                  <a:rPr lang="en-GB">
                    <a:noFill/>
                  </a:rPr>
                  <a:t> </a:t>
                </a:r>
              </a:p>
            </p:txBody>
          </p:sp>
        </mc:Fallback>
      </mc:AlternateContent>
      <p:sp>
        <p:nvSpPr>
          <p:cNvPr id="14" name="Rectangle: Rounded Corners 13">
            <a:extLst>
              <a:ext uri="{FF2B5EF4-FFF2-40B4-BE49-F238E27FC236}">
                <a16:creationId xmlns:a16="http://schemas.microsoft.com/office/drawing/2014/main" id="{0CFDC3DF-BDD5-0F4D-A44C-FB11F1EE89EE}"/>
              </a:ext>
            </a:extLst>
          </p:cNvPr>
          <p:cNvSpPr/>
          <p:nvPr/>
        </p:nvSpPr>
        <p:spPr>
          <a:xfrm>
            <a:off x="2161317" y="3236272"/>
            <a:ext cx="714286"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F51DBC99-F108-7789-8303-173E69F2B6E7}"/>
                  </a:ext>
                </a:extLst>
              </p:cNvPr>
              <p:cNvSpPr txBox="1"/>
              <p:nvPr/>
            </p:nvSpPr>
            <p:spPr>
              <a:xfrm>
                <a:off x="2120677" y="3238980"/>
                <a:ext cx="79302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𝑡</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oMath>
                  </m:oMathPara>
                </a14:m>
                <a:endParaRPr lang="en-GB" noProof="0" dirty="0"/>
              </a:p>
            </p:txBody>
          </p:sp>
        </mc:Choice>
        <mc:Fallback xmlns="">
          <p:sp>
            <p:nvSpPr>
              <p:cNvPr id="15" name="TextBox 14">
                <a:extLst>
                  <a:ext uri="{FF2B5EF4-FFF2-40B4-BE49-F238E27FC236}">
                    <a16:creationId xmlns:a16="http://schemas.microsoft.com/office/drawing/2014/main" id="{F51DBC99-F108-7789-8303-173E69F2B6E7}"/>
                  </a:ext>
                </a:extLst>
              </p:cNvPr>
              <p:cNvSpPr txBox="1">
                <a:spLocks noRot="1" noChangeAspect="1" noMove="1" noResize="1" noEditPoints="1" noAdjustHandles="1" noChangeArrowheads="1" noChangeShapeType="1" noTextEdit="1"/>
              </p:cNvSpPr>
              <p:nvPr/>
            </p:nvSpPr>
            <p:spPr>
              <a:xfrm>
                <a:off x="2120677" y="3238980"/>
                <a:ext cx="793026" cy="369332"/>
              </a:xfrm>
              <a:prstGeom prst="rect">
                <a:avLst/>
              </a:prstGeom>
              <a:blipFill>
                <a:blip r:embed="rId11"/>
                <a:stretch>
                  <a:fillRect r="-6923" b="-14754"/>
                </a:stretch>
              </a:blipFill>
            </p:spPr>
            <p:txBody>
              <a:bodyPr/>
              <a:lstStyle/>
              <a:p>
                <a:r>
                  <a:rPr lang="en-GB">
                    <a:noFill/>
                  </a:rPr>
                  <a:t> </a:t>
                </a:r>
              </a:p>
            </p:txBody>
          </p:sp>
        </mc:Fallback>
      </mc:AlternateContent>
      <p:cxnSp>
        <p:nvCxnSpPr>
          <p:cNvPr id="20" name="Straight Arrow Connector 19">
            <a:extLst>
              <a:ext uri="{FF2B5EF4-FFF2-40B4-BE49-F238E27FC236}">
                <a16:creationId xmlns:a16="http://schemas.microsoft.com/office/drawing/2014/main" id="{1C322490-3F1C-159C-3FDE-BD1DF15B4913}"/>
              </a:ext>
            </a:extLst>
          </p:cNvPr>
          <p:cNvCxnSpPr>
            <a:cxnSpLocks/>
          </p:cNvCxnSpPr>
          <p:nvPr/>
        </p:nvCxnSpPr>
        <p:spPr>
          <a:xfrm>
            <a:off x="115071" y="3012988"/>
            <a:ext cx="2016000" cy="0"/>
          </a:xfrm>
          <a:prstGeom prst="straightConnector1">
            <a:avLst/>
          </a:prstGeom>
          <a:ln w="19050">
            <a:headEnd type="triangle" w="lg" len="lg"/>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B3A80C6A-2133-7F08-1CB8-33D1D05A2057}"/>
                  </a:ext>
                </a:extLst>
              </p:cNvPr>
              <p:cNvSpPr txBox="1"/>
              <p:nvPr/>
            </p:nvSpPr>
            <p:spPr>
              <a:xfrm>
                <a:off x="551020" y="2584369"/>
                <a:ext cx="1101348" cy="39401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0"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𝑇</m:t>
                          </m:r>
                        </m:e>
                        <m:sub>
                          <m:r>
                            <m:rPr>
                              <m:sty m:val="p"/>
                            </m:rPr>
                            <a:rPr lang="en-GB" b="0" i="0" noProof="0" smtClean="0">
                              <a:latin typeface="Cambria Math" panose="02040503050406030204" pitchFamily="18" charset="0"/>
                              <a:ea typeface="Cambria Math" panose="02040503050406030204" pitchFamily="18" charset="0"/>
                            </a:rPr>
                            <m:t>upd</m:t>
                          </m:r>
                        </m:sub>
                      </m:sSub>
                    </m:oMath>
                  </m:oMathPara>
                </a14:m>
                <a:endParaRPr lang="en-GB" noProof="0" dirty="0"/>
              </a:p>
            </p:txBody>
          </p:sp>
        </mc:Choice>
        <mc:Fallback xmlns="">
          <p:sp>
            <p:nvSpPr>
              <p:cNvPr id="21" name="TextBox 20">
                <a:extLst>
                  <a:ext uri="{FF2B5EF4-FFF2-40B4-BE49-F238E27FC236}">
                    <a16:creationId xmlns:a16="http://schemas.microsoft.com/office/drawing/2014/main" id="{B3A80C6A-2133-7F08-1CB8-33D1D05A2057}"/>
                  </a:ext>
                </a:extLst>
              </p:cNvPr>
              <p:cNvSpPr txBox="1">
                <a:spLocks noRot="1" noChangeAspect="1" noMove="1" noResize="1" noEditPoints="1" noAdjustHandles="1" noChangeArrowheads="1" noChangeShapeType="1" noTextEdit="1"/>
              </p:cNvSpPr>
              <p:nvPr/>
            </p:nvSpPr>
            <p:spPr>
              <a:xfrm>
                <a:off x="551020" y="2584369"/>
                <a:ext cx="1101348" cy="394019"/>
              </a:xfrm>
              <a:prstGeom prst="rect">
                <a:avLst/>
              </a:prstGeom>
              <a:blipFill>
                <a:blip r:embed="rId12"/>
                <a:stretch>
                  <a:fillRect b="-9231"/>
                </a:stretch>
              </a:blipFill>
            </p:spPr>
            <p:txBody>
              <a:bodyPr/>
              <a:lstStyle/>
              <a:p>
                <a:r>
                  <a:rPr lang="en-GB">
                    <a:noFill/>
                  </a:rPr>
                  <a:t> </a:t>
                </a:r>
              </a:p>
            </p:txBody>
          </p:sp>
        </mc:Fallback>
      </mc:AlternateContent>
      <p:grpSp>
        <p:nvGrpSpPr>
          <p:cNvPr id="73" name="Group 72">
            <a:extLst>
              <a:ext uri="{FF2B5EF4-FFF2-40B4-BE49-F238E27FC236}">
                <a16:creationId xmlns:a16="http://schemas.microsoft.com/office/drawing/2014/main" id="{7309324D-35D8-CAD8-7918-E494C4E6A444}"/>
              </a:ext>
            </a:extLst>
          </p:cNvPr>
          <p:cNvGrpSpPr/>
          <p:nvPr/>
        </p:nvGrpSpPr>
        <p:grpSpPr>
          <a:xfrm>
            <a:off x="272329" y="914857"/>
            <a:ext cx="623653" cy="669179"/>
            <a:chOff x="94594" y="1868587"/>
            <a:chExt cx="623653" cy="669179"/>
          </a:xfrm>
        </p:grpSpPr>
        <p:grpSp>
          <p:nvGrpSpPr>
            <p:cNvPr id="74" name="Group 73">
              <a:extLst>
                <a:ext uri="{FF2B5EF4-FFF2-40B4-BE49-F238E27FC236}">
                  <a16:creationId xmlns:a16="http://schemas.microsoft.com/office/drawing/2014/main" id="{7062E90D-E7B1-6EFD-9339-A38750C1A77E}"/>
                </a:ext>
              </a:extLst>
            </p:cNvPr>
            <p:cNvGrpSpPr/>
            <p:nvPr/>
          </p:nvGrpSpPr>
          <p:grpSpPr>
            <a:xfrm>
              <a:off x="94594" y="1872556"/>
              <a:ext cx="68712" cy="92593"/>
              <a:chOff x="1844231" y="869163"/>
              <a:chExt cx="108640" cy="146399"/>
            </a:xfrm>
          </p:grpSpPr>
          <p:cxnSp>
            <p:nvCxnSpPr>
              <p:cNvPr id="107" name="Straight Connector 106">
                <a:extLst>
                  <a:ext uri="{FF2B5EF4-FFF2-40B4-BE49-F238E27FC236}">
                    <a16:creationId xmlns:a16="http://schemas.microsoft.com/office/drawing/2014/main" id="{048A4030-0A3D-B9DD-7579-3DD58B679E8C}"/>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1D833FA5-0B4A-ACBB-B43F-74C3B154A7D9}"/>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C3854DD1-980B-15FE-F8D4-A01562483AC6}"/>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75" name="Group 74">
              <a:extLst>
                <a:ext uri="{FF2B5EF4-FFF2-40B4-BE49-F238E27FC236}">
                  <a16:creationId xmlns:a16="http://schemas.microsoft.com/office/drawing/2014/main" id="{21B7587F-0583-F264-2A97-59AB1D3FC615}"/>
                </a:ext>
              </a:extLst>
            </p:cNvPr>
            <p:cNvGrpSpPr/>
            <p:nvPr/>
          </p:nvGrpSpPr>
          <p:grpSpPr>
            <a:xfrm>
              <a:off x="98940" y="2152583"/>
              <a:ext cx="68712" cy="92593"/>
              <a:chOff x="1844231" y="869163"/>
              <a:chExt cx="108640" cy="146399"/>
            </a:xfrm>
          </p:grpSpPr>
          <p:cxnSp>
            <p:nvCxnSpPr>
              <p:cNvPr id="104" name="Straight Connector 103">
                <a:extLst>
                  <a:ext uri="{FF2B5EF4-FFF2-40B4-BE49-F238E27FC236}">
                    <a16:creationId xmlns:a16="http://schemas.microsoft.com/office/drawing/2014/main" id="{78F14596-A5F4-B1B9-5187-29D14E9D2BB0}"/>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23881351-AA6E-EC7F-18BB-D860B52CAE20}"/>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F8A161D3-14D1-E5B4-1320-E352491C9592}"/>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76" name="Group 75">
              <a:extLst>
                <a:ext uri="{FF2B5EF4-FFF2-40B4-BE49-F238E27FC236}">
                  <a16:creationId xmlns:a16="http://schemas.microsoft.com/office/drawing/2014/main" id="{08C38BD0-7E82-7B53-5896-FA44E7316B63}"/>
                </a:ext>
              </a:extLst>
            </p:cNvPr>
            <p:cNvGrpSpPr/>
            <p:nvPr/>
          </p:nvGrpSpPr>
          <p:grpSpPr>
            <a:xfrm>
              <a:off x="98940" y="2445006"/>
              <a:ext cx="68712" cy="92593"/>
              <a:chOff x="1844231" y="869163"/>
              <a:chExt cx="108640" cy="146399"/>
            </a:xfrm>
          </p:grpSpPr>
          <p:cxnSp>
            <p:nvCxnSpPr>
              <p:cNvPr id="101" name="Straight Connector 100">
                <a:extLst>
                  <a:ext uri="{FF2B5EF4-FFF2-40B4-BE49-F238E27FC236}">
                    <a16:creationId xmlns:a16="http://schemas.microsoft.com/office/drawing/2014/main" id="{0DFBF02D-D119-80B3-6BA3-2ABDF81FC9FA}"/>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95DE3108-5B2D-EF3F-7966-38B01F173752}"/>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AA9494C9-D16A-6F3A-398E-CAAFEA75B01F}"/>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77" name="Group 76">
              <a:extLst>
                <a:ext uri="{FF2B5EF4-FFF2-40B4-BE49-F238E27FC236}">
                  <a16:creationId xmlns:a16="http://schemas.microsoft.com/office/drawing/2014/main" id="{92957771-D8FB-70BB-4F59-9A61C89F9CC5}"/>
                </a:ext>
              </a:extLst>
            </p:cNvPr>
            <p:cNvGrpSpPr/>
            <p:nvPr/>
          </p:nvGrpSpPr>
          <p:grpSpPr>
            <a:xfrm>
              <a:off x="380901" y="1868587"/>
              <a:ext cx="68712" cy="92593"/>
              <a:chOff x="1844231" y="869163"/>
              <a:chExt cx="108640" cy="146399"/>
            </a:xfrm>
          </p:grpSpPr>
          <p:cxnSp>
            <p:nvCxnSpPr>
              <p:cNvPr id="98" name="Straight Connector 97">
                <a:extLst>
                  <a:ext uri="{FF2B5EF4-FFF2-40B4-BE49-F238E27FC236}">
                    <a16:creationId xmlns:a16="http://schemas.microsoft.com/office/drawing/2014/main" id="{0402A6EF-6DD3-D9AB-DE2A-771D9D6FFA08}"/>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2E77D228-693D-9685-B85D-31BDAFF39015}"/>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724916C9-1FB2-962A-0DE5-35F7874FD361}"/>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78" name="Group 77">
              <a:extLst>
                <a:ext uri="{FF2B5EF4-FFF2-40B4-BE49-F238E27FC236}">
                  <a16:creationId xmlns:a16="http://schemas.microsoft.com/office/drawing/2014/main" id="{2F497F7A-ECA0-4AA1-EFA8-D03F6D1C9BC1}"/>
                </a:ext>
              </a:extLst>
            </p:cNvPr>
            <p:cNvGrpSpPr/>
            <p:nvPr/>
          </p:nvGrpSpPr>
          <p:grpSpPr>
            <a:xfrm>
              <a:off x="379741" y="2148533"/>
              <a:ext cx="68712" cy="92593"/>
              <a:chOff x="1844231" y="869163"/>
              <a:chExt cx="108640" cy="146399"/>
            </a:xfrm>
          </p:grpSpPr>
          <p:cxnSp>
            <p:nvCxnSpPr>
              <p:cNvPr id="95" name="Straight Connector 94">
                <a:extLst>
                  <a:ext uri="{FF2B5EF4-FFF2-40B4-BE49-F238E27FC236}">
                    <a16:creationId xmlns:a16="http://schemas.microsoft.com/office/drawing/2014/main" id="{3CCA708E-2551-04A9-7B0E-92D5E5E0CDB4}"/>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576983F5-1872-A7F0-8C3B-984F8D9726C0}"/>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0420F575-31B4-989A-6CC5-D17DEF3C4DEF}"/>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79" name="Group 78">
              <a:extLst>
                <a:ext uri="{FF2B5EF4-FFF2-40B4-BE49-F238E27FC236}">
                  <a16:creationId xmlns:a16="http://schemas.microsoft.com/office/drawing/2014/main" id="{644FED60-1FDE-A2F0-C0B0-1A8E5A2DF224}"/>
                </a:ext>
              </a:extLst>
            </p:cNvPr>
            <p:cNvGrpSpPr/>
            <p:nvPr/>
          </p:nvGrpSpPr>
          <p:grpSpPr>
            <a:xfrm>
              <a:off x="383825" y="2445173"/>
              <a:ext cx="68712" cy="92593"/>
              <a:chOff x="1844231" y="869163"/>
              <a:chExt cx="108640" cy="146399"/>
            </a:xfrm>
          </p:grpSpPr>
          <p:cxnSp>
            <p:nvCxnSpPr>
              <p:cNvPr id="92" name="Straight Connector 91">
                <a:extLst>
                  <a:ext uri="{FF2B5EF4-FFF2-40B4-BE49-F238E27FC236}">
                    <a16:creationId xmlns:a16="http://schemas.microsoft.com/office/drawing/2014/main" id="{D6D66277-FA04-CA9B-B071-F37C21474CEC}"/>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EB1355E-2F49-BC2F-48A9-5A5BF3D1F7BD}"/>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FBD46E76-E5BB-08EA-101D-488EE59A5D57}"/>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80" name="Group 79">
              <a:extLst>
                <a:ext uri="{FF2B5EF4-FFF2-40B4-BE49-F238E27FC236}">
                  <a16:creationId xmlns:a16="http://schemas.microsoft.com/office/drawing/2014/main" id="{B8C25055-B7D6-6DC6-00AA-7503C69F638B}"/>
                </a:ext>
              </a:extLst>
            </p:cNvPr>
            <p:cNvGrpSpPr/>
            <p:nvPr/>
          </p:nvGrpSpPr>
          <p:grpSpPr>
            <a:xfrm>
              <a:off x="646611" y="1868587"/>
              <a:ext cx="68712" cy="92593"/>
              <a:chOff x="1844231" y="869163"/>
              <a:chExt cx="108640" cy="146399"/>
            </a:xfrm>
          </p:grpSpPr>
          <p:cxnSp>
            <p:nvCxnSpPr>
              <p:cNvPr id="89" name="Straight Connector 88">
                <a:extLst>
                  <a:ext uri="{FF2B5EF4-FFF2-40B4-BE49-F238E27FC236}">
                    <a16:creationId xmlns:a16="http://schemas.microsoft.com/office/drawing/2014/main" id="{99BC13CF-A9B8-5A53-F811-A3FA1EADF3EE}"/>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F065E7B9-C280-0D92-2FB6-46343F810CBD}"/>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2FE894B8-70CA-0BCF-0D58-FD72F3F3F497}"/>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81" name="Group 80">
              <a:extLst>
                <a:ext uri="{FF2B5EF4-FFF2-40B4-BE49-F238E27FC236}">
                  <a16:creationId xmlns:a16="http://schemas.microsoft.com/office/drawing/2014/main" id="{26BD603C-4AFF-ECE6-574A-2984837005AA}"/>
                </a:ext>
              </a:extLst>
            </p:cNvPr>
            <p:cNvGrpSpPr/>
            <p:nvPr/>
          </p:nvGrpSpPr>
          <p:grpSpPr>
            <a:xfrm>
              <a:off x="645451" y="2148533"/>
              <a:ext cx="68712" cy="92593"/>
              <a:chOff x="1844231" y="869163"/>
              <a:chExt cx="108640" cy="146399"/>
            </a:xfrm>
          </p:grpSpPr>
          <p:cxnSp>
            <p:nvCxnSpPr>
              <p:cNvPr id="86" name="Straight Connector 85">
                <a:extLst>
                  <a:ext uri="{FF2B5EF4-FFF2-40B4-BE49-F238E27FC236}">
                    <a16:creationId xmlns:a16="http://schemas.microsoft.com/office/drawing/2014/main" id="{260A9F37-0D93-6C11-632C-A798CBE8AB1C}"/>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51D46F1A-8B31-A0DE-8A84-D682D96DE26D}"/>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008A51D8-93D9-7790-AD09-000A9698CF5F}"/>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82" name="Group 81">
              <a:extLst>
                <a:ext uri="{FF2B5EF4-FFF2-40B4-BE49-F238E27FC236}">
                  <a16:creationId xmlns:a16="http://schemas.microsoft.com/office/drawing/2014/main" id="{093C2EBC-B27C-744E-3ED4-4EBEFFAC6FD7}"/>
                </a:ext>
              </a:extLst>
            </p:cNvPr>
            <p:cNvGrpSpPr/>
            <p:nvPr/>
          </p:nvGrpSpPr>
          <p:grpSpPr>
            <a:xfrm>
              <a:off x="649535" y="2445173"/>
              <a:ext cx="68712" cy="92593"/>
              <a:chOff x="1844231" y="869163"/>
              <a:chExt cx="108640" cy="146399"/>
            </a:xfrm>
          </p:grpSpPr>
          <p:cxnSp>
            <p:nvCxnSpPr>
              <p:cNvPr id="83" name="Straight Connector 82">
                <a:extLst>
                  <a:ext uri="{FF2B5EF4-FFF2-40B4-BE49-F238E27FC236}">
                    <a16:creationId xmlns:a16="http://schemas.microsoft.com/office/drawing/2014/main" id="{15B63D4D-8185-3BEC-58F7-9C5AAC87EA07}"/>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AB5B701A-E9FF-5D84-DBDE-4B63DE4340E0}"/>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98B0E96D-98AB-DD33-2047-2066D05884DE}"/>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pic>
        <p:nvPicPr>
          <p:cNvPr id="110" name="Picture 109">
            <a:extLst>
              <a:ext uri="{FF2B5EF4-FFF2-40B4-BE49-F238E27FC236}">
                <a16:creationId xmlns:a16="http://schemas.microsoft.com/office/drawing/2014/main" id="{19B95CDA-1528-0FCD-0631-010767C037B5}"/>
              </a:ext>
            </a:extLst>
          </p:cNvPr>
          <p:cNvPicPr>
            <a:picLocks noChangeAspect="1"/>
          </p:cNvPicPr>
          <p:nvPr/>
        </p:nvPicPr>
        <p:blipFill>
          <a:blip r:embed="rId13"/>
          <a:stretch>
            <a:fillRect/>
          </a:stretch>
        </p:blipFill>
        <p:spPr>
          <a:xfrm>
            <a:off x="1005745" y="810315"/>
            <a:ext cx="1152529" cy="1181800"/>
          </a:xfrm>
          <a:prstGeom prst="rect">
            <a:avLst/>
          </a:prstGeom>
        </p:spPr>
      </p:pic>
      <p:sp>
        <p:nvSpPr>
          <p:cNvPr id="111" name="TextBox 110">
            <a:extLst>
              <a:ext uri="{FF2B5EF4-FFF2-40B4-BE49-F238E27FC236}">
                <a16:creationId xmlns:a16="http://schemas.microsoft.com/office/drawing/2014/main" id="{38EAEABD-A0FD-74D2-FA47-ABEC18CB3A16}"/>
              </a:ext>
            </a:extLst>
          </p:cNvPr>
          <p:cNvSpPr txBox="1"/>
          <p:nvPr/>
        </p:nvSpPr>
        <p:spPr>
          <a:xfrm>
            <a:off x="2262505" y="1192960"/>
            <a:ext cx="683491" cy="369332"/>
          </a:xfrm>
          <a:prstGeom prst="rect">
            <a:avLst/>
          </a:prstGeom>
          <a:noFill/>
        </p:spPr>
        <p:txBody>
          <a:bodyPr wrap="square">
            <a:spAutoFit/>
          </a:bodyPr>
          <a:lstStyle/>
          <a:p>
            <a:pPr algn="ctr"/>
            <a:r>
              <a:rPr lang="en-GB" sz="1800" b="0" strike="noStrike" spc="-1" noProof="0" dirty="0">
                <a:solidFill>
                  <a:srgbClr val="000000"/>
                </a:solidFill>
                <a:latin typeface="Calibri"/>
              </a:rPr>
              <a:t>SIM</a:t>
            </a:r>
            <a:endParaRPr lang="en-GB" noProof="0" dirty="0"/>
          </a:p>
        </p:txBody>
      </p:sp>
    </p:spTree>
    <p:extLst>
      <p:ext uri="{BB962C8B-B14F-4D97-AF65-F5344CB8AC3E}">
        <p14:creationId xmlns:p14="http://schemas.microsoft.com/office/powerpoint/2010/main" val="5193497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244475-489D-5F5C-CB84-D1E8152F2B1A}"/>
              </a:ext>
            </a:extLst>
          </p:cNvPr>
          <p:cNvSpPr>
            <a:spLocks noGrp="1"/>
          </p:cNvSpPr>
          <p:nvPr>
            <p:ph type="title"/>
          </p:nvPr>
        </p:nvSpPr>
        <p:spPr>
          <a:xfrm>
            <a:off x="838080" y="136800"/>
            <a:ext cx="10515240" cy="2133701"/>
          </a:xfrm>
        </p:spPr>
        <p:txBody>
          <a:bodyPr/>
          <a:lstStyle/>
          <a:p>
            <a:pPr>
              <a:spcBef>
                <a:spcPts val="1200"/>
              </a:spcBef>
              <a:spcAft>
                <a:spcPts val="1200"/>
              </a:spcAft>
            </a:pPr>
            <a:r>
              <a:rPr lang="en-US" sz="3200" dirty="0"/>
              <a:t>Use case: Fast tracking of Autonomous Mobile Robots for Smart Factory</a:t>
            </a:r>
          </a:p>
        </p:txBody>
      </p:sp>
      <p:sp>
        <p:nvSpPr>
          <p:cNvPr id="4" name="Slide Number Placeholder 3">
            <a:extLst>
              <a:ext uri="{FF2B5EF4-FFF2-40B4-BE49-F238E27FC236}">
                <a16:creationId xmlns:a16="http://schemas.microsoft.com/office/drawing/2014/main" id="{77AAC674-0F90-4FDB-13C7-EC034C533AB9}"/>
              </a:ext>
            </a:extLst>
          </p:cNvPr>
          <p:cNvSpPr>
            <a:spLocks noGrp="1"/>
          </p:cNvSpPr>
          <p:nvPr>
            <p:ph type="sldNum" idx="3"/>
          </p:nvPr>
        </p:nvSpPr>
        <p:spPr/>
        <p:txBody>
          <a:bodyPr/>
          <a:lstStyle/>
          <a:p>
            <a:fld id="{C932A77E-96FA-4D0D-9FF9-7EEFED12E590}" type="slidenum">
              <a:rPr lang="en-DE" smtClean="0"/>
              <a:t>2</a:t>
            </a:fld>
            <a:endParaRPr lang="en-DE"/>
          </a:p>
        </p:txBody>
      </p:sp>
      <p:pic>
        <p:nvPicPr>
          <p:cNvPr id="5" name="Picture 4">
            <a:extLst>
              <a:ext uri="{FF2B5EF4-FFF2-40B4-BE49-F238E27FC236}">
                <a16:creationId xmlns:a16="http://schemas.microsoft.com/office/drawing/2014/main" id="{1C34D27E-B967-284E-F863-99B42842564C}"/>
              </a:ext>
            </a:extLst>
          </p:cNvPr>
          <p:cNvPicPr>
            <a:picLocks noChangeAspect="1"/>
          </p:cNvPicPr>
          <p:nvPr/>
        </p:nvPicPr>
        <p:blipFill>
          <a:blip r:embed="rId2"/>
          <a:stretch>
            <a:fillRect/>
          </a:stretch>
        </p:blipFill>
        <p:spPr>
          <a:xfrm>
            <a:off x="296472" y="2694039"/>
            <a:ext cx="4831274" cy="2845605"/>
          </a:xfrm>
          <a:prstGeom prst="rect">
            <a:avLst/>
          </a:prstGeom>
        </p:spPr>
      </p:pic>
      <p:sp>
        <p:nvSpPr>
          <p:cNvPr id="6" name="TextBox 5">
            <a:extLst>
              <a:ext uri="{FF2B5EF4-FFF2-40B4-BE49-F238E27FC236}">
                <a16:creationId xmlns:a16="http://schemas.microsoft.com/office/drawing/2014/main" id="{E811AF12-233C-B8E3-9CB6-4FF02B9EAFBC}"/>
              </a:ext>
            </a:extLst>
          </p:cNvPr>
          <p:cNvSpPr txBox="1"/>
          <p:nvPr/>
        </p:nvSpPr>
        <p:spPr>
          <a:xfrm>
            <a:off x="186803" y="6290313"/>
            <a:ext cx="9881886" cy="430887"/>
          </a:xfrm>
          <a:prstGeom prst="rect">
            <a:avLst/>
          </a:prstGeom>
          <a:noFill/>
        </p:spPr>
        <p:txBody>
          <a:bodyPr wrap="square">
            <a:spAutoFit/>
          </a:bodyPr>
          <a:lstStyle/>
          <a:p>
            <a:r>
              <a:rPr lang="en-US" sz="1100" dirty="0"/>
              <a:t>[1] Franchi et al, "German Perspective on 6G – Use Cases, Technical Building Blocks and Requirements. Insights by the 6G Platform Germany," Friedrich–Alexander University of Erlangen–Nuremberg (FAU), White Paper, December 2024</a:t>
            </a:r>
          </a:p>
        </p:txBody>
      </p:sp>
      <p:sp>
        <p:nvSpPr>
          <p:cNvPr id="8" name="Content Placeholder 7">
            <a:extLst>
              <a:ext uri="{FF2B5EF4-FFF2-40B4-BE49-F238E27FC236}">
                <a16:creationId xmlns:a16="http://schemas.microsoft.com/office/drawing/2014/main" id="{FEDEDE2B-A6E7-F9E4-FE37-2F4138117F0E}"/>
              </a:ext>
            </a:extLst>
          </p:cNvPr>
          <p:cNvSpPr>
            <a:spLocks noGrp="1"/>
          </p:cNvSpPr>
          <p:nvPr>
            <p:ph/>
          </p:nvPr>
        </p:nvSpPr>
        <p:spPr>
          <a:xfrm>
            <a:off x="5909721" y="2972221"/>
            <a:ext cx="5131080" cy="2289240"/>
          </a:xfrm>
        </p:spPr>
        <p:txBody>
          <a:bodyPr>
            <a:normAutofit/>
          </a:bodyPr>
          <a:lstStyle/>
          <a:p>
            <a:r>
              <a:rPr lang="en-US" sz="2000" dirty="0"/>
              <a:t>Environment: </a:t>
            </a:r>
          </a:p>
          <a:p>
            <a:pPr lvl="1">
              <a:spcAft>
                <a:spcPts val="1800"/>
              </a:spcAft>
            </a:pPr>
            <a:r>
              <a:rPr lang="en-US" sz="1600" dirty="0"/>
              <a:t>Dense and dynamic indoor factory floors.</a:t>
            </a:r>
          </a:p>
          <a:p>
            <a:r>
              <a:rPr lang="en-US" sz="2000" dirty="0"/>
              <a:t>Requirement:</a:t>
            </a:r>
          </a:p>
          <a:p>
            <a:pPr lvl="1"/>
            <a:r>
              <a:rPr lang="en-US" sz="1600" dirty="0"/>
              <a:t>Real-time object tracking for collision avoidance.</a:t>
            </a:r>
          </a:p>
          <a:p>
            <a:endParaRPr lang="en-US" sz="2000" dirty="0"/>
          </a:p>
        </p:txBody>
      </p:sp>
    </p:spTree>
    <p:extLst>
      <p:ext uri="{BB962C8B-B14F-4D97-AF65-F5344CB8AC3E}">
        <p14:creationId xmlns:p14="http://schemas.microsoft.com/office/powerpoint/2010/main" val="1626683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E8D5150D-D0E4-D0CE-2244-11FAC3B6C6A3}"/>
            </a:ext>
          </a:extLst>
        </p:cNvPr>
        <p:cNvGrpSpPr/>
        <p:nvPr/>
      </p:nvGrpSpPr>
      <p:grpSpPr>
        <a:xfrm>
          <a:off x="0" y="0"/>
          <a:ext cx="0" cy="0"/>
          <a:chOff x="0" y="0"/>
          <a:chExt cx="0" cy="0"/>
        </a:xfrm>
      </p:grpSpPr>
      <p:sp>
        <p:nvSpPr>
          <p:cNvPr id="30" name="TextBox 33">
            <a:extLst>
              <a:ext uri="{FF2B5EF4-FFF2-40B4-BE49-F238E27FC236}">
                <a16:creationId xmlns:a16="http://schemas.microsoft.com/office/drawing/2014/main" id="{C9498335-0FD3-AC1D-0570-82BAEA6C5D6F}"/>
              </a:ext>
            </a:extLst>
          </p:cNvPr>
          <p:cNvSpPr/>
          <p:nvPr/>
        </p:nvSpPr>
        <p:spPr>
          <a:xfrm>
            <a:off x="0" y="1257"/>
            <a:ext cx="4234754" cy="521766"/>
          </a:xfrm>
          <a:prstGeom prst="rect">
            <a:avLst/>
          </a:prstGeom>
          <a:solidFill>
            <a:srgbClr val="C00000">
              <a:alpha val="22000"/>
            </a:srgbClr>
          </a:solid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buNone/>
            </a:pPr>
            <a:endParaRPr lang="en-GB" sz="2800" b="0" strike="noStrike" spc="-1" noProof="0" dirty="0">
              <a:latin typeface="Arial"/>
            </a:endParaRPr>
          </a:p>
        </p:txBody>
      </p:sp>
      <p:sp>
        <p:nvSpPr>
          <p:cNvPr id="6" name="Oval 5">
            <a:extLst>
              <a:ext uri="{FF2B5EF4-FFF2-40B4-BE49-F238E27FC236}">
                <a16:creationId xmlns:a16="http://schemas.microsoft.com/office/drawing/2014/main" id="{71B24495-4210-418C-B636-BDDDF3E91280}"/>
              </a:ext>
            </a:extLst>
          </p:cNvPr>
          <p:cNvSpPr/>
          <p:nvPr/>
        </p:nvSpPr>
        <p:spPr>
          <a:xfrm>
            <a:off x="2709846" y="2219059"/>
            <a:ext cx="1214148" cy="327178"/>
          </a:xfrm>
          <a:prstGeom prst="ellipse">
            <a:avLst/>
          </a:prstGeom>
          <a:solidFill>
            <a:srgbClr val="FFE6CB"/>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114" name="TextBox 8">
            <a:extLst>
              <a:ext uri="{FF2B5EF4-FFF2-40B4-BE49-F238E27FC236}">
                <a16:creationId xmlns:a16="http://schemas.microsoft.com/office/drawing/2014/main" id="{D7D23511-009F-DAB0-9D99-3D197AEB809C}"/>
              </a:ext>
            </a:extLst>
          </p:cNvPr>
          <p:cNvSpPr/>
          <p:nvPr/>
        </p:nvSpPr>
        <p:spPr>
          <a:xfrm>
            <a:off x="3820857" y="1843389"/>
            <a:ext cx="868320" cy="64487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n-GB" sz="1800" b="0" strike="noStrike" spc="-1" noProof="0" dirty="0">
                <a:solidFill>
                  <a:srgbClr val="000000"/>
                </a:solidFill>
                <a:latin typeface="Calibri"/>
              </a:rPr>
              <a:t>Mobile</a:t>
            </a:r>
          </a:p>
          <a:p>
            <a:pPr algn="ctr">
              <a:lnSpc>
                <a:spcPct val="100000"/>
              </a:lnSpc>
              <a:buNone/>
            </a:pPr>
            <a:r>
              <a:rPr lang="en-GB" spc="-1" noProof="0" dirty="0">
                <a:solidFill>
                  <a:srgbClr val="000000"/>
                </a:solidFill>
                <a:latin typeface="Calibri"/>
              </a:rPr>
              <a:t>User</a:t>
            </a:r>
            <a:endParaRPr lang="en-GB" sz="1800" b="0" strike="noStrike" spc="-1" noProof="0" dirty="0">
              <a:latin typeface="Arial"/>
            </a:endParaRPr>
          </a:p>
        </p:txBody>
      </p:sp>
      <p:sp>
        <p:nvSpPr>
          <p:cNvPr id="124" name="TextBox 33">
            <a:extLst>
              <a:ext uri="{FF2B5EF4-FFF2-40B4-BE49-F238E27FC236}">
                <a16:creationId xmlns:a16="http://schemas.microsoft.com/office/drawing/2014/main" id="{C431F988-8054-586F-5C4F-1C5C5B6DE6DA}"/>
              </a:ext>
            </a:extLst>
          </p:cNvPr>
          <p:cNvSpPr/>
          <p:nvPr/>
        </p:nvSpPr>
        <p:spPr>
          <a:xfrm>
            <a:off x="0" y="28107"/>
            <a:ext cx="3517799" cy="521766"/>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2800" spc="-1" dirty="0" err="1">
                <a:solidFill>
                  <a:srgbClr val="000000"/>
                </a:solidFill>
                <a:latin typeface="Calibri"/>
              </a:rPr>
              <a:t>SoA</a:t>
            </a:r>
            <a:r>
              <a:rPr lang="en-GB" sz="2800" spc="-1" dirty="0">
                <a:solidFill>
                  <a:srgbClr val="000000"/>
                </a:solidFill>
                <a:latin typeface="Calibri"/>
              </a:rPr>
              <a:t> tracking </a:t>
            </a:r>
            <a:r>
              <a:rPr lang="en-GB" sz="2800" b="0" strike="noStrike" spc="-1" noProof="0" dirty="0">
                <a:solidFill>
                  <a:srgbClr val="000000"/>
                </a:solidFill>
                <a:latin typeface="Calibri"/>
              </a:rPr>
              <a:t>Algorithm</a:t>
            </a:r>
            <a:endParaRPr lang="en-GB" sz="2800" b="0" strike="noStrike" spc="-1" noProof="0" dirty="0">
              <a:latin typeface="Arial"/>
            </a:endParaRPr>
          </a:p>
        </p:txBody>
      </p:sp>
      <p:pic>
        <p:nvPicPr>
          <p:cNvPr id="5" name="Graphic 4" descr="Walk with solid fill">
            <a:extLst>
              <a:ext uri="{FF2B5EF4-FFF2-40B4-BE49-F238E27FC236}">
                <a16:creationId xmlns:a16="http://schemas.microsoft.com/office/drawing/2014/main" id="{AF080323-E78F-72BF-74A0-D858F75C6E5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132162" y="1960884"/>
            <a:ext cx="454605" cy="454605"/>
          </a:xfrm>
          <a:prstGeom prst="rect">
            <a:avLst/>
          </a:prstGeom>
        </p:spPr>
      </p:pic>
      <p:sp>
        <p:nvSpPr>
          <p:cNvPr id="117" name="TextBox 116">
            <a:extLst>
              <a:ext uri="{FF2B5EF4-FFF2-40B4-BE49-F238E27FC236}">
                <a16:creationId xmlns:a16="http://schemas.microsoft.com/office/drawing/2014/main" id="{3AA9EEA9-1FC4-EBC7-3AF8-E1D1C591A5C8}"/>
              </a:ext>
            </a:extLst>
          </p:cNvPr>
          <p:cNvSpPr txBox="1"/>
          <p:nvPr/>
        </p:nvSpPr>
        <p:spPr>
          <a:xfrm>
            <a:off x="111150" y="4316545"/>
            <a:ext cx="4374037" cy="415498"/>
          </a:xfrm>
          <a:prstGeom prst="rect">
            <a:avLst/>
          </a:prstGeom>
          <a:noFill/>
        </p:spPr>
        <p:txBody>
          <a:bodyPr wrap="square">
            <a:spAutoFit/>
          </a:bodyPr>
          <a:lstStyle/>
          <a:p>
            <a:r>
              <a:rPr lang="en-GB" sz="700" noProof="0" dirty="0"/>
              <a:t>[1] L. Zhang and H. Wang, “Device-Free Tracking via Joint Velocity and AOA Estimation With Commodity </a:t>
            </a:r>
            <a:r>
              <a:rPr lang="en-GB" sz="700" noProof="0" dirty="0" err="1"/>
              <a:t>WiFi</a:t>
            </a:r>
            <a:r>
              <a:rPr lang="en-GB" sz="700" noProof="0" dirty="0"/>
              <a:t>,” IEEE Sensors Journal, vol. 19, no. 22, pp. 10662–10673, Nov. 2019, </a:t>
            </a:r>
            <a:r>
              <a:rPr lang="en-GB" sz="700" noProof="0" dirty="0" err="1"/>
              <a:t>doi</a:t>
            </a:r>
            <a:r>
              <a:rPr lang="en-GB" sz="700" noProof="0" dirty="0"/>
              <a:t>: 10.1109/JSEN.2019.2929580.</a:t>
            </a:r>
          </a:p>
        </p:txBody>
      </p:sp>
      <p:sp>
        <p:nvSpPr>
          <p:cNvPr id="219" name="Slide Number Placeholder 218">
            <a:extLst>
              <a:ext uri="{FF2B5EF4-FFF2-40B4-BE49-F238E27FC236}">
                <a16:creationId xmlns:a16="http://schemas.microsoft.com/office/drawing/2014/main" id="{2DABBD00-BC41-B8E0-8FB2-321B68D174D3}"/>
              </a:ext>
            </a:extLst>
          </p:cNvPr>
          <p:cNvSpPr>
            <a:spLocks noGrp="1"/>
          </p:cNvSpPr>
          <p:nvPr>
            <p:ph type="sldNum" idx="3"/>
          </p:nvPr>
        </p:nvSpPr>
        <p:spPr>
          <a:xfrm>
            <a:off x="11599112" y="6510203"/>
            <a:ext cx="585472" cy="364680"/>
          </a:xfrm>
        </p:spPr>
        <p:txBody>
          <a:bodyPr/>
          <a:lstStyle/>
          <a:p>
            <a:fld id="{C932A77E-96FA-4D0D-9FF9-7EEFED12E590}" type="slidenum">
              <a:rPr lang="en-GB" sz="1600" noProof="0" smtClean="0"/>
              <a:t>20</a:t>
            </a:fld>
            <a:endParaRPr lang="en-GB" sz="1600" noProof="0" dirty="0"/>
          </a:p>
        </p:txBody>
      </p:sp>
      <p:grpSp>
        <p:nvGrpSpPr>
          <p:cNvPr id="73" name="Group 72">
            <a:extLst>
              <a:ext uri="{FF2B5EF4-FFF2-40B4-BE49-F238E27FC236}">
                <a16:creationId xmlns:a16="http://schemas.microsoft.com/office/drawing/2014/main" id="{23FCF41D-2C80-BC54-A5F7-34B863B0FDCE}"/>
              </a:ext>
            </a:extLst>
          </p:cNvPr>
          <p:cNvGrpSpPr/>
          <p:nvPr/>
        </p:nvGrpSpPr>
        <p:grpSpPr>
          <a:xfrm>
            <a:off x="249110" y="1069026"/>
            <a:ext cx="623653" cy="669179"/>
            <a:chOff x="94594" y="1868587"/>
            <a:chExt cx="623653" cy="669179"/>
          </a:xfrm>
        </p:grpSpPr>
        <p:grpSp>
          <p:nvGrpSpPr>
            <p:cNvPr id="74" name="Group 73">
              <a:extLst>
                <a:ext uri="{FF2B5EF4-FFF2-40B4-BE49-F238E27FC236}">
                  <a16:creationId xmlns:a16="http://schemas.microsoft.com/office/drawing/2014/main" id="{8D2FBC42-909E-A87D-8D6F-377946F3D414}"/>
                </a:ext>
              </a:extLst>
            </p:cNvPr>
            <p:cNvGrpSpPr/>
            <p:nvPr/>
          </p:nvGrpSpPr>
          <p:grpSpPr>
            <a:xfrm>
              <a:off x="94594" y="1872556"/>
              <a:ext cx="68712" cy="92593"/>
              <a:chOff x="1844231" y="869163"/>
              <a:chExt cx="108640" cy="146399"/>
            </a:xfrm>
          </p:grpSpPr>
          <p:cxnSp>
            <p:nvCxnSpPr>
              <p:cNvPr id="107" name="Straight Connector 106">
                <a:extLst>
                  <a:ext uri="{FF2B5EF4-FFF2-40B4-BE49-F238E27FC236}">
                    <a16:creationId xmlns:a16="http://schemas.microsoft.com/office/drawing/2014/main" id="{9668C85B-24E6-70E5-860E-27E525A4D2A4}"/>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D97CE702-EB8F-1D5E-0CC4-B8C6E2A64177}"/>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F62BE97A-94D5-9C1A-2199-2F929B14F827}"/>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75" name="Group 74">
              <a:extLst>
                <a:ext uri="{FF2B5EF4-FFF2-40B4-BE49-F238E27FC236}">
                  <a16:creationId xmlns:a16="http://schemas.microsoft.com/office/drawing/2014/main" id="{A85C59B1-14E6-95AB-5616-59C634EF4BC7}"/>
                </a:ext>
              </a:extLst>
            </p:cNvPr>
            <p:cNvGrpSpPr/>
            <p:nvPr/>
          </p:nvGrpSpPr>
          <p:grpSpPr>
            <a:xfrm>
              <a:off x="98940" y="2152583"/>
              <a:ext cx="68712" cy="92593"/>
              <a:chOff x="1844231" y="869163"/>
              <a:chExt cx="108640" cy="146399"/>
            </a:xfrm>
          </p:grpSpPr>
          <p:cxnSp>
            <p:nvCxnSpPr>
              <p:cNvPr id="104" name="Straight Connector 103">
                <a:extLst>
                  <a:ext uri="{FF2B5EF4-FFF2-40B4-BE49-F238E27FC236}">
                    <a16:creationId xmlns:a16="http://schemas.microsoft.com/office/drawing/2014/main" id="{CEF060AE-85BD-B6A7-F4C9-6E0C73C98490}"/>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7E834B31-0FF3-3C9F-5D40-DF016D36189C}"/>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90A33B17-6F04-FE8C-FB9E-051EEE6B60FD}"/>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76" name="Group 75">
              <a:extLst>
                <a:ext uri="{FF2B5EF4-FFF2-40B4-BE49-F238E27FC236}">
                  <a16:creationId xmlns:a16="http://schemas.microsoft.com/office/drawing/2014/main" id="{9CBBD6A9-1710-D747-B67E-5E2EE823BACD}"/>
                </a:ext>
              </a:extLst>
            </p:cNvPr>
            <p:cNvGrpSpPr/>
            <p:nvPr/>
          </p:nvGrpSpPr>
          <p:grpSpPr>
            <a:xfrm>
              <a:off x="98940" y="2445006"/>
              <a:ext cx="68712" cy="92593"/>
              <a:chOff x="1844231" y="869163"/>
              <a:chExt cx="108640" cy="146399"/>
            </a:xfrm>
          </p:grpSpPr>
          <p:cxnSp>
            <p:nvCxnSpPr>
              <p:cNvPr id="101" name="Straight Connector 100">
                <a:extLst>
                  <a:ext uri="{FF2B5EF4-FFF2-40B4-BE49-F238E27FC236}">
                    <a16:creationId xmlns:a16="http://schemas.microsoft.com/office/drawing/2014/main" id="{98925179-9E7B-52C3-0470-418161415C06}"/>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E13204AE-975E-7D5A-B28D-C23F198186E3}"/>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E99510BE-083C-8192-A638-015A1AED43F8}"/>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77" name="Group 76">
              <a:extLst>
                <a:ext uri="{FF2B5EF4-FFF2-40B4-BE49-F238E27FC236}">
                  <a16:creationId xmlns:a16="http://schemas.microsoft.com/office/drawing/2014/main" id="{D797462D-EE4D-D747-6C71-459DEFCEC356}"/>
                </a:ext>
              </a:extLst>
            </p:cNvPr>
            <p:cNvGrpSpPr/>
            <p:nvPr/>
          </p:nvGrpSpPr>
          <p:grpSpPr>
            <a:xfrm>
              <a:off x="380901" y="1868587"/>
              <a:ext cx="68712" cy="92593"/>
              <a:chOff x="1844231" y="869163"/>
              <a:chExt cx="108640" cy="146399"/>
            </a:xfrm>
          </p:grpSpPr>
          <p:cxnSp>
            <p:nvCxnSpPr>
              <p:cNvPr id="98" name="Straight Connector 97">
                <a:extLst>
                  <a:ext uri="{FF2B5EF4-FFF2-40B4-BE49-F238E27FC236}">
                    <a16:creationId xmlns:a16="http://schemas.microsoft.com/office/drawing/2014/main" id="{81663DF7-98FD-FE6D-FA30-B4C1C42BCE69}"/>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4256D847-E4DF-86F9-7C0B-8C1C7BE48924}"/>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6C37F5E5-96D7-78D3-2C7B-895ECF0C1D83}"/>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78" name="Group 77">
              <a:extLst>
                <a:ext uri="{FF2B5EF4-FFF2-40B4-BE49-F238E27FC236}">
                  <a16:creationId xmlns:a16="http://schemas.microsoft.com/office/drawing/2014/main" id="{F5886B56-DEE0-456F-15EC-1F4088769EE9}"/>
                </a:ext>
              </a:extLst>
            </p:cNvPr>
            <p:cNvGrpSpPr/>
            <p:nvPr/>
          </p:nvGrpSpPr>
          <p:grpSpPr>
            <a:xfrm>
              <a:off x="379741" y="2148533"/>
              <a:ext cx="68712" cy="92593"/>
              <a:chOff x="1844231" y="869163"/>
              <a:chExt cx="108640" cy="146399"/>
            </a:xfrm>
          </p:grpSpPr>
          <p:cxnSp>
            <p:nvCxnSpPr>
              <p:cNvPr id="95" name="Straight Connector 94">
                <a:extLst>
                  <a:ext uri="{FF2B5EF4-FFF2-40B4-BE49-F238E27FC236}">
                    <a16:creationId xmlns:a16="http://schemas.microsoft.com/office/drawing/2014/main" id="{10140091-9657-A0E4-FA60-63E960B111C3}"/>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7FAF4311-4561-805C-94A2-E35804FA36A8}"/>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77DC218F-A175-8164-BCA5-E6E1F8A61ABC}"/>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79" name="Group 78">
              <a:extLst>
                <a:ext uri="{FF2B5EF4-FFF2-40B4-BE49-F238E27FC236}">
                  <a16:creationId xmlns:a16="http://schemas.microsoft.com/office/drawing/2014/main" id="{06032904-13D2-A8F0-BEAB-A9602B3F80D8}"/>
                </a:ext>
              </a:extLst>
            </p:cNvPr>
            <p:cNvGrpSpPr/>
            <p:nvPr/>
          </p:nvGrpSpPr>
          <p:grpSpPr>
            <a:xfrm>
              <a:off x="383825" y="2445173"/>
              <a:ext cx="68712" cy="92593"/>
              <a:chOff x="1844231" y="869163"/>
              <a:chExt cx="108640" cy="146399"/>
            </a:xfrm>
          </p:grpSpPr>
          <p:cxnSp>
            <p:nvCxnSpPr>
              <p:cNvPr id="92" name="Straight Connector 91">
                <a:extLst>
                  <a:ext uri="{FF2B5EF4-FFF2-40B4-BE49-F238E27FC236}">
                    <a16:creationId xmlns:a16="http://schemas.microsoft.com/office/drawing/2014/main" id="{F5251D4C-50FA-707C-3691-E664BDE69FD0}"/>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218349B4-9D1E-119E-FF1D-30D3E145008E}"/>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8FA695A1-270B-B18A-26DD-44226C9A3806}"/>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80" name="Group 79">
              <a:extLst>
                <a:ext uri="{FF2B5EF4-FFF2-40B4-BE49-F238E27FC236}">
                  <a16:creationId xmlns:a16="http://schemas.microsoft.com/office/drawing/2014/main" id="{7B1B4257-4977-424A-8FC7-9FE5C0E51218}"/>
                </a:ext>
              </a:extLst>
            </p:cNvPr>
            <p:cNvGrpSpPr/>
            <p:nvPr/>
          </p:nvGrpSpPr>
          <p:grpSpPr>
            <a:xfrm>
              <a:off x="646611" y="1868587"/>
              <a:ext cx="68712" cy="92593"/>
              <a:chOff x="1844231" y="869163"/>
              <a:chExt cx="108640" cy="146399"/>
            </a:xfrm>
          </p:grpSpPr>
          <p:cxnSp>
            <p:nvCxnSpPr>
              <p:cNvPr id="89" name="Straight Connector 88">
                <a:extLst>
                  <a:ext uri="{FF2B5EF4-FFF2-40B4-BE49-F238E27FC236}">
                    <a16:creationId xmlns:a16="http://schemas.microsoft.com/office/drawing/2014/main" id="{9BC28884-245B-5223-FB07-344F06D7A82F}"/>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B6DC42D-8E28-F1A9-339A-2DD1AF3A3451}"/>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8A7A5C71-7DC3-7EFB-F1E4-168BCB20EBBC}"/>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81" name="Group 80">
              <a:extLst>
                <a:ext uri="{FF2B5EF4-FFF2-40B4-BE49-F238E27FC236}">
                  <a16:creationId xmlns:a16="http://schemas.microsoft.com/office/drawing/2014/main" id="{D1A120F9-CF97-595F-BC2F-B49B3E2F1147}"/>
                </a:ext>
              </a:extLst>
            </p:cNvPr>
            <p:cNvGrpSpPr/>
            <p:nvPr/>
          </p:nvGrpSpPr>
          <p:grpSpPr>
            <a:xfrm>
              <a:off x="645451" y="2148533"/>
              <a:ext cx="68712" cy="92593"/>
              <a:chOff x="1844231" y="869163"/>
              <a:chExt cx="108640" cy="146399"/>
            </a:xfrm>
          </p:grpSpPr>
          <p:cxnSp>
            <p:nvCxnSpPr>
              <p:cNvPr id="86" name="Straight Connector 85">
                <a:extLst>
                  <a:ext uri="{FF2B5EF4-FFF2-40B4-BE49-F238E27FC236}">
                    <a16:creationId xmlns:a16="http://schemas.microsoft.com/office/drawing/2014/main" id="{94613F55-6AD2-1325-A91F-C028052A14C6}"/>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FBE626E8-C773-5B07-BE26-86DAE871D672}"/>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1AB17337-4B89-ED20-1CC5-59259F6B3E7D}"/>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82" name="Group 81">
              <a:extLst>
                <a:ext uri="{FF2B5EF4-FFF2-40B4-BE49-F238E27FC236}">
                  <a16:creationId xmlns:a16="http://schemas.microsoft.com/office/drawing/2014/main" id="{8922AC94-A547-8E4E-C1A3-C9C2E9ED1ADC}"/>
                </a:ext>
              </a:extLst>
            </p:cNvPr>
            <p:cNvGrpSpPr/>
            <p:nvPr/>
          </p:nvGrpSpPr>
          <p:grpSpPr>
            <a:xfrm>
              <a:off x="649535" y="2445173"/>
              <a:ext cx="68712" cy="92593"/>
              <a:chOff x="1844231" y="869163"/>
              <a:chExt cx="108640" cy="146399"/>
            </a:xfrm>
          </p:grpSpPr>
          <p:cxnSp>
            <p:nvCxnSpPr>
              <p:cNvPr id="83" name="Straight Connector 82">
                <a:extLst>
                  <a:ext uri="{FF2B5EF4-FFF2-40B4-BE49-F238E27FC236}">
                    <a16:creationId xmlns:a16="http://schemas.microsoft.com/office/drawing/2014/main" id="{B518CC6F-985A-5A6B-6A72-F92A47A490DD}"/>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75B8E931-81BB-9DA9-D9CB-61D980A8CF73}"/>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495FFA0B-0560-15BC-F0A7-E59FCF9813DB}"/>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pic>
        <p:nvPicPr>
          <p:cNvPr id="110" name="Picture 109">
            <a:extLst>
              <a:ext uri="{FF2B5EF4-FFF2-40B4-BE49-F238E27FC236}">
                <a16:creationId xmlns:a16="http://schemas.microsoft.com/office/drawing/2014/main" id="{965A96AF-99CF-B0EB-49A9-75EA87E3138B}"/>
              </a:ext>
            </a:extLst>
          </p:cNvPr>
          <p:cNvPicPr>
            <a:picLocks noChangeAspect="1"/>
          </p:cNvPicPr>
          <p:nvPr/>
        </p:nvPicPr>
        <p:blipFill>
          <a:blip r:embed="rId4"/>
          <a:stretch>
            <a:fillRect/>
          </a:stretch>
        </p:blipFill>
        <p:spPr>
          <a:xfrm>
            <a:off x="968918" y="971211"/>
            <a:ext cx="1152529" cy="1181800"/>
          </a:xfrm>
          <a:prstGeom prst="rect">
            <a:avLst/>
          </a:prstGeom>
        </p:spPr>
      </p:pic>
      <p:sp>
        <p:nvSpPr>
          <p:cNvPr id="111" name="TextBox 110">
            <a:extLst>
              <a:ext uri="{FF2B5EF4-FFF2-40B4-BE49-F238E27FC236}">
                <a16:creationId xmlns:a16="http://schemas.microsoft.com/office/drawing/2014/main" id="{3458CFAB-8D34-5460-0474-C91426C8B996}"/>
              </a:ext>
            </a:extLst>
          </p:cNvPr>
          <p:cNvSpPr txBox="1"/>
          <p:nvPr/>
        </p:nvSpPr>
        <p:spPr>
          <a:xfrm>
            <a:off x="1036891" y="592073"/>
            <a:ext cx="868320" cy="369332"/>
          </a:xfrm>
          <a:prstGeom prst="rect">
            <a:avLst/>
          </a:prstGeom>
          <a:noFill/>
        </p:spPr>
        <p:txBody>
          <a:bodyPr wrap="square">
            <a:spAutoFit/>
          </a:bodyPr>
          <a:lstStyle/>
          <a:p>
            <a:pPr algn="ctr"/>
            <a:r>
              <a:rPr lang="en-GB" sz="1800" b="0" strike="noStrike" spc="-1" noProof="0" dirty="0">
                <a:solidFill>
                  <a:srgbClr val="000000"/>
                </a:solidFill>
                <a:latin typeface="Calibri"/>
              </a:rPr>
              <a:t>SIM </a:t>
            </a:r>
            <a:endParaRPr lang="en-GB" noProof="0" dirty="0"/>
          </a:p>
        </p:txBody>
      </p:sp>
      <p:pic>
        <p:nvPicPr>
          <p:cNvPr id="18" name="Graphic 17" descr="Wireless router outline">
            <a:extLst>
              <a:ext uri="{FF2B5EF4-FFF2-40B4-BE49-F238E27FC236}">
                <a16:creationId xmlns:a16="http://schemas.microsoft.com/office/drawing/2014/main" id="{40DE22CD-E39A-46DE-695A-E9CA15EA803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107492" y="673114"/>
            <a:ext cx="914400" cy="914400"/>
          </a:xfrm>
          <a:prstGeom prst="rect">
            <a:avLst/>
          </a:prstGeom>
        </p:spPr>
      </p:pic>
      <p:cxnSp>
        <p:nvCxnSpPr>
          <p:cNvPr id="25" name="Straight Arrow Connector 24">
            <a:extLst>
              <a:ext uri="{FF2B5EF4-FFF2-40B4-BE49-F238E27FC236}">
                <a16:creationId xmlns:a16="http://schemas.microsoft.com/office/drawing/2014/main" id="{49F44B01-44E0-32B2-90CE-8B954D2C99A1}"/>
              </a:ext>
            </a:extLst>
          </p:cNvPr>
          <p:cNvCxnSpPr>
            <a:cxnSpLocks/>
            <a:stCxn id="18" idx="2"/>
            <a:endCxn id="5" idx="0"/>
          </p:cNvCxnSpPr>
          <p:nvPr/>
        </p:nvCxnSpPr>
        <p:spPr>
          <a:xfrm flipH="1">
            <a:off x="3359465" y="1587514"/>
            <a:ext cx="1205227" cy="3733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F355D99A-FA75-C059-13A0-97E090B64802}"/>
              </a:ext>
            </a:extLst>
          </p:cNvPr>
          <p:cNvCxnSpPr>
            <a:cxnSpLocks/>
            <a:stCxn id="5" idx="0"/>
          </p:cNvCxnSpPr>
          <p:nvPr/>
        </p:nvCxnSpPr>
        <p:spPr>
          <a:xfrm flipH="1" flipV="1">
            <a:off x="2265951" y="1636630"/>
            <a:ext cx="1093514" cy="324254"/>
          </a:xfrm>
          <a:prstGeom prst="straightConnector1">
            <a:avLst/>
          </a:prstGeom>
          <a:ln w="15875">
            <a:solidFill>
              <a:srgbClr val="C00000"/>
            </a:solidFill>
            <a:tailEnd type="triangle" w="lg" len="lg"/>
          </a:ln>
        </p:spPr>
        <p:style>
          <a:lnRef idx="1">
            <a:schemeClr val="accent1"/>
          </a:lnRef>
          <a:fillRef idx="0">
            <a:schemeClr val="accent1"/>
          </a:fillRef>
          <a:effectRef idx="0">
            <a:schemeClr val="accent1"/>
          </a:effectRef>
          <a:fontRef idx="minor">
            <a:schemeClr val="tx1"/>
          </a:fontRef>
        </p:style>
      </p:cxnSp>
      <p:pic>
        <p:nvPicPr>
          <p:cNvPr id="32" name="Picture 31">
            <a:extLst>
              <a:ext uri="{FF2B5EF4-FFF2-40B4-BE49-F238E27FC236}">
                <a16:creationId xmlns:a16="http://schemas.microsoft.com/office/drawing/2014/main" id="{2AE47394-C667-AFFF-72A9-346D43ADFBDE}"/>
              </a:ext>
            </a:extLst>
          </p:cNvPr>
          <p:cNvPicPr>
            <a:picLocks noChangeAspect="1"/>
          </p:cNvPicPr>
          <p:nvPr/>
        </p:nvPicPr>
        <p:blipFill>
          <a:blip r:embed="rId7"/>
          <a:stretch>
            <a:fillRect/>
          </a:stretch>
        </p:blipFill>
        <p:spPr>
          <a:xfrm>
            <a:off x="244106" y="3198881"/>
            <a:ext cx="2543970" cy="708730"/>
          </a:xfrm>
          <a:prstGeom prst="rect">
            <a:avLst/>
          </a:prstGeom>
        </p:spPr>
      </p:pic>
      <p:sp>
        <p:nvSpPr>
          <p:cNvPr id="35" name="TextBox 34">
            <a:extLst>
              <a:ext uri="{FF2B5EF4-FFF2-40B4-BE49-F238E27FC236}">
                <a16:creationId xmlns:a16="http://schemas.microsoft.com/office/drawing/2014/main" id="{19CFC680-5752-EF31-74CD-0F26E825172E}"/>
              </a:ext>
            </a:extLst>
          </p:cNvPr>
          <p:cNvSpPr txBox="1"/>
          <p:nvPr/>
        </p:nvSpPr>
        <p:spPr>
          <a:xfrm>
            <a:off x="184729" y="2702714"/>
            <a:ext cx="2390398" cy="369332"/>
          </a:xfrm>
          <a:prstGeom prst="rect">
            <a:avLst/>
          </a:prstGeom>
          <a:noFill/>
        </p:spPr>
        <p:txBody>
          <a:bodyPr wrap="none" rtlCol="0">
            <a:spAutoFit/>
          </a:bodyPr>
          <a:lstStyle/>
          <a:p>
            <a:r>
              <a:rPr lang="en-US" dirty="0"/>
              <a:t>Compressive sensing</a:t>
            </a:r>
          </a:p>
        </p:txBody>
      </p:sp>
      <p:sp>
        <p:nvSpPr>
          <p:cNvPr id="37" name="Right Brace 36">
            <a:extLst>
              <a:ext uri="{FF2B5EF4-FFF2-40B4-BE49-F238E27FC236}">
                <a16:creationId xmlns:a16="http://schemas.microsoft.com/office/drawing/2014/main" id="{C8110A76-52BB-435D-8769-F87919E0D88D}"/>
              </a:ext>
            </a:extLst>
          </p:cNvPr>
          <p:cNvSpPr/>
          <p:nvPr/>
        </p:nvSpPr>
        <p:spPr>
          <a:xfrm rot="5400000">
            <a:off x="1207629" y="2013593"/>
            <a:ext cx="389845" cy="867267"/>
          </a:xfrm>
          <a:prstGeom prst="rightBrace">
            <a:avLst>
              <a:gd name="adj1" fmla="val 30097"/>
              <a:gd name="adj2" fmla="val 50000"/>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cxnSp>
        <p:nvCxnSpPr>
          <p:cNvPr id="39" name="Straight Connector 38">
            <a:extLst>
              <a:ext uri="{FF2B5EF4-FFF2-40B4-BE49-F238E27FC236}">
                <a16:creationId xmlns:a16="http://schemas.microsoft.com/office/drawing/2014/main" id="{AFA7A0FF-9B1A-3091-C16E-69BF7AA2B01D}"/>
              </a:ext>
            </a:extLst>
          </p:cNvPr>
          <p:cNvCxnSpPr/>
          <p:nvPr/>
        </p:nvCxnSpPr>
        <p:spPr>
          <a:xfrm flipH="1">
            <a:off x="5286177" y="232608"/>
            <a:ext cx="75415" cy="5797485"/>
          </a:xfrm>
          <a:prstGeom prst="line">
            <a:avLst/>
          </a:prstGeom>
        </p:spPr>
        <p:style>
          <a:lnRef idx="1">
            <a:schemeClr val="accent1"/>
          </a:lnRef>
          <a:fillRef idx="0">
            <a:schemeClr val="accent1"/>
          </a:fillRef>
          <a:effectRef idx="0">
            <a:schemeClr val="accent1"/>
          </a:effectRef>
          <a:fontRef idx="minor">
            <a:schemeClr val="tx1"/>
          </a:fontRef>
        </p:style>
      </p:cxnSp>
      <p:sp>
        <p:nvSpPr>
          <p:cNvPr id="45" name="Oval 44">
            <a:extLst>
              <a:ext uri="{FF2B5EF4-FFF2-40B4-BE49-F238E27FC236}">
                <a16:creationId xmlns:a16="http://schemas.microsoft.com/office/drawing/2014/main" id="{5F1EA778-3E73-FF1A-2737-6DCF6817AFF8}"/>
              </a:ext>
            </a:extLst>
          </p:cNvPr>
          <p:cNvSpPr/>
          <p:nvPr/>
        </p:nvSpPr>
        <p:spPr>
          <a:xfrm>
            <a:off x="8072642" y="1684057"/>
            <a:ext cx="1214148" cy="327178"/>
          </a:xfrm>
          <a:prstGeom prst="ellipse">
            <a:avLst/>
          </a:prstGeom>
          <a:solidFill>
            <a:srgbClr val="FFE6CB"/>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46" name="TextBox 8">
            <a:extLst>
              <a:ext uri="{FF2B5EF4-FFF2-40B4-BE49-F238E27FC236}">
                <a16:creationId xmlns:a16="http://schemas.microsoft.com/office/drawing/2014/main" id="{2ED06310-DEAF-8E90-72B3-E46540F391F7}"/>
              </a:ext>
            </a:extLst>
          </p:cNvPr>
          <p:cNvSpPr/>
          <p:nvPr/>
        </p:nvSpPr>
        <p:spPr>
          <a:xfrm>
            <a:off x="9170501" y="1183627"/>
            <a:ext cx="868320" cy="64487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n-GB" sz="1800" b="0" strike="noStrike" spc="-1" noProof="0" dirty="0">
                <a:solidFill>
                  <a:srgbClr val="000000"/>
                </a:solidFill>
                <a:latin typeface="Calibri"/>
              </a:rPr>
              <a:t>Mobile</a:t>
            </a:r>
          </a:p>
          <a:p>
            <a:pPr algn="ctr">
              <a:lnSpc>
                <a:spcPct val="100000"/>
              </a:lnSpc>
              <a:buNone/>
            </a:pPr>
            <a:r>
              <a:rPr lang="en-GB" spc="-1" noProof="0" dirty="0">
                <a:solidFill>
                  <a:srgbClr val="000000"/>
                </a:solidFill>
                <a:latin typeface="Calibri"/>
              </a:rPr>
              <a:t>User</a:t>
            </a:r>
            <a:endParaRPr lang="en-GB" sz="1800" b="0" strike="noStrike" spc="-1" noProof="0" dirty="0">
              <a:latin typeface="Arial"/>
            </a:endParaRPr>
          </a:p>
        </p:txBody>
      </p:sp>
      <p:pic>
        <p:nvPicPr>
          <p:cNvPr id="47" name="Graphic 46" descr="Walk with solid fill">
            <a:extLst>
              <a:ext uri="{FF2B5EF4-FFF2-40B4-BE49-F238E27FC236}">
                <a16:creationId xmlns:a16="http://schemas.microsoft.com/office/drawing/2014/main" id="{D1EDBDFB-F49F-FDE4-1C61-BCB09BC42F3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334934" y="1546411"/>
            <a:ext cx="454605" cy="454605"/>
          </a:xfrm>
          <a:prstGeom prst="rect">
            <a:avLst/>
          </a:prstGeom>
        </p:spPr>
      </p:pic>
      <p:grpSp>
        <p:nvGrpSpPr>
          <p:cNvPr id="48" name="Group 47">
            <a:extLst>
              <a:ext uri="{FF2B5EF4-FFF2-40B4-BE49-F238E27FC236}">
                <a16:creationId xmlns:a16="http://schemas.microsoft.com/office/drawing/2014/main" id="{C03F0937-EE7A-67E1-9473-22EE24E84FF0}"/>
              </a:ext>
            </a:extLst>
          </p:cNvPr>
          <p:cNvGrpSpPr/>
          <p:nvPr/>
        </p:nvGrpSpPr>
        <p:grpSpPr>
          <a:xfrm>
            <a:off x="5829247" y="419011"/>
            <a:ext cx="623653" cy="669179"/>
            <a:chOff x="94594" y="1868587"/>
            <a:chExt cx="623653" cy="669179"/>
          </a:xfrm>
        </p:grpSpPr>
        <p:grpSp>
          <p:nvGrpSpPr>
            <p:cNvPr id="49" name="Group 48">
              <a:extLst>
                <a:ext uri="{FF2B5EF4-FFF2-40B4-BE49-F238E27FC236}">
                  <a16:creationId xmlns:a16="http://schemas.microsoft.com/office/drawing/2014/main" id="{85DD212F-D009-EEFA-D0E2-159020A84E11}"/>
                </a:ext>
              </a:extLst>
            </p:cNvPr>
            <p:cNvGrpSpPr/>
            <p:nvPr/>
          </p:nvGrpSpPr>
          <p:grpSpPr>
            <a:xfrm>
              <a:off x="94594" y="1872556"/>
              <a:ext cx="68712" cy="92593"/>
              <a:chOff x="1844231" y="869163"/>
              <a:chExt cx="108640" cy="146399"/>
            </a:xfrm>
          </p:grpSpPr>
          <p:cxnSp>
            <p:nvCxnSpPr>
              <p:cNvPr id="123" name="Straight Connector 122">
                <a:extLst>
                  <a:ext uri="{FF2B5EF4-FFF2-40B4-BE49-F238E27FC236}">
                    <a16:creationId xmlns:a16="http://schemas.microsoft.com/office/drawing/2014/main" id="{754E3D94-C01F-69C2-2D15-CA9045A2D09B}"/>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CF2C8CA9-A45C-2FE4-F6B7-2A788E327484}"/>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BAADB1F1-F219-552B-DB5C-53CA9B53E044}"/>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50" name="Group 49">
              <a:extLst>
                <a:ext uri="{FF2B5EF4-FFF2-40B4-BE49-F238E27FC236}">
                  <a16:creationId xmlns:a16="http://schemas.microsoft.com/office/drawing/2014/main" id="{51280975-726C-5381-D479-E73DE43FA7DF}"/>
                </a:ext>
              </a:extLst>
            </p:cNvPr>
            <p:cNvGrpSpPr/>
            <p:nvPr/>
          </p:nvGrpSpPr>
          <p:grpSpPr>
            <a:xfrm>
              <a:off x="98940" y="2152583"/>
              <a:ext cx="68712" cy="92593"/>
              <a:chOff x="1844231" y="869163"/>
              <a:chExt cx="108640" cy="146399"/>
            </a:xfrm>
          </p:grpSpPr>
          <p:cxnSp>
            <p:nvCxnSpPr>
              <p:cNvPr id="120" name="Straight Connector 119">
                <a:extLst>
                  <a:ext uri="{FF2B5EF4-FFF2-40B4-BE49-F238E27FC236}">
                    <a16:creationId xmlns:a16="http://schemas.microsoft.com/office/drawing/2014/main" id="{FB63D607-A1FD-8177-1108-8FDDB116B352}"/>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3973A1AD-64C4-6385-3D6F-AF0B225708BF}"/>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346F3030-9734-D8C7-BC7E-81EDA0CEBBC4}"/>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51" name="Group 50">
              <a:extLst>
                <a:ext uri="{FF2B5EF4-FFF2-40B4-BE49-F238E27FC236}">
                  <a16:creationId xmlns:a16="http://schemas.microsoft.com/office/drawing/2014/main" id="{BC53FE26-1FF3-E438-E71C-AF7F4AA1ECDA}"/>
                </a:ext>
              </a:extLst>
            </p:cNvPr>
            <p:cNvGrpSpPr/>
            <p:nvPr/>
          </p:nvGrpSpPr>
          <p:grpSpPr>
            <a:xfrm>
              <a:off x="98940" y="2445006"/>
              <a:ext cx="68712" cy="92593"/>
              <a:chOff x="1844231" y="869163"/>
              <a:chExt cx="108640" cy="146399"/>
            </a:xfrm>
          </p:grpSpPr>
          <p:cxnSp>
            <p:nvCxnSpPr>
              <p:cNvPr id="116" name="Straight Connector 115">
                <a:extLst>
                  <a:ext uri="{FF2B5EF4-FFF2-40B4-BE49-F238E27FC236}">
                    <a16:creationId xmlns:a16="http://schemas.microsoft.com/office/drawing/2014/main" id="{6B2EB180-D635-C7F3-BF18-F068CAA001F3}"/>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1ECD8627-CE78-A673-1A00-35EB04119ED1}"/>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143A2925-5C8C-673C-2C6B-F3A9F2B48BE2}"/>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52" name="Group 51">
              <a:extLst>
                <a:ext uri="{FF2B5EF4-FFF2-40B4-BE49-F238E27FC236}">
                  <a16:creationId xmlns:a16="http://schemas.microsoft.com/office/drawing/2014/main" id="{C56B0E93-1BDB-721B-1299-A9796351B7CB}"/>
                </a:ext>
              </a:extLst>
            </p:cNvPr>
            <p:cNvGrpSpPr/>
            <p:nvPr/>
          </p:nvGrpSpPr>
          <p:grpSpPr>
            <a:xfrm>
              <a:off x="380901" y="1868587"/>
              <a:ext cx="68712" cy="92593"/>
              <a:chOff x="1844231" y="869163"/>
              <a:chExt cx="108640" cy="146399"/>
            </a:xfrm>
          </p:grpSpPr>
          <p:cxnSp>
            <p:nvCxnSpPr>
              <p:cNvPr id="112" name="Straight Connector 111">
                <a:extLst>
                  <a:ext uri="{FF2B5EF4-FFF2-40B4-BE49-F238E27FC236}">
                    <a16:creationId xmlns:a16="http://schemas.microsoft.com/office/drawing/2014/main" id="{04F7E713-C09D-B5C9-9B44-B9DAAB6DCDC4}"/>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F9C3DD73-70AF-3C1E-9C7E-55CC99B043B3}"/>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3AFA9573-210E-560F-8D92-7919A9D522A8}"/>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53" name="Group 52">
              <a:extLst>
                <a:ext uri="{FF2B5EF4-FFF2-40B4-BE49-F238E27FC236}">
                  <a16:creationId xmlns:a16="http://schemas.microsoft.com/office/drawing/2014/main" id="{AB0C1647-EB40-523B-C2AF-A1FD008E3892}"/>
                </a:ext>
              </a:extLst>
            </p:cNvPr>
            <p:cNvGrpSpPr/>
            <p:nvPr/>
          </p:nvGrpSpPr>
          <p:grpSpPr>
            <a:xfrm>
              <a:off x="379741" y="2148533"/>
              <a:ext cx="68712" cy="92593"/>
              <a:chOff x="1844231" y="869163"/>
              <a:chExt cx="108640" cy="146399"/>
            </a:xfrm>
          </p:grpSpPr>
          <p:cxnSp>
            <p:nvCxnSpPr>
              <p:cNvPr id="70" name="Straight Connector 69">
                <a:extLst>
                  <a:ext uri="{FF2B5EF4-FFF2-40B4-BE49-F238E27FC236}">
                    <a16:creationId xmlns:a16="http://schemas.microsoft.com/office/drawing/2014/main" id="{957F94CE-ACC1-784C-607B-4CE8A586F9E0}"/>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1E1D09CE-BE1D-21AB-E512-BC8CB9A23268}"/>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26124F30-5075-1982-3A20-6092FC834CA5}"/>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54" name="Group 53">
              <a:extLst>
                <a:ext uri="{FF2B5EF4-FFF2-40B4-BE49-F238E27FC236}">
                  <a16:creationId xmlns:a16="http://schemas.microsoft.com/office/drawing/2014/main" id="{2F762C05-361A-7813-022F-B7B8123442A5}"/>
                </a:ext>
              </a:extLst>
            </p:cNvPr>
            <p:cNvGrpSpPr/>
            <p:nvPr/>
          </p:nvGrpSpPr>
          <p:grpSpPr>
            <a:xfrm>
              <a:off x="383825" y="2445173"/>
              <a:ext cx="68712" cy="92593"/>
              <a:chOff x="1844231" y="869163"/>
              <a:chExt cx="108640" cy="146399"/>
            </a:xfrm>
          </p:grpSpPr>
          <p:cxnSp>
            <p:nvCxnSpPr>
              <p:cNvPr id="67" name="Straight Connector 66">
                <a:extLst>
                  <a:ext uri="{FF2B5EF4-FFF2-40B4-BE49-F238E27FC236}">
                    <a16:creationId xmlns:a16="http://schemas.microsoft.com/office/drawing/2014/main" id="{DD1F6865-692B-D064-6F13-1970EEC2DD1F}"/>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FB1DD2C8-F46B-2AFB-87E4-EB68DF8FB155}"/>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6575AD6B-5F12-2675-F8A4-8CCC4D24F579}"/>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55" name="Group 54">
              <a:extLst>
                <a:ext uri="{FF2B5EF4-FFF2-40B4-BE49-F238E27FC236}">
                  <a16:creationId xmlns:a16="http://schemas.microsoft.com/office/drawing/2014/main" id="{EA946A5D-38CB-7E5E-A19F-74880F1E8DEF}"/>
                </a:ext>
              </a:extLst>
            </p:cNvPr>
            <p:cNvGrpSpPr/>
            <p:nvPr/>
          </p:nvGrpSpPr>
          <p:grpSpPr>
            <a:xfrm>
              <a:off x="646611" y="1868587"/>
              <a:ext cx="68712" cy="92593"/>
              <a:chOff x="1844231" y="869163"/>
              <a:chExt cx="108640" cy="146399"/>
            </a:xfrm>
          </p:grpSpPr>
          <p:cxnSp>
            <p:nvCxnSpPr>
              <p:cNvPr id="64" name="Straight Connector 63">
                <a:extLst>
                  <a:ext uri="{FF2B5EF4-FFF2-40B4-BE49-F238E27FC236}">
                    <a16:creationId xmlns:a16="http://schemas.microsoft.com/office/drawing/2014/main" id="{E79DFFC7-0F48-4725-380D-8F609D49AFDC}"/>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CD973EE4-5E92-B9C9-D69C-396024AACD76}"/>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18F0F516-82B9-B68B-54A5-4CE2B45E9634}"/>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56" name="Group 55">
              <a:extLst>
                <a:ext uri="{FF2B5EF4-FFF2-40B4-BE49-F238E27FC236}">
                  <a16:creationId xmlns:a16="http://schemas.microsoft.com/office/drawing/2014/main" id="{67A00D55-24B7-DD85-1960-EF47E3D9CE3D}"/>
                </a:ext>
              </a:extLst>
            </p:cNvPr>
            <p:cNvGrpSpPr/>
            <p:nvPr/>
          </p:nvGrpSpPr>
          <p:grpSpPr>
            <a:xfrm>
              <a:off x="645451" y="2148533"/>
              <a:ext cx="68712" cy="92593"/>
              <a:chOff x="1844231" y="869163"/>
              <a:chExt cx="108640" cy="146399"/>
            </a:xfrm>
          </p:grpSpPr>
          <p:cxnSp>
            <p:nvCxnSpPr>
              <p:cNvPr id="61" name="Straight Connector 60">
                <a:extLst>
                  <a:ext uri="{FF2B5EF4-FFF2-40B4-BE49-F238E27FC236}">
                    <a16:creationId xmlns:a16="http://schemas.microsoft.com/office/drawing/2014/main" id="{6D56D804-994D-DDFC-A5DD-D5037B944DB3}"/>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0960B2BF-9696-8750-79EF-F9CCA886A949}"/>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A1066C16-BEA1-F4FF-B356-EBBEC245293B}"/>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57" name="Group 56">
              <a:extLst>
                <a:ext uri="{FF2B5EF4-FFF2-40B4-BE49-F238E27FC236}">
                  <a16:creationId xmlns:a16="http://schemas.microsoft.com/office/drawing/2014/main" id="{4810F904-B860-1D6D-BAE7-1910B49E0A00}"/>
                </a:ext>
              </a:extLst>
            </p:cNvPr>
            <p:cNvGrpSpPr/>
            <p:nvPr/>
          </p:nvGrpSpPr>
          <p:grpSpPr>
            <a:xfrm>
              <a:off x="649535" y="2445173"/>
              <a:ext cx="68712" cy="92593"/>
              <a:chOff x="1844231" y="869163"/>
              <a:chExt cx="108640" cy="146399"/>
            </a:xfrm>
          </p:grpSpPr>
          <p:cxnSp>
            <p:nvCxnSpPr>
              <p:cNvPr id="58" name="Straight Connector 57">
                <a:extLst>
                  <a:ext uri="{FF2B5EF4-FFF2-40B4-BE49-F238E27FC236}">
                    <a16:creationId xmlns:a16="http://schemas.microsoft.com/office/drawing/2014/main" id="{3B89312D-AE65-F4D0-1552-98BF18157CEB}"/>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91938D33-A833-1660-0B8E-81275AE59298}"/>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2410BA63-EBB1-9527-0D81-B691E22A991B}"/>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pic>
        <p:nvPicPr>
          <p:cNvPr id="192" name="Picture 191">
            <a:extLst>
              <a:ext uri="{FF2B5EF4-FFF2-40B4-BE49-F238E27FC236}">
                <a16:creationId xmlns:a16="http://schemas.microsoft.com/office/drawing/2014/main" id="{6A0644EA-C31E-13E1-AA89-7F71FFD6E2C2}"/>
              </a:ext>
            </a:extLst>
          </p:cNvPr>
          <p:cNvPicPr>
            <a:picLocks noChangeAspect="1"/>
          </p:cNvPicPr>
          <p:nvPr/>
        </p:nvPicPr>
        <p:blipFill>
          <a:blip r:embed="rId4"/>
          <a:stretch>
            <a:fillRect/>
          </a:stretch>
        </p:blipFill>
        <p:spPr>
          <a:xfrm>
            <a:off x="6549055" y="321196"/>
            <a:ext cx="1152529" cy="1181800"/>
          </a:xfrm>
          <a:prstGeom prst="rect">
            <a:avLst/>
          </a:prstGeom>
        </p:spPr>
      </p:pic>
      <p:cxnSp>
        <p:nvCxnSpPr>
          <p:cNvPr id="193" name="Straight Arrow Connector 192">
            <a:extLst>
              <a:ext uri="{FF2B5EF4-FFF2-40B4-BE49-F238E27FC236}">
                <a16:creationId xmlns:a16="http://schemas.microsoft.com/office/drawing/2014/main" id="{CFFA0794-5D68-4532-9B1D-B881667D753E}"/>
              </a:ext>
            </a:extLst>
          </p:cNvPr>
          <p:cNvCxnSpPr>
            <a:cxnSpLocks/>
            <a:stCxn id="195" idx="1"/>
          </p:cNvCxnSpPr>
          <p:nvPr/>
        </p:nvCxnSpPr>
        <p:spPr>
          <a:xfrm flipH="1" flipV="1">
            <a:off x="7761515" y="1171018"/>
            <a:ext cx="924702" cy="375393"/>
          </a:xfrm>
          <a:prstGeom prst="straightConnector1">
            <a:avLst/>
          </a:prstGeom>
          <a:ln w="15875">
            <a:solidFill>
              <a:srgbClr val="C00000"/>
            </a:solidFill>
            <a:tailEnd type="triangle" w="lg" len="lg"/>
          </a:ln>
        </p:spPr>
        <p:style>
          <a:lnRef idx="1">
            <a:schemeClr val="accent1"/>
          </a:lnRef>
          <a:fillRef idx="0">
            <a:schemeClr val="accent1"/>
          </a:fillRef>
          <a:effectRef idx="0">
            <a:schemeClr val="accent1"/>
          </a:effectRef>
          <a:fontRef idx="minor">
            <a:schemeClr val="tx1"/>
          </a:fontRef>
        </p:style>
      </p:cxnSp>
      <p:sp>
        <p:nvSpPr>
          <p:cNvPr id="194" name="Right Brace 193">
            <a:extLst>
              <a:ext uri="{FF2B5EF4-FFF2-40B4-BE49-F238E27FC236}">
                <a16:creationId xmlns:a16="http://schemas.microsoft.com/office/drawing/2014/main" id="{4A5475DD-DDE5-9747-FD5B-9A36A8641F06}"/>
              </a:ext>
            </a:extLst>
          </p:cNvPr>
          <p:cNvSpPr/>
          <p:nvPr/>
        </p:nvSpPr>
        <p:spPr>
          <a:xfrm rot="5400000">
            <a:off x="6740496" y="1423447"/>
            <a:ext cx="389845" cy="750619"/>
          </a:xfrm>
          <a:prstGeom prst="rightBrace">
            <a:avLst>
              <a:gd name="adj1" fmla="val 27679"/>
              <a:gd name="adj2" fmla="val 50000"/>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195" name="Graphic 35" descr="Smart Phone with solid fill">
            <a:extLst>
              <a:ext uri="{FF2B5EF4-FFF2-40B4-BE49-F238E27FC236}">
                <a16:creationId xmlns:a16="http://schemas.microsoft.com/office/drawing/2014/main" id="{A754F642-CF62-58A0-8931-8FCEDC0F34A3}"/>
              </a:ext>
            </a:extLst>
          </p:cNvPr>
          <p:cNvPicPr/>
          <p:nvPr/>
        </p:nvPicPr>
        <p:blipFill>
          <a:blip r:embed="rId8"/>
          <a:stretch/>
        </p:blipFill>
        <p:spPr>
          <a:xfrm rot="1730551">
            <a:off x="8664728" y="1490768"/>
            <a:ext cx="346456" cy="278418"/>
          </a:xfrm>
          <a:prstGeom prst="rect">
            <a:avLst/>
          </a:prstGeom>
          <a:ln w="0">
            <a:noFill/>
          </a:ln>
        </p:spPr>
      </p:pic>
      <p:sp>
        <p:nvSpPr>
          <p:cNvPr id="197" name="TextBox 196">
            <a:extLst>
              <a:ext uri="{FF2B5EF4-FFF2-40B4-BE49-F238E27FC236}">
                <a16:creationId xmlns:a16="http://schemas.microsoft.com/office/drawing/2014/main" id="{8FFCB7F6-A3E7-CCE6-0BCA-6C85BEB5302B}"/>
              </a:ext>
            </a:extLst>
          </p:cNvPr>
          <p:cNvSpPr txBox="1"/>
          <p:nvPr/>
        </p:nvSpPr>
        <p:spPr>
          <a:xfrm>
            <a:off x="5417129" y="2762070"/>
            <a:ext cx="2075464" cy="2431435"/>
          </a:xfrm>
          <a:prstGeom prst="rect">
            <a:avLst/>
          </a:prstGeom>
          <a:noFill/>
        </p:spPr>
        <p:txBody>
          <a:bodyPr wrap="square">
            <a:spAutoFit/>
          </a:bodyPr>
          <a:lstStyle/>
          <a:p>
            <a:pPr>
              <a:spcAft>
                <a:spcPts val="600"/>
              </a:spcAft>
            </a:pPr>
            <a:r>
              <a:rPr lang="en-US" sz="700" dirty="0"/>
              <a:t>[2] J. Yu, W. W. Howard, D. Tait, and R. M. Buehrer, “Direction-of-Arrival Estimation With A Vector Sensor Using Deep Neural Networks,” in 2021 IEEE 93rd Vehicular Technology Conference (VTC2021-Spring), Apr. 2021, pp. 1–7. </a:t>
            </a:r>
            <a:r>
              <a:rPr lang="en-US" sz="700" dirty="0" err="1"/>
              <a:t>doi</a:t>
            </a:r>
            <a:r>
              <a:rPr lang="en-US" sz="700" dirty="0"/>
              <a:t>: 10.1109/VTC2021-Spring51267.2021.9448932.</a:t>
            </a:r>
          </a:p>
          <a:p>
            <a:r>
              <a:rPr lang="en-US" sz="700" dirty="0"/>
              <a:t>[3] J. F. Lin et al., “A Study of Angle of Arrival Estimation of a RF Signal with FPGA Acceleration,” in 2024 International Wireless Communications and Mobile Computing (IWCMC), May 2024, pp. 1625–1630. </a:t>
            </a:r>
            <a:r>
              <a:rPr lang="en-US" sz="700" dirty="0" err="1"/>
              <a:t>doi</a:t>
            </a:r>
            <a:r>
              <a:rPr lang="en-US" sz="700" dirty="0"/>
              <a:t>: 10.1109/IWCMC61514.2024.10592551.</a:t>
            </a:r>
          </a:p>
          <a:p>
            <a:endParaRPr lang="en-US" sz="700" dirty="0"/>
          </a:p>
          <a:p>
            <a:r>
              <a:rPr lang="en-US" sz="700" dirty="0"/>
              <a:t>[4] S.-L. Shih, C.-K. Wen, C. Yuen, and S. Jin, “Machine Learning-Based Direct Source Localization for Passive Movement-Driven Virtual Large Array,” IEEE Transactions on Wireless Communications, vol. 24, no. 3, pp. 2498–2513, Mar. 2025, </a:t>
            </a:r>
            <a:r>
              <a:rPr lang="en-US" sz="700" dirty="0" err="1"/>
              <a:t>doi</a:t>
            </a:r>
            <a:r>
              <a:rPr lang="en-US" sz="700" dirty="0"/>
              <a:t>: 10.1109/TWC.2024.3522011.</a:t>
            </a:r>
          </a:p>
        </p:txBody>
      </p:sp>
      <p:pic>
        <p:nvPicPr>
          <p:cNvPr id="198" name="Grafik 4">
            <a:extLst>
              <a:ext uri="{FF2B5EF4-FFF2-40B4-BE49-F238E27FC236}">
                <a16:creationId xmlns:a16="http://schemas.microsoft.com/office/drawing/2014/main" id="{7C99B093-9390-8478-0AD8-A746A75A11F0}"/>
              </a:ext>
            </a:extLst>
          </p:cNvPr>
          <p:cNvPicPr>
            <a:picLocks noChangeAspect="1"/>
          </p:cNvPicPr>
          <p:nvPr/>
        </p:nvPicPr>
        <p:blipFill>
          <a:blip r:embed="rId9"/>
          <a:stretch>
            <a:fillRect/>
          </a:stretch>
        </p:blipFill>
        <p:spPr>
          <a:xfrm flipH="1">
            <a:off x="6560109" y="2114370"/>
            <a:ext cx="647700" cy="647700"/>
          </a:xfrm>
          <a:prstGeom prst="rect">
            <a:avLst/>
          </a:prstGeom>
        </p:spPr>
      </p:pic>
      <p:sp>
        <p:nvSpPr>
          <p:cNvPr id="199" name="TextBox 198">
            <a:extLst>
              <a:ext uri="{FF2B5EF4-FFF2-40B4-BE49-F238E27FC236}">
                <a16:creationId xmlns:a16="http://schemas.microsoft.com/office/drawing/2014/main" id="{B77DDBC1-DEC6-F94F-738A-27ACD15F063A}"/>
              </a:ext>
            </a:extLst>
          </p:cNvPr>
          <p:cNvSpPr txBox="1"/>
          <p:nvPr/>
        </p:nvSpPr>
        <p:spPr>
          <a:xfrm>
            <a:off x="7323699" y="2200932"/>
            <a:ext cx="2222083" cy="461665"/>
          </a:xfrm>
          <a:prstGeom prst="rect">
            <a:avLst/>
          </a:prstGeom>
          <a:noFill/>
        </p:spPr>
        <p:txBody>
          <a:bodyPr wrap="none" rtlCol="0">
            <a:spAutoFit/>
          </a:bodyPr>
          <a:lstStyle/>
          <a:p>
            <a:r>
              <a:rPr lang="en-US" sz="1200" dirty="0"/>
              <a:t>Feed Forward NN</a:t>
            </a:r>
          </a:p>
          <a:p>
            <a:r>
              <a:rPr lang="en-US" sz="1200" dirty="0"/>
              <a:t>CNN, RNN, Residual Network</a:t>
            </a:r>
          </a:p>
        </p:txBody>
      </p:sp>
      <p:pic>
        <p:nvPicPr>
          <p:cNvPr id="201" name="Picture 200">
            <a:extLst>
              <a:ext uri="{FF2B5EF4-FFF2-40B4-BE49-F238E27FC236}">
                <a16:creationId xmlns:a16="http://schemas.microsoft.com/office/drawing/2014/main" id="{827B58BE-138D-7DFD-8287-E9203E414B77}"/>
              </a:ext>
            </a:extLst>
          </p:cNvPr>
          <p:cNvPicPr>
            <a:picLocks noChangeAspect="1"/>
          </p:cNvPicPr>
          <p:nvPr/>
        </p:nvPicPr>
        <p:blipFill>
          <a:blip r:embed="rId10"/>
          <a:stretch>
            <a:fillRect/>
          </a:stretch>
        </p:blipFill>
        <p:spPr>
          <a:xfrm>
            <a:off x="7915230" y="3462778"/>
            <a:ext cx="3976618" cy="2211595"/>
          </a:xfrm>
          <a:prstGeom prst="rect">
            <a:avLst/>
          </a:prstGeom>
        </p:spPr>
      </p:pic>
      <p:sp>
        <p:nvSpPr>
          <p:cNvPr id="203" name="TextBox 202">
            <a:extLst>
              <a:ext uri="{FF2B5EF4-FFF2-40B4-BE49-F238E27FC236}">
                <a16:creationId xmlns:a16="http://schemas.microsoft.com/office/drawing/2014/main" id="{F9F49582-62DE-F08A-210F-1CC5956AB34A}"/>
              </a:ext>
            </a:extLst>
          </p:cNvPr>
          <p:cNvSpPr txBox="1"/>
          <p:nvPr/>
        </p:nvSpPr>
        <p:spPr>
          <a:xfrm>
            <a:off x="7859693" y="5674373"/>
            <a:ext cx="2033867" cy="954107"/>
          </a:xfrm>
          <a:prstGeom prst="rect">
            <a:avLst/>
          </a:prstGeom>
          <a:noFill/>
        </p:spPr>
        <p:txBody>
          <a:bodyPr wrap="square">
            <a:spAutoFit/>
          </a:bodyPr>
          <a:lstStyle/>
          <a:p>
            <a:r>
              <a:rPr lang="en-US" sz="700" dirty="0"/>
              <a:t>[5] M. R. Mathew, A. P, D. Das Krishna, and P. Murali Krishna, “Direction Finding in Time Modulated Linear Arrays Using Supervised Machine Learning,” in 2024 IEEE International Conference on Signal Processing, Informatics, Communication and Energy Systems (SPICES), Sep. 2024, pp. 1–5. </a:t>
            </a:r>
            <a:r>
              <a:rPr lang="en-US" sz="700" dirty="0" err="1"/>
              <a:t>doi</a:t>
            </a:r>
            <a:r>
              <a:rPr lang="en-US" sz="700" dirty="0"/>
              <a:t>: 10.1109/SPICES62143.2024.10779930.</a:t>
            </a:r>
          </a:p>
        </p:txBody>
      </p:sp>
      <p:cxnSp>
        <p:nvCxnSpPr>
          <p:cNvPr id="204" name="Straight Connector 203">
            <a:extLst>
              <a:ext uri="{FF2B5EF4-FFF2-40B4-BE49-F238E27FC236}">
                <a16:creationId xmlns:a16="http://schemas.microsoft.com/office/drawing/2014/main" id="{50CE7AEF-920D-18CB-AB34-27156541EBDC}"/>
              </a:ext>
            </a:extLst>
          </p:cNvPr>
          <p:cNvCxnSpPr>
            <a:cxnSpLocks/>
          </p:cNvCxnSpPr>
          <p:nvPr/>
        </p:nvCxnSpPr>
        <p:spPr>
          <a:xfrm flipH="1">
            <a:off x="7748400" y="3285117"/>
            <a:ext cx="13115" cy="3354916"/>
          </a:xfrm>
          <a:prstGeom prst="line">
            <a:avLst/>
          </a:prstGeom>
        </p:spPr>
        <p:style>
          <a:lnRef idx="1">
            <a:schemeClr val="accent1"/>
          </a:lnRef>
          <a:fillRef idx="0">
            <a:schemeClr val="accent1"/>
          </a:fillRef>
          <a:effectRef idx="0">
            <a:schemeClr val="accent1"/>
          </a:effectRef>
          <a:fontRef idx="minor">
            <a:schemeClr val="tx1"/>
          </a:fontRef>
        </p:style>
      </p:cxnSp>
      <p:cxnSp>
        <p:nvCxnSpPr>
          <p:cNvPr id="207" name="Straight Connector 206">
            <a:extLst>
              <a:ext uri="{FF2B5EF4-FFF2-40B4-BE49-F238E27FC236}">
                <a16:creationId xmlns:a16="http://schemas.microsoft.com/office/drawing/2014/main" id="{EFC71E37-6FD5-F7DE-2B7D-971F7B679A62}"/>
              </a:ext>
            </a:extLst>
          </p:cNvPr>
          <p:cNvCxnSpPr>
            <a:cxnSpLocks/>
          </p:cNvCxnSpPr>
          <p:nvPr/>
        </p:nvCxnSpPr>
        <p:spPr>
          <a:xfrm flipH="1">
            <a:off x="7767254" y="3241702"/>
            <a:ext cx="4044532" cy="43415"/>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860982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DAC9DD-FD3A-6BC2-6E74-9B73375AD269}"/>
            </a:ext>
          </a:extLst>
        </p:cNvPr>
        <p:cNvGrpSpPr/>
        <p:nvPr/>
      </p:nvGrpSpPr>
      <p:grpSpPr>
        <a:xfrm>
          <a:off x="0" y="0"/>
          <a:ext cx="0" cy="0"/>
          <a:chOff x="0" y="0"/>
          <a:chExt cx="0" cy="0"/>
        </a:xfrm>
      </p:grpSpPr>
      <p:sp>
        <p:nvSpPr>
          <p:cNvPr id="26" name="Oval 25">
            <a:extLst>
              <a:ext uri="{FF2B5EF4-FFF2-40B4-BE49-F238E27FC236}">
                <a16:creationId xmlns:a16="http://schemas.microsoft.com/office/drawing/2014/main" id="{35F2B5BC-EF06-0C08-EA7A-2CDC4696FD68}"/>
              </a:ext>
            </a:extLst>
          </p:cNvPr>
          <p:cNvSpPr/>
          <p:nvPr/>
        </p:nvSpPr>
        <p:spPr>
          <a:xfrm>
            <a:off x="5189666" y="4840686"/>
            <a:ext cx="1214148" cy="327178"/>
          </a:xfrm>
          <a:prstGeom prst="ellipse">
            <a:avLst/>
          </a:prstGeom>
          <a:solidFill>
            <a:srgbClr val="FFE6CB"/>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27" name="Oval 26">
            <a:extLst>
              <a:ext uri="{FF2B5EF4-FFF2-40B4-BE49-F238E27FC236}">
                <a16:creationId xmlns:a16="http://schemas.microsoft.com/office/drawing/2014/main" id="{A4B168E8-A76E-52F5-FC69-ADC70D88BDFE}"/>
              </a:ext>
            </a:extLst>
          </p:cNvPr>
          <p:cNvSpPr/>
          <p:nvPr/>
        </p:nvSpPr>
        <p:spPr>
          <a:xfrm>
            <a:off x="5720525" y="3048210"/>
            <a:ext cx="1214148" cy="327178"/>
          </a:xfrm>
          <a:prstGeom prst="ellipse">
            <a:avLst/>
          </a:prstGeom>
          <a:solidFill>
            <a:srgbClr val="FFE6CB"/>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30" name="TextBox 33">
            <a:extLst>
              <a:ext uri="{FF2B5EF4-FFF2-40B4-BE49-F238E27FC236}">
                <a16:creationId xmlns:a16="http://schemas.microsoft.com/office/drawing/2014/main" id="{0954EB8D-B850-816D-A0FA-BDF0722A17D5}"/>
              </a:ext>
            </a:extLst>
          </p:cNvPr>
          <p:cNvSpPr/>
          <p:nvPr/>
        </p:nvSpPr>
        <p:spPr>
          <a:xfrm>
            <a:off x="0" y="-10028"/>
            <a:ext cx="4234754" cy="521766"/>
          </a:xfrm>
          <a:prstGeom prst="rect">
            <a:avLst/>
          </a:prstGeom>
          <a:solidFill>
            <a:srgbClr val="C00000">
              <a:alpha val="22000"/>
            </a:srgbClr>
          </a:solid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buNone/>
            </a:pPr>
            <a:endParaRPr lang="en-GB" sz="2800" b="0" strike="noStrike" spc="-1" noProof="0" dirty="0">
              <a:latin typeface="Arial"/>
            </a:endParaRPr>
          </a:p>
        </p:txBody>
      </p:sp>
      <p:pic>
        <p:nvPicPr>
          <p:cNvPr id="23" name="Graphic 22">
            <a:extLst>
              <a:ext uri="{FF2B5EF4-FFF2-40B4-BE49-F238E27FC236}">
                <a16:creationId xmlns:a16="http://schemas.microsoft.com/office/drawing/2014/main" id="{473E77C7-6837-9C07-778C-4A8924C2E84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311238" y="-25714"/>
            <a:ext cx="3880761" cy="2910571"/>
          </a:xfrm>
          <a:prstGeom prst="rect">
            <a:avLst/>
          </a:prstGeom>
        </p:spPr>
      </p:pic>
      <p:sp>
        <p:nvSpPr>
          <p:cNvPr id="6" name="Oval 5">
            <a:extLst>
              <a:ext uri="{FF2B5EF4-FFF2-40B4-BE49-F238E27FC236}">
                <a16:creationId xmlns:a16="http://schemas.microsoft.com/office/drawing/2014/main" id="{ECAA98A8-99CE-AC45-6138-72DECEC8DF5D}"/>
              </a:ext>
            </a:extLst>
          </p:cNvPr>
          <p:cNvSpPr/>
          <p:nvPr/>
        </p:nvSpPr>
        <p:spPr>
          <a:xfrm>
            <a:off x="4622666" y="4019139"/>
            <a:ext cx="1214148" cy="327178"/>
          </a:xfrm>
          <a:prstGeom prst="ellipse">
            <a:avLst/>
          </a:prstGeom>
          <a:solidFill>
            <a:srgbClr val="FFE6CB"/>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114" name="TextBox 8">
            <a:extLst>
              <a:ext uri="{FF2B5EF4-FFF2-40B4-BE49-F238E27FC236}">
                <a16:creationId xmlns:a16="http://schemas.microsoft.com/office/drawing/2014/main" id="{AF9C10CC-2E92-19D0-DF8E-755EDEE43CC5}"/>
              </a:ext>
            </a:extLst>
          </p:cNvPr>
          <p:cNvSpPr/>
          <p:nvPr/>
        </p:nvSpPr>
        <p:spPr>
          <a:xfrm>
            <a:off x="5720525" y="3518709"/>
            <a:ext cx="868320" cy="64487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n-GB" sz="1800" b="0" strike="noStrike" spc="-1" noProof="0" dirty="0">
                <a:solidFill>
                  <a:srgbClr val="000000"/>
                </a:solidFill>
                <a:latin typeface="Calibri"/>
              </a:rPr>
              <a:t>Mobile</a:t>
            </a:r>
          </a:p>
          <a:p>
            <a:pPr algn="ctr">
              <a:lnSpc>
                <a:spcPct val="100000"/>
              </a:lnSpc>
              <a:buNone/>
            </a:pPr>
            <a:r>
              <a:rPr lang="en-GB" spc="-1" noProof="0" dirty="0">
                <a:solidFill>
                  <a:srgbClr val="000000"/>
                </a:solidFill>
                <a:latin typeface="Calibri"/>
              </a:rPr>
              <a:t>Users</a:t>
            </a:r>
            <a:endParaRPr lang="en-GB" sz="1800" b="0" strike="noStrike" spc="-1" noProof="0" dirty="0">
              <a:latin typeface="Arial"/>
            </a:endParaRPr>
          </a:p>
        </p:txBody>
      </p:sp>
      <p:sp>
        <p:nvSpPr>
          <p:cNvPr id="124" name="TextBox 33">
            <a:extLst>
              <a:ext uri="{FF2B5EF4-FFF2-40B4-BE49-F238E27FC236}">
                <a16:creationId xmlns:a16="http://schemas.microsoft.com/office/drawing/2014/main" id="{4618201F-364C-643A-BE70-D5B5155F2F0D}"/>
              </a:ext>
            </a:extLst>
          </p:cNvPr>
          <p:cNvSpPr/>
          <p:nvPr/>
        </p:nvSpPr>
        <p:spPr>
          <a:xfrm>
            <a:off x="0" y="16822"/>
            <a:ext cx="3649758" cy="521766"/>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2800" spc="-1" dirty="0">
                <a:solidFill>
                  <a:srgbClr val="000000"/>
                </a:solidFill>
                <a:latin typeface="Calibri"/>
              </a:rPr>
              <a:t>Fast-tracking </a:t>
            </a:r>
            <a:r>
              <a:rPr lang="en-GB" sz="2800" b="0" strike="noStrike" spc="-1" noProof="0" dirty="0">
                <a:solidFill>
                  <a:srgbClr val="000000"/>
                </a:solidFill>
                <a:latin typeface="Calibri"/>
              </a:rPr>
              <a:t>Algorithm</a:t>
            </a:r>
            <a:endParaRPr lang="en-GB" sz="2800" b="0" strike="noStrike" spc="-1" noProof="0" dirty="0">
              <a:latin typeface="Arial"/>
            </a:endParaRPr>
          </a:p>
        </p:txBody>
      </p:sp>
      <p:pic>
        <p:nvPicPr>
          <p:cNvPr id="125" name="Graphic 35" descr="Smart Phone with solid fill">
            <a:extLst>
              <a:ext uri="{FF2B5EF4-FFF2-40B4-BE49-F238E27FC236}">
                <a16:creationId xmlns:a16="http://schemas.microsoft.com/office/drawing/2014/main" id="{D423E288-8491-B61C-EB51-3E9893353ACB}"/>
              </a:ext>
            </a:extLst>
          </p:cNvPr>
          <p:cNvPicPr/>
          <p:nvPr/>
        </p:nvPicPr>
        <p:blipFill>
          <a:blip r:embed="rId4"/>
          <a:stretch/>
        </p:blipFill>
        <p:spPr>
          <a:xfrm rot="1730551">
            <a:off x="5225591" y="3743695"/>
            <a:ext cx="346456" cy="278418"/>
          </a:xfrm>
          <a:prstGeom prst="rect">
            <a:avLst/>
          </a:prstGeom>
          <a:ln w="0">
            <a:noFill/>
          </a:ln>
        </p:spPr>
      </p:pic>
      <p:pic>
        <p:nvPicPr>
          <p:cNvPr id="5" name="Graphic 4" descr="Walk with solid fill">
            <a:extLst>
              <a:ext uri="{FF2B5EF4-FFF2-40B4-BE49-F238E27FC236}">
                <a16:creationId xmlns:a16="http://schemas.microsoft.com/office/drawing/2014/main" id="{D07CF8C0-8490-4883-84FF-DAF1A1590F6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864277" y="3743356"/>
            <a:ext cx="454605" cy="454605"/>
          </a:xfrm>
          <a:prstGeom prst="rect">
            <a:avLst/>
          </a:prstGeom>
        </p:spPr>
      </p:pic>
      <p:sp>
        <p:nvSpPr>
          <p:cNvPr id="117" name="TextBox 116">
            <a:extLst>
              <a:ext uri="{FF2B5EF4-FFF2-40B4-BE49-F238E27FC236}">
                <a16:creationId xmlns:a16="http://schemas.microsoft.com/office/drawing/2014/main" id="{5EA7D0BC-710A-F3C9-D1D2-3DC22CCE6614}"/>
              </a:ext>
            </a:extLst>
          </p:cNvPr>
          <p:cNvSpPr txBox="1"/>
          <p:nvPr/>
        </p:nvSpPr>
        <p:spPr>
          <a:xfrm>
            <a:off x="6096000" y="6274719"/>
            <a:ext cx="5837410" cy="600164"/>
          </a:xfrm>
          <a:prstGeom prst="rect">
            <a:avLst/>
          </a:prstGeom>
          <a:noFill/>
        </p:spPr>
        <p:txBody>
          <a:bodyPr wrap="square">
            <a:spAutoFit/>
          </a:bodyPr>
          <a:lstStyle/>
          <a:p>
            <a:r>
              <a:rPr lang="en-GB" sz="1100" noProof="0" dirty="0"/>
              <a:t>J. An et al., "</a:t>
            </a:r>
            <a:r>
              <a:rPr lang="en-GB" sz="1100" b="1" noProof="0" dirty="0"/>
              <a:t>Two-Dimensional Direction-of-Arrival Estimation Using Stacked Intelligent </a:t>
            </a:r>
            <a:r>
              <a:rPr lang="en-GB" sz="1100" b="1" noProof="0" dirty="0" err="1"/>
              <a:t>Metasurfaces</a:t>
            </a:r>
            <a:r>
              <a:rPr lang="en-GB" sz="1100" noProof="0" dirty="0"/>
              <a:t>," in IEEE Journal on Selected Areas in Communications, vol. 42, no. 10, pp. 2786-2802, Oct. 2024.</a:t>
            </a:r>
          </a:p>
        </p:txBody>
      </p:sp>
      <p:sp>
        <p:nvSpPr>
          <p:cNvPr id="219" name="Slide Number Placeholder 218">
            <a:extLst>
              <a:ext uri="{FF2B5EF4-FFF2-40B4-BE49-F238E27FC236}">
                <a16:creationId xmlns:a16="http://schemas.microsoft.com/office/drawing/2014/main" id="{6425E299-476A-82F0-BE1D-63CF86654AD3}"/>
              </a:ext>
            </a:extLst>
          </p:cNvPr>
          <p:cNvSpPr>
            <a:spLocks noGrp="1"/>
          </p:cNvSpPr>
          <p:nvPr>
            <p:ph type="sldNum" idx="3"/>
          </p:nvPr>
        </p:nvSpPr>
        <p:spPr>
          <a:xfrm>
            <a:off x="11599112" y="6510203"/>
            <a:ext cx="585472" cy="364680"/>
          </a:xfrm>
        </p:spPr>
        <p:txBody>
          <a:bodyPr/>
          <a:lstStyle/>
          <a:p>
            <a:fld id="{C932A77E-96FA-4D0D-9FF9-7EEFED12E590}" type="slidenum">
              <a:rPr lang="en-GB" sz="1600" noProof="0" smtClean="0"/>
              <a:t>21</a:t>
            </a:fld>
            <a:endParaRPr lang="en-GB" sz="1600" noProof="0" dirty="0"/>
          </a:p>
        </p:txBody>
      </p:sp>
      <p:grpSp>
        <p:nvGrpSpPr>
          <p:cNvPr id="73" name="Group 72">
            <a:extLst>
              <a:ext uri="{FF2B5EF4-FFF2-40B4-BE49-F238E27FC236}">
                <a16:creationId xmlns:a16="http://schemas.microsoft.com/office/drawing/2014/main" id="{B3FA7680-7757-7B20-3608-C12F24D395F3}"/>
              </a:ext>
            </a:extLst>
          </p:cNvPr>
          <p:cNvGrpSpPr/>
          <p:nvPr/>
        </p:nvGrpSpPr>
        <p:grpSpPr>
          <a:xfrm>
            <a:off x="684963" y="1801748"/>
            <a:ext cx="623653" cy="669179"/>
            <a:chOff x="94594" y="1868587"/>
            <a:chExt cx="623653" cy="669179"/>
          </a:xfrm>
        </p:grpSpPr>
        <p:grpSp>
          <p:nvGrpSpPr>
            <p:cNvPr id="74" name="Group 73">
              <a:extLst>
                <a:ext uri="{FF2B5EF4-FFF2-40B4-BE49-F238E27FC236}">
                  <a16:creationId xmlns:a16="http://schemas.microsoft.com/office/drawing/2014/main" id="{F07E3E10-7721-2A47-9950-12EA6D7D2E43}"/>
                </a:ext>
              </a:extLst>
            </p:cNvPr>
            <p:cNvGrpSpPr/>
            <p:nvPr/>
          </p:nvGrpSpPr>
          <p:grpSpPr>
            <a:xfrm>
              <a:off x="94594" y="1872556"/>
              <a:ext cx="68712" cy="92593"/>
              <a:chOff x="1844231" y="869163"/>
              <a:chExt cx="108640" cy="146399"/>
            </a:xfrm>
          </p:grpSpPr>
          <p:cxnSp>
            <p:nvCxnSpPr>
              <p:cNvPr id="107" name="Straight Connector 106">
                <a:extLst>
                  <a:ext uri="{FF2B5EF4-FFF2-40B4-BE49-F238E27FC236}">
                    <a16:creationId xmlns:a16="http://schemas.microsoft.com/office/drawing/2014/main" id="{9383C123-6107-0AB8-8597-796C4D266A83}"/>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A6342068-189E-C703-0E89-900247D1BA87}"/>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4BC4F7E1-6730-5427-A5FC-709B9F726909}"/>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75" name="Group 74">
              <a:extLst>
                <a:ext uri="{FF2B5EF4-FFF2-40B4-BE49-F238E27FC236}">
                  <a16:creationId xmlns:a16="http://schemas.microsoft.com/office/drawing/2014/main" id="{6F08F449-1DBD-6897-AAB0-E44C81A85660}"/>
                </a:ext>
              </a:extLst>
            </p:cNvPr>
            <p:cNvGrpSpPr/>
            <p:nvPr/>
          </p:nvGrpSpPr>
          <p:grpSpPr>
            <a:xfrm>
              <a:off x="98940" y="2152583"/>
              <a:ext cx="68712" cy="92593"/>
              <a:chOff x="1844231" y="869163"/>
              <a:chExt cx="108640" cy="146399"/>
            </a:xfrm>
          </p:grpSpPr>
          <p:cxnSp>
            <p:nvCxnSpPr>
              <p:cNvPr id="104" name="Straight Connector 103">
                <a:extLst>
                  <a:ext uri="{FF2B5EF4-FFF2-40B4-BE49-F238E27FC236}">
                    <a16:creationId xmlns:a16="http://schemas.microsoft.com/office/drawing/2014/main" id="{A70097EC-98BA-7BA5-E725-C83CF0AADF07}"/>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25903890-D3DA-0E61-F93B-10B842359982}"/>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33200AD4-754A-F082-D573-31D3A163385D}"/>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76" name="Group 75">
              <a:extLst>
                <a:ext uri="{FF2B5EF4-FFF2-40B4-BE49-F238E27FC236}">
                  <a16:creationId xmlns:a16="http://schemas.microsoft.com/office/drawing/2014/main" id="{2B0F8CD7-423E-8425-2280-F5B64F9BC09D}"/>
                </a:ext>
              </a:extLst>
            </p:cNvPr>
            <p:cNvGrpSpPr/>
            <p:nvPr/>
          </p:nvGrpSpPr>
          <p:grpSpPr>
            <a:xfrm>
              <a:off x="98940" y="2445006"/>
              <a:ext cx="68712" cy="92593"/>
              <a:chOff x="1844231" y="869163"/>
              <a:chExt cx="108640" cy="146399"/>
            </a:xfrm>
          </p:grpSpPr>
          <p:cxnSp>
            <p:nvCxnSpPr>
              <p:cNvPr id="101" name="Straight Connector 100">
                <a:extLst>
                  <a:ext uri="{FF2B5EF4-FFF2-40B4-BE49-F238E27FC236}">
                    <a16:creationId xmlns:a16="http://schemas.microsoft.com/office/drawing/2014/main" id="{6A1C4C1E-7E5F-E7B7-0653-EC03B41FB664}"/>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BABEF335-C3B2-B860-D2B5-2D159FA36C21}"/>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F1573E1B-BDD3-18DB-4BD1-5AA0A129A645}"/>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77" name="Group 76">
              <a:extLst>
                <a:ext uri="{FF2B5EF4-FFF2-40B4-BE49-F238E27FC236}">
                  <a16:creationId xmlns:a16="http://schemas.microsoft.com/office/drawing/2014/main" id="{EFB23759-E2DD-5FAE-AFA1-1D6C639B8197}"/>
                </a:ext>
              </a:extLst>
            </p:cNvPr>
            <p:cNvGrpSpPr/>
            <p:nvPr/>
          </p:nvGrpSpPr>
          <p:grpSpPr>
            <a:xfrm>
              <a:off x="380901" y="1868587"/>
              <a:ext cx="68712" cy="92593"/>
              <a:chOff x="1844231" y="869163"/>
              <a:chExt cx="108640" cy="146399"/>
            </a:xfrm>
          </p:grpSpPr>
          <p:cxnSp>
            <p:nvCxnSpPr>
              <p:cNvPr id="98" name="Straight Connector 97">
                <a:extLst>
                  <a:ext uri="{FF2B5EF4-FFF2-40B4-BE49-F238E27FC236}">
                    <a16:creationId xmlns:a16="http://schemas.microsoft.com/office/drawing/2014/main" id="{449DED66-64F7-3FF2-C8EA-3D0AAE208B4E}"/>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D4DEF05A-1CFA-A4B7-ADB3-757F0BFCB2CC}"/>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F259CEED-4F55-28A4-3F7E-907D33223AFA}"/>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78" name="Group 77">
              <a:extLst>
                <a:ext uri="{FF2B5EF4-FFF2-40B4-BE49-F238E27FC236}">
                  <a16:creationId xmlns:a16="http://schemas.microsoft.com/office/drawing/2014/main" id="{54D41412-DB2D-A996-F46E-0B4F3E3A7898}"/>
                </a:ext>
              </a:extLst>
            </p:cNvPr>
            <p:cNvGrpSpPr/>
            <p:nvPr/>
          </p:nvGrpSpPr>
          <p:grpSpPr>
            <a:xfrm>
              <a:off x="379741" y="2148533"/>
              <a:ext cx="68712" cy="92593"/>
              <a:chOff x="1844231" y="869163"/>
              <a:chExt cx="108640" cy="146399"/>
            </a:xfrm>
          </p:grpSpPr>
          <p:cxnSp>
            <p:nvCxnSpPr>
              <p:cNvPr id="95" name="Straight Connector 94">
                <a:extLst>
                  <a:ext uri="{FF2B5EF4-FFF2-40B4-BE49-F238E27FC236}">
                    <a16:creationId xmlns:a16="http://schemas.microsoft.com/office/drawing/2014/main" id="{6B23408B-37CF-83D0-3D58-0E68477A9E34}"/>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9B0BEA66-0AC7-5763-5304-221388FE62E1}"/>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B98EB101-1A6A-557E-4140-9DA4EB69431D}"/>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79" name="Group 78">
              <a:extLst>
                <a:ext uri="{FF2B5EF4-FFF2-40B4-BE49-F238E27FC236}">
                  <a16:creationId xmlns:a16="http://schemas.microsoft.com/office/drawing/2014/main" id="{7B857262-065E-8787-98B0-2DF70F4BCC93}"/>
                </a:ext>
              </a:extLst>
            </p:cNvPr>
            <p:cNvGrpSpPr/>
            <p:nvPr/>
          </p:nvGrpSpPr>
          <p:grpSpPr>
            <a:xfrm>
              <a:off x="383825" y="2445173"/>
              <a:ext cx="68712" cy="92593"/>
              <a:chOff x="1844231" y="869163"/>
              <a:chExt cx="108640" cy="146399"/>
            </a:xfrm>
          </p:grpSpPr>
          <p:cxnSp>
            <p:nvCxnSpPr>
              <p:cNvPr id="92" name="Straight Connector 91">
                <a:extLst>
                  <a:ext uri="{FF2B5EF4-FFF2-40B4-BE49-F238E27FC236}">
                    <a16:creationId xmlns:a16="http://schemas.microsoft.com/office/drawing/2014/main" id="{2386D04C-E791-73AF-5016-52C37964AB59}"/>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A92AC208-C799-2B2E-303F-071B9F9CBA57}"/>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29E40204-8B8A-B0CE-25FC-0E37AD0DFF3A}"/>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80" name="Group 79">
              <a:extLst>
                <a:ext uri="{FF2B5EF4-FFF2-40B4-BE49-F238E27FC236}">
                  <a16:creationId xmlns:a16="http://schemas.microsoft.com/office/drawing/2014/main" id="{965C6D37-3C4A-65AD-D73F-F11A52383322}"/>
                </a:ext>
              </a:extLst>
            </p:cNvPr>
            <p:cNvGrpSpPr/>
            <p:nvPr/>
          </p:nvGrpSpPr>
          <p:grpSpPr>
            <a:xfrm>
              <a:off x="646611" y="1868587"/>
              <a:ext cx="68712" cy="92593"/>
              <a:chOff x="1844231" y="869163"/>
              <a:chExt cx="108640" cy="146399"/>
            </a:xfrm>
          </p:grpSpPr>
          <p:cxnSp>
            <p:nvCxnSpPr>
              <p:cNvPr id="89" name="Straight Connector 88">
                <a:extLst>
                  <a:ext uri="{FF2B5EF4-FFF2-40B4-BE49-F238E27FC236}">
                    <a16:creationId xmlns:a16="http://schemas.microsoft.com/office/drawing/2014/main" id="{D1426590-4328-EF46-1770-F2EE441AA29C}"/>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E03AF7BD-3EDA-F024-29E3-2B12871DA89E}"/>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4C7CF840-A1FB-3D88-1E7D-02FE1B4C0EAF}"/>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81" name="Group 80">
              <a:extLst>
                <a:ext uri="{FF2B5EF4-FFF2-40B4-BE49-F238E27FC236}">
                  <a16:creationId xmlns:a16="http://schemas.microsoft.com/office/drawing/2014/main" id="{11C0BF41-17CC-3264-7E28-253DE95B59D1}"/>
                </a:ext>
              </a:extLst>
            </p:cNvPr>
            <p:cNvGrpSpPr/>
            <p:nvPr/>
          </p:nvGrpSpPr>
          <p:grpSpPr>
            <a:xfrm>
              <a:off x="645451" y="2148533"/>
              <a:ext cx="68712" cy="92593"/>
              <a:chOff x="1844231" y="869163"/>
              <a:chExt cx="108640" cy="146399"/>
            </a:xfrm>
          </p:grpSpPr>
          <p:cxnSp>
            <p:nvCxnSpPr>
              <p:cNvPr id="86" name="Straight Connector 85">
                <a:extLst>
                  <a:ext uri="{FF2B5EF4-FFF2-40B4-BE49-F238E27FC236}">
                    <a16:creationId xmlns:a16="http://schemas.microsoft.com/office/drawing/2014/main" id="{33ED73E9-CD1E-CEB1-24E1-A695A9B79F45}"/>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6F7E8FE2-A859-CD0A-C72D-8987A19D2E04}"/>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3A544047-597C-BD50-DEC7-4362CB02EC51}"/>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82" name="Group 81">
              <a:extLst>
                <a:ext uri="{FF2B5EF4-FFF2-40B4-BE49-F238E27FC236}">
                  <a16:creationId xmlns:a16="http://schemas.microsoft.com/office/drawing/2014/main" id="{19B13E2E-7DE6-5F1A-0E0C-D8D75609C45E}"/>
                </a:ext>
              </a:extLst>
            </p:cNvPr>
            <p:cNvGrpSpPr/>
            <p:nvPr/>
          </p:nvGrpSpPr>
          <p:grpSpPr>
            <a:xfrm>
              <a:off x="649535" y="2445173"/>
              <a:ext cx="68712" cy="92593"/>
              <a:chOff x="1844231" y="869163"/>
              <a:chExt cx="108640" cy="146399"/>
            </a:xfrm>
          </p:grpSpPr>
          <p:cxnSp>
            <p:nvCxnSpPr>
              <p:cNvPr id="83" name="Straight Connector 82">
                <a:extLst>
                  <a:ext uri="{FF2B5EF4-FFF2-40B4-BE49-F238E27FC236}">
                    <a16:creationId xmlns:a16="http://schemas.microsoft.com/office/drawing/2014/main" id="{2F5557C9-5CE6-C1E2-13CF-1A6E23C8BD1A}"/>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E6E86508-1921-7C6B-A65A-9946E0EF6D7C}"/>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459ED5FB-6588-E480-ABE6-FFC5A2D9527B}"/>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pic>
        <p:nvPicPr>
          <p:cNvPr id="110" name="Picture 109">
            <a:extLst>
              <a:ext uri="{FF2B5EF4-FFF2-40B4-BE49-F238E27FC236}">
                <a16:creationId xmlns:a16="http://schemas.microsoft.com/office/drawing/2014/main" id="{6D0B01C2-B6EC-477D-277F-8D4026E5A5CE}"/>
              </a:ext>
            </a:extLst>
          </p:cNvPr>
          <p:cNvPicPr>
            <a:picLocks noChangeAspect="1"/>
          </p:cNvPicPr>
          <p:nvPr/>
        </p:nvPicPr>
        <p:blipFill>
          <a:blip r:embed="rId7"/>
          <a:stretch>
            <a:fillRect/>
          </a:stretch>
        </p:blipFill>
        <p:spPr>
          <a:xfrm>
            <a:off x="2904413" y="2366744"/>
            <a:ext cx="1152529" cy="1181800"/>
          </a:xfrm>
          <a:prstGeom prst="rect">
            <a:avLst/>
          </a:prstGeom>
        </p:spPr>
      </p:pic>
      <p:sp>
        <p:nvSpPr>
          <p:cNvPr id="111" name="TextBox 110">
            <a:extLst>
              <a:ext uri="{FF2B5EF4-FFF2-40B4-BE49-F238E27FC236}">
                <a16:creationId xmlns:a16="http://schemas.microsoft.com/office/drawing/2014/main" id="{584F1BC7-E3E3-C547-8E8D-30E46782C6F2}"/>
              </a:ext>
            </a:extLst>
          </p:cNvPr>
          <p:cNvSpPr txBox="1"/>
          <p:nvPr/>
        </p:nvSpPr>
        <p:spPr>
          <a:xfrm>
            <a:off x="2996076" y="2003916"/>
            <a:ext cx="868320" cy="369332"/>
          </a:xfrm>
          <a:prstGeom prst="rect">
            <a:avLst/>
          </a:prstGeom>
          <a:noFill/>
        </p:spPr>
        <p:txBody>
          <a:bodyPr wrap="square">
            <a:spAutoFit/>
          </a:bodyPr>
          <a:lstStyle/>
          <a:p>
            <a:pPr algn="ctr"/>
            <a:r>
              <a:rPr lang="en-GB" sz="1800" b="0" strike="noStrike" spc="-1" noProof="0" dirty="0">
                <a:solidFill>
                  <a:srgbClr val="000000"/>
                </a:solidFill>
                <a:latin typeface="Calibri"/>
              </a:rPr>
              <a:t>SIM 1</a:t>
            </a:r>
            <a:endParaRPr lang="en-GB" noProof="0" dirty="0"/>
          </a:p>
        </p:txBody>
      </p:sp>
      <p:pic>
        <p:nvPicPr>
          <p:cNvPr id="3" name="Picture 2">
            <a:extLst>
              <a:ext uri="{FF2B5EF4-FFF2-40B4-BE49-F238E27FC236}">
                <a16:creationId xmlns:a16="http://schemas.microsoft.com/office/drawing/2014/main" id="{05EF8D13-9C49-72DC-13C1-27D89332D3D5}"/>
              </a:ext>
            </a:extLst>
          </p:cNvPr>
          <p:cNvPicPr>
            <a:picLocks noChangeAspect="1"/>
          </p:cNvPicPr>
          <p:nvPr/>
        </p:nvPicPr>
        <p:blipFill>
          <a:blip r:embed="rId7"/>
          <a:stretch>
            <a:fillRect/>
          </a:stretch>
        </p:blipFill>
        <p:spPr>
          <a:xfrm>
            <a:off x="1549707" y="1771892"/>
            <a:ext cx="1152529" cy="1181800"/>
          </a:xfrm>
          <a:prstGeom prst="rect">
            <a:avLst/>
          </a:prstGeom>
        </p:spPr>
      </p:pic>
      <p:sp>
        <p:nvSpPr>
          <p:cNvPr id="11" name="TextBox 10">
            <a:extLst>
              <a:ext uri="{FF2B5EF4-FFF2-40B4-BE49-F238E27FC236}">
                <a16:creationId xmlns:a16="http://schemas.microsoft.com/office/drawing/2014/main" id="{5D33D30A-2427-C3C4-1874-FD51FF860035}"/>
              </a:ext>
            </a:extLst>
          </p:cNvPr>
          <p:cNvSpPr txBox="1"/>
          <p:nvPr/>
        </p:nvSpPr>
        <p:spPr>
          <a:xfrm>
            <a:off x="1753493" y="1284761"/>
            <a:ext cx="868320" cy="369332"/>
          </a:xfrm>
          <a:prstGeom prst="rect">
            <a:avLst/>
          </a:prstGeom>
          <a:noFill/>
        </p:spPr>
        <p:txBody>
          <a:bodyPr wrap="square">
            <a:spAutoFit/>
          </a:bodyPr>
          <a:lstStyle/>
          <a:p>
            <a:pPr algn="ctr"/>
            <a:r>
              <a:rPr lang="en-GB" sz="1800" b="0" strike="noStrike" spc="-1" noProof="0" dirty="0">
                <a:solidFill>
                  <a:srgbClr val="000000"/>
                </a:solidFill>
                <a:latin typeface="Calibri"/>
              </a:rPr>
              <a:t>SIM 2</a:t>
            </a:r>
            <a:endParaRPr lang="en-GB" noProof="0" dirty="0"/>
          </a:p>
        </p:txBody>
      </p:sp>
      <p:cxnSp>
        <p:nvCxnSpPr>
          <p:cNvPr id="16" name="Connector: Elbow 15">
            <a:extLst>
              <a:ext uri="{FF2B5EF4-FFF2-40B4-BE49-F238E27FC236}">
                <a16:creationId xmlns:a16="http://schemas.microsoft.com/office/drawing/2014/main" id="{2BDB11C5-2854-F243-84A8-392145FF2E83}"/>
              </a:ext>
            </a:extLst>
          </p:cNvPr>
          <p:cNvCxnSpPr>
            <a:cxnSpLocks/>
          </p:cNvCxnSpPr>
          <p:nvPr/>
        </p:nvCxnSpPr>
        <p:spPr>
          <a:xfrm rot="16200000" flipH="1">
            <a:off x="918957" y="3156151"/>
            <a:ext cx="1439845" cy="638727"/>
          </a:xfrm>
          <a:prstGeom prst="bentConnector2">
            <a:avLst/>
          </a:prstGeom>
          <a:ln w="158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C7419413-6285-D8F9-D998-A4BEDB9784F9}"/>
                  </a:ext>
                </a:extLst>
              </p:cNvPr>
              <p:cNvSpPr txBox="1"/>
              <p:nvPr/>
            </p:nvSpPr>
            <p:spPr>
              <a:xfrm>
                <a:off x="1069840" y="3595871"/>
                <a:ext cx="572529" cy="381515"/>
              </a:xfrm>
              <a:prstGeom prst="rect">
                <a:avLst/>
              </a:prstGeom>
              <a:solidFill>
                <a:schemeClr val="bg1">
                  <a:alpha val="85000"/>
                </a:schemeClr>
              </a:solid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i="1">
                              <a:latin typeface="Cambria Math" panose="02040503050406030204" pitchFamily="18" charset="0"/>
                              <a:ea typeface="Cambria Math" panose="02040503050406030204" pitchFamily="18" charset="0"/>
                            </a:rPr>
                          </m:ctrlPr>
                        </m:sSubPr>
                        <m:e>
                          <m:r>
                            <a:rPr lang="en-GB" i="1">
                              <a:latin typeface="Cambria Math" panose="02040503050406030204" pitchFamily="18" charset="0"/>
                              <a:ea typeface="Cambria Math" panose="02040503050406030204" pitchFamily="18" charset="0"/>
                            </a:rPr>
                            <m:t>𝜉</m:t>
                          </m:r>
                        </m:e>
                        <m:sub>
                          <m:r>
                            <a:rPr lang="en-GB" i="1">
                              <a:latin typeface="Cambria Math" panose="02040503050406030204" pitchFamily="18" charset="0"/>
                              <a:ea typeface="Cambria Math" panose="02040503050406030204" pitchFamily="18" charset="0"/>
                            </a:rPr>
                            <m:t>0,</m:t>
                          </m:r>
                          <m:r>
                            <a:rPr lang="en-GB" i="1">
                              <a:latin typeface="Cambria Math" panose="02040503050406030204" pitchFamily="18" charset="0"/>
                              <a:ea typeface="Cambria Math" panose="02040503050406030204" pitchFamily="18" charset="0"/>
                            </a:rPr>
                            <m:t>𝑡</m:t>
                          </m:r>
                        </m:sub>
                      </m:sSub>
                    </m:oMath>
                  </m:oMathPara>
                </a14:m>
                <a:endParaRPr lang="en-GB" dirty="0"/>
              </a:p>
            </p:txBody>
          </p:sp>
        </mc:Choice>
        <mc:Fallback xmlns="">
          <p:sp>
            <p:nvSpPr>
              <p:cNvPr id="17" name="TextBox 16">
                <a:extLst>
                  <a:ext uri="{FF2B5EF4-FFF2-40B4-BE49-F238E27FC236}">
                    <a16:creationId xmlns:a16="http://schemas.microsoft.com/office/drawing/2014/main" id="{C7419413-6285-D8F9-D998-A4BEDB9784F9}"/>
                  </a:ext>
                </a:extLst>
              </p:cNvPr>
              <p:cNvSpPr txBox="1">
                <a:spLocks noRot="1" noChangeAspect="1" noMove="1" noResize="1" noEditPoints="1" noAdjustHandles="1" noChangeArrowheads="1" noChangeShapeType="1" noTextEdit="1"/>
              </p:cNvSpPr>
              <p:nvPr/>
            </p:nvSpPr>
            <p:spPr>
              <a:xfrm>
                <a:off x="1069840" y="3595871"/>
                <a:ext cx="572529" cy="381515"/>
              </a:xfrm>
              <a:prstGeom prst="rect">
                <a:avLst/>
              </a:prstGeom>
              <a:blipFill>
                <a:blip r:embed="rId14"/>
                <a:stretch>
                  <a:fillRect b="-112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9674F08C-2D97-0AD4-D061-CA6796CF9894}"/>
                  </a:ext>
                </a:extLst>
              </p:cNvPr>
              <p:cNvSpPr txBox="1"/>
              <p:nvPr/>
            </p:nvSpPr>
            <p:spPr>
              <a:xfrm>
                <a:off x="3214645" y="2549465"/>
                <a:ext cx="607687"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b="1" i="1" noProof="0" smtClean="0">
                          <a:latin typeface="Cambria Math" panose="02040503050406030204" pitchFamily="18" charset="0"/>
                          <a:ea typeface="Cambria Math" panose="02040503050406030204" pitchFamily="18" charset="0"/>
                        </a:rPr>
                        <m:t>𝕴</m:t>
                      </m:r>
                      <m:d>
                        <m:dPr>
                          <m:ctrlPr>
                            <a:rPr lang="en-GB" i="1" noProof="0" smtClean="0">
                              <a:latin typeface="Cambria Math" panose="02040503050406030204" pitchFamily="18" charset="0"/>
                            </a:rPr>
                          </m:ctrlPr>
                        </m:dPr>
                        <m:e>
                          <m:r>
                            <a:rPr lang="en-GB" i="1" noProof="0" smtClean="0">
                              <a:latin typeface="Cambria Math" panose="02040503050406030204" pitchFamily="18" charset="0"/>
                            </a:rPr>
                            <m:t>𝑡</m:t>
                          </m:r>
                        </m:e>
                      </m:d>
                    </m:oMath>
                  </m:oMathPara>
                </a14:m>
                <a:endParaRPr lang="en-GB" dirty="0"/>
              </a:p>
            </p:txBody>
          </p:sp>
        </mc:Choice>
        <mc:Fallback xmlns="">
          <p:sp>
            <p:nvSpPr>
              <p:cNvPr id="19" name="TextBox 18">
                <a:extLst>
                  <a:ext uri="{FF2B5EF4-FFF2-40B4-BE49-F238E27FC236}">
                    <a16:creationId xmlns:a16="http://schemas.microsoft.com/office/drawing/2014/main" id="{9674F08C-2D97-0AD4-D061-CA6796CF9894}"/>
                  </a:ext>
                </a:extLst>
              </p:cNvPr>
              <p:cNvSpPr txBox="1">
                <a:spLocks noRot="1" noChangeAspect="1" noMove="1" noResize="1" noEditPoints="1" noAdjustHandles="1" noChangeArrowheads="1" noChangeShapeType="1" noTextEdit="1"/>
              </p:cNvSpPr>
              <p:nvPr/>
            </p:nvSpPr>
            <p:spPr>
              <a:xfrm>
                <a:off x="3214645" y="2549465"/>
                <a:ext cx="607687" cy="369332"/>
              </a:xfrm>
              <a:prstGeom prst="rect">
                <a:avLst/>
              </a:prstGeom>
              <a:blipFill>
                <a:blip r:embed="rId15"/>
                <a:stretch>
                  <a:fillRect/>
                </a:stretch>
              </a:blipFill>
            </p:spPr>
            <p:txBody>
              <a:bodyPr/>
              <a:lstStyle/>
              <a:p>
                <a:r>
                  <a:rPr lang="en-US">
                    <a:noFill/>
                  </a:rPr>
                  <a:t> </a:t>
                </a:r>
              </a:p>
            </p:txBody>
          </p:sp>
        </mc:Fallback>
      </mc:AlternateContent>
      <p:sp>
        <p:nvSpPr>
          <p:cNvPr id="22" name="TextBox 21">
            <a:extLst>
              <a:ext uri="{FF2B5EF4-FFF2-40B4-BE49-F238E27FC236}">
                <a16:creationId xmlns:a16="http://schemas.microsoft.com/office/drawing/2014/main" id="{6688A7A0-2958-892A-6642-E2A5BBAFBBDB}"/>
              </a:ext>
            </a:extLst>
          </p:cNvPr>
          <p:cNvSpPr txBox="1"/>
          <p:nvPr/>
        </p:nvSpPr>
        <p:spPr>
          <a:xfrm>
            <a:off x="1732285" y="2029206"/>
            <a:ext cx="841897" cy="523220"/>
          </a:xfrm>
          <a:prstGeom prst="rect">
            <a:avLst/>
          </a:prstGeom>
          <a:solidFill>
            <a:srgbClr val="FFFFFF">
              <a:alpha val="34000"/>
            </a:srgbClr>
          </a:solidFill>
        </p:spPr>
        <p:txBody>
          <a:bodyPr wrap="none" rtlCol="0">
            <a:spAutoFit/>
          </a:bodyPr>
          <a:lstStyle/>
          <a:p>
            <a:pPr algn="ctr"/>
            <a:r>
              <a:rPr lang="en-GB" sz="1400" dirty="0"/>
              <a:t>Neural</a:t>
            </a:r>
          </a:p>
          <a:p>
            <a:pPr algn="ctr"/>
            <a:r>
              <a:rPr lang="en-GB" sz="1400" dirty="0"/>
              <a:t>Network</a:t>
            </a:r>
          </a:p>
        </p:txBody>
      </p:sp>
      <p:pic>
        <p:nvPicPr>
          <p:cNvPr id="12" name="Graphic 11" descr="Walk with solid fill">
            <a:extLst>
              <a:ext uri="{FF2B5EF4-FFF2-40B4-BE49-F238E27FC236}">
                <a16:creationId xmlns:a16="http://schemas.microsoft.com/office/drawing/2014/main" id="{8FA82CEB-3125-12B7-E049-F5415808EDE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574812" y="4531623"/>
            <a:ext cx="454605" cy="454605"/>
          </a:xfrm>
          <a:prstGeom prst="rect">
            <a:avLst/>
          </a:prstGeom>
        </p:spPr>
      </p:pic>
      <p:pic>
        <p:nvPicPr>
          <p:cNvPr id="25" name="Graphic 24" descr="Walk with solid fill">
            <a:extLst>
              <a:ext uri="{FF2B5EF4-FFF2-40B4-BE49-F238E27FC236}">
                <a16:creationId xmlns:a16="http://schemas.microsoft.com/office/drawing/2014/main" id="{C7D20532-DF51-B5A9-7FEE-FC59FA087C7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100296" y="2705626"/>
            <a:ext cx="454605" cy="454605"/>
          </a:xfrm>
          <a:prstGeom prst="rect">
            <a:avLst/>
          </a:prstGeom>
        </p:spPr>
      </p:pic>
      <p:sp>
        <p:nvSpPr>
          <p:cNvPr id="28" name="Cube 27">
            <a:extLst>
              <a:ext uri="{FF2B5EF4-FFF2-40B4-BE49-F238E27FC236}">
                <a16:creationId xmlns:a16="http://schemas.microsoft.com/office/drawing/2014/main" id="{C78B0DBA-039D-6C77-E22D-6FDB7E61225E}"/>
              </a:ext>
            </a:extLst>
          </p:cNvPr>
          <p:cNvSpPr/>
          <p:nvPr/>
        </p:nvSpPr>
        <p:spPr>
          <a:xfrm>
            <a:off x="0" y="622675"/>
            <a:ext cx="7664824" cy="5231277"/>
          </a:xfrm>
          <a:prstGeom prst="cube">
            <a:avLst>
              <a:gd name="adj" fmla="val 13327"/>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Graphic 35" descr="Smart Phone with solid fill">
            <a:extLst>
              <a:ext uri="{FF2B5EF4-FFF2-40B4-BE49-F238E27FC236}">
                <a16:creationId xmlns:a16="http://schemas.microsoft.com/office/drawing/2014/main" id="{E4BF52D1-F230-A00B-C9EB-16E1660791C2}"/>
              </a:ext>
            </a:extLst>
          </p:cNvPr>
          <p:cNvPicPr/>
          <p:nvPr/>
        </p:nvPicPr>
        <p:blipFill>
          <a:blip r:embed="rId4"/>
          <a:stretch/>
        </p:blipFill>
        <p:spPr>
          <a:xfrm rot="1730551">
            <a:off x="6456619" y="2754170"/>
            <a:ext cx="346456" cy="278418"/>
          </a:xfrm>
          <a:prstGeom prst="rect">
            <a:avLst/>
          </a:prstGeom>
          <a:ln w="0">
            <a:noFill/>
          </a:ln>
        </p:spPr>
      </p:pic>
      <p:pic>
        <p:nvPicPr>
          <p:cNvPr id="33" name="Graphic 35" descr="Smart Phone with solid fill">
            <a:extLst>
              <a:ext uri="{FF2B5EF4-FFF2-40B4-BE49-F238E27FC236}">
                <a16:creationId xmlns:a16="http://schemas.microsoft.com/office/drawing/2014/main" id="{4B9410B4-654F-B9EA-CE24-6E8BE8C7CA1E}"/>
              </a:ext>
            </a:extLst>
          </p:cNvPr>
          <p:cNvPicPr/>
          <p:nvPr/>
        </p:nvPicPr>
        <p:blipFill>
          <a:blip r:embed="rId4"/>
          <a:stretch/>
        </p:blipFill>
        <p:spPr>
          <a:xfrm rot="1730551">
            <a:off x="5947072" y="4578583"/>
            <a:ext cx="346456" cy="278418"/>
          </a:xfrm>
          <a:prstGeom prst="rect">
            <a:avLst/>
          </a:prstGeom>
          <a:ln w="0">
            <a:noFill/>
          </a:ln>
        </p:spPr>
      </p:pic>
      <p:sp>
        <p:nvSpPr>
          <p:cNvPr id="34" name="Rectangle: Rounded Corners 33">
            <a:extLst>
              <a:ext uri="{FF2B5EF4-FFF2-40B4-BE49-F238E27FC236}">
                <a16:creationId xmlns:a16="http://schemas.microsoft.com/office/drawing/2014/main" id="{407BBC79-5A94-EA1A-C4CD-761052D6E6BB}"/>
              </a:ext>
            </a:extLst>
          </p:cNvPr>
          <p:cNvSpPr/>
          <p:nvPr/>
        </p:nvSpPr>
        <p:spPr>
          <a:xfrm>
            <a:off x="1957892" y="4098131"/>
            <a:ext cx="986643" cy="616322"/>
          </a:xfrm>
          <a:prstGeom prst="round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6" name="Connector: Elbow 35">
            <a:extLst>
              <a:ext uri="{FF2B5EF4-FFF2-40B4-BE49-F238E27FC236}">
                <a16:creationId xmlns:a16="http://schemas.microsoft.com/office/drawing/2014/main" id="{548FA3F9-FE5D-FCCA-6574-BF61BE83E9DF}"/>
              </a:ext>
            </a:extLst>
          </p:cNvPr>
          <p:cNvCxnSpPr>
            <a:cxnSpLocks/>
          </p:cNvCxnSpPr>
          <p:nvPr/>
        </p:nvCxnSpPr>
        <p:spPr>
          <a:xfrm flipV="1">
            <a:off x="2944536" y="3528845"/>
            <a:ext cx="818655" cy="1039372"/>
          </a:xfrm>
          <a:prstGeom prst="bentConnector2">
            <a:avLst/>
          </a:prstGeom>
          <a:ln w="158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9" name="Connector: Elbow 38">
            <a:extLst>
              <a:ext uri="{FF2B5EF4-FFF2-40B4-BE49-F238E27FC236}">
                <a16:creationId xmlns:a16="http://schemas.microsoft.com/office/drawing/2014/main" id="{1034B2A6-C641-2C92-B337-BBB7F4630A74}"/>
              </a:ext>
            </a:extLst>
          </p:cNvPr>
          <p:cNvCxnSpPr>
            <a:cxnSpLocks/>
          </p:cNvCxnSpPr>
          <p:nvPr/>
        </p:nvCxnSpPr>
        <p:spPr>
          <a:xfrm flipV="1">
            <a:off x="2951816" y="3440747"/>
            <a:ext cx="214674" cy="797468"/>
          </a:xfrm>
          <a:prstGeom prst="bentConnector2">
            <a:avLst/>
          </a:prstGeom>
          <a:ln w="158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6" name="Connector: Elbow 45">
            <a:extLst>
              <a:ext uri="{FF2B5EF4-FFF2-40B4-BE49-F238E27FC236}">
                <a16:creationId xmlns:a16="http://schemas.microsoft.com/office/drawing/2014/main" id="{D19B6E10-2113-3215-E420-03ACBA45EF9D}"/>
              </a:ext>
            </a:extLst>
          </p:cNvPr>
          <p:cNvCxnSpPr>
            <a:cxnSpLocks/>
          </p:cNvCxnSpPr>
          <p:nvPr/>
        </p:nvCxnSpPr>
        <p:spPr>
          <a:xfrm rot="16200000" flipH="1">
            <a:off x="384294" y="3017714"/>
            <a:ext cx="1848644" cy="1324401"/>
          </a:xfrm>
          <a:prstGeom prst="bentConnector2">
            <a:avLst/>
          </a:prstGeom>
          <a:ln w="158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9" name="Connector: Elbow 48">
            <a:extLst>
              <a:ext uri="{FF2B5EF4-FFF2-40B4-BE49-F238E27FC236}">
                <a16:creationId xmlns:a16="http://schemas.microsoft.com/office/drawing/2014/main" id="{E4CBCC01-3E3E-E21F-330D-5E1F7E808278}"/>
              </a:ext>
            </a:extLst>
          </p:cNvPr>
          <p:cNvCxnSpPr>
            <a:cxnSpLocks/>
            <a:endCxn id="34" idx="1"/>
          </p:cNvCxnSpPr>
          <p:nvPr/>
        </p:nvCxnSpPr>
        <p:spPr>
          <a:xfrm rot="16200000" flipH="1">
            <a:off x="645080" y="3093479"/>
            <a:ext cx="1650699" cy="974926"/>
          </a:xfrm>
          <a:prstGeom prst="bentConnector2">
            <a:avLst/>
          </a:prstGeom>
          <a:ln w="158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167B8DF2-568C-CA4B-C6D5-60006AA8480F}"/>
                  </a:ext>
                </a:extLst>
              </p:cNvPr>
              <p:cNvSpPr txBox="1"/>
              <p:nvPr/>
            </p:nvSpPr>
            <p:spPr>
              <a:xfrm>
                <a:off x="413388" y="2792017"/>
                <a:ext cx="515076" cy="369332"/>
              </a:xfrm>
              <a:prstGeom prst="rect">
                <a:avLst/>
              </a:prstGeom>
              <a:solidFill>
                <a:schemeClr val="bg1">
                  <a:alpha val="85000"/>
                </a:schemeClr>
              </a:solid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i="1" smtClean="0">
                              <a:latin typeface="Cambria Math" panose="02040503050406030204" pitchFamily="18" charset="0"/>
                            </a:rPr>
                          </m:ctrlPr>
                        </m:sSubPr>
                        <m:e>
                          <m:r>
                            <a:rPr lang="en-GB" i="1">
                              <a:latin typeface="Cambria Math" panose="02040503050406030204" pitchFamily="18" charset="0"/>
                            </a:rPr>
                            <m:t>𝜓</m:t>
                          </m:r>
                        </m:e>
                        <m:sub>
                          <m:r>
                            <a:rPr lang="en-GB" b="0" i="1" smtClean="0">
                              <a:latin typeface="Cambria Math" panose="02040503050406030204" pitchFamily="18" charset="0"/>
                            </a:rPr>
                            <m:t>𝑥</m:t>
                          </m:r>
                        </m:sub>
                      </m:sSub>
                    </m:oMath>
                  </m:oMathPara>
                </a14:m>
                <a:endParaRPr lang="en-GB" dirty="0"/>
              </a:p>
            </p:txBody>
          </p:sp>
        </mc:Choice>
        <mc:Fallback xmlns="">
          <p:sp>
            <p:nvSpPr>
              <p:cNvPr id="52" name="TextBox 51">
                <a:extLst>
                  <a:ext uri="{FF2B5EF4-FFF2-40B4-BE49-F238E27FC236}">
                    <a16:creationId xmlns:a16="http://schemas.microsoft.com/office/drawing/2014/main" id="{167B8DF2-568C-CA4B-C6D5-60006AA8480F}"/>
                  </a:ext>
                </a:extLst>
              </p:cNvPr>
              <p:cNvSpPr txBox="1">
                <a:spLocks noRot="1" noChangeAspect="1" noMove="1" noResize="1" noEditPoints="1" noAdjustHandles="1" noChangeArrowheads="1" noChangeShapeType="1" noTextEdit="1"/>
              </p:cNvSpPr>
              <p:nvPr/>
            </p:nvSpPr>
            <p:spPr>
              <a:xfrm>
                <a:off x="413388" y="2792017"/>
                <a:ext cx="515076" cy="369332"/>
              </a:xfrm>
              <a:prstGeom prst="rect">
                <a:avLst/>
              </a:prstGeom>
              <a:blipFill>
                <a:blip r:embed="rId16"/>
                <a:stretch>
                  <a:fillRect b="-147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21499D38-62F7-D746-EE68-EFFC0A51E893}"/>
                  </a:ext>
                </a:extLst>
              </p:cNvPr>
              <p:cNvSpPr txBox="1"/>
              <p:nvPr/>
            </p:nvSpPr>
            <p:spPr>
              <a:xfrm>
                <a:off x="711478" y="3119743"/>
                <a:ext cx="607687" cy="391261"/>
              </a:xfrm>
              <a:prstGeom prst="rect">
                <a:avLst/>
              </a:prstGeom>
              <a:solidFill>
                <a:schemeClr val="bg1">
                  <a:alpha val="85000"/>
                </a:schemeClr>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i="1">
                              <a:latin typeface="Cambria Math" panose="02040503050406030204" pitchFamily="18" charset="0"/>
                            </a:rPr>
                          </m:ctrlPr>
                        </m:sSubPr>
                        <m:e>
                          <m:r>
                            <a:rPr lang="en-GB" i="1">
                              <a:latin typeface="Cambria Math" panose="02040503050406030204" pitchFamily="18" charset="0"/>
                            </a:rPr>
                            <m:t>𝜓</m:t>
                          </m:r>
                        </m:e>
                        <m:sub>
                          <m:r>
                            <a:rPr lang="en-GB" i="1">
                              <a:latin typeface="Cambria Math" panose="02040503050406030204" pitchFamily="18" charset="0"/>
                            </a:rPr>
                            <m:t>𝑦</m:t>
                          </m:r>
                        </m:sub>
                      </m:sSub>
                    </m:oMath>
                  </m:oMathPara>
                </a14:m>
                <a:endParaRPr lang="en-US" dirty="0"/>
              </a:p>
            </p:txBody>
          </p:sp>
        </mc:Choice>
        <mc:Fallback xmlns="">
          <p:sp>
            <p:nvSpPr>
              <p:cNvPr id="54" name="TextBox 53">
                <a:extLst>
                  <a:ext uri="{FF2B5EF4-FFF2-40B4-BE49-F238E27FC236}">
                    <a16:creationId xmlns:a16="http://schemas.microsoft.com/office/drawing/2014/main" id="{21499D38-62F7-D746-EE68-EFFC0A51E893}"/>
                  </a:ext>
                </a:extLst>
              </p:cNvPr>
              <p:cNvSpPr txBox="1">
                <a:spLocks noRot="1" noChangeAspect="1" noMove="1" noResize="1" noEditPoints="1" noAdjustHandles="1" noChangeArrowheads="1" noChangeShapeType="1" noTextEdit="1"/>
              </p:cNvSpPr>
              <p:nvPr/>
            </p:nvSpPr>
            <p:spPr>
              <a:xfrm>
                <a:off x="711478" y="3119743"/>
                <a:ext cx="607687" cy="391261"/>
              </a:xfrm>
              <a:prstGeom prst="rect">
                <a:avLst/>
              </a:prstGeom>
              <a:blipFill>
                <a:blip r:embed="rId17"/>
                <a:stretch>
                  <a:fillRect b="-78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9" name="TextBox 198">
                <a:extLst>
                  <a:ext uri="{FF2B5EF4-FFF2-40B4-BE49-F238E27FC236}">
                    <a16:creationId xmlns:a16="http://schemas.microsoft.com/office/drawing/2014/main" id="{67404957-1F61-8132-59D8-F8687D4DFD2E}"/>
                  </a:ext>
                </a:extLst>
              </p:cNvPr>
              <p:cNvSpPr txBox="1"/>
              <p:nvPr/>
            </p:nvSpPr>
            <p:spPr>
              <a:xfrm>
                <a:off x="3387088" y="4064541"/>
                <a:ext cx="748431" cy="381515"/>
              </a:xfrm>
              <a:prstGeom prst="rect">
                <a:avLst/>
              </a:prstGeom>
              <a:solidFill>
                <a:srgbClr val="FFFFFF">
                  <a:alpha val="85000"/>
                </a:srgbClr>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i="1">
                              <a:latin typeface="Cambria Math" panose="02040503050406030204" pitchFamily="18" charset="0"/>
                              <a:ea typeface="Cambria Math" panose="02040503050406030204" pitchFamily="18" charset="0"/>
                            </a:rPr>
                          </m:ctrlPr>
                        </m:sSubPr>
                        <m:e>
                          <m:r>
                            <a:rPr lang="en-GB" i="1">
                              <a:latin typeface="Cambria Math" panose="02040503050406030204" pitchFamily="18" charset="0"/>
                              <a:ea typeface="Cambria Math" panose="02040503050406030204" pitchFamily="18" charset="0"/>
                            </a:rPr>
                            <m:t>𝜉</m:t>
                          </m:r>
                        </m:e>
                        <m:sub>
                          <m:r>
                            <a:rPr lang="en-GB" b="0" i="1" smtClean="0">
                              <a:latin typeface="Cambria Math" panose="02040503050406030204" pitchFamily="18" charset="0"/>
                              <a:ea typeface="Cambria Math" panose="02040503050406030204" pitchFamily="18" charset="0"/>
                            </a:rPr>
                            <m:t>0,</m:t>
                          </m:r>
                          <m:r>
                            <a:rPr lang="en-GB" i="1">
                              <a:latin typeface="Cambria Math" panose="02040503050406030204" pitchFamily="18" charset="0"/>
                              <a:ea typeface="Cambria Math" panose="02040503050406030204" pitchFamily="18" charset="0"/>
                            </a:rPr>
                            <m:t>𝑡</m:t>
                          </m:r>
                        </m:sub>
                      </m:sSub>
                      <m:r>
                        <a:rPr lang="en-GB" b="0" i="1" noProof="0" smtClean="0">
                          <a:latin typeface="Cambria Math" panose="02040503050406030204" pitchFamily="18" charset="0"/>
                        </a:rPr>
                        <m:t>)</m:t>
                      </m:r>
                    </m:oMath>
                  </m:oMathPara>
                </a14:m>
                <a:endParaRPr lang="en-US" dirty="0"/>
              </a:p>
            </p:txBody>
          </p:sp>
        </mc:Choice>
        <mc:Fallback xmlns="">
          <p:sp>
            <p:nvSpPr>
              <p:cNvPr id="199" name="TextBox 198">
                <a:extLst>
                  <a:ext uri="{FF2B5EF4-FFF2-40B4-BE49-F238E27FC236}">
                    <a16:creationId xmlns:a16="http://schemas.microsoft.com/office/drawing/2014/main" id="{67404957-1F61-8132-59D8-F8687D4DFD2E}"/>
                  </a:ext>
                </a:extLst>
              </p:cNvPr>
              <p:cNvSpPr txBox="1">
                <a:spLocks noRot="1" noChangeAspect="1" noMove="1" noResize="1" noEditPoints="1" noAdjustHandles="1" noChangeArrowheads="1" noChangeShapeType="1" noTextEdit="1"/>
              </p:cNvSpPr>
              <p:nvPr/>
            </p:nvSpPr>
            <p:spPr>
              <a:xfrm>
                <a:off x="3387088" y="4064541"/>
                <a:ext cx="748431" cy="381515"/>
              </a:xfrm>
              <a:prstGeom prst="rect">
                <a:avLst/>
              </a:prstGeom>
              <a:blipFill>
                <a:blip r:embed="rId18"/>
                <a:stretch>
                  <a:fillRect r="-31148" b="-112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0" name="TextBox 199">
                <a:extLst>
                  <a:ext uri="{FF2B5EF4-FFF2-40B4-BE49-F238E27FC236}">
                    <a16:creationId xmlns:a16="http://schemas.microsoft.com/office/drawing/2014/main" id="{5E73E82F-2126-5DE8-5327-29642479D264}"/>
                  </a:ext>
                </a:extLst>
              </p:cNvPr>
              <p:cNvSpPr txBox="1"/>
              <p:nvPr/>
            </p:nvSpPr>
            <p:spPr>
              <a:xfrm>
                <a:off x="2859717" y="3598609"/>
                <a:ext cx="802419" cy="381515"/>
              </a:xfrm>
              <a:prstGeom prst="rect">
                <a:avLst/>
              </a:prstGeom>
              <a:solidFill>
                <a:srgbClr val="FFFFFF">
                  <a:alpha val="85000"/>
                </a:srgbClr>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𝑖</m:t>
                          </m:r>
                        </m:sub>
                      </m:sSub>
                      <m:r>
                        <a:rPr lang="en-GB" b="0" i="1" noProof="0" smtClean="0">
                          <a:latin typeface="Cambria Math" panose="02040503050406030204" pitchFamily="18" charset="0"/>
                        </a:rPr>
                        <m:t>(</m:t>
                      </m:r>
                      <m:sSub>
                        <m:sSubPr>
                          <m:ctrlPr>
                            <a:rPr lang="en-GB" i="1">
                              <a:latin typeface="Cambria Math" panose="02040503050406030204" pitchFamily="18" charset="0"/>
                              <a:ea typeface="Cambria Math" panose="02040503050406030204" pitchFamily="18" charset="0"/>
                            </a:rPr>
                          </m:ctrlPr>
                        </m:sSubPr>
                        <m:e>
                          <m:r>
                            <a:rPr lang="en-GB" i="1">
                              <a:latin typeface="Cambria Math" panose="02040503050406030204" pitchFamily="18" charset="0"/>
                              <a:ea typeface="Cambria Math" panose="02040503050406030204" pitchFamily="18" charset="0"/>
                            </a:rPr>
                            <m:t>𝜉</m:t>
                          </m:r>
                        </m:e>
                        <m:sub>
                          <m:r>
                            <a:rPr lang="en-GB" b="0" i="1" smtClean="0">
                              <a:latin typeface="Cambria Math" panose="02040503050406030204" pitchFamily="18" charset="0"/>
                              <a:ea typeface="Cambria Math" panose="02040503050406030204" pitchFamily="18" charset="0"/>
                            </a:rPr>
                            <m:t>𝑖</m:t>
                          </m:r>
                          <m:r>
                            <a:rPr lang="en-GB" i="1">
                              <a:latin typeface="Cambria Math" panose="02040503050406030204" pitchFamily="18" charset="0"/>
                              <a:ea typeface="Cambria Math" panose="02040503050406030204" pitchFamily="18" charset="0"/>
                            </a:rPr>
                            <m:t>,</m:t>
                          </m:r>
                          <m:r>
                            <a:rPr lang="en-GB" i="1">
                              <a:latin typeface="Cambria Math" panose="02040503050406030204" pitchFamily="18" charset="0"/>
                              <a:ea typeface="Cambria Math" panose="02040503050406030204" pitchFamily="18" charset="0"/>
                            </a:rPr>
                            <m:t>𝑡</m:t>
                          </m:r>
                        </m:sub>
                      </m:sSub>
                      <m:r>
                        <a:rPr lang="en-GB" b="0" i="1" noProof="0" smtClean="0">
                          <a:latin typeface="Cambria Math" panose="02040503050406030204" pitchFamily="18" charset="0"/>
                        </a:rPr>
                        <m:t>)</m:t>
                      </m:r>
                    </m:oMath>
                  </m:oMathPara>
                </a14:m>
                <a:endParaRPr lang="en-US" dirty="0"/>
              </a:p>
            </p:txBody>
          </p:sp>
        </mc:Choice>
        <mc:Fallback xmlns="">
          <p:sp>
            <p:nvSpPr>
              <p:cNvPr id="200" name="TextBox 199">
                <a:extLst>
                  <a:ext uri="{FF2B5EF4-FFF2-40B4-BE49-F238E27FC236}">
                    <a16:creationId xmlns:a16="http://schemas.microsoft.com/office/drawing/2014/main" id="{5E73E82F-2126-5DE8-5327-29642479D264}"/>
                  </a:ext>
                </a:extLst>
              </p:cNvPr>
              <p:cNvSpPr txBox="1">
                <a:spLocks noRot="1" noChangeAspect="1" noMove="1" noResize="1" noEditPoints="1" noAdjustHandles="1" noChangeArrowheads="1" noChangeShapeType="1" noTextEdit="1"/>
              </p:cNvSpPr>
              <p:nvPr/>
            </p:nvSpPr>
            <p:spPr>
              <a:xfrm>
                <a:off x="2859717" y="3598609"/>
                <a:ext cx="802419" cy="381515"/>
              </a:xfrm>
              <a:prstGeom prst="rect">
                <a:avLst/>
              </a:prstGeom>
              <a:blipFill>
                <a:blip r:embed="rId19"/>
                <a:stretch>
                  <a:fillRect r="-13636" b="-11111"/>
                </a:stretch>
              </a:blipFill>
            </p:spPr>
            <p:txBody>
              <a:bodyPr/>
              <a:lstStyle/>
              <a:p>
                <a:r>
                  <a:rPr lang="en-US">
                    <a:noFill/>
                  </a:rPr>
                  <a:t> </a:t>
                </a:r>
              </a:p>
            </p:txBody>
          </p:sp>
        </mc:Fallback>
      </mc:AlternateContent>
      <p:sp>
        <p:nvSpPr>
          <p:cNvPr id="201" name="Right Brace 200">
            <a:extLst>
              <a:ext uri="{FF2B5EF4-FFF2-40B4-BE49-F238E27FC236}">
                <a16:creationId xmlns:a16="http://schemas.microsoft.com/office/drawing/2014/main" id="{B7723C94-62A7-F5C8-427F-93C13B71A0AA}"/>
              </a:ext>
            </a:extLst>
          </p:cNvPr>
          <p:cNvSpPr/>
          <p:nvPr/>
        </p:nvSpPr>
        <p:spPr>
          <a:xfrm rot="5400000">
            <a:off x="843162" y="2089440"/>
            <a:ext cx="279607" cy="995083"/>
          </a:xfrm>
          <a:prstGeom prst="rightBrace">
            <a:avLst>
              <a:gd name="adj1" fmla="val 21960"/>
              <a:gd name="adj2" fmla="val 50000"/>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2" name="Rectangle: Rounded Corners 201">
            <a:extLst>
              <a:ext uri="{FF2B5EF4-FFF2-40B4-BE49-F238E27FC236}">
                <a16:creationId xmlns:a16="http://schemas.microsoft.com/office/drawing/2014/main" id="{63899894-BAAD-534A-42CA-276D83780CA1}"/>
              </a:ext>
            </a:extLst>
          </p:cNvPr>
          <p:cNvSpPr/>
          <p:nvPr/>
        </p:nvSpPr>
        <p:spPr>
          <a:xfrm>
            <a:off x="1956645" y="4979118"/>
            <a:ext cx="986643" cy="616322"/>
          </a:xfrm>
          <a:prstGeom prst="roundRect">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TextBox 202">
            <a:extLst>
              <a:ext uri="{FF2B5EF4-FFF2-40B4-BE49-F238E27FC236}">
                <a16:creationId xmlns:a16="http://schemas.microsoft.com/office/drawing/2014/main" id="{AEAA816D-B573-9552-4BD4-9721B9C10760}"/>
              </a:ext>
            </a:extLst>
          </p:cNvPr>
          <p:cNvSpPr txBox="1"/>
          <p:nvPr/>
        </p:nvSpPr>
        <p:spPr>
          <a:xfrm>
            <a:off x="1954780" y="5089084"/>
            <a:ext cx="987233" cy="369332"/>
          </a:xfrm>
          <a:prstGeom prst="rect">
            <a:avLst/>
          </a:prstGeom>
          <a:noFill/>
        </p:spPr>
        <p:txBody>
          <a:bodyPr wrap="square">
            <a:spAutoFit/>
          </a:bodyPr>
          <a:lstStyle/>
          <a:p>
            <a:pPr algn="ctr"/>
            <a:r>
              <a:rPr lang="en-GB" sz="1800" b="0" strike="noStrike" spc="-1" noProof="0" dirty="0">
                <a:solidFill>
                  <a:srgbClr val="000000"/>
                </a:solidFill>
                <a:latin typeface="Calibri"/>
              </a:rPr>
              <a:t>Reward</a:t>
            </a:r>
            <a:endParaRPr lang="en-GB" noProof="0" dirty="0"/>
          </a:p>
        </p:txBody>
      </p:sp>
      <p:cxnSp>
        <p:nvCxnSpPr>
          <p:cNvPr id="205" name="Straight Arrow Connector 204">
            <a:extLst>
              <a:ext uri="{FF2B5EF4-FFF2-40B4-BE49-F238E27FC236}">
                <a16:creationId xmlns:a16="http://schemas.microsoft.com/office/drawing/2014/main" id="{6F076E9F-57EE-4A77-25A4-93CAA405A2A5}"/>
              </a:ext>
            </a:extLst>
          </p:cNvPr>
          <p:cNvCxnSpPr>
            <a:stCxn id="202" idx="0"/>
            <a:endCxn id="34" idx="2"/>
          </p:cNvCxnSpPr>
          <p:nvPr/>
        </p:nvCxnSpPr>
        <p:spPr>
          <a:xfrm flipV="1">
            <a:off x="2449967" y="4714453"/>
            <a:ext cx="1247" cy="264665"/>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06" name="TextBox 205">
            <a:extLst>
              <a:ext uri="{FF2B5EF4-FFF2-40B4-BE49-F238E27FC236}">
                <a16:creationId xmlns:a16="http://schemas.microsoft.com/office/drawing/2014/main" id="{68EE39A6-A78A-C318-4723-8B6E6706690F}"/>
              </a:ext>
            </a:extLst>
          </p:cNvPr>
          <p:cNvSpPr txBox="1"/>
          <p:nvPr/>
        </p:nvSpPr>
        <p:spPr>
          <a:xfrm>
            <a:off x="1936983" y="4221626"/>
            <a:ext cx="987233" cy="369332"/>
          </a:xfrm>
          <a:prstGeom prst="rect">
            <a:avLst/>
          </a:prstGeom>
          <a:noFill/>
        </p:spPr>
        <p:txBody>
          <a:bodyPr wrap="square">
            <a:spAutoFit/>
          </a:bodyPr>
          <a:lstStyle/>
          <a:p>
            <a:pPr algn="ctr"/>
            <a:r>
              <a:rPr lang="en-GB" sz="1800" b="0" strike="noStrike" spc="-1" noProof="0" dirty="0">
                <a:solidFill>
                  <a:srgbClr val="000000"/>
                </a:solidFill>
                <a:latin typeface="Calibri"/>
              </a:rPr>
              <a:t>Agent</a:t>
            </a:r>
            <a:endParaRPr lang="en-GB" noProof="0" dirty="0"/>
          </a:p>
        </p:txBody>
      </p:sp>
      <p:cxnSp>
        <p:nvCxnSpPr>
          <p:cNvPr id="18" name="Straight Arrow Connector 17">
            <a:extLst>
              <a:ext uri="{FF2B5EF4-FFF2-40B4-BE49-F238E27FC236}">
                <a16:creationId xmlns:a16="http://schemas.microsoft.com/office/drawing/2014/main" id="{4DFE21C8-EC93-F370-5546-2886E02FDDEB}"/>
              </a:ext>
            </a:extLst>
          </p:cNvPr>
          <p:cNvCxnSpPr>
            <a:cxnSpLocks/>
          </p:cNvCxnSpPr>
          <p:nvPr/>
        </p:nvCxnSpPr>
        <p:spPr>
          <a:xfrm>
            <a:off x="8557805" y="4383660"/>
            <a:ext cx="3434290" cy="0"/>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E683D8BB-AFB8-D6FF-915E-B21738773FF9}"/>
                  </a:ext>
                </a:extLst>
              </p:cNvPr>
              <p:cNvSpPr txBox="1"/>
              <p:nvPr/>
            </p:nvSpPr>
            <p:spPr>
              <a:xfrm>
                <a:off x="11730715" y="4461771"/>
                <a:ext cx="16113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rPr>
                        <m:t>𝑡</m:t>
                      </m:r>
                    </m:oMath>
                  </m:oMathPara>
                </a14:m>
                <a:endParaRPr lang="en-GB" noProof="0" dirty="0"/>
              </a:p>
            </p:txBody>
          </p:sp>
        </mc:Choice>
        <mc:Fallback xmlns="">
          <p:sp>
            <p:nvSpPr>
              <p:cNvPr id="24" name="TextBox 23">
                <a:extLst>
                  <a:ext uri="{FF2B5EF4-FFF2-40B4-BE49-F238E27FC236}">
                    <a16:creationId xmlns:a16="http://schemas.microsoft.com/office/drawing/2014/main" id="{E683D8BB-AFB8-D6FF-915E-B21738773FF9}"/>
                  </a:ext>
                </a:extLst>
              </p:cNvPr>
              <p:cNvSpPr txBox="1">
                <a:spLocks noRot="1" noChangeAspect="1" noMove="1" noResize="1" noEditPoints="1" noAdjustHandles="1" noChangeArrowheads="1" noChangeShapeType="1" noTextEdit="1"/>
              </p:cNvSpPr>
              <p:nvPr/>
            </p:nvSpPr>
            <p:spPr>
              <a:xfrm>
                <a:off x="11730715" y="4461771"/>
                <a:ext cx="161133" cy="276999"/>
              </a:xfrm>
              <a:prstGeom prst="rect">
                <a:avLst/>
              </a:prstGeom>
              <a:blipFill>
                <a:blip r:embed="rId20"/>
                <a:stretch>
                  <a:fillRect l="-25926" r="-22222" b="-6667"/>
                </a:stretch>
              </a:blipFill>
            </p:spPr>
            <p:txBody>
              <a:bodyPr/>
              <a:lstStyle/>
              <a:p>
                <a:r>
                  <a:rPr lang="en-US">
                    <a:noFill/>
                  </a:rPr>
                  <a:t> </a:t>
                </a:r>
              </a:p>
            </p:txBody>
          </p:sp>
        </mc:Fallback>
      </mc:AlternateContent>
      <p:sp>
        <p:nvSpPr>
          <p:cNvPr id="29" name="Rectangle: Rounded Corners 28">
            <a:extLst>
              <a:ext uri="{FF2B5EF4-FFF2-40B4-BE49-F238E27FC236}">
                <a16:creationId xmlns:a16="http://schemas.microsoft.com/office/drawing/2014/main" id="{9FDF5C6F-93F3-F251-3371-8DE3A45574CC}"/>
              </a:ext>
            </a:extLst>
          </p:cNvPr>
          <p:cNvSpPr/>
          <p:nvPr/>
        </p:nvSpPr>
        <p:spPr>
          <a:xfrm>
            <a:off x="8576572" y="3922690"/>
            <a:ext cx="829448"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12EB70B3-0FE9-21A6-D9DB-C11E5429A3CB}"/>
                  </a:ext>
                </a:extLst>
              </p:cNvPr>
              <p:cNvSpPr txBox="1"/>
              <p:nvPr/>
            </p:nvSpPr>
            <p:spPr>
              <a:xfrm>
                <a:off x="8535932" y="3925398"/>
                <a:ext cx="793026" cy="39466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i="1">
                              <a:latin typeface="Cambria Math" panose="02040503050406030204" pitchFamily="18" charset="0"/>
                              <a:ea typeface="Cambria Math" panose="02040503050406030204" pitchFamily="18" charset="0"/>
                            </a:rPr>
                          </m:ctrlPr>
                        </m:sSubPr>
                        <m:e>
                          <m:r>
                            <a:rPr lang="en-GB" i="1">
                              <a:latin typeface="Cambria Math" panose="02040503050406030204" pitchFamily="18" charset="0"/>
                              <a:ea typeface="Cambria Math" panose="02040503050406030204" pitchFamily="18" charset="0"/>
                            </a:rPr>
                            <m:t>𝜉</m:t>
                          </m:r>
                        </m:e>
                        <m:sub>
                          <m:sSub>
                            <m:sSubPr>
                              <m:ctrlPr>
                                <a:rPr lang="en-GB" i="1">
                                  <a:latin typeface="Cambria Math" panose="02040503050406030204" pitchFamily="18" charset="0"/>
                                </a:rPr>
                              </m:ctrlPr>
                            </m:sSubPr>
                            <m:e>
                              <m:r>
                                <a:rPr lang="en-GB" i="1">
                                  <a:latin typeface="Cambria Math" panose="02040503050406030204" pitchFamily="18" charset="0"/>
                                </a:rPr>
                                <m:t>𝑡</m:t>
                              </m:r>
                            </m:e>
                            <m:sub>
                              <m:r>
                                <a:rPr lang="en-GB" i="1">
                                  <a:latin typeface="Cambria Math" panose="02040503050406030204" pitchFamily="18" charset="0"/>
                                </a:rPr>
                                <m:t>0</m:t>
                              </m:r>
                            </m:sub>
                          </m:sSub>
                        </m:sub>
                      </m:sSub>
                      <m:r>
                        <a:rPr lang="en-GB" b="0" i="1" noProof="0" smtClean="0">
                          <a:latin typeface="Cambria Math" panose="02040503050406030204" pitchFamily="18" charset="0"/>
                        </a:rPr>
                        <m:t>)</m:t>
                      </m:r>
                    </m:oMath>
                  </m:oMathPara>
                </a14:m>
                <a:endParaRPr lang="en-GB" noProof="0" dirty="0"/>
              </a:p>
            </p:txBody>
          </p:sp>
        </mc:Choice>
        <mc:Fallback xmlns="">
          <p:sp>
            <p:nvSpPr>
              <p:cNvPr id="31" name="TextBox 30">
                <a:extLst>
                  <a:ext uri="{FF2B5EF4-FFF2-40B4-BE49-F238E27FC236}">
                    <a16:creationId xmlns:a16="http://schemas.microsoft.com/office/drawing/2014/main" id="{12EB70B3-0FE9-21A6-D9DB-C11E5429A3CB}"/>
                  </a:ext>
                </a:extLst>
              </p:cNvPr>
              <p:cNvSpPr txBox="1">
                <a:spLocks noRot="1" noChangeAspect="1" noMove="1" noResize="1" noEditPoints="1" noAdjustHandles="1" noChangeArrowheads="1" noChangeShapeType="1" noTextEdit="1"/>
              </p:cNvSpPr>
              <p:nvPr/>
            </p:nvSpPr>
            <p:spPr>
              <a:xfrm>
                <a:off x="8535932" y="3925398"/>
                <a:ext cx="793026" cy="394660"/>
              </a:xfrm>
              <a:prstGeom prst="rect">
                <a:avLst/>
              </a:prstGeom>
              <a:blipFill>
                <a:blip r:embed="rId21"/>
                <a:stretch>
                  <a:fillRect r="-16923" b="-6154"/>
                </a:stretch>
              </a:blipFill>
            </p:spPr>
            <p:txBody>
              <a:bodyPr/>
              <a:lstStyle/>
              <a:p>
                <a:r>
                  <a:rPr lang="en-US">
                    <a:noFill/>
                  </a:rPr>
                  <a:t> </a:t>
                </a:r>
              </a:p>
            </p:txBody>
          </p:sp>
        </mc:Fallback>
      </mc:AlternateContent>
      <p:sp>
        <p:nvSpPr>
          <p:cNvPr id="35" name="Rectangle: Rounded Corners 34">
            <a:extLst>
              <a:ext uri="{FF2B5EF4-FFF2-40B4-BE49-F238E27FC236}">
                <a16:creationId xmlns:a16="http://schemas.microsoft.com/office/drawing/2014/main" id="{64496126-3448-941D-20FB-AA6D918A0A6F}"/>
              </a:ext>
            </a:extLst>
          </p:cNvPr>
          <p:cNvSpPr/>
          <p:nvPr/>
        </p:nvSpPr>
        <p:spPr>
          <a:xfrm>
            <a:off x="9535684" y="3924216"/>
            <a:ext cx="841411"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42D6DD64-544A-3BFB-1554-472B00023753}"/>
                  </a:ext>
                </a:extLst>
              </p:cNvPr>
              <p:cNvSpPr txBox="1"/>
              <p:nvPr/>
            </p:nvSpPr>
            <p:spPr>
              <a:xfrm>
                <a:off x="9495045" y="3926924"/>
                <a:ext cx="793026" cy="39466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i="1">
                              <a:latin typeface="Cambria Math" panose="02040503050406030204" pitchFamily="18" charset="0"/>
                              <a:ea typeface="Cambria Math" panose="02040503050406030204" pitchFamily="18" charset="0"/>
                            </a:rPr>
                          </m:ctrlPr>
                        </m:sSubPr>
                        <m:e>
                          <m:r>
                            <a:rPr lang="en-GB" i="1">
                              <a:latin typeface="Cambria Math" panose="02040503050406030204" pitchFamily="18" charset="0"/>
                              <a:ea typeface="Cambria Math" panose="02040503050406030204" pitchFamily="18" charset="0"/>
                            </a:rPr>
                            <m:t>𝜉</m:t>
                          </m:r>
                        </m:e>
                        <m:sub>
                          <m:sSub>
                            <m:sSubPr>
                              <m:ctrlPr>
                                <a:rPr lang="en-GB" i="1">
                                  <a:latin typeface="Cambria Math" panose="02040503050406030204" pitchFamily="18" charset="0"/>
                                </a:rPr>
                              </m:ctrlPr>
                            </m:sSubPr>
                            <m:e>
                              <m:r>
                                <a:rPr lang="en-GB" i="1">
                                  <a:latin typeface="Cambria Math" panose="02040503050406030204" pitchFamily="18" charset="0"/>
                                </a:rPr>
                                <m:t>𝑡</m:t>
                              </m:r>
                            </m:e>
                            <m:sub>
                              <m:r>
                                <a:rPr lang="en-GB" b="0" i="1" smtClean="0">
                                  <a:latin typeface="Cambria Math" panose="02040503050406030204" pitchFamily="18" charset="0"/>
                                </a:rPr>
                                <m:t>1</m:t>
                              </m:r>
                            </m:sub>
                          </m:sSub>
                        </m:sub>
                      </m:sSub>
                      <m:r>
                        <a:rPr lang="en-GB" b="0" i="1" noProof="0" smtClean="0">
                          <a:latin typeface="Cambria Math" panose="02040503050406030204" pitchFamily="18" charset="0"/>
                        </a:rPr>
                        <m:t>)</m:t>
                      </m:r>
                    </m:oMath>
                  </m:oMathPara>
                </a14:m>
                <a:endParaRPr lang="en-GB" noProof="0" dirty="0"/>
              </a:p>
            </p:txBody>
          </p:sp>
        </mc:Choice>
        <mc:Fallback xmlns="">
          <p:sp>
            <p:nvSpPr>
              <p:cNvPr id="37" name="TextBox 36">
                <a:extLst>
                  <a:ext uri="{FF2B5EF4-FFF2-40B4-BE49-F238E27FC236}">
                    <a16:creationId xmlns:a16="http://schemas.microsoft.com/office/drawing/2014/main" id="{42D6DD64-544A-3BFB-1554-472B00023753}"/>
                  </a:ext>
                </a:extLst>
              </p:cNvPr>
              <p:cNvSpPr txBox="1">
                <a:spLocks noRot="1" noChangeAspect="1" noMove="1" noResize="1" noEditPoints="1" noAdjustHandles="1" noChangeArrowheads="1" noChangeShapeType="1" noTextEdit="1"/>
              </p:cNvSpPr>
              <p:nvPr/>
            </p:nvSpPr>
            <p:spPr>
              <a:xfrm>
                <a:off x="9495045" y="3926924"/>
                <a:ext cx="793026" cy="394660"/>
              </a:xfrm>
              <a:prstGeom prst="rect">
                <a:avLst/>
              </a:prstGeom>
              <a:blipFill>
                <a:blip r:embed="rId22"/>
                <a:stretch>
                  <a:fillRect r="-16923" b="-76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A3A23075-1BEC-C90A-3928-11D2E5887DE5}"/>
                  </a:ext>
                </a:extLst>
              </p:cNvPr>
              <p:cNvSpPr txBox="1"/>
              <p:nvPr/>
            </p:nvSpPr>
            <p:spPr>
              <a:xfrm>
                <a:off x="10393488" y="3949772"/>
                <a:ext cx="38173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ea typeface="Cambria Math" panose="02040503050406030204" pitchFamily="18" charset="0"/>
                        </a:rPr>
                        <m:t>⋯</m:t>
                      </m:r>
                    </m:oMath>
                  </m:oMathPara>
                </a14:m>
                <a:endParaRPr lang="en-GB" noProof="0" dirty="0"/>
              </a:p>
            </p:txBody>
          </p:sp>
        </mc:Choice>
        <mc:Fallback xmlns="">
          <p:sp>
            <p:nvSpPr>
              <p:cNvPr id="38" name="TextBox 37">
                <a:extLst>
                  <a:ext uri="{FF2B5EF4-FFF2-40B4-BE49-F238E27FC236}">
                    <a16:creationId xmlns:a16="http://schemas.microsoft.com/office/drawing/2014/main" id="{A3A23075-1BEC-C90A-3928-11D2E5887DE5}"/>
                  </a:ext>
                </a:extLst>
              </p:cNvPr>
              <p:cNvSpPr txBox="1">
                <a:spLocks noRot="1" noChangeAspect="1" noMove="1" noResize="1" noEditPoints="1" noAdjustHandles="1" noChangeArrowheads="1" noChangeShapeType="1" noTextEdit="1"/>
              </p:cNvSpPr>
              <p:nvPr/>
            </p:nvSpPr>
            <p:spPr>
              <a:xfrm>
                <a:off x="10393488" y="3949772"/>
                <a:ext cx="381730" cy="369332"/>
              </a:xfrm>
              <a:prstGeom prst="rect">
                <a:avLst/>
              </a:prstGeom>
              <a:blipFill>
                <a:blip r:embed="rId23"/>
                <a:stretch>
                  <a:fillRect/>
                </a:stretch>
              </a:blipFill>
            </p:spPr>
            <p:txBody>
              <a:bodyPr/>
              <a:lstStyle/>
              <a:p>
                <a:r>
                  <a:rPr lang="en-US">
                    <a:noFill/>
                  </a:rPr>
                  <a:t> </a:t>
                </a:r>
              </a:p>
            </p:txBody>
          </p:sp>
        </mc:Fallback>
      </mc:AlternateContent>
      <p:sp>
        <p:nvSpPr>
          <p:cNvPr id="40" name="Rectangle: Rounded Corners 39">
            <a:extLst>
              <a:ext uri="{FF2B5EF4-FFF2-40B4-BE49-F238E27FC236}">
                <a16:creationId xmlns:a16="http://schemas.microsoft.com/office/drawing/2014/main" id="{6E5CC054-6469-F8F7-C7CA-95A3A304DA40}"/>
              </a:ext>
            </a:extLst>
          </p:cNvPr>
          <p:cNvSpPr/>
          <p:nvPr/>
        </p:nvSpPr>
        <p:spPr>
          <a:xfrm>
            <a:off x="10775218" y="3900682"/>
            <a:ext cx="788808"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6B6FB09B-FBC8-223C-19C4-5D24C29BFA76}"/>
                  </a:ext>
                </a:extLst>
              </p:cNvPr>
              <p:cNvSpPr txBox="1"/>
              <p:nvPr/>
            </p:nvSpPr>
            <p:spPr>
              <a:xfrm>
                <a:off x="10734577" y="3867530"/>
                <a:ext cx="829449" cy="39466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i="1">
                              <a:latin typeface="Cambria Math" panose="02040503050406030204" pitchFamily="18" charset="0"/>
                              <a:ea typeface="Cambria Math" panose="02040503050406030204" pitchFamily="18" charset="0"/>
                            </a:rPr>
                          </m:ctrlPr>
                        </m:sSubPr>
                        <m:e>
                          <m:r>
                            <a:rPr lang="en-GB" i="1">
                              <a:latin typeface="Cambria Math" panose="02040503050406030204" pitchFamily="18" charset="0"/>
                              <a:ea typeface="Cambria Math" panose="02040503050406030204" pitchFamily="18" charset="0"/>
                            </a:rPr>
                            <m:t>𝜉</m:t>
                          </m:r>
                        </m:e>
                        <m:sub>
                          <m:sSub>
                            <m:sSubPr>
                              <m:ctrlPr>
                                <a:rPr lang="en-GB" i="1">
                                  <a:latin typeface="Cambria Math" panose="02040503050406030204" pitchFamily="18" charset="0"/>
                                </a:rPr>
                              </m:ctrlPr>
                            </m:sSubPr>
                            <m:e>
                              <m:r>
                                <a:rPr lang="en-GB" i="1">
                                  <a:latin typeface="Cambria Math" panose="02040503050406030204" pitchFamily="18" charset="0"/>
                                </a:rPr>
                                <m:t>𝑡</m:t>
                              </m:r>
                            </m:e>
                            <m:sub>
                              <m:r>
                                <a:rPr lang="en-GB" i="1">
                                  <a:latin typeface="Cambria Math" panose="02040503050406030204" pitchFamily="18" charset="0"/>
                                </a:rPr>
                                <m:t>0</m:t>
                              </m:r>
                            </m:sub>
                          </m:sSub>
                        </m:sub>
                      </m:sSub>
                      <m:r>
                        <a:rPr lang="en-GB" b="0" i="1" noProof="0" smtClean="0">
                          <a:latin typeface="Cambria Math" panose="02040503050406030204" pitchFamily="18" charset="0"/>
                        </a:rPr>
                        <m:t>)</m:t>
                      </m:r>
                    </m:oMath>
                  </m:oMathPara>
                </a14:m>
                <a:endParaRPr lang="en-GB" noProof="0" dirty="0"/>
              </a:p>
            </p:txBody>
          </p:sp>
        </mc:Choice>
        <mc:Fallback xmlns="">
          <p:sp>
            <p:nvSpPr>
              <p:cNvPr id="41" name="TextBox 40">
                <a:extLst>
                  <a:ext uri="{FF2B5EF4-FFF2-40B4-BE49-F238E27FC236}">
                    <a16:creationId xmlns:a16="http://schemas.microsoft.com/office/drawing/2014/main" id="{6B6FB09B-FBC8-223C-19C4-5D24C29BFA76}"/>
                  </a:ext>
                </a:extLst>
              </p:cNvPr>
              <p:cNvSpPr txBox="1">
                <a:spLocks noRot="1" noChangeAspect="1" noMove="1" noResize="1" noEditPoints="1" noAdjustHandles="1" noChangeArrowheads="1" noChangeShapeType="1" noTextEdit="1"/>
              </p:cNvSpPr>
              <p:nvPr/>
            </p:nvSpPr>
            <p:spPr>
              <a:xfrm>
                <a:off x="10734577" y="3867530"/>
                <a:ext cx="829449" cy="394660"/>
              </a:xfrm>
              <a:prstGeom prst="rect">
                <a:avLst/>
              </a:prstGeom>
              <a:blipFill>
                <a:blip r:embed="rId24"/>
                <a:stretch>
                  <a:fillRect r="-11765" b="-7692"/>
                </a:stretch>
              </a:blipFill>
            </p:spPr>
            <p:txBody>
              <a:bodyPr/>
              <a:lstStyle/>
              <a:p>
                <a:r>
                  <a:rPr lang="en-US">
                    <a:noFill/>
                  </a:rPr>
                  <a:t> </a:t>
                </a:r>
              </a:p>
            </p:txBody>
          </p:sp>
        </mc:Fallback>
      </mc:AlternateContent>
      <p:cxnSp>
        <p:nvCxnSpPr>
          <p:cNvPr id="42" name="Straight Arrow Connector 41">
            <a:extLst>
              <a:ext uri="{FF2B5EF4-FFF2-40B4-BE49-F238E27FC236}">
                <a16:creationId xmlns:a16="http://schemas.microsoft.com/office/drawing/2014/main" id="{C851E06F-78F4-0F53-AF0D-7F816DBED4B6}"/>
              </a:ext>
            </a:extLst>
          </p:cNvPr>
          <p:cNvCxnSpPr>
            <a:cxnSpLocks/>
          </p:cNvCxnSpPr>
          <p:nvPr/>
        </p:nvCxnSpPr>
        <p:spPr>
          <a:xfrm>
            <a:off x="8576572" y="3677398"/>
            <a:ext cx="2198646" cy="0"/>
          </a:xfrm>
          <a:prstGeom prst="straightConnector1">
            <a:avLst/>
          </a:prstGeom>
          <a:ln w="19050">
            <a:headEnd type="triangle" w="lg" len="lg"/>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E9A6219F-1D2B-5D90-F225-5E9830CDB7BF}"/>
                  </a:ext>
                </a:extLst>
              </p:cNvPr>
              <p:cNvSpPr txBox="1"/>
              <p:nvPr/>
            </p:nvSpPr>
            <p:spPr>
              <a:xfrm>
                <a:off x="9012521" y="3248779"/>
                <a:ext cx="1101348" cy="39401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0"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𝑇</m:t>
                          </m:r>
                        </m:e>
                        <m:sub>
                          <m:r>
                            <m:rPr>
                              <m:sty m:val="p"/>
                            </m:rPr>
                            <a:rPr lang="en-GB" b="0" i="0" noProof="0" smtClean="0">
                              <a:latin typeface="Cambria Math" panose="02040503050406030204" pitchFamily="18" charset="0"/>
                              <a:ea typeface="Cambria Math" panose="02040503050406030204" pitchFamily="18" charset="0"/>
                            </a:rPr>
                            <m:t>upd</m:t>
                          </m:r>
                        </m:sub>
                      </m:sSub>
                    </m:oMath>
                  </m:oMathPara>
                </a14:m>
                <a:endParaRPr lang="en-GB" noProof="0" dirty="0"/>
              </a:p>
            </p:txBody>
          </p:sp>
        </mc:Choice>
        <mc:Fallback xmlns="">
          <p:sp>
            <p:nvSpPr>
              <p:cNvPr id="43" name="TextBox 42">
                <a:extLst>
                  <a:ext uri="{FF2B5EF4-FFF2-40B4-BE49-F238E27FC236}">
                    <a16:creationId xmlns:a16="http://schemas.microsoft.com/office/drawing/2014/main" id="{E9A6219F-1D2B-5D90-F225-5E9830CDB7BF}"/>
                  </a:ext>
                </a:extLst>
              </p:cNvPr>
              <p:cNvSpPr txBox="1">
                <a:spLocks noRot="1" noChangeAspect="1" noMove="1" noResize="1" noEditPoints="1" noAdjustHandles="1" noChangeArrowheads="1" noChangeShapeType="1" noTextEdit="1"/>
              </p:cNvSpPr>
              <p:nvPr/>
            </p:nvSpPr>
            <p:spPr>
              <a:xfrm>
                <a:off x="9012521" y="3248779"/>
                <a:ext cx="1101348" cy="394019"/>
              </a:xfrm>
              <a:prstGeom prst="rect">
                <a:avLst/>
              </a:prstGeom>
              <a:blipFill>
                <a:blip r:embed="rId25"/>
                <a:stretch>
                  <a:fillRect b="-76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AF4D0BF-46CE-EE50-7B4A-86AEC419C8CD}"/>
                  </a:ext>
                </a:extLst>
              </p:cNvPr>
              <p:cNvSpPr txBox="1"/>
              <p:nvPr/>
            </p:nvSpPr>
            <p:spPr>
              <a:xfrm>
                <a:off x="3547847" y="2983296"/>
                <a:ext cx="426911"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oMath>
                  </m:oMathPara>
                </a14:m>
                <a:endParaRPr lang="en-US" dirty="0"/>
              </a:p>
            </p:txBody>
          </p:sp>
        </mc:Choice>
        <mc:Fallback xmlns="">
          <p:sp>
            <p:nvSpPr>
              <p:cNvPr id="4" name="TextBox 3">
                <a:extLst>
                  <a:ext uri="{FF2B5EF4-FFF2-40B4-BE49-F238E27FC236}">
                    <a16:creationId xmlns:a16="http://schemas.microsoft.com/office/drawing/2014/main" id="{2AF4D0BF-46CE-EE50-7B4A-86AEC419C8CD}"/>
                  </a:ext>
                </a:extLst>
              </p:cNvPr>
              <p:cNvSpPr txBox="1">
                <a:spLocks noRot="1" noChangeAspect="1" noMove="1" noResize="1" noEditPoints="1" noAdjustHandles="1" noChangeArrowheads="1" noChangeShapeType="1" noTextEdit="1"/>
              </p:cNvSpPr>
              <p:nvPr/>
            </p:nvSpPr>
            <p:spPr>
              <a:xfrm>
                <a:off x="3547847" y="2983296"/>
                <a:ext cx="426911" cy="369332"/>
              </a:xfrm>
              <a:prstGeom prst="rect">
                <a:avLst/>
              </a:prstGeom>
              <a:blipFill>
                <a:blip r:embed="rId26"/>
                <a:stretch>
                  <a:fillRect/>
                </a:stretch>
              </a:blipFill>
            </p:spPr>
            <p:txBody>
              <a:bodyPr/>
              <a:lstStyle/>
              <a:p>
                <a:r>
                  <a:rPr lang="en-US">
                    <a:noFill/>
                  </a:rPr>
                  <a:t> </a:t>
                </a:r>
              </a:p>
            </p:txBody>
          </p:sp>
        </mc:Fallback>
      </mc:AlternateContent>
      <p:pic>
        <p:nvPicPr>
          <p:cNvPr id="2" name="Graphic 1" descr="Wireless with solid fill">
            <a:extLst>
              <a:ext uri="{FF2B5EF4-FFF2-40B4-BE49-F238E27FC236}">
                <a16:creationId xmlns:a16="http://schemas.microsoft.com/office/drawing/2014/main" id="{BAF5E230-391F-CD95-E953-3A19E42B9B22}"/>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rot="482552">
            <a:off x="6355778" y="2407015"/>
            <a:ext cx="322586" cy="297515"/>
          </a:xfrm>
          <a:prstGeom prst="rect">
            <a:avLst/>
          </a:prstGeom>
        </p:spPr>
      </p:pic>
      <p:pic>
        <p:nvPicPr>
          <p:cNvPr id="7" name="Graphic 6" descr="Wireless with solid fill">
            <a:extLst>
              <a:ext uri="{FF2B5EF4-FFF2-40B4-BE49-F238E27FC236}">
                <a16:creationId xmlns:a16="http://schemas.microsoft.com/office/drawing/2014/main" id="{B2E3933A-EEAE-072F-FD92-6F87EBC808D7}"/>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rot="482552">
            <a:off x="5090621" y="3424738"/>
            <a:ext cx="322586" cy="297515"/>
          </a:xfrm>
          <a:prstGeom prst="rect">
            <a:avLst/>
          </a:prstGeom>
        </p:spPr>
      </p:pic>
      <p:pic>
        <p:nvPicPr>
          <p:cNvPr id="8" name="Graphic 7" descr="Wireless with solid fill">
            <a:extLst>
              <a:ext uri="{FF2B5EF4-FFF2-40B4-BE49-F238E27FC236}">
                <a16:creationId xmlns:a16="http://schemas.microsoft.com/office/drawing/2014/main" id="{BBA6680F-13FA-31A2-C4ED-82916101492F}"/>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rot="482552">
            <a:off x="5872432" y="4244669"/>
            <a:ext cx="322586" cy="297515"/>
          </a:xfrm>
          <a:prstGeom prst="rect">
            <a:avLst/>
          </a:prstGeom>
        </p:spPr>
      </p:pic>
    </p:spTree>
    <p:extLst>
      <p:ext uri="{BB962C8B-B14F-4D97-AF65-F5344CB8AC3E}">
        <p14:creationId xmlns:p14="http://schemas.microsoft.com/office/powerpoint/2010/main" val="20028385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FEB6D0-8B6E-0074-867D-B01E1215A3AC}"/>
            </a:ext>
          </a:extLst>
        </p:cNvPr>
        <p:cNvGrpSpPr/>
        <p:nvPr/>
      </p:nvGrpSpPr>
      <p:grpSpPr>
        <a:xfrm>
          <a:off x="0" y="0"/>
          <a:ext cx="0" cy="0"/>
          <a:chOff x="0" y="0"/>
          <a:chExt cx="0" cy="0"/>
        </a:xfrm>
      </p:grpSpPr>
      <p:sp>
        <p:nvSpPr>
          <p:cNvPr id="16" name="Rectangle 15">
            <a:extLst>
              <a:ext uri="{FF2B5EF4-FFF2-40B4-BE49-F238E27FC236}">
                <a16:creationId xmlns:a16="http://schemas.microsoft.com/office/drawing/2014/main" id="{2FC6FF36-3B40-4018-CF4B-406F4713871C}"/>
              </a:ext>
            </a:extLst>
          </p:cNvPr>
          <p:cNvSpPr/>
          <p:nvPr/>
        </p:nvSpPr>
        <p:spPr>
          <a:xfrm>
            <a:off x="55236" y="612388"/>
            <a:ext cx="7664824" cy="524156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6" name="Connector: Elbow 215">
            <a:extLst>
              <a:ext uri="{FF2B5EF4-FFF2-40B4-BE49-F238E27FC236}">
                <a16:creationId xmlns:a16="http://schemas.microsoft.com/office/drawing/2014/main" id="{2A9E18C8-74C1-381D-290B-0FD9064E8B20}"/>
              </a:ext>
            </a:extLst>
          </p:cNvPr>
          <p:cNvCxnSpPr>
            <a:cxnSpLocks/>
          </p:cNvCxnSpPr>
          <p:nvPr/>
        </p:nvCxnSpPr>
        <p:spPr>
          <a:xfrm rot="16200000" flipH="1">
            <a:off x="11116" y="3735208"/>
            <a:ext cx="2708426" cy="751560"/>
          </a:xfrm>
          <a:prstGeom prst="bentConnector2">
            <a:avLst/>
          </a:prstGeom>
          <a:ln w="158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07" name="Connector: Elbow 206">
            <a:extLst>
              <a:ext uri="{FF2B5EF4-FFF2-40B4-BE49-F238E27FC236}">
                <a16:creationId xmlns:a16="http://schemas.microsoft.com/office/drawing/2014/main" id="{3D0EB1F5-4BF7-DFB5-869A-BA1ADA6CD6D6}"/>
              </a:ext>
            </a:extLst>
          </p:cNvPr>
          <p:cNvCxnSpPr>
            <a:cxnSpLocks/>
          </p:cNvCxnSpPr>
          <p:nvPr/>
        </p:nvCxnSpPr>
        <p:spPr>
          <a:xfrm rot="16200000" flipH="1">
            <a:off x="-12222" y="3389853"/>
            <a:ext cx="2413826" cy="1092836"/>
          </a:xfrm>
          <a:prstGeom prst="bentConnector2">
            <a:avLst/>
          </a:prstGeom>
          <a:ln w="158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6" name="Oval 25">
            <a:extLst>
              <a:ext uri="{FF2B5EF4-FFF2-40B4-BE49-F238E27FC236}">
                <a16:creationId xmlns:a16="http://schemas.microsoft.com/office/drawing/2014/main" id="{0CF69355-8B0F-1D71-75B7-95202A6B1384}"/>
              </a:ext>
            </a:extLst>
          </p:cNvPr>
          <p:cNvSpPr/>
          <p:nvPr/>
        </p:nvSpPr>
        <p:spPr>
          <a:xfrm>
            <a:off x="5189666" y="4840686"/>
            <a:ext cx="1214148" cy="327178"/>
          </a:xfrm>
          <a:prstGeom prst="ellipse">
            <a:avLst/>
          </a:prstGeom>
          <a:solidFill>
            <a:srgbClr val="FFE6CB"/>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27" name="Oval 26">
            <a:extLst>
              <a:ext uri="{FF2B5EF4-FFF2-40B4-BE49-F238E27FC236}">
                <a16:creationId xmlns:a16="http://schemas.microsoft.com/office/drawing/2014/main" id="{3DE298B0-3E9D-0875-918E-F1AA82E34D76}"/>
              </a:ext>
            </a:extLst>
          </p:cNvPr>
          <p:cNvSpPr/>
          <p:nvPr/>
        </p:nvSpPr>
        <p:spPr>
          <a:xfrm>
            <a:off x="5720525" y="3048210"/>
            <a:ext cx="1214148" cy="327178"/>
          </a:xfrm>
          <a:prstGeom prst="ellipse">
            <a:avLst/>
          </a:prstGeom>
          <a:solidFill>
            <a:srgbClr val="FFE6CB"/>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30" name="TextBox 33">
            <a:extLst>
              <a:ext uri="{FF2B5EF4-FFF2-40B4-BE49-F238E27FC236}">
                <a16:creationId xmlns:a16="http://schemas.microsoft.com/office/drawing/2014/main" id="{385D0AE5-F8A9-71CB-4E8E-09DCF9430D51}"/>
              </a:ext>
            </a:extLst>
          </p:cNvPr>
          <p:cNvSpPr/>
          <p:nvPr/>
        </p:nvSpPr>
        <p:spPr>
          <a:xfrm>
            <a:off x="0" y="-10028"/>
            <a:ext cx="4234754" cy="521766"/>
          </a:xfrm>
          <a:prstGeom prst="rect">
            <a:avLst/>
          </a:prstGeom>
          <a:solidFill>
            <a:srgbClr val="C00000">
              <a:alpha val="22000"/>
            </a:srgbClr>
          </a:solid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buNone/>
            </a:pPr>
            <a:endParaRPr lang="en-GB" sz="2800" b="0" strike="noStrike" spc="-1" noProof="0" dirty="0">
              <a:latin typeface="Arial"/>
            </a:endParaRPr>
          </a:p>
        </p:txBody>
      </p:sp>
      <p:pic>
        <p:nvPicPr>
          <p:cNvPr id="23" name="Graphic 22">
            <a:extLst>
              <a:ext uri="{FF2B5EF4-FFF2-40B4-BE49-F238E27FC236}">
                <a16:creationId xmlns:a16="http://schemas.microsoft.com/office/drawing/2014/main" id="{D6C2CF56-6BE0-BD27-4C17-F4231427F6C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281938" y="-2623"/>
            <a:ext cx="3880761" cy="2910571"/>
          </a:xfrm>
          <a:prstGeom prst="rect">
            <a:avLst/>
          </a:prstGeom>
        </p:spPr>
      </p:pic>
      <p:sp>
        <p:nvSpPr>
          <p:cNvPr id="6" name="Oval 5">
            <a:extLst>
              <a:ext uri="{FF2B5EF4-FFF2-40B4-BE49-F238E27FC236}">
                <a16:creationId xmlns:a16="http://schemas.microsoft.com/office/drawing/2014/main" id="{3A05FA17-5FD2-D32F-4B5E-5FF72F5343BB}"/>
              </a:ext>
            </a:extLst>
          </p:cNvPr>
          <p:cNvSpPr/>
          <p:nvPr/>
        </p:nvSpPr>
        <p:spPr>
          <a:xfrm>
            <a:off x="4622666" y="4019139"/>
            <a:ext cx="1214148" cy="327178"/>
          </a:xfrm>
          <a:prstGeom prst="ellipse">
            <a:avLst/>
          </a:prstGeom>
          <a:solidFill>
            <a:srgbClr val="FFE6CB"/>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114" name="TextBox 8">
            <a:extLst>
              <a:ext uri="{FF2B5EF4-FFF2-40B4-BE49-F238E27FC236}">
                <a16:creationId xmlns:a16="http://schemas.microsoft.com/office/drawing/2014/main" id="{51657AD1-B032-3AAB-F3B3-8A2A46D3C429}"/>
              </a:ext>
            </a:extLst>
          </p:cNvPr>
          <p:cNvSpPr/>
          <p:nvPr/>
        </p:nvSpPr>
        <p:spPr>
          <a:xfrm>
            <a:off x="5720525" y="3518709"/>
            <a:ext cx="868320" cy="64487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n-GB" sz="1800" b="0" strike="noStrike" spc="-1" noProof="0" dirty="0">
                <a:solidFill>
                  <a:srgbClr val="000000"/>
                </a:solidFill>
                <a:latin typeface="Calibri"/>
              </a:rPr>
              <a:t>Mobile</a:t>
            </a:r>
          </a:p>
          <a:p>
            <a:pPr algn="ctr">
              <a:lnSpc>
                <a:spcPct val="100000"/>
              </a:lnSpc>
              <a:buNone/>
            </a:pPr>
            <a:r>
              <a:rPr lang="en-GB" spc="-1" noProof="0" dirty="0">
                <a:solidFill>
                  <a:srgbClr val="000000"/>
                </a:solidFill>
                <a:latin typeface="Calibri"/>
              </a:rPr>
              <a:t>Users</a:t>
            </a:r>
            <a:endParaRPr lang="en-GB" sz="1800" b="0" strike="noStrike" spc="-1" noProof="0" dirty="0">
              <a:latin typeface="Arial"/>
            </a:endParaRPr>
          </a:p>
        </p:txBody>
      </p:sp>
      <p:sp>
        <p:nvSpPr>
          <p:cNvPr id="124" name="TextBox 33">
            <a:extLst>
              <a:ext uri="{FF2B5EF4-FFF2-40B4-BE49-F238E27FC236}">
                <a16:creationId xmlns:a16="http://schemas.microsoft.com/office/drawing/2014/main" id="{7D0CE30F-2710-31EA-38AD-49AE4E89CA38}"/>
              </a:ext>
            </a:extLst>
          </p:cNvPr>
          <p:cNvSpPr/>
          <p:nvPr/>
        </p:nvSpPr>
        <p:spPr>
          <a:xfrm>
            <a:off x="0" y="16822"/>
            <a:ext cx="3649758" cy="521766"/>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2800" spc="-1" dirty="0">
                <a:solidFill>
                  <a:srgbClr val="000000"/>
                </a:solidFill>
                <a:latin typeface="Calibri"/>
              </a:rPr>
              <a:t>Fast-tracking </a:t>
            </a:r>
            <a:r>
              <a:rPr lang="en-GB" sz="2800" b="0" strike="noStrike" spc="-1" noProof="0" dirty="0">
                <a:solidFill>
                  <a:srgbClr val="000000"/>
                </a:solidFill>
                <a:latin typeface="Calibri"/>
              </a:rPr>
              <a:t>Algorithm</a:t>
            </a:r>
            <a:endParaRPr lang="en-GB" sz="2800" b="0" strike="noStrike" spc="-1" noProof="0" dirty="0">
              <a:latin typeface="Arial"/>
            </a:endParaRPr>
          </a:p>
        </p:txBody>
      </p:sp>
      <p:pic>
        <p:nvPicPr>
          <p:cNvPr id="125" name="Graphic 35" descr="Smart Phone with solid fill">
            <a:extLst>
              <a:ext uri="{FF2B5EF4-FFF2-40B4-BE49-F238E27FC236}">
                <a16:creationId xmlns:a16="http://schemas.microsoft.com/office/drawing/2014/main" id="{C8EC91F4-539E-66BC-BC0F-5434B552B6A8}"/>
              </a:ext>
            </a:extLst>
          </p:cNvPr>
          <p:cNvPicPr/>
          <p:nvPr/>
        </p:nvPicPr>
        <p:blipFill>
          <a:blip r:embed="rId4"/>
          <a:stretch/>
        </p:blipFill>
        <p:spPr>
          <a:xfrm rot="1730551">
            <a:off x="5225591" y="3743695"/>
            <a:ext cx="346456" cy="278418"/>
          </a:xfrm>
          <a:prstGeom prst="rect">
            <a:avLst/>
          </a:prstGeom>
          <a:ln w="0">
            <a:noFill/>
          </a:ln>
        </p:spPr>
      </p:pic>
      <p:pic>
        <p:nvPicPr>
          <p:cNvPr id="5" name="Graphic 4" descr="Walk with solid fill">
            <a:extLst>
              <a:ext uri="{FF2B5EF4-FFF2-40B4-BE49-F238E27FC236}">
                <a16:creationId xmlns:a16="http://schemas.microsoft.com/office/drawing/2014/main" id="{FE535CE5-DEB8-4F25-64BE-CFD7EC52CED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864277" y="3743356"/>
            <a:ext cx="454605" cy="454605"/>
          </a:xfrm>
          <a:prstGeom prst="rect">
            <a:avLst/>
          </a:prstGeom>
        </p:spPr>
      </p:pic>
      <p:sp>
        <p:nvSpPr>
          <p:cNvPr id="117" name="TextBox 116">
            <a:extLst>
              <a:ext uri="{FF2B5EF4-FFF2-40B4-BE49-F238E27FC236}">
                <a16:creationId xmlns:a16="http://schemas.microsoft.com/office/drawing/2014/main" id="{281552C5-45E1-A05C-8224-A5B3CA82634D}"/>
              </a:ext>
            </a:extLst>
          </p:cNvPr>
          <p:cNvSpPr txBox="1"/>
          <p:nvPr/>
        </p:nvSpPr>
        <p:spPr>
          <a:xfrm>
            <a:off x="6093816" y="6144988"/>
            <a:ext cx="5837410" cy="600164"/>
          </a:xfrm>
          <a:prstGeom prst="rect">
            <a:avLst/>
          </a:prstGeom>
          <a:noFill/>
        </p:spPr>
        <p:txBody>
          <a:bodyPr wrap="square">
            <a:spAutoFit/>
          </a:bodyPr>
          <a:lstStyle/>
          <a:p>
            <a:r>
              <a:rPr lang="en-GB" sz="1100" noProof="0" dirty="0"/>
              <a:t>J. An et al., "</a:t>
            </a:r>
            <a:r>
              <a:rPr lang="en-GB" sz="1100" b="1" noProof="0" dirty="0"/>
              <a:t>Two-Dimensional Direction-of-Arrival Estimation Using Stacked Intelligent </a:t>
            </a:r>
            <a:r>
              <a:rPr lang="en-GB" sz="1100" b="1" noProof="0" dirty="0" err="1"/>
              <a:t>Metasurfaces</a:t>
            </a:r>
            <a:r>
              <a:rPr lang="en-GB" sz="1100" noProof="0" dirty="0"/>
              <a:t>," in IEEE Journal on Selected Areas in Communications, vol. 42, no. 10, pp. 2786-2802, Oct. 2024.</a:t>
            </a:r>
          </a:p>
        </p:txBody>
      </p:sp>
      <p:sp>
        <p:nvSpPr>
          <p:cNvPr id="219" name="Slide Number Placeholder 218">
            <a:extLst>
              <a:ext uri="{FF2B5EF4-FFF2-40B4-BE49-F238E27FC236}">
                <a16:creationId xmlns:a16="http://schemas.microsoft.com/office/drawing/2014/main" id="{A038E217-DED4-7C15-A813-575DFAC45541}"/>
              </a:ext>
            </a:extLst>
          </p:cNvPr>
          <p:cNvSpPr>
            <a:spLocks noGrp="1"/>
          </p:cNvSpPr>
          <p:nvPr>
            <p:ph type="sldNum" idx="3"/>
          </p:nvPr>
        </p:nvSpPr>
        <p:spPr>
          <a:xfrm>
            <a:off x="11599112" y="6510203"/>
            <a:ext cx="585472" cy="364680"/>
          </a:xfrm>
        </p:spPr>
        <p:txBody>
          <a:bodyPr/>
          <a:lstStyle/>
          <a:p>
            <a:fld id="{C932A77E-96FA-4D0D-9FF9-7EEFED12E590}" type="slidenum">
              <a:rPr lang="en-GB" sz="1600" noProof="0" smtClean="0"/>
              <a:t>22</a:t>
            </a:fld>
            <a:endParaRPr lang="en-GB" sz="1600" noProof="0" dirty="0"/>
          </a:p>
        </p:txBody>
      </p:sp>
      <p:cxnSp>
        <p:nvCxnSpPr>
          <p:cNvPr id="2" name="Straight Arrow Connector 1">
            <a:extLst>
              <a:ext uri="{FF2B5EF4-FFF2-40B4-BE49-F238E27FC236}">
                <a16:creationId xmlns:a16="http://schemas.microsoft.com/office/drawing/2014/main" id="{9D20A79A-E4BD-2252-A95A-F1DEC0FA8DC3}"/>
              </a:ext>
            </a:extLst>
          </p:cNvPr>
          <p:cNvCxnSpPr>
            <a:cxnSpLocks/>
          </p:cNvCxnSpPr>
          <p:nvPr/>
        </p:nvCxnSpPr>
        <p:spPr>
          <a:xfrm>
            <a:off x="8557805" y="4383660"/>
            <a:ext cx="3434290" cy="0"/>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6F83FB8B-3137-ADBA-FE30-47070F1709B6}"/>
                  </a:ext>
                </a:extLst>
              </p:cNvPr>
              <p:cNvSpPr txBox="1"/>
              <p:nvPr/>
            </p:nvSpPr>
            <p:spPr>
              <a:xfrm>
                <a:off x="11730715" y="4461771"/>
                <a:ext cx="16113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rPr>
                        <m:t>𝑡</m:t>
                      </m:r>
                    </m:oMath>
                  </m:oMathPara>
                </a14:m>
                <a:endParaRPr lang="en-GB" noProof="0" dirty="0"/>
              </a:p>
            </p:txBody>
          </p:sp>
        </mc:Choice>
        <mc:Fallback xmlns="">
          <p:sp>
            <p:nvSpPr>
              <p:cNvPr id="4" name="TextBox 3">
                <a:extLst>
                  <a:ext uri="{FF2B5EF4-FFF2-40B4-BE49-F238E27FC236}">
                    <a16:creationId xmlns:a16="http://schemas.microsoft.com/office/drawing/2014/main" id="{6F83FB8B-3137-ADBA-FE30-47070F1709B6}"/>
                  </a:ext>
                </a:extLst>
              </p:cNvPr>
              <p:cNvSpPr txBox="1">
                <a:spLocks noRot="1" noChangeAspect="1" noMove="1" noResize="1" noEditPoints="1" noAdjustHandles="1" noChangeArrowheads="1" noChangeShapeType="1" noTextEdit="1"/>
              </p:cNvSpPr>
              <p:nvPr/>
            </p:nvSpPr>
            <p:spPr>
              <a:xfrm>
                <a:off x="11730715" y="4461771"/>
                <a:ext cx="161133" cy="276999"/>
              </a:xfrm>
              <a:prstGeom prst="rect">
                <a:avLst/>
              </a:prstGeom>
              <a:blipFill>
                <a:blip r:embed="rId7"/>
                <a:stretch>
                  <a:fillRect l="-25926" r="-22222" b="-6667"/>
                </a:stretch>
              </a:blipFill>
            </p:spPr>
            <p:txBody>
              <a:bodyPr/>
              <a:lstStyle/>
              <a:p>
                <a:r>
                  <a:rPr lang="en-US">
                    <a:noFill/>
                  </a:rPr>
                  <a:t> </a:t>
                </a:r>
              </a:p>
            </p:txBody>
          </p:sp>
        </mc:Fallback>
      </mc:AlternateContent>
      <p:sp>
        <p:nvSpPr>
          <p:cNvPr id="7" name="Rectangle: Rounded Corners 6">
            <a:extLst>
              <a:ext uri="{FF2B5EF4-FFF2-40B4-BE49-F238E27FC236}">
                <a16:creationId xmlns:a16="http://schemas.microsoft.com/office/drawing/2014/main" id="{A3299F9A-9559-3E9E-E9B2-C70E707C4142}"/>
              </a:ext>
            </a:extLst>
          </p:cNvPr>
          <p:cNvSpPr/>
          <p:nvPr/>
        </p:nvSpPr>
        <p:spPr>
          <a:xfrm>
            <a:off x="8576572" y="3922690"/>
            <a:ext cx="829448"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2BC2903-E2D9-EBD2-7191-780FF932832C}"/>
                  </a:ext>
                </a:extLst>
              </p:cNvPr>
              <p:cNvSpPr txBox="1"/>
              <p:nvPr/>
            </p:nvSpPr>
            <p:spPr>
              <a:xfrm>
                <a:off x="8535932" y="3925398"/>
                <a:ext cx="793026" cy="39466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i="1">
                              <a:latin typeface="Cambria Math" panose="02040503050406030204" pitchFamily="18" charset="0"/>
                              <a:ea typeface="Cambria Math" panose="02040503050406030204" pitchFamily="18" charset="0"/>
                            </a:rPr>
                          </m:ctrlPr>
                        </m:sSubPr>
                        <m:e>
                          <m:r>
                            <a:rPr lang="en-GB" i="1">
                              <a:latin typeface="Cambria Math" panose="02040503050406030204" pitchFamily="18" charset="0"/>
                              <a:ea typeface="Cambria Math" panose="02040503050406030204" pitchFamily="18" charset="0"/>
                            </a:rPr>
                            <m:t>𝜉</m:t>
                          </m:r>
                        </m:e>
                        <m:sub>
                          <m:sSub>
                            <m:sSubPr>
                              <m:ctrlPr>
                                <a:rPr lang="en-GB" i="1">
                                  <a:latin typeface="Cambria Math" panose="02040503050406030204" pitchFamily="18" charset="0"/>
                                </a:rPr>
                              </m:ctrlPr>
                            </m:sSubPr>
                            <m:e>
                              <m:r>
                                <a:rPr lang="en-GB" i="1">
                                  <a:latin typeface="Cambria Math" panose="02040503050406030204" pitchFamily="18" charset="0"/>
                                </a:rPr>
                                <m:t>𝑡</m:t>
                              </m:r>
                            </m:e>
                            <m:sub>
                              <m:r>
                                <a:rPr lang="en-GB" i="1">
                                  <a:latin typeface="Cambria Math" panose="02040503050406030204" pitchFamily="18" charset="0"/>
                                </a:rPr>
                                <m:t>0</m:t>
                              </m:r>
                            </m:sub>
                          </m:sSub>
                        </m:sub>
                      </m:sSub>
                      <m:r>
                        <a:rPr lang="en-GB" b="0" i="1" noProof="0" smtClean="0">
                          <a:latin typeface="Cambria Math" panose="02040503050406030204" pitchFamily="18" charset="0"/>
                        </a:rPr>
                        <m:t>)</m:t>
                      </m:r>
                    </m:oMath>
                  </m:oMathPara>
                </a14:m>
                <a:endParaRPr lang="en-GB" noProof="0" dirty="0"/>
              </a:p>
            </p:txBody>
          </p:sp>
        </mc:Choice>
        <mc:Fallback xmlns="">
          <p:sp>
            <p:nvSpPr>
              <p:cNvPr id="8" name="TextBox 7">
                <a:extLst>
                  <a:ext uri="{FF2B5EF4-FFF2-40B4-BE49-F238E27FC236}">
                    <a16:creationId xmlns:a16="http://schemas.microsoft.com/office/drawing/2014/main" id="{52BC2903-E2D9-EBD2-7191-780FF932832C}"/>
                  </a:ext>
                </a:extLst>
              </p:cNvPr>
              <p:cNvSpPr txBox="1">
                <a:spLocks noRot="1" noChangeAspect="1" noMove="1" noResize="1" noEditPoints="1" noAdjustHandles="1" noChangeArrowheads="1" noChangeShapeType="1" noTextEdit="1"/>
              </p:cNvSpPr>
              <p:nvPr/>
            </p:nvSpPr>
            <p:spPr>
              <a:xfrm>
                <a:off x="8535932" y="3925398"/>
                <a:ext cx="793026" cy="394660"/>
              </a:xfrm>
              <a:prstGeom prst="rect">
                <a:avLst/>
              </a:prstGeom>
              <a:blipFill>
                <a:blip r:embed="rId8"/>
                <a:stretch>
                  <a:fillRect r="-16923" b="-6154"/>
                </a:stretch>
              </a:blipFill>
            </p:spPr>
            <p:txBody>
              <a:bodyPr/>
              <a:lstStyle/>
              <a:p>
                <a:r>
                  <a:rPr lang="en-US">
                    <a:noFill/>
                  </a:rPr>
                  <a:t> </a:t>
                </a:r>
              </a:p>
            </p:txBody>
          </p:sp>
        </mc:Fallback>
      </mc:AlternateContent>
      <p:sp>
        <p:nvSpPr>
          <p:cNvPr id="9" name="Rectangle: Rounded Corners 8">
            <a:extLst>
              <a:ext uri="{FF2B5EF4-FFF2-40B4-BE49-F238E27FC236}">
                <a16:creationId xmlns:a16="http://schemas.microsoft.com/office/drawing/2014/main" id="{C5731E62-3E64-2893-E179-D502F049BEF3}"/>
              </a:ext>
            </a:extLst>
          </p:cNvPr>
          <p:cNvSpPr/>
          <p:nvPr/>
        </p:nvSpPr>
        <p:spPr>
          <a:xfrm>
            <a:off x="9535684" y="3924216"/>
            <a:ext cx="841411"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7AE4131B-E0D1-2F06-7B61-48B54184C427}"/>
                  </a:ext>
                </a:extLst>
              </p:cNvPr>
              <p:cNvSpPr txBox="1"/>
              <p:nvPr/>
            </p:nvSpPr>
            <p:spPr>
              <a:xfrm>
                <a:off x="9495045" y="3926924"/>
                <a:ext cx="793026" cy="39466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i="1">
                              <a:latin typeface="Cambria Math" panose="02040503050406030204" pitchFamily="18" charset="0"/>
                              <a:ea typeface="Cambria Math" panose="02040503050406030204" pitchFamily="18" charset="0"/>
                            </a:rPr>
                          </m:ctrlPr>
                        </m:sSubPr>
                        <m:e>
                          <m:r>
                            <a:rPr lang="en-GB" i="1">
                              <a:latin typeface="Cambria Math" panose="02040503050406030204" pitchFamily="18" charset="0"/>
                              <a:ea typeface="Cambria Math" panose="02040503050406030204" pitchFamily="18" charset="0"/>
                            </a:rPr>
                            <m:t>𝜉</m:t>
                          </m:r>
                        </m:e>
                        <m:sub>
                          <m:sSub>
                            <m:sSubPr>
                              <m:ctrlPr>
                                <a:rPr lang="en-GB" i="1">
                                  <a:latin typeface="Cambria Math" panose="02040503050406030204" pitchFamily="18" charset="0"/>
                                </a:rPr>
                              </m:ctrlPr>
                            </m:sSubPr>
                            <m:e>
                              <m:r>
                                <a:rPr lang="en-GB" i="1">
                                  <a:latin typeface="Cambria Math" panose="02040503050406030204" pitchFamily="18" charset="0"/>
                                </a:rPr>
                                <m:t>𝑡</m:t>
                              </m:r>
                            </m:e>
                            <m:sub>
                              <m:r>
                                <a:rPr lang="en-GB" b="0" i="1" smtClean="0">
                                  <a:latin typeface="Cambria Math" panose="02040503050406030204" pitchFamily="18" charset="0"/>
                                </a:rPr>
                                <m:t>1</m:t>
                              </m:r>
                            </m:sub>
                          </m:sSub>
                        </m:sub>
                      </m:sSub>
                      <m:r>
                        <a:rPr lang="en-GB" b="0" i="1" noProof="0" smtClean="0">
                          <a:latin typeface="Cambria Math" panose="02040503050406030204" pitchFamily="18" charset="0"/>
                        </a:rPr>
                        <m:t>)</m:t>
                      </m:r>
                    </m:oMath>
                  </m:oMathPara>
                </a14:m>
                <a:endParaRPr lang="en-GB" noProof="0" dirty="0"/>
              </a:p>
            </p:txBody>
          </p:sp>
        </mc:Choice>
        <mc:Fallback xmlns="">
          <p:sp>
            <p:nvSpPr>
              <p:cNvPr id="10" name="TextBox 9">
                <a:extLst>
                  <a:ext uri="{FF2B5EF4-FFF2-40B4-BE49-F238E27FC236}">
                    <a16:creationId xmlns:a16="http://schemas.microsoft.com/office/drawing/2014/main" id="{7AE4131B-E0D1-2F06-7B61-48B54184C427}"/>
                  </a:ext>
                </a:extLst>
              </p:cNvPr>
              <p:cNvSpPr txBox="1">
                <a:spLocks noRot="1" noChangeAspect="1" noMove="1" noResize="1" noEditPoints="1" noAdjustHandles="1" noChangeArrowheads="1" noChangeShapeType="1" noTextEdit="1"/>
              </p:cNvSpPr>
              <p:nvPr/>
            </p:nvSpPr>
            <p:spPr>
              <a:xfrm>
                <a:off x="9495045" y="3926924"/>
                <a:ext cx="793026" cy="394660"/>
              </a:xfrm>
              <a:prstGeom prst="rect">
                <a:avLst/>
              </a:prstGeom>
              <a:blipFill>
                <a:blip r:embed="rId9"/>
                <a:stretch>
                  <a:fillRect r="-16923" b="-76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F0D56DB6-4BC5-94F8-E5CE-BCFB1D44E3C8}"/>
                  </a:ext>
                </a:extLst>
              </p:cNvPr>
              <p:cNvSpPr txBox="1"/>
              <p:nvPr/>
            </p:nvSpPr>
            <p:spPr>
              <a:xfrm>
                <a:off x="10393488" y="3949772"/>
                <a:ext cx="38173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ea typeface="Cambria Math" panose="02040503050406030204" pitchFamily="18" charset="0"/>
                        </a:rPr>
                        <m:t>⋯</m:t>
                      </m:r>
                    </m:oMath>
                  </m:oMathPara>
                </a14:m>
                <a:endParaRPr lang="en-GB" noProof="0" dirty="0"/>
              </a:p>
            </p:txBody>
          </p:sp>
        </mc:Choice>
        <mc:Fallback xmlns="">
          <p:sp>
            <p:nvSpPr>
              <p:cNvPr id="13" name="TextBox 12">
                <a:extLst>
                  <a:ext uri="{FF2B5EF4-FFF2-40B4-BE49-F238E27FC236}">
                    <a16:creationId xmlns:a16="http://schemas.microsoft.com/office/drawing/2014/main" id="{F0D56DB6-4BC5-94F8-E5CE-BCFB1D44E3C8}"/>
                  </a:ext>
                </a:extLst>
              </p:cNvPr>
              <p:cNvSpPr txBox="1">
                <a:spLocks noRot="1" noChangeAspect="1" noMove="1" noResize="1" noEditPoints="1" noAdjustHandles="1" noChangeArrowheads="1" noChangeShapeType="1" noTextEdit="1"/>
              </p:cNvSpPr>
              <p:nvPr/>
            </p:nvSpPr>
            <p:spPr>
              <a:xfrm>
                <a:off x="10393488" y="3949772"/>
                <a:ext cx="381730" cy="369332"/>
              </a:xfrm>
              <a:prstGeom prst="rect">
                <a:avLst/>
              </a:prstGeom>
              <a:blipFill>
                <a:blip r:embed="rId10"/>
                <a:stretch>
                  <a:fillRect/>
                </a:stretch>
              </a:blipFill>
            </p:spPr>
            <p:txBody>
              <a:bodyPr/>
              <a:lstStyle/>
              <a:p>
                <a:r>
                  <a:rPr lang="en-US">
                    <a:noFill/>
                  </a:rPr>
                  <a:t> </a:t>
                </a:r>
              </a:p>
            </p:txBody>
          </p:sp>
        </mc:Fallback>
      </mc:AlternateContent>
      <p:sp>
        <p:nvSpPr>
          <p:cNvPr id="14" name="Rectangle: Rounded Corners 13">
            <a:extLst>
              <a:ext uri="{FF2B5EF4-FFF2-40B4-BE49-F238E27FC236}">
                <a16:creationId xmlns:a16="http://schemas.microsoft.com/office/drawing/2014/main" id="{C0D2A063-B2A3-0972-9124-315A8C47C2BD}"/>
              </a:ext>
            </a:extLst>
          </p:cNvPr>
          <p:cNvSpPr/>
          <p:nvPr/>
        </p:nvSpPr>
        <p:spPr>
          <a:xfrm>
            <a:off x="10775218" y="3900682"/>
            <a:ext cx="788808"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21E320E3-50AA-37D1-CF83-B3B38D23937E}"/>
                  </a:ext>
                </a:extLst>
              </p:cNvPr>
              <p:cNvSpPr txBox="1"/>
              <p:nvPr/>
            </p:nvSpPr>
            <p:spPr>
              <a:xfrm>
                <a:off x="10734577" y="3867530"/>
                <a:ext cx="829449" cy="39466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i="1">
                              <a:latin typeface="Cambria Math" panose="02040503050406030204" pitchFamily="18" charset="0"/>
                              <a:ea typeface="Cambria Math" panose="02040503050406030204" pitchFamily="18" charset="0"/>
                            </a:rPr>
                          </m:ctrlPr>
                        </m:sSubPr>
                        <m:e>
                          <m:r>
                            <a:rPr lang="en-GB" i="1">
                              <a:latin typeface="Cambria Math" panose="02040503050406030204" pitchFamily="18" charset="0"/>
                              <a:ea typeface="Cambria Math" panose="02040503050406030204" pitchFamily="18" charset="0"/>
                            </a:rPr>
                            <m:t>𝜉</m:t>
                          </m:r>
                        </m:e>
                        <m:sub>
                          <m:sSub>
                            <m:sSubPr>
                              <m:ctrlPr>
                                <a:rPr lang="en-GB" i="1">
                                  <a:latin typeface="Cambria Math" panose="02040503050406030204" pitchFamily="18" charset="0"/>
                                </a:rPr>
                              </m:ctrlPr>
                            </m:sSubPr>
                            <m:e>
                              <m:r>
                                <a:rPr lang="en-GB" i="1">
                                  <a:latin typeface="Cambria Math" panose="02040503050406030204" pitchFamily="18" charset="0"/>
                                </a:rPr>
                                <m:t>𝑡</m:t>
                              </m:r>
                            </m:e>
                            <m:sub>
                              <m:r>
                                <a:rPr lang="en-GB" i="1">
                                  <a:latin typeface="Cambria Math" panose="02040503050406030204" pitchFamily="18" charset="0"/>
                                </a:rPr>
                                <m:t>0</m:t>
                              </m:r>
                            </m:sub>
                          </m:sSub>
                        </m:sub>
                      </m:sSub>
                      <m:r>
                        <a:rPr lang="en-GB" b="0" i="1" noProof="0" smtClean="0">
                          <a:latin typeface="Cambria Math" panose="02040503050406030204" pitchFamily="18" charset="0"/>
                        </a:rPr>
                        <m:t>)</m:t>
                      </m:r>
                    </m:oMath>
                  </m:oMathPara>
                </a14:m>
                <a:endParaRPr lang="en-GB" noProof="0" dirty="0"/>
              </a:p>
            </p:txBody>
          </p:sp>
        </mc:Choice>
        <mc:Fallback xmlns="">
          <p:sp>
            <p:nvSpPr>
              <p:cNvPr id="15" name="TextBox 14">
                <a:extLst>
                  <a:ext uri="{FF2B5EF4-FFF2-40B4-BE49-F238E27FC236}">
                    <a16:creationId xmlns:a16="http://schemas.microsoft.com/office/drawing/2014/main" id="{21E320E3-50AA-37D1-CF83-B3B38D23937E}"/>
                  </a:ext>
                </a:extLst>
              </p:cNvPr>
              <p:cNvSpPr txBox="1">
                <a:spLocks noRot="1" noChangeAspect="1" noMove="1" noResize="1" noEditPoints="1" noAdjustHandles="1" noChangeArrowheads="1" noChangeShapeType="1" noTextEdit="1"/>
              </p:cNvSpPr>
              <p:nvPr/>
            </p:nvSpPr>
            <p:spPr>
              <a:xfrm>
                <a:off x="10734577" y="3867530"/>
                <a:ext cx="829449" cy="394660"/>
              </a:xfrm>
              <a:prstGeom prst="rect">
                <a:avLst/>
              </a:prstGeom>
              <a:blipFill>
                <a:blip r:embed="rId11"/>
                <a:stretch>
                  <a:fillRect r="-11765" b="-7692"/>
                </a:stretch>
              </a:blipFill>
            </p:spPr>
            <p:txBody>
              <a:bodyPr/>
              <a:lstStyle/>
              <a:p>
                <a:r>
                  <a:rPr lang="en-US">
                    <a:noFill/>
                  </a:rPr>
                  <a:t> </a:t>
                </a:r>
              </a:p>
            </p:txBody>
          </p:sp>
        </mc:Fallback>
      </mc:AlternateContent>
      <p:cxnSp>
        <p:nvCxnSpPr>
          <p:cNvPr id="20" name="Straight Arrow Connector 19">
            <a:extLst>
              <a:ext uri="{FF2B5EF4-FFF2-40B4-BE49-F238E27FC236}">
                <a16:creationId xmlns:a16="http://schemas.microsoft.com/office/drawing/2014/main" id="{C6B86D31-CEB0-1D57-311B-7DB08FDDF260}"/>
              </a:ext>
            </a:extLst>
          </p:cNvPr>
          <p:cNvCxnSpPr>
            <a:cxnSpLocks/>
          </p:cNvCxnSpPr>
          <p:nvPr/>
        </p:nvCxnSpPr>
        <p:spPr>
          <a:xfrm>
            <a:off x="8576572" y="3677398"/>
            <a:ext cx="2198646" cy="0"/>
          </a:xfrm>
          <a:prstGeom prst="straightConnector1">
            <a:avLst/>
          </a:prstGeom>
          <a:ln w="19050">
            <a:headEnd type="triangle" w="lg" len="lg"/>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35530CBF-C8A4-6784-E333-E3B44E624A72}"/>
                  </a:ext>
                </a:extLst>
              </p:cNvPr>
              <p:cNvSpPr txBox="1"/>
              <p:nvPr/>
            </p:nvSpPr>
            <p:spPr>
              <a:xfrm>
                <a:off x="9012521" y="3248779"/>
                <a:ext cx="1101348" cy="39401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0"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𝑇</m:t>
                          </m:r>
                        </m:e>
                        <m:sub>
                          <m:r>
                            <m:rPr>
                              <m:sty m:val="p"/>
                            </m:rPr>
                            <a:rPr lang="en-GB" b="0" i="0" noProof="0" smtClean="0">
                              <a:latin typeface="Cambria Math" panose="02040503050406030204" pitchFamily="18" charset="0"/>
                              <a:ea typeface="Cambria Math" panose="02040503050406030204" pitchFamily="18" charset="0"/>
                            </a:rPr>
                            <m:t>upd</m:t>
                          </m:r>
                        </m:sub>
                      </m:sSub>
                    </m:oMath>
                  </m:oMathPara>
                </a14:m>
                <a:endParaRPr lang="en-GB" noProof="0" dirty="0"/>
              </a:p>
            </p:txBody>
          </p:sp>
        </mc:Choice>
        <mc:Fallback xmlns="">
          <p:sp>
            <p:nvSpPr>
              <p:cNvPr id="21" name="TextBox 20">
                <a:extLst>
                  <a:ext uri="{FF2B5EF4-FFF2-40B4-BE49-F238E27FC236}">
                    <a16:creationId xmlns:a16="http://schemas.microsoft.com/office/drawing/2014/main" id="{35530CBF-C8A4-6784-E333-E3B44E624A72}"/>
                  </a:ext>
                </a:extLst>
              </p:cNvPr>
              <p:cNvSpPr txBox="1">
                <a:spLocks noRot="1" noChangeAspect="1" noMove="1" noResize="1" noEditPoints="1" noAdjustHandles="1" noChangeArrowheads="1" noChangeShapeType="1" noTextEdit="1"/>
              </p:cNvSpPr>
              <p:nvPr/>
            </p:nvSpPr>
            <p:spPr>
              <a:xfrm>
                <a:off x="9012521" y="3248779"/>
                <a:ext cx="1101348" cy="394019"/>
              </a:xfrm>
              <a:prstGeom prst="rect">
                <a:avLst/>
              </a:prstGeom>
              <a:blipFill>
                <a:blip r:embed="rId12"/>
                <a:stretch>
                  <a:fillRect b="-7692"/>
                </a:stretch>
              </a:blipFill>
            </p:spPr>
            <p:txBody>
              <a:bodyPr/>
              <a:lstStyle/>
              <a:p>
                <a:r>
                  <a:rPr lang="en-US">
                    <a:noFill/>
                  </a:rPr>
                  <a:t> </a:t>
                </a:r>
              </a:p>
            </p:txBody>
          </p:sp>
        </mc:Fallback>
      </mc:AlternateContent>
      <p:grpSp>
        <p:nvGrpSpPr>
          <p:cNvPr id="73" name="Group 72">
            <a:extLst>
              <a:ext uri="{FF2B5EF4-FFF2-40B4-BE49-F238E27FC236}">
                <a16:creationId xmlns:a16="http://schemas.microsoft.com/office/drawing/2014/main" id="{293DB44D-C6BB-09CE-2579-0DC60F77038E}"/>
              </a:ext>
            </a:extLst>
          </p:cNvPr>
          <p:cNvGrpSpPr/>
          <p:nvPr/>
        </p:nvGrpSpPr>
        <p:grpSpPr>
          <a:xfrm>
            <a:off x="532562" y="1801748"/>
            <a:ext cx="623653" cy="669179"/>
            <a:chOff x="94594" y="1868587"/>
            <a:chExt cx="623653" cy="669179"/>
          </a:xfrm>
        </p:grpSpPr>
        <p:grpSp>
          <p:nvGrpSpPr>
            <p:cNvPr id="74" name="Group 73">
              <a:extLst>
                <a:ext uri="{FF2B5EF4-FFF2-40B4-BE49-F238E27FC236}">
                  <a16:creationId xmlns:a16="http://schemas.microsoft.com/office/drawing/2014/main" id="{9E56D224-8A81-376A-241D-B733DB96E1CA}"/>
                </a:ext>
              </a:extLst>
            </p:cNvPr>
            <p:cNvGrpSpPr/>
            <p:nvPr/>
          </p:nvGrpSpPr>
          <p:grpSpPr>
            <a:xfrm>
              <a:off x="94594" y="1872556"/>
              <a:ext cx="68712" cy="92593"/>
              <a:chOff x="1844231" y="869163"/>
              <a:chExt cx="108640" cy="146399"/>
            </a:xfrm>
          </p:grpSpPr>
          <p:cxnSp>
            <p:nvCxnSpPr>
              <p:cNvPr id="107" name="Straight Connector 106">
                <a:extLst>
                  <a:ext uri="{FF2B5EF4-FFF2-40B4-BE49-F238E27FC236}">
                    <a16:creationId xmlns:a16="http://schemas.microsoft.com/office/drawing/2014/main" id="{DFE508E3-7C40-CEF5-6F7C-ED8EE3F9C059}"/>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1B9EC9C8-B6FC-5BA7-C46A-5DB8E519FDB5}"/>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C220505A-B2B5-184C-F720-90DF8B793C44}"/>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75" name="Group 74">
              <a:extLst>
                <a:ext uri="{FF2B5EF4-FFF2-40B4-BE49-F238E27FC236}">
                  <a16:creationId xmlns:a16="http://schemas.microsoft.com/office/drawing/2014/main" id="{469045C2-972F-B7AA-0344-56FBDC7C9B02}"/>
                </a:ext>
              </a:extLst>
            </p:cNvPr>
            <p:cNvGrpSpPr/>
            <p:nvPr/>
          </p:nvGrpSpPr>
          <p:grpSpPr>
            <a:xfrm>
              <a:off x="98940" y="2152583"/>
              <a:ext cx="68712" cy="92593"/>
              <a:chOff x="1844231" y="869163"/>
              <a:chExt cx="108640" cy="146399"/>
            </a:xfrm>
          </p:grpSpPr>
          <p:cxnSp>
            <p:nvCxnSpPr>
              <p:cNvPr id="104" name="Straight Connector 103">
                <a:extLst>
                  <a:ext uri="{FF2B5EF4-FFF2-40B4-BE49-F238E27FC236}">
                    <a16:creationId xmlns:a16="http://schemas.microsoft.com/office/drawing/2014/main" id="{0C4D9DD8-9069-03F1-E943-615219829BF7}"/>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50646E36-6997-220A-E33F-D1DCBB951B93}"/>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9245CA30-150A-9847-EFB0-D03C60ED91C4}"/>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76" name="Group 75">
              <a:extLst>
                <a:ext uri="{FF2B5EF4-FFF2-40B4-BE49-F238E27FC236}">
                  <a16:creationId xmlns:a16="http://schemas.microsoft.com/office/drawing/2014/main" id="{7E11E0CE-0D99-C0D6-D7DE-D58411E1924A}"/>
                </a:ext>
              </a:extLst>
            </p:cNvPr>
            <p:cNvGrpSpPr/>
            <p:nvPr/>
          </p:nvGrpSpPr>
          <p:grpSpPr>
            <a:xfrm>
              <a:off x="98940" y="2445006"/>
              <a:ext cx="68712" cy="92593"/>
              <a:chOff x="1844231" y="869163"/>
              <a:chExt cx="108640" cy="146399"/>
            </a:xfrm>
          </p:grpSpPr>
          <p:cxnSp>
            <p:nvCxnSpPr>
              <p:cNvPr id="101" name="Straight Connector 100">
                <a:extLst>
                  <a:ext uri="{FF2B5EF4-FFF2-40B4-BE49-F238E27FC236}">
                    <a16:creationId xmlns:a16="http://schemas.microsoft.com/office/drawing/2014/main" id="{3B79A0E5-1ABC-4C75-1B8F-140B9A72AF03}"/>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BCB7A3FB-0626-B781-BB1F-10FC0B231739}"/>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079C3606-CA1A-219C-E80B-B8A359D1976F}"/>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77" name="Group 76">
              <a:extLst>
                <a:ext uri="{FF2B5EF4-FFF2-40B4-BE49-F238E27FC236}">
                  <a16:creationId xmlns:a16="http://schemas.microsoft.com/office/drawing/2014/main" id="{E072CF11-8E52-55B8-405E-F84F8EA54B93}"/>
                </a:ext>
              </a:extLst>
            </p:cNvPr>
            <p:cNvGrpSpPr/>
            <p:nvPr/>
          </p:nvGrpSpPr>
          <p:grpSpPr>
            <a:xfrm>
              <a:off x="380901" y="1868587"/>
              <a:ext cx="68712" cy="92593"/>
              <a:chOff x="1844231" y="869163"/>
              <a:chExt cx="108640" cy="146399"/>
            </a:xfrm>
          </p:grpSpPr>
          <p:cxnSp>
            <p:nvCxnSpPr>
              <p:cNvPr id="98" name="Straight Connector 97">
                <a:extLst>
                  <a:ext uri="{FF2B5EF4-FFF2-40B4-BE49-F238E27FC236}">
                    <a16:creationId xmlns:a16="http://schemas.microsoft.com/office/drawing/2014/main" id="{EBE12C2D-6718-4280-FCC9-C4BCE4337D96}"/>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D7980BA0-8C97-9B4D-A615-C60F8F891AE1}"/>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F74315B1-9428-955D-820D-4EEF5A2E0A89}"/>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78" name="Group 77">
              <a:extLst>
                <a:ext uri="{FF2B5EF4-FFF2-40B4-BE49-F238E27FC236}">
                  <a16:creationId xmlns:a16="http://schemas.microsoft.com/office/drawing/2014/main" id="{96D0EB39-FA03-3162-EBE2-2FF01A77E937}"/>
                </a:ext>
              </a:extLst>
            </p:cNvPr>
            <p:cNvGrpSpPr/>
            <p:nvPr/>
          </p:nvGrpSpPr>
          <p:grpSpPr>
            <a:xfrm>
              <a:off x="379741" y="2148533"/>
              <a:ext cx="68712" cy="92593"/>
              <a:chOff x="1844231" y="869163"/>
              <a:chExt cx="108640" cy="146399"/>
            </a:xfrm>
          </p:grpSpPr>
          <p:cxnSp>
            <p:nvCxnSpPr>
              <p:cNvPr id="95" name="Straight Connector 94">
                <a:extLst>
                  <a:ext uri="{FF2B5EF4-FFF2-40B4-BE49-F238E27FC236}">
                    <a16:creationId xmlns:a16="http://schemas.microsoft.com/office/drawing/2014/main" id="{420D19FC-8462-35DF-B214-F6DBAF2B9F3D}"/>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049AA119-8DD7-1924-A39A-D20AA25A5BAC}"/>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F143EA56-C18D-5CD0-956B-974FAC55F377}"/>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79" name="Group 78">
              <a:extLst>
                <a:ext uri="{FF2B5EF4-FFF2-40B4-BE49-F238E27FC236}">
                  <a16:creationId xmlns:a16="http://schemas.microsoft.com/office/drawing/2014/main" id="{BF1D1869-8972-DE27-D13B-CC29267F3A02}"/>
                </a:ext>
              </a:extLst>
            </p:cNvPr>
            <p:cNvGrpSpPr/>
            <p:nvPr/>
          </p:nvGrpSpPr>
          <p:grpSpPr>
            <a:xfrm>
              <a:off x="383825" y="2445173"/>
              <a:ext cx="68712" cy="92593"/>
              <a:chOff x="1844231" y="869163"/>
              <a:chExt cx="108640" cy="146399"/>
            </a:xfrm>
          </p:grpSpPr>
          <p:cxnSp>
            <p:nvCxnSpPr>
              <p:cNvPr id="92" name="Straight Connector 91">
                <a:extLst>
                  <a:ext uri="{FF2B5EF4-FFF2-40B4-BE49-F238E27FC236}">
                    <a16:creationId xmlns:a16="http://schemas.microsoft.com/office/drawing/2014/main" id="{9EB54E54-EC84-3778-6892-6121504F8BA0}"/>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044A346B-029A-74EF-D2F0-3C36E686AD5C}"/>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EE4EB1DA-AA52-8155-E2BC-72903845F3F4}"/>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80" name="Group 79">
              <a:extLst>
                <a:ext uri="{FF2B5EF4-FFF2-40B4-BE49-F238E27FC236}">
                  <a16:creationId xmlns:a16="http://schemas.microsoft.com/office/drawing/2014/main" id="{AC36190D-8CB8-5BCD-A6F3-AF8E44C29539}"/>
                </a:ext>
              </a:extLst>
            </p:cNvPr>
            <p:cNvGrpSpPr/>
            <p:nvPr/>
          </p:nvGrpSpPr>
          <p:grpSpPr>
            <a:xfrm>
              <a:off x="646611" y="1868587"/>
              <a:ext cx="68712" cy="92593"/>
              <a:chOff x="1844231" y="869163"/>
              <a:chExt cx="108640" cy="146399"/>
            </a:xfrm>
          </p:grpSpPr>
          <p:cxnSp>
            <p:nvCxnSpPr>
              <p:cNvPr id="89" name="Straight Connector 88">
                <a:extLst>
                  <a:ext uri="{FF2B5EF4-FFF2-40B4-BE49-F238E27FC236}">
                    <a16:creationId xmlns:a16="http://schemas.microsoft.com/office/drawing/2014/main" id="{25EC3041-02C0-59A8-968E-881B393C6892}"/>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22B4EEE9-022D-019B-C1F1-879B661EDB08}"/>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30B74290-D71B-DC71-4BD5-673CF4A38202}"/>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81" name="Group 80">
              <a:extLst>
                <a:ext uri="{FF2B5EF4-FFF2-40B4-BE49-F238E27FC236}">
                  <a16:creationId xmlns:a16="http://schemas.microsoft.com/office/drawing/2014/main" id="{A9CD3AB9-4388-21C0-82BC-DAA7F7CC25A8}"/>
                </a:ext>
              </a:extLst>
            </p:cNvPr>
            <p:cNvGrpSpPr/>
            <p:nvPr/>
          </p:nvGrpSpPr>
          <p:grpSpPr>
            <a:xfrm>
              <a:off x="645451" y="2148533"/>
              <a:ext cx="68712" cy="92593"/>
              <a:chOff x="1844231" y="869163"/>
              <a:chExt cx="108640" cy="146399"/>
            </a:xfrm>
          </p:grpSpPr>
          <p:cxnSp>
            <p:nvCxnSpPr>
              <p:cNvPr id="86" name="Straight Connector 85">
                <a:extLst>
                  <a:ext uri="{FF2B5EF4-FFF2-40B4-BE49-F238E27FC236}">
                    <a16:creationId xmlns:a16="http://schemas.microsoft.com/office/drawing/2014/main" id="{A5E1B724-4BE0-5F01-D065-6E388934566E}"/>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963869D2-235D-5E40-0711-7267481303DA}"/>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FF1F010B-9FA0-0316-2BEB-E1889A9889E4}"/>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82" name="Group 81">
              <a:extLst>
                <a:ext uri="{FF2B5EF4-FFF2-40B4-BE49-F238E27FC236}">
                  <a16:creationId xmlns:a16="http://schemas.microsoft.com/office/drawing/2014/main" id="{4884A816-3D71-7468-1904-A9B0D400E7AA}"/>
                </a:ext>
              </a:extLst>
            </p:cNvPr>
            <p:cNvGrpSpPr/>
            <p:nvPr/>
          </p:nvGrpSpPr>
          <p:grpSpPr>
            <a:xfrm>
              <a:off x="649535" y="2445173"/>
              <a:ext cx="68712" cy="92593"/>
              <a:chOff x="1844231" y="869163"/>
              <a:chExt cx="108640" cy="146399"/>
            </a:xfrm>
          </p:grpSpPr>
          <p:cxnSp>
            <p:nvCxnSpPr>
              <p:cNvPr id="83" name="Straight Connector 82">
                <a:extLst>
                  <a:ext uri="{FF2B5EF4-FFF2-40B4-BE49-F238E27FC236}">
                    <a16:creationId xmlns:a16="http://schemas.microsoft.com/office/drawing/2014/main" id="{2460704F-47C4-A589-9842-D797D671040D}"/>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D4E0384D-54C8-F28A-6F6A-262832D1310F}"/>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31200FDB-7503-B5E7-B8CD-B5B7D949CB9F}"/>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pic>
        <p:nvPicPr>
          <p:cNvPr id="110" name="Picture 109">
            <a:extLst>
              <a:ext uri="{FF2B5EF4-FFF2-40B4-BE49-F238E27FC236}">
                <a16:creationId xmlns:a16="http://schemas.microsoft.com/office/drawing/2014/main" id="{F4275CBB-7E7A-363E-E41C-87DFB1B91CBB}"/>
              </a:ext>
            </a:extLst>
          </p:cNvPr>
          <p:cNvPicPr>
            <a:picLocks noChangeAspect="1"/>
          </p:cNvPicPr>
          <p:nvPr/>
        </p:nvPicPr>
        <p:blipFill>
          <a:blip r:embed="rId13"/>
          <a:stretch>
            <a:fillRect/>
          </a:stretch>
        </p:blipFill>
        <p:spPr>
          <a:xfrm>
            <a:off x="2904413" y="2366744"/>
            <a:ext cx="1152529" cy="1181800"/>
          </a:xfrm>
          <a:prstGeom prst="rect">
            <a:avLst/>
          </a:prstGeom>
        </p:spPr>
      </p:pic>
      <p:sp>
        <p:nvSpPr>
          <p:cNvPr id="111" name="TextBox 110">
            <a:extLst>
              <a:ext uri="{FF2B5EF4-FFF2-40B4-BE49-F238E27FC236}">
                <a16:creationId xmlns:a16="http://schemas.microsoft.com/office/drawing/2014/main" id="{9454AA9C-22C1-8422-AFA0-9826F2A6A2D6}"/>
              </a:ext>
            </a:extLst>
          </p:cNvPr>
          <p:cNvSpPr txBox="1"/>
          <p:nvPr/>
        </p:nvSpPr>
        <p:spPr>
          <a:xfrm>
            <a:off x="2996076" y="2003916"/>
            <a:ext cx="868320" cy="369332"/>
          </a:xfrm>
          <a:prstGeom prst="rect">
            <a:avLst/>
          </a:prstGeom>
          <a:noFill/>
        </p:spPr>
        <p:txBody>
          <a:bodyPr wrap="square">
            <a:spAutoFit/>
          </a:bodyPr>
          <a:lstStyle/>
          <a:p>
            <a:pPr algn="ctr"/>
            <a:r>
              <a:rPr lang="en-GB" sz="1800" b="0" strike="noStrike" spc="-1" noProof="0" dirty="0">
                <a:solidFill>
                  <a:srgbClr val="000000"/>
                </a:solidFill>
                <a:latin typeface="Calibri"/>
              </a:rPr>
              <a:t>SIM 1</a:t>
            </a:r>
            <a:endParaRPr lang="en-GB" noProof="0" dirty="0"/>
          </a:p>
        </p:txBody>
      </p:sp>
      <p:pic>
        <p:nvPicPr>
          <p:cNvPr id="3" name="Picture 2">
            <a:extLst>
              <a:ext uri="{FF2B5EF4-FFF2-40B4-BE49-F238E27FC236}">
                <a16:creationId xmlns:a16="http://schemas.microsoft.com/office/drawing/2014/main" id="{C2B81243-533B-8BD4-EFBC-C7D49C7EC371}"/>
              </a:ext>
            </a:extLst>
          </p:cNvPr>
          <p:cNvPicPr>
            <a:picLocks noChangeAspect="1"/>
          </p:cNvPicPr>
          <p:nvPr/>
        </p:nvPicPr>
        <p:blipFill>
          <a:blip r:embed="rId13"/>
          <a:stretch>
            <a:fillRect/>
          </a:stretch>
        </p:blipFill>
        <p:spPr>
          <a:xfrm>
            <a:off x="1397306" y="1771892"/>
            <a:ext cx="1152529" cy="1181800"/>
          </a:xfrm>
          <a:prstGeom prst="rect">
            <a:avLst/>
          </a:prstGeom>
        </p:spPr>
      </p:pic>
      <p:sp>
        <p:nvSpPr>
          <p:cNvPr id="11" name="TextBox 10">
            <a:extLst>
              <a:ext uri="{FF2B5EF4-FFF2-40B4-BE49-F238E27FC236}">
                <a16:creationId xmlns:a16="http://schemas.microsoft.com/office/drawing/2014/main" id="{D39A6F5A-3C68-3D56-F44C-FFA510051CE0}"/>
              </a:ext>
            </a:extLst>
          </p:cNvPr>
          <p:cNvSpPr txBox="1"/>
          <p:nvPr/>
        </p:nvSpPr>
        <p:spPr>
          <a:xfrm>
            <a:off x="1601092" y="1284761"/>
            <a:ext cx="868320" cy="369332"/>
          </a:xfrm>
          <a:prstGeom prst="rect">
            <a:avLst/>
          </a:prstGeom>
          <a:noFill/>
        </p:spPr>
        <p:txBody>
          <a:bodyPr wrap="square">
            <a:spAutoFit/>
          </a:bodyPr>
          <a:lstStyle/>
          <a:p>
            <a:pPr algn="ctr"/>
            <a:r>
              <a:rPr lang="en-GB" sz="1800" b="0" strike="noStrike" spc="-1" noProof="0" dirty="0">
                <a:solidFill>
                  <a:srgbClr val="000000"/>
                </a:solidFill>
                <a:latin typeface="Calibri"/>
              </a:rPr>
              <a:t>SIM 2</a:t>
            </a:r>
            <a:endParaRPr lang="en-GB" noProof="0" dirty="0"/>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A21CB29-1A4F-794D-2ABA-F09C2FDC06BE}"/>
                  </a:ext>
                </a:extLst>
              </p:cNvPr>
              <p:cNvSpPr txBox="1"/>
              <p:nvPr/>
            </p:nvSpPr>
            <p:spPr>
              <a:xfrm>
                <a:off x="3214645" y="2549465"/>
                <a:ext cx="607687"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b="1" i="1" noProof="0" smtClean="0">
                          <a:latin typeface="Cambria Math" panose="02040503050406030204" pitchFamily="18" charset="0"/>
                          <a:ea typeface="Cambria Math" panose="02040503050406030204" pitchFamily="18" charset="0"/>
                        </a:rPr>
                        <m:t>𝕴</m:t>
                      </m:r>
                      <m:d>
                        <m:dPr>
                          <m:ctrlPr>
                            <a:rPr lang="en-GB" i="1" noProof="0" smtClean="0">
                              <a:latin typeface="Cambria Math" panose="02040503050406030204" pitchFamily="18" charset="0"/>
                            </a:rPr>
                          </m:ctrlPr>
                        </m:dPr>
                        <m:e>
                          <m:r>
                            <a:rPr lang="en-GB" i="1" noProof="0" smtClean="0">
                              <a:latin typeface="Cambria Math" panose="02040503050406030204" pitchFamily="18" charset="0"/>
                            </a:rPr>
                            <m:t>𝑡</m:t>
                          </m:r>
                        </m:e>
                      </m:d>
                    </m:oMath>
                  </m:oMathPara>
                </a14:m>
                <a:endParaRPr lang="en-GB" dirty="0"/>
              </a:p>
            </p:txBody>
          </p:sp>
        </mc:Choice>
        <mc:Fallback xmlns="">
          <p:sp>
            <p:nvSpPr>
              <p:cNvPr id="19" name="TextBox 18">
                <a:extLst>
                  <a:ext uri="{FF2B5EF4-FFF2-40B4-BE49-F238E27FC236}">
                    <a16:creationId xmlns:a16="http://schemas.microsoft.com/office/drawing/2014/main" id="{CA21CB29-1A4F-794D-2ABA-F09C2FDC06BE}"/>
                  </a:ext>
                </a:extLst>
              </p:cNvPr>
              <p:cNvSpPr txBox="1">
                <a:spLocks noRot="1" noChangeAspect="1" noMove="1" noResize="1" noEditPoints="1" noAdjustHandles="1" noChangeArrowheads="1" noChangeShapeType="1" noTextEdit="1"/>
              </p:cNvSpPr>
              <p:nvPr/>
            </p:nvSpPr>
            <p:spPr>
              <a:xfrm>
                <a:off x="3214645" y="2549465"/>
                <a:ext cx="607687" cy="369332"/>
              </a:xfrm>
              <a:prstGeom prst="rect">
                <a:avLst/>
              </a:prstGeom>
              <a:blipFill>
                <a:blip r:embed="rId14"/>
                <a:stretch>
                  <a:fillRect/>
                </a:stretch>
              </a:blipFill>
            </p:spPr>
            <p:txBody>
              <a:bodyPr/>
              <a:lstStyle/>
              <a:p>
                <a:r>
                  <a:rPr lang="en-US">
                    <a:noFill/>
                  </a:rPr>
                  <a:t> </a:t>
                </a:r>
              </a:p>
            </p:txBody>
          </p:sp>
        </mc:Fallback>
      </mc:AlternateContent>
      <p:sp>
        <p:nvSpPr>
          <p:cNvPr id="22" name="TextBox 21">
            <a:extLst>
              <a:ext uri="{FF2B5EF4-FFF2-40B4-BE49-F238E27FC236}">
                <a16:creationId xmlns:a16="http://schemas.microsoft.com/office/drawing/2014/main" id="{214AA891-E1D8-63EA-2627-EDDDFD4A9BFD}"/>
              </a:ext>
            </a:extLst>
          </p:cNvPr>
          <p:cNvSpPr txBox="1"/>
          <p:nvPr/>
        </p:nvSpPr>
        <p:spPr>
          <a:xfrm>
            <a:off x="1579884" y="2029206"/>
            <a:ext cx="841897" cy="523220"/>
          </a:xfrm>
          <a:prstGeom prst="rect">
            <a:avLst/>
          </a:prstGeom>
          <a:solidFill>
            <a:srgbClr val="FFFFFF">
              <a:alpha val="34000"/>
            </a:srgbClr>
          </a:solidFill>
        </p:spPr>
        <p:txBody>
          <a:bodyPr wrap="none" rtlCol="0">
            <a:spAutoFit/>
          </a:bodyPr>
          <a:lstStyle/>
          <a:p>
            <a:pPr algn="ctr"/>
            <a:r>
              <a:rPr lang="en-GB" sz="1400" dirty="0"/>
              <a:t>Neural</a:t>
            </a:r>
          </a:p>
          <a:p>
            <a:pPr algn="ctr"/>
            <a:r>
              <a:rPr lang="en-GB" sz="1400" dirty="0"/>
              <a:t>Network</a:t>
            </a:r>
          </a:p>
        </p:txBody>
      </p:sp>
      <p:pic>
        <p:nvPicPr>
          <p:cNvPr id="12" name="Graphic 11" descr="Walk with solid fill">
            <a:extLst>
              <a:ext uri="{FF2B5EF4-FFF2-40B4-BE49-F238E27FC236}">
                <a16:creationId xmlns:a16="http://schemas.microsoft.com/office/drawing/2014/main" id="{97362054-7592-97A2-825E-3ECF2539ADD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574812" y="4531623"/>
            <a:ext cx="454605" cy="454605"/>
          </a:xfrm>
          <a:prstGeom prst="rect">
            <a:avLst/>
          </a:prstGeom>
        </p:spPr>
      </p:pic>
      <p:pic>
        <p:nvPicPr>
          <p:cNvPr id="25" name="Graphic 24" descr="Walk with solid fill">
            <a:extLst>
              <a:ext uri="{FF2B5EF4-FFF2-40B4-BE49-F238E27FC236}">
                <a16:creationId xmlns:a16="http://schemas.microsoft.com/office/drawing/2014/main" id="{88213EBE-B058-EC48-D273-9621DCA4DE2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100296" y="2705626"/>
            <a:ext cx="454605" cy="454605"/>
          </a:xfrm>
          <a:prstGeom prst="rect">
            <a:avLst/>
          </a:prstGeom>
        </p:spPr>
      </p:pic>
      <p:sp>
        <p:nvSpPr>
          <p:cNvPr id="28" name="Cube 27">
            <a:extLst>
              <a:ext uri="{FF2B5EF4-FFF2-40B4-BE49-F238E27FC236}">
                <a16:creationId xmlns:a16="http://schemas.microsoft.com/office/drawing/2014/main" id="{2F3D9413-693A-6919-69B7-ABB3A9F6FE71}"/>
              </a:ext>
            </a:extLst>
          </p:cNvPr>
          <p:cNvSpPr/>
          <p:nvPr/>
        </p:nvSpPr>
        <p:spPr>
          <a:xfrm>
            <a:off x="60456" y="622675"/>
            <a:ext cx="7664824" cy="5231277"/>
          </a:xfrm>
          <a:prstGeom prst="cube">
            <a:avLst>
              <a:gd name="adj" fmla="val 13327"/>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Graphic 35" descr="Smart Phone with solid fill">
            <a:extLst>
              <a:ext uri="{FF2B5EF4-FFF2-40B4-BE49-F238E27FC236}">
                <a16:creationId xmlns:a16="http://schemas.microsoft.com/office/drawing/2014/main" id="{27061AAC-E1B9-89F9-DB6C-5CDE4ABA17D7}"/>
              </a:ext>
            </a:extLst>
          </p:cNvPr>
          <p:cNvPicPr/>
          <p:nvPr/>
        </p:nvPicPr>
        <p:blipFill>
          <a:blip r:embed="rId4"/>
          <a:stretch/>
        </p:blipFill>
        <p:spPr>
          <a:xfrm rot="1730551">
            <a:off x="6456619" y="2754170"/>
            <a:ext cx="346456" cy="278418"/>
          </a:xfrm>
          <a:prstGeom prst="rect">
            <a:avLst/>
          </a:prstGeom>
          <a:ln w="0">
            <a:noFill/>
          </a:ln>
        </p:spPr>
      </p:pic>
      <p:pic>
        <p:nvPicPr>
          <p:cNvPr id="33" name="Graphic 35" descr="Smart Phone with solid fill">
            <a:extLst>
              <a:ext uri="{FF2B5EF4-FFF2-40B4-BE49-F238E27FC236}">
                <a16:creationId xmlns:a16="http://schemas.microsoft.com/office/drawing/2014/main" id="{AD3CC286-3E4D-FDC7-D91C-45F0C6C2F45E}"/>
              </a:ext>
            </a:extLst>
          </p:cNvPr>
          <p:cNvPicPr/>
          <p:nvPr/>
        </p:nvPicPr>
        <p:blipFill>
          <a:blip r:embed="rId4"/>
          <a:stretch/>
        </p:blipFill>
        <p:spPr>
          <a:xfrm rot="1730551">
            <a:off x="5947072" y="4578583"/>
            <a:ext cx="346456" cy="278418"/>
          </a:xfrm>
          <a:prstGeom prst="rect">
            <a:avLst/>
          </a:prstGeom>
          <a:ln w="0">
            <a:noFill/>
          </a:ln>
        </p:spPr>
      </p:pic>
      <p:sp>
        <p:nvSpPr>
          <p:cNvPr id="34" name="Rectangle: Rounded Corners 33">
            <a:extLst>
              <a:ext uri="{FF2B5EF4-FFF2-40B4-BE49-F238E27FC236}">
                <a16:creationId xmlns:a16="http://schemas.microsoft.com/office/drawing/2014/main" id="{1C90F209-6587-FF73-38EA-820FD363E32C}"/>
              </a:ext>
            </a:extLst>
          </p:cNvPr>
          <p:cNvSpPr/>
          <p:nvPr/>
        </p:nvSpPr>
        <p:spPr>
          <a:xfrm>
            <a:off x="1957892" y="4098131"/>
            <a:ext cx="986643" cy="616322"/>
          </a:xfrm>
          <a:prstGeom prst="round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6" name="Connector: Elbow 35">
            <a:extLst>
              <a:ext uri="{FF2B5EF4-FFF2-40B4-BE49-F238E27FC236}">
                <a16:creationId xmlns:a16="http://schemas.microsoft.com/office/drawing/2014/main" id="{CC6DF352-03E3-7410-3591-CD3F5A8E9800}"/>
              </a:ext>
            </a:extLst>
          </p:cNvPr>
          <p:cNvCxnSpPr>
            <a:cxnSpLocks/>
          </p:cNvCxnSpPr>
          <p:nvPr/>
        </p:nvCxnSpPr>
        <p:spPr>
          <a:xfrm flipV="1">
            <a:off x="2944536" y="3528845"/>
            <a:ext cx="818655" cy="1039372"/>
          </a:xfrm>
          <a:prstGeom prst="bentConnector2">
            <a:avLst/>
          </a:prstGeom>
          <a:ln w="158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9" name="Connector: Elbow 38">
            <a:extLst>
              <a:ext uri="{FF2B5EF4-FFF2-40B4-BE49-F238E27FC236}">
                <a16:creationId xmlns:a16="http://schemas.microsoft.com/office/drawing/2014/main" id="{09D76649-58B5-D5E8-BD6B-664ED4BECDB2}"/>
              </a:ext>
            </a:extLst>
          </p:cNvPr>
          <p:cNvCxnSpPr>
            <a:cxnSpLocks/>
          </p:cNvCxnSpPr>
          <p:nvPr/>
        </p:nvCxnSpPr>
        <p:spPr>
          <a:xfrm flipV="1">
            <a:off x="2951816" y="3440747"/>
            <a:ext cx="214674" cy="797468"/>
          </a:xfrm>
          <a:prstGeom prst="bentConnector2">
            <a:avLst/>
          </a:prstGeom>
          <a:ln w="158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6" name="Connector: Elbow 45">
            <a:extLst>
              <a:ext uri="{FF2B5EF4-FFF2-40B4-BE49-F238E27FC236}">
                <a16:creationId xmlns:a16="http://schemas.microsoft.com/office/drawing/2014/main" id="{687522B0-85B4-3AE6-DC7B-484EA17F7D03}"/>
              </a:ext>
            </a:extLst>
          </p:cNvPr>
          <p:cNvCxnSpPr>
            <a:cxnSpLocks/>
          </p:cNvCxnSpPr>
          <p:nvPr/>
        </p:nvCxnSpPr>
        <p:spPr>
          <a:xfrm rot="16200000" flipH="1">
            <a:off x="384294" y="3017714"/>
            <a:ext cx="1848644" cy="1324401"/>
          </a:xfrm>
          <a:prstGeom prst="bentConnector2">
            <a:avLst/>
          </a:prstGeom>
          <a:ln w="158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9" name="Connector: Elbow 48">
            <a:extLst>
              <a:ext uri="{FF2B5EF4-FFF2-40B4-BE49-F238E27FC236}">
                <a16:creationId xmlns:a16="http://schemas.microsoft.com/office/drawing/2014/main" id="{FC598EF1-D310-85BF-8353-B4EB566832E0}"/>
              </a:ext>
            </a:extLst>
          </p:cNvPr>
          <p:cNvCxnSpPr>
            <a:cxnSpLocks/>
            <a:endCxn id="34" idx="1"/>
          </p:cNvCxnSpPr>
          <p:nvPr/>
        </p:nvCxnSpPr>
        <p:spPr>
          <a:xfrm rot="16200000" flipH="1">
            <a:off x="645080" y="3093479"/>
            <a:ext cx="1650699" cy="974926"/>
          </a:xfrm>
          <a:prstGeom prst="bentConnector2">
            <a:avLst/>
          </a:prstGeom>
          <a:ln w="158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4CCB589B-48E0-1A96-6FF5-058D09341E61}"/>
                  </a:ext>
                </a:extLst>
              </p:cNvPr>
              <p:cNvSpPr txBox="1"/>
              <p:nvPr/>
            </p:nvSpPr>
            <p:spPr>
              <a:xfrm>
                <a:off x="413388" y="2792017"/>
                <a:ext cx="515076" cy="369332"/>
              </a:xfrm>
              <a:prstGeom prst="rect">
                <a:avLst/>
              </a:prstGeom>
              <a:solidFill>
                <a:schemeClr val="bg1">
                  <a:alpha val="85000"/>
                </a:schemeClr>
              </a:solidFill>
              <a:ln>
                <a:solidFill>
                  <a:schemeClr val="tx1"/>
                </a:solid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i="1" smtClean="0">
                              <a:latin typeface="Cambria Math" panose="02040503050406030204" pitchFamily="18" charset="0"/>
                            </a:rPr>
                          </m:ctrlPr>
                        </m:sSubPr>
                        <m:e>
                          <m:r>
                            <a:rPr lang="en-GB" i="1">
                              <a:latin typeface="Cambria Math" panose="02040503050406030204" pitchFamily="18" charset="0"/>
                            </a:rPr>
                            <m:t>𝜓</m:t>
                          </m:r>
                        </m:e>
                        <m:sub>
                          <m:r>
                            <a:rPr lang="en-GB" b="0" i="1" smtClean="0">
                              <a:latin typeface="Cambria Math" panose="02040503050406030204" pitchFamily="18" charset="0"/>
                            </a:rPr>
                            <m:t>𝑥</m:t>
                          </m:r>
                        </m:sub>
                      </m:sSub>
                    </m:oMath>
                  </m:oMathPara>
                </a14:m>
                <a:endParaRPr lang="en-GB" dirty="0"/>
              </a:p>
            </p:txBody>
          </p:sp>
        </mc:Choice>
        <mc:Fallback xmlns="">
          <p:sp>
            <p:nvSpPr>
              <p:cNvPr id="52" name="TextBox 51">
                <a:extLst>
                  <a:ext uri="{FF2B5EF4-FFF2-40B4-BE49-F238E27FC236}">
                    <a16:creationId xmlns:a16="http://schemas.microsoft.com/office/drawing/2014/main" id="{4CCB589B-48E0-1A96-6FF5-058D09341E61}"/>
                  </a:ext>
                </a:extLst>
              </p:cNvPr>
              <p:cNvSpPr txBox="1">
                <a:spLocks noRot="1" noChangeAspect="1" noMove="1" noResize="1" noEditPoints="1" noAdjustHandles="1" noChangeArrowheads="1" noChangeShapeType="1" noTextEdit="1"/>
              </p:cNvSpPr>
              <p:nvPr/>
            </p:nvSpPr>
            <p:spPr>
              <a:xfrm>
                <a:off x="413388" y="2792017"/>
                <a:ext cx="515076" cy="369332"/>
              </a:xfrm>
              <a:prstGeom prst="rect">
                <a:avLst/>
              </a:prstGeom>
              <a:blipFill>
                <a:blip r:embed="rId15"/>
                <a:stretch>
                  <a:fillRect b="-12698"/>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C4D0D689-7C87-8E8A-67CA-0DD9C971BBDD}"/>
                  </a:ext>
                </a:extLst>
              </p:cNvPr>
              <p:cNvSpPr txBox="1"/>
              <p:nvPr/>
            </p:nvSpPr>
            <p:spPr>
              <a:xfrm>
                <a:off x="711478" y="3367393"/>
                <a:ext cx="607687" cy="391261"/>
              </a:xfrm>
              <a:prstGeom prst="rect">
                <a:avLst/>
              </a:prstGeom>
              <a:solidFill>
                <a:schemeClr val="bg1">
                  <a:alpha val="85000"/>
                </a:schemeClr>
              </a:solidFill>
              <a:ln>
                <a:solidFill>
                  <a:schemeClr val="tx1"/>
                </a:solidFill>
              </a:ln>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i="1">
                              <a:latin typeface="Cambria Math" panose="02040503050406030204" pitchFamily="18" charset="0"/>
                            </a:rPr>
                          </m:ctrlPr>
                        </m:sSubPr>
                        <m:e>
                          <m:r>
                            <a:rPr lang="en-GB" i="1">
                              <a:latin typeface="Cambria Math" panose="02040503050406030204" pitchFamily="18" charset="0"/>
                            </a:rPr>
                            <m:t>𝜓</m:t>
                          </m:r>
                        </m:e>
                        <m:sub>
                          <m:r>
                            <a:rPr lang="en-GB" i="1">
                              <a:latin typeface="Cambria Math" panose="02040503050406030204" pitchFamily="18" charset="0"/>
                            </a:rPr>
                            <m:t>𝑦</m:t>
                          </m:r>
                        </m:sub>
                      </m:sSub>
                    </m:oMath>
                  </m:oMathPara>
                </a14:m>
                <a:endParaRPr lang="en-US" dirty="0"/>
              </a:p>
            </p:txBody>
          </p:sp>
        </mc:Choice>
        <mc:Fallback xmlns="">
          <p:sp>
            <p:nvSpPr>
              <p:cNvPr id="54" name="TextBox 53">
                <a:extLst>
                  <a:ext uri="{FF2B5EF4-FFF2-40B4-BE49-F238E27FC236}">
                    <a16:creationId xmlns:a16="http://schemas.microsoft.com/office/drawing/2014/main" id="{C4D0D689-7C87-8E8A-67CA-0DD9C971BBDD}"/>
                  </a:ext>
                </a:extLst>
              </p:cNvPr>
              <p:cNvSpPr txBox="1">
                <a:spLocks noRot="1" noChangeAspect="1" noMove="1" noResize="1" noEditPoints="1" noAdjustHandles="1" noChangeArrowheads="1" noChangeShapeType="1" noTextEdit="1"/>
              </p:cNvSpPr>
              <p:nvPr/>
            </p:nvSpPr>
            <p:spPr>
              <a:xfrm>
                <a:off x="711478" y="3367393"/>
                <a:ext cx="607687" cy="391261"/>
              </a:xfrm>
              <a:prstGeom prst="rect">
                <a:avLst/>
              </a:prstGeom>
              <a:blipFill>
                <a:blip r:embed="rId16"/>
                <a:stretch>
                  <a:fillRect b="-5970"/>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9" name="TextBox 198">
                <a:extLst>
                  <a:ext uri="{FF2B5EF4-FFF2-40B4-BE49-F238E27FC236}">
                    <a16:creationId xmlns:a16="http://schemas.microsoft.com/office/drawing/2014/main" id="{8057DE18-B0E8-01CB-41E2-4C2AAE026602}"/>
                  </a:ext>
                </a:extLst>
              </p:cNvPr>
              <p:cNvSpPr txBox="1"/>
              <p:nvPr/>
            </p:nvSpPr>
            <p:spPr>
              <a:xfrm>
                <a:off x="3387088" y="4064541"/>
                <a:ext cx="880488" cy="381515"/>
              </a:xfrm>
              <a:prstGeom prst="rect">
                <a:avLst/>
              </a:prstGeom>
              <a:solidFill>
                <a:srgbClr val="FFFFFF">
                  <a:alpha val="85000"/>
                </a:srgbClr>
              </a:solidFill>
              <a:ln>
                <a:solidFill>
                  <a:schemeClr val="tx1"/>
                </a:solidFill>
              </a:ln>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i="1">
                              <a:latin typeface="Cambria Math" panose="02040503050406030204" pitchFamily="18" charset="0"/>
                              <a:ea typeface="Cambria Math" panose="02040503050406030204" pitchFamily="18" charset="0"/>
                            </a:rPr>
                          </m:ctrlPr>
                        </m:sSubPr>
                        <m:e>
                          <m:r>
                            <a:rPr lang="en-GB" i="1">
                              <a:latin typeface="Cambria Math" panose="02040503050406030204" pitchFamily="18" charset="0"/>
                              <a:ea typeface="Cambria Math" panose="02040503050406030204" pitchFamily="18" charset="0"/>
                            </a:rPr>
                            <m:t>𝜉</m:t>
                          </m:r>
                        </m:e>
                        <m:sub>
                          <m:r>
                            <a:rPr lang="en-GB" b="0" i="1" smtClean="0">
                              <a:latin typeface="Cambria Math" panose="02040503050406030204" pitchFamily="18" charset="0"/>
                              <a:ea typeface="Cambria Math" panose="02040503050406030204" pitchFamily="18" charset="0"/>
                            </a:rPr>
                            <m:t>0</m:t>
                          </m:r>
                          <m:r>
                            <a:rPr lang="en-GB" b="0" i="1" smtClean="0">
                              <a:latin typeface="Cambria Math" panose="02040503050406030204" pitchFamily="18" charset="0"/>
                              <a:ea typeface="Cambria Math" panose="02040503050406030204" pitchFamily="18" charset="0"/>
                            </a:rPr>
                            <m:t>,</m:t>
                          </m:r>
                          <m:r>
                            <a:rPr lang="en-GB" i="1">
                              <a:latin typeface="Cambria Math" panose="02040503050406030204" pitchFamily="18" charset="0"/>
                              <a:ea typeface="Cambria Math" panose="02040503050406030204" pitchFamily="18" charset="0"/>
                            </a:rPr>
                            <m:t>𝑡</m:t>
                          </m:r>
                        </m:sub>
                      </m:sSub>
                      <m:r>
                        <a:rPr lang="en-GB" b="0" i="1" noProof="0" smtClean="0">
                          <a:latin typeface="Cambria Math" panose="02040503050406030204" pitchFamily="18" charset="0"/>
                        </a:rPr>
                        <m:t>)</m:t>
                      </m:r>
                    </m:oMath>
                  </m:oMathPara>
                </a14:m>
                <a:endParaRPr lang="en-US" dirty="0"/>
              </a:p>
            </p:txBody>
          </p:sp>
        </mc:Choice>
        <mc:Fallback xmlns="">
          <p:sp>
            <p:nvSpPr>
              <p:cNvPr id="199" name="TextBox 198">
                <a:extLst>
                  <a:ext uri="{FF2B5EF4-FFF2-40B4-BE49-F238E27FC236}">
                    <a16:creationId xmlns:a16="http://schemas.microsoft.com/office/drawing/2014/main" id="{8057DE18-B0E8-01CB-41E2-4C2AAE026602}"/>
                  </a:ext>
                </a:extLst>
              </p:cNvPr>
              <p:cNvSpPr txBox="1">
                <a:spLocks noRot="1" noChangeAspect="1" noMove="1" noResize="1" noEditPoints="1" noAdjustHandles="1" noChangeArrowheads="1" noChangeShapeType="1" noTextEdit="1"/>
              </p:cNvSpPr>
              <p:nvPr/>
            </p:nvSpPr>
            <p:spPr>
              <a:xfrm>
                <a:off x="3387088" y="4064541"/>
                <a:ext cx="880488" cy="381515"/>
              </a:xfrm>
              <a:prstGeom prst="rect">
                <a:avLst/>
              </a:prstGeom>
              <a:blipFill>
                <a:blip r:embed="rId17"/>
                <a:stretch>
                  <a:fillRect r="-10274" b="-9375"/>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0" name="TextBox 199">
                <a:extLst>
                  <a:ext uri="{FF2B5EF4-FFF2-40B4-BE49-F238E27FC236}">
                    <a16:creationId xmlns:a16="http://schemas.microsoft.com/office/drawing/2014/main" id="{F4325F8D-09D9-3F2D-C385-0A4D0A807B02}"/>
                  </a:ext>
                </a:extLst>
              </p:cNvPr>
              <p:cNvSpPr txBox="1"/>
              <p:nvPr/>
            </p:nvSpPr>
            <p:spPr>
              <a:xfrm>
                <a:off x="2859717" y="3598609"/>
                <a:ext cx="802419" cy="381515"/>
              </a:xfrm>
              <a:prstGeom prst="rect">
                <a:avLst/>
              </a:prstGeom>
              <a:solidFill>
                <a:srgbClr val="FFFFFF">
                  <a:alpha val="85000"/>
                </a:srgbClr>
              </a:solidFill>
              <a:ln>
                <a:solidFill>
                  <a:schemeClr val="tx1"/>
                </a:solidFill>
              </a:ln>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𝑖</m:t>
                          </m:r>
                        </m:sub>
                      </m:sSub>
                      <m:r>
                        <a:rPr lang="en-GB" b="0" i="1" noProof="0" smtClean="0">
                          <a:latin typeface="Cambria Math" panose="02040503050406030204" pitchFamily="18" charset="0"/>
                        </a:rPr>
                        <m:t>(</m:t>
                      </m:r>
                      <m:sSub>
                        <m:sSubPr>
                          <m:ctrlPr>
                            <a:rPr lang="en-GB" i="1">
                              <a:latin typeface="Cambria Math" panose="02040503050406030204" pitchFamily="18" charset="0"/>
                              <a:ea typeface="Cambria Math" panose="02040503050406030204" pitchFamily="18" charset="0"/>
                            </a:rPr>
                          </m:ctrlPr>
                        </m:sSubPr>
                        <m:e>
                          <m:r>
                            <a:rPr lang="en-GB" i="1">
                              <a:latin typeface="Cambria Math" panose="02040503050406030204" pitchFamily="18" charset="0"/>
                              <a:ea typeface="Cambria Math" panose="02040503050406030204" pitchFamily="18" charset="0"/>
                            </a:rPr>
                            <m:t>𝜉</m:t>
                          </m:r>
                        </m:e>
                        <m:sub>
                          <m:r>
                            <a:rPr lang="en-GB" b="0" i="1" smtClean="0">
                              <a:latin typeface="Cambria Math" panose="02040503050406030204" pitchFamily="18" charset="0"/>
                              <a:ea typeface="Cambria Math" panose="02040503050406030204" pitchFamily="18" charset="0"/>
                            </a:rPr>
                            <m:t>𝑖</m:t>
                          </m:r>
                          <m:r>
                            <a:rPr lang="en-GB" i="1">
                              <a:latin typeface="Cambria Math" panose="02040503050406030204" pitchFamily="18" charset="0"/>
                              <a:ea typeface="Cambria Math" panose="02040503050406030204" pitchFamily="18" charset="0"/>
                            </a:rPr>
                            <m:t>,</m:t>
                          </m:r>
                          <m:r>
                            <a:rPr lang="en-GB" i="1">
                              <a:latin typeface="Cambria Math" panose="02040503050406030204" pitchFamily="18" charset="0"/>
                              <a:ea typeface="Cambria Math" panose="02040503050406030204" pitchFamily="18" charset="0"/>
                            </a:rPr>
                            <m:t>𝑡</m:t>
                          </m:r>
                        </m:sub>
                      </m:sSub>
                      <m:r>
                        <a:rPr lang="en-GB" b="0" i="1" noProof="0" smtClean="0">
                          <a:latin typeface="Cambria Math" panose="02040503050406030204" pitchFamily="18" charset="0"/>
                        </a:rPr>
                        <m:t>)</m:t>
                      </m:r>
                    </m:oMath>
                  </m:oMathPara>
                </a14:m>
                <a:endParaRPr lang="en-US" dirty="0"/>
              </a:p>
            </p:txBody>
          </p:sp>
        </mc:Choice>
        <mc:Fallback xmlns="">
          <p:sp>
            <p:nvSpPr>
              <p:cNvPr id="200" name="TextBox 199">
                <a:extLst>
                  <a:ext uri="{FF2B5EF4-FFF2-40B4-BE49-F238E27FC236}">
                    <a16:creationId xmlns:a16="http://schemas.microsoft.com/office/drawing/2014/main" id="{F4325F8D-09D9-3F2D-C385-0A4D0A807B02}"/>
                  </a:ext>
                </a:extLst>
              </p:cNvPr>
              <p:cNvSpPr txBox="1">
                <a:spLocks noRot="1" noChangeAspect="1" noMove="1" noResize="1" noEditPoints="1" noAdjustHandles="1" noChangeArrowheads="1" noChangeShapeType="1" noTextEdit="1"/>
              </p:cNvSpPr>
              <p:nvPr/>
            </p:nvSpPr>
            <p:spPr>
              <a:xfrm>
                <a:off x="2859717" y="3598609"/>
                <a:ext cx="802419" cy="381515"/>
              </a:xfrm>
              <a:prstGeom prst="rect">
                <a:avLst/>
              </a:prstGeom>
              <a:blipFill>
                <a:blip r:embed="rId18"/>
                <a:stretch>
                  <a:fillRect r="-12687" b="-9231"/>
                </a:stretch>
              </a:blipFill>
              <a:ln>
                <a:solidFill>
                  <a:schemeClr val="tx1"/>
                </a:solidFill>
              </a:ln>
            </p:spPr>
            <p:txBody>
              <a:bodyPr/>
              <a:lstStyle/>
              <a:p>
                <a:r>
                  <a:rPr lang="en-US">
                    <a:noFill/>
                  </a:rPr>
                  <a:t> </a:t>
                </a:r>
              </a:p>
            </p:txBody>
          </p:sp>
        </mc:Fallback>
      </mc:AlternateContent>
      <p:sp>
        <p:nvSpPr>
          <p:cNvPr id="201" name="Right Brace 200">
            <a:extLst>
              <a:ext uri="{FF2B5EF4-FFF2-40B4-BE49-F238E27FC236}">
                <a16:creationId xmlns:a16="http://schemas.microsoft.com/office/drawing/2014/main" id="{AD55A65F-3C9A-AB40-EA81-5E4C6028BAD6}"/>
              </a:ext>
            </a:extLst>
          </p:cNvPr>
          <p:cNvSpPr/>
          <p:nvPr/>
        </p:nvSpPr>
        <p:spPr>
          <a:xfrm rot="5400000">
            <a:off x="672829" y="2089440"/>
            <a:ext cx="279607" cy="995083"/>
          </a:xfrm>
          <a:prstGeom prst="rightBrace">
            <a:avLst>
              <a:gd name="adj1" fmla="val 21960"/>
              <a:gd name="adj2" fmla="val 50000"/>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2" name="Rectangle: Rounded Corners 201">
            <a:extLst>
              <a:ext uri="{FF2B5EF4-FFF2-40B4-BE49-F238E27FC236}">
                <a16:creationId xmlns:a16="http://schemas.microsoft.com/office/drawing/2014/main" id="{3A728C8F-5953-1945-5C3D-8107EF3CBB5F}"/>
              </a:ext>
            </a:extLst>
          </p:cNvPr>
          <p:cNvSpPr/>
          <p:nvPr/>
        </p:nvSpPr>
        <p:spPr>
          <a:xfrm>
            <a:off x="1729140" y="4979118"/>
            <a:ext cx="1437349" cy="676110"/>
          </a:xfrm>
          <a:prstGeom prst="roundRect">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03" name="TextBox 202">
                <a:extLst>
                  <a:ext uri="{FF2B5EF4-FFF2-40B4-BE49-F238E27FC236}">
                    <a16:creationId xmlns:a16="http://schemas.microsoft.com/office/drawing/2014/main" id="{B11789FA-54CE-E6B7-EC54-813F6B6A82FC}"/>
                  </a:ext>
                </a:extLst>
              </p:cNvPr>
              <p:cNvSpPr txBox="1"/>
              <p:nvPr/>
            </p:nvSpPr>
            <p:spPr>
              <a:xfrm>
                <a:off x="1735455" y="4988429"/>
                <a:ext cx="1429814" cy="668260"/>
              </a:xfrm>
              <a:prstGeom prst="rect">
                <a:avLst/>
              </a:prstGeom>
              <a:noFill/>
            </p:spPr>
            <p:txBody>
              <a:bodyPr wrap="square">
                <a:spAutoFit/>
              </a:bodyPr>
              <a:lstStyle/>
              <a:p>
                <a:pPr algn="ctr"/>
                <a:r>
                  <a:rPr lang="en-GB" sz="1800" b="0" strike="noStrike" spc="-1" noProof="0" dirty="0">
                    <a:solidFill>
                      <a:srgbClr val="000000"/>
                    </a:solidFill>
                    <a:latin typeface="Calibri"/>
                  </a:rPr>
                  <a:t>Reward </a:t>
                </a:r>
                <a14:m>
                  <m:oMath xmlns:m="http://schemas.openxmlformats.org/officeDocument/2006/math">
                    <m:r>
                      <m:rPr>
                        <m:sty m:val="p"/>
                      </m:rPr>
                      <a:rPr lang="en-GB" b="0" i="0" smtClean="0">
                        <a:latin typeface="Cambria Math" panose="02040503050406030204" pitchFamily="18" charset="0"/>
                        <a:ea typeface="Cambria Math" panose="02040503050406030204" pitchFamily="18" charset="0"/>
                      </a:rPr>
                      <m:t>r</m:t>
                    </m:r>
                    <m:r>
                      <a:rPr lang="en-GB" b="0" i="0" smtClean="0">
                        <a:latin typeface="Cambria Math" panose="02040503050406030204" pitchFamily="18" charset="0"/>
                        <a:ea typeface="Cambria Math" panose="02040503050406030204" pitchFamily="18" charset="0"/>
                      </a:rPr>
                      <m:t>(</m:t>
                    </m:r>
                    <m:r>
                      <m:rPr>
                        <m:sty m:val="p"/>
                      </m:rPr>
                      <a:rPr lang="el-GR" i="1" smtClean="0">
                        <a:latin typeface="Cambria Math" panose="02040503050406030204" pitchFamily="18" charset="0"/>
                        <a:ea typeface="Cambria Math" panose="02040503050406030204" pitchFamily="18" charset="0"/>
                      </a:rPr>
                      <m:t>Δ</m:t>
                    </m:r>
                    <m:sSub>
                      <m:sSubPr>
                        <m:ctrlPr>
                          <a:rPr lang="en-GB" i="1">
                            <a:latin typeface="Cambria Math" panose="02040503050406030204" pitchFamily="18" charset="0"/>
                          </a:rPr>
                        </m:ctrlPr>
                      </m:sSubPr>
                      <m:e>
                        <m:r>
                          <a:rPr lang="en-GB" i="1">
                            <a:latin typeface="Cambria Math" panose="02040503050406030204" pitchFamily="18" charset="0"/>
                          </a:rPr>
                          <m:t>𝜓</m:t>
                        </m:r>
                      </m:e>
                      <m:sub>
                        <m:r>
                          <a:rPr lang="en-GB" i="1">
                            <a:latin typeface="Cambria Math" panose="02040503050406030204" pitchFamily="18" charset="0"/>
                          </a:rPr>
                          <m:t>𝑥</m:t>
                        </m:r>
                      </m:sub>
                    </m:sSub>
                    <m:r>
                      <a:rPr lang="en-GB" b="0" i="1" smtClean="0">
                        <a:latin typeface="Cambria Math" panose="02040503050406030204" pitchFamily="18" charset="0"/>
                      </a:rPr>
                      <m:t>,</m:t>
                    </m:r>
                    <m:r>
                      <m:rPr>
                        <m:sty m:val="p"/>
                      </m:rPr>
                      <a:rPr lang="el-GR" i="1">
                        <a:latin typeface="Cambria Math" panose="02040503050406030204" pitchFamily="18" charset="0"/>
                        <a:ea typeface="Cambria Math" panose="02040503050406030204" pitchFamily="18" charset="0"/>
                      </a:rPr>
                      <m:t>Δ</m:t>
                    </m:r>
                    <m:sSub>
                      <m:sSubPr>
                        <m:ctrlPr>
                          <a:rPr lang="en-GB" i="1">
                            <a:latin typeface="Cambria Math" panose="02040503050406030204" pitchFamily="18" charset="0"/>
                          </a:rPr>
                        </m:ctrlPr>
                      </m:sSubPr>
                      <m:e>
                        <m:r>
                          <a:rPr lang="en-GB" i="1">
                            <a:latin typeface="Cambria Math" panose="02040503050406030204" pitchFamily="18" charset="0"/>
                          </a:rPr>
                          <m:t>𝜓</m:t>
                        </m:r>
                      </m:e>
                      <m:sub>
                        <m:r>
                          <a:rPr lang="en-GB" b="0" i="1" smtClean="0">
                            <a:latin typeface="Cambria Math" panose="02040503050406030204" pitchFamily="18" charset="0"/>
                          </a:rPr>
                          <m:t>𝑦</m:t>
                        </m:r>
                      </m:sub>
                    </m:sSub>
                    <m:r>
                      <a:rPr lang="en-GB" b="0" i="1" smtClean="0">
                        <a:latin typeface="Cambria Math" panose="02040503050406030204" pitchFamily="18" charset="0"/>
                      </a:rPr>
                      <m:t>)</m:t>
                    </m:r>
                  </m:oMath>
                </a14:m>
                <a:endParaRPr lang="en-GB" noProof="0" dirty="0"/>
              </a:p>
            </p:txBody>
          </p:sp>
        </mc:Choice>
        <mc:Fallback xmlns="">
          <p:sp>
            <p:nvSpPr>
              <p:cNvPr id="203" name="TextBox 202">
                <a:extLst>
                  <a:ext uri="{FF2B5EF4-FFF2-40B4-BE49-F238E27FC236}">
                    <a16:creationId xmlns:a16="http://schemas.microsoft.com/office/drawing/2014/main" id="{B11789FA-54CE-E6B7-EC54-813F6B6A82FC}"/>
                  </a:ext>
                </a:extLst>
              </p:cNvPr>
              <p:cNvSpPr txBox="1">
                <a:spLocks noRot="1" noChangeAspect="1" noMove="1" noResize="1" noEditPoints="1" noAdjustHandles="1" noChangeArrowheads="1" noChangeShapeType="1" noTextEdit="1"/>
              </p:cNvSpPr>
              <p:nvPr/>
            </p:nvSpPr>
            <p:spPr>
              <a:xfrm>
                <a:off x="1735455" y="4988429"/>
                <a:ext cx="1429814" cy="668260"/>
              </a:xfrm>
              <a:prstGeom prst="rect">
                <a:avLst/>
              </a:prstGeom>
              <a:blipFill>
                <a:blip r:embed="rId19"/>
                <a:stretch>
                  <a:fillRect t="-4545" b="-4545"/>
                </a:stretch>
              </a:blipFill>
            </p:spPr>
            <p:txBody>
              <a:bodyPr/>
              <a:lstStyle/>
              <a:p>
                <a:r>
                  <a:rPr lang="en-US">
                    <a:noFill/>
                  </a:rPr>
                  <a:t> </a:t>
                </a:r>
              </a:p>
            </p:txBody>
          </p:sp>
        </mc:Fallback>
      </mc:AlternateContent>
      <p:cxnSp>
        <p:nvCxnSpPr>
          <p:cNvPr id="205" name="Straight Arrow Connector 204">
            <a:extLst>
              <a:ext uri="{FF2B5EF4-FFF2-40B4-BE49-F238E27FC236}">
                <a16:creationId xmlns:a16="http://schemas.microsoft.com/office/drawing/2014/main" id="{17CCCF6F-C8AF-84ED-7783-4C82AC81661B}"/>
              </a:ext>
            </a:extLst>
          </p:cNvPr>
          <p:cNvCxnSpPr>
            <a:cxnSpLocks/>
            <a:stCxn id="202" idx="0"/>
            <a:endCxn id="34" idx="2"/>
          </p:cNvCxnSpPr>
          <p:nvPr/>
        </p:nvCxnSpPr>
        <p:spPr>
          <a:xfrm flipV="1">
            <a:off x="2447815" y="4714453"/>
            <a:ext cx="3399" cy="264665"/>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06" name="TextBox 205">
            <a:extLst>
              <a:ext uri="{FF2B5EF4-FFF2-40B4-BE49-F238E27FC236}">
                <a16:creationId xmlns:a16="http://schemas.microsoft.com/office/drawing/2014/main" id="{DB42C774-9DEA-E74B-C8DE-62D3B645D6CF}"/>
              </a:ext>
            </a:extLst>
          </p:cNvPr>
          <p:cNvSpPr txBox="1"/>
          <p:nvPr/>
        </p:nvSpPr>
        <p:spPr>
          <a:xfrm>
            <a:off x="1936983" y="4221626"/>
            <a:ext cx="987233" cy="369332"/>
          </a:xfrm>
          <a:prstGeom prst="rect">
            <a:avLst/>
          </a:prstGeom>
          <a:noFill/>
        </p:spPr>
        <p:txBody>
          <a:bodyPr wrap="square">
            <a:spAutoFit/>
          </a:bodyPr>
          <a:lstStyle/>
          <a:p>
            <a:pPr algn="ctr"/>
            <a:r>
              <a:rPr lang="en-GB" sz="1800" b="0" strike="noStrike" spc="-1" noProof="0" dirty="0">
                <a:solidFill>
                  <a:srgbClr val="000000"/>
                </a:solidFill>
                <a:latin typeface="Calibri"/>
              </a:rPr>
              <a:t>Agent</a:t>
            </a:r>
            <a:endParaRPr lang="en-GB" noProof="0" dirty="0"/>
          </a:p>
        </p:txBody>
      </p:sp>
      <p:pic>
        <p:nvPicPr>
          <p:cNvPr id="17" name="Graphic 16" descr="Wireless with solid fill">
            <a:extLst>
              <a:ext uri="{FF2B5EF4-FFF2-40B4-BE49-F238E27FC236}">
                <a16:creationId xmlns:a16="http://schemas.microsoft.com/office/drawing/2014/main" id="{037FED49-CFAC-C0C5-E26C-C89135957E66}"/>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rot="482552">
            <a:off x="5090621" y="3424738"/>
            <a:ext cx="322586" cy="297515"/>
          </a:xfrm>
          <a:prstGeom prst="rect">
            <a:avLst/>
          </a:prstGeom>
        </p:spPr>
      </p:pic>
      <p:pic>
        <p:nvPicPr>
          <p:cNvPr id="18" name="Graphic 17" descr="Wireless with solid fill">
            <a:extLst>
              <a:ext uri="{FF2B5EF4-FFF2-40B4-BE49-F238E27FC236}">
                <a16:creationId xmlns:a16="http://schemas.microsoft.com/office/drawing/2014/main" id="{B4040CC9-3553-C899-EDD2-4349B97D5149}"/>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rot="482552">
            <a:off x="5873344" y="4243509"/>
            <a:ext cx="322586" cy="297515"/>
          </a:xfrm>
          <a:prstGeom prst="rect">
            <a:avLst/>
          </a:prstGeom>
        </p:spPr>
      </p:pic>
      <p:pic>
        <p:nvPicPr>
          <p:cNvPr id="24" name="Graphic 23" descr="Wireless with solid fill">
            <a:extLst>
              <a:ext uri="{FF2B5EF4-FFF2-40B4-BE49-F238E27FC236}">
                <a16:creationId xmlns:a16="http://schemas.microsoft.com/office/drawing/2014/main" id="{8C70BEFA-9296-D18F-DDB3-9CAC7C67773A}"/>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rot="482552">
            <a:off x="6321441" y="2392212"/>
            <a:ext cx="322586" cy="297515"/>
          </a:xfrm>
          <a:prstGeom prst="rect">
            <a:avLst/>
          </a:prstGeom>
        </p:spPr>
      </p:pic>
    </p:spTree>
    <p:extLst>
      <p:ext uri="{BB962C8B-B14F-4D97-AF65-F5344CB8AC3E}">
        <p14:creationId xmlns:p14="http://schemas.microsoft.com/office/powerpoint/2010/main" val="10987189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01A246-499A-9BB9-C8F8-2BFE9CFD78EF}"/>
            </a:ext>
          </a:extLst>
        </p:cNvPr>
        <p:cNvGrpSpPr/>
        <p:nvPr/>
      </p:nvGrpSpPr>
      <p:grpSpPr>
        <a:xfrm>
          <a:off x="0" y="0"/>
          <a:ext cx="0" cy="0"/>
          <a:chOff x="0" y="0"/>
          <a:chExt cx="0" cy="0"/>
        </a:xfrm>
      </p:grpSpPr>
      <p:sp>
        <p:nvSpPr>
          <p:cNvPr id="18" name="Oval 17">
            <a:extLst>
              <a:ext uri="{FF2B5EF4-FFF2-40B4-BE49-F238E27FC236}">
                <a16:creationId xmlns:a16="http://schemas.microsoft.com/office/drawing/2014/main" id="{875150D4-A60D-855E-2E5D-37445ADE4463}"/>
              </a:ext>
            </a:extLst>
          </p:cNvPr>
          <p:cNvSpPr/>
          <p:nvPr/>
        </p:nvSpPr>
        <p:spPr>
          <a:xfrm>
            <a:off x="2441413" y="4880805"/>
            <a:ext cx="1214148" cy="327178"/>
          </a:xfrm>
          <a:prstGeom prst="ellipse">
            <a:avLst/>
          </a:prstGeom>
          <a:solidFill>
            <a:srgbClr val="FFE6CB"/>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26" name="Oval 25">
            <a:extLst>
              <a:ext uri="{FF2B5EF4-FFF2-40B4-BE49-F238E27FC236}">
                <a16:creationId xmlns:a16="http://schemas.microsoft.com/office/drawing/2014/main" id="{D95EA3D0-1DFB-AFD7-55B1-333C73251561}"/>
              </a:ext>
            </a:extLst>
          </p:cNvPr>
          <p:cNvSpPr/>
          <p:nvPr/>
        </p:nvSpPr>
        <p:spPr>
          <a:xfrm>
            <a:off x="5189666" y="4840686"/>
            <a:ext cx="1214148" cy="327178"/>
          </a:xfrm>
          <a:prstGeom prst="ellipse">
            <a:avLst/>
          </a:prstGeom>
          <a:solidFill>
            <a:srgbClr val="FFE6CB"/>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27" name="Oval 26">
            <a:extLst>
              <a:ext uri="{FF2B5EF4-FFF2-40B4-BE49-F238E27FC236}">
                <a16:creationId xmlns:a16="http://schemas.microsoft.com/office/drawing/2014/main" id="{06D2C29B-6B6C-2351-5398-0811E358C4ED}"/>
              </a:ext>
            </a:extLst>
          </p:cNvPr>
          <p:cNvSpPr/>
          <p:nvPr/>
        </p:nvSpPr>
        <p:spPr>
          <a:xfrm>
            <a:off x="5163525" y="3169368"/>
            <a:ext cx="1214148" cy="327178"/>
          </a:xfrm>
          <a:prstGeom prst="ellipse">
            <a:avLst/>
          </a:prstGeom>
          <a:solidFill>
            <a:srgbClr val="FFE6CB"/>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30" name="TextBox 33">
            <a:extLst>
              <a:ext uri="{FF2B5EF4-FFF2-40B4-BE49-F238E27FC236}">
                <a16:creationId xmlns:a16="http://schemas.microsoft.com/office/drawing/2014/main" id="{24AC71A2-B4FC-1A6B-D7B8-B68BCFD9FB2D}"/>
              </a:ext>
            </a:extLst>
          </p:cNvPr>
          <p:cNvSpPr/>
          <p:nvPr/>
        </p:nvSpPr>
        <p:spPr>
          <a:xfrm>
            <a:off x="0" y="-10028"/>
            <a:ext cx="4234754" cy="521766"/>
          </a:xfrm>
          <a:prstGeom prst="rect">
            <a:avLst/>
          </a:prstGeom>
          <a:solidFill>
            <a:srgbClr val="C00000">
              <a:alpha val="22000"/>
            </a:srgbClr>
          </a:solid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buNone/>
            </a:pPr>
            <a:endParaRPr lang="en-GB" sz="2800" b="0" strike="noStrike" spc="-1" noProof="0" dirty="0">
              <a:latin typeface="Arial"/>
            </a:endParaRPr>
          </a:p>
        </p:txBody>
      </p:sp>
      <p:pic>
        <p:nvPicPr>
          <p:cNvPr id="23" name="Graphic 22">
            <a:extLst>
              <a:ext uri="{FF2B5EF4-FFF2-40B4-BE49-F238E27FC236}">
                <a16:creationId xmlns:a16="http://schemas.microsoft.com/office/drawing/2014/main" id="{F7425688-8BF4-814C-BAF8-2F66D95AE95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196123" y="335739"/>
            <a:ext cx="4844092" cy="3633069"/>
          </a:xfrm>
          <a:prstGeom prst="rect">
            <a:avLst/>
          </a:prstGeom>
        </p:spPr>
      </p:pic>
      <p:sp>
        <p:nvSpPr>
          <p:cNvPr id="6" name="Oval 5">
            <a:extLst>
              <a:ext uri="{FF2B5EF4-FFF2-40B4-BE49-F238E27FC236}">
                <a16:creationId xmlns:a16="http://schemas.microsoft.com/office/drawing/2014/main" id="{FC16A6D2-1987-5BF7-8409-69C896FEE004}"/>
              </a:ext>
            </a:extLst>
          </p:cNvPr>
          <p:cNvSpPr/>
          <p:nvPr/>
        </p:nvSpPr>
        <p:spPr>
          <a:xfrm>
            <a:off x="3730093" y="4134868"/>
            <a:ext cx="1214148" cy="327178"/>
          </a:xfrm>
          <a:prstGeom prst="ellipse">
            <a:avLst/>
          </a:prstGeom>
          <a:solidFill>
            <a:srgbClr val="FFE6CB"/>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114" name="TextBox 8">
            <a:extLst>
              <a:ext uri="{FF2B5EF4-FFF2-40B4-BE49-F238E27FC236}">
                <a16:creationId xmlns:a16="http://schemas.microsoft.com/office/drawing/2014/main" id="{04CEF84D-E253-912D-E3D3-4860597989EE}"/>
              </a:ext>
            </a:extLst>
          </p:cNvPr>
          <p:cNvSpPr/>
          <p:nvPr/>
        </p:nvSpPr>
        <p:spPr>
          <a:xfrm>
            <a:off x="4827952" y="3634438"/>
            <a:ext cx="868320" cy="64487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n-GB" sz="1800" b="0" strike="noStrike" spc="-1" noProof="0" dirty="0">
                <a:solidFill>
                  <a:srgbClr val="000000"/>
                </a:solidFill>
                <a:latin typeface="Calibri"/>
              </a:rPr>
              <a:t>Mobile</a:t>
            </a:r>
          </a:p>
          <a:p>
            <a:pPr algn="ctr">
              <a:lnSpc>
                <a:spcPct val="100000"/>
              </a:lnSpc>
              <a:buNone/>
            </a:pPr>
            <a:r>
              <a:rPr lang="en-GB" spc="-1" noProof="0" dirty="0">
                <a:solidFill>
                  <a:srgbClr val="000000"/>
                </a:solidFill>
                <a:latin typeface="Calibri"/>
              </a:rPr>
              <a:t>Users</a:t>
            </a:r>
            <a:endParaRPr lang="en-GB" sz="1800" b="0" strike="noStrike" spc="-1" noProof="0" dirty="0">
              <a:latin typeface="Arial"/>
            </a:endParaRPr>
          </a:p>
        </p:txBody>
      </p:sp>
      <p:sp>
        <p:nvSpPr>
          <p:cNvPr id="124" name="TextBox 33">
            <a:extLst>
              <a:ext uri="{FF2B5EF4-FFF2-40B4-BE49-F238E27FC236}">
                <a16:creationId xmlns:a16="http://schemas.microsoft.com/office/drawing/2014/main" id="{23DFF24F-A193-DEBB-3515-B469E4A578F9}"/>
              </a:ext>
            </a:extLst>
          </p:cNvPr>
          <p:cNvSpPr/>
          <p:nvPr/>
        </p:nvSpPr>
        <p:spPr>
          <a:xfrm>
            <a:off x="0" y="16822"/>
            <a:ext cx="3649758" cy="521766"/>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2800" spc="-1" dirty="0">
                <a:solidFill>
                  <a:srgbClr val="000000"/>
                </a:solidFill>
                <a:latin typeface="Calibri"/>
              </a:rPr>
              <a:t>Fast-tracking </a:t>
            </a:r>
            <a:r>
              <a:rPr lang="en-GB" sz="2800" b="0" strike="noStrike" spc="-1" noProof="0" dirty="0">
                <a:solidFill>
                  <a:srgbClr val="000000"/>
                </a:solidFill>
                <a:latin typeface="Calibri"/>
              </a:rPr>
              <a:t>Algorithm</a:t>
            </a:r>
            <a:endParaRPr lang="en-GB" sz="2800" b="0" strike="noStrike" spc="-1" noProof="0" dirty="0">
              <a:latin typeface="Arial"/>
            </a:endParaRPr>
          </a:p>
        </p:txBody>
      </p:sp>
      <p:pic>
        <p:nvPicPr>
          <p:cNvPr id="125" name="Graphic 35" descr="Smart Phone with solid fill">
            <a:extLst>
              <a:ext uri="{FF2B5EF4-FFF2-40B4-BE49-F238E27FC236}">
                <a16:creationId xmlns:a16="http://schemas.microsoft.com/office/drawing/2014/main" id="{418A2CE9-7AA2-5BA6-AA2A-FF369733F0FC}"/>
              </a:ext>
            </a:extLst>
          </p:cNvPr>
          <p:cNvPicPr/>
          <p:nvPr/>
        </p:nvPicPr>
        <p:blipFill>
          <a:blip r:embed="rId4"/>
          <a:stretch/>
        </p:blipFill>
        <p:spPr>
          <a:xfrm rot="1730551">
            <a:off x="4333018" y="3859424"/>
            <a:ext cx="346456" cy="278418"/>
          </a:xfrm>
          <a:prstGeom prst="rect">
            <a:avLst/>
          </a:prstGeom>
          <a:ln w="0">
            <a:noFill/>
          </a:ln>
        </p:spPr>
      </p:pic>
      <p:pic>
        <p:nvPicPr>
          <p:cNvPr id="5" name="Graphic 4" descr="Walk with solid fill">
            <a:extLst>
              <a:ext uri="{FF2B5EF4-FFF2-40B4-BE49-F238E27FC236}">
                <a16:creationId xmlns:a16="http://schemas.microsoft.com/office/drawing/2014/main" id="{9312D651-888B-87EC-6809-1B8DBFA7CD3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971704" y="3859085"/>
            <a:ext cx="454605" cy="454605"/>
          </a:xfrm>
          <a:prstGeom prst="rect">
            <a:avLst/>
          </a:prstGeom>
        </p:spPr>
      </p:pic>
      <p:sp>
        <p:nvSpPr>
          <p:cNvPr id="117" name="TextBox 116">
            <a:extLst>
              <a:ext uri="{FF2B5EF4-FFF2-40B4-BE49-F238E27FC236}">
                <a16:creationId xmlns:a16="http://schemas.microsoft.com/office/drawing/2014/main" id="{71793B72-56FC-3472-47DD-8FA85CBDAE10}"/>
              </a:ext>
            </a:extLst>
          </p:cNvPr>
          <p:cNvSpPr txBox="1"/>
          <p:nvPr/>
        </p:nvSpPr>
        <p:spPr>
          <a:xfrm>
            <a:off x="6154685" y="5936200"/>
            <a:ext cx="5837410" cy="600164"/>
          </a:xfrm>
          <a:prstGeom prst="rect">
            <a:avLst/>
          </a:prstGeom>
          <a:noFill/>
        </p:spPr>
        <p:txBody>
          <a:bodyPr wrap="square">
            <a:spAutoFit/>
          </a:bodyPr>
          <a:lstStyle/>
          <a:p>
            <a:r>
              <a:rPr lang="en-GB" sz="1100" noProof="0" dirty="0"/>
              <a:t>J. An et al., "</a:t>
            </a:r>
            <a:r>
              <a:rPr lang="en-GB" sz="1100" b="1" noProof="0" dirty="0"/>
              <a:t>Two-Dimensional Direction-of-Arrival Estimation Using Stacked Intelligent </a:t>
            </a:r>
            <a:r>
              <a:rPr lang="en-GB" sz="1100" b="1" noProof="0" dirty="0" err="1"/>
              <a:t>Metasurfaces</a:t>
            </a:r>
            <a:r>
              <a:rPr lang="en-GB" sz="1100" noProof="0" dirty="0"/>
              <a:t>," in IEEE Journal on Selected Areas in Communications, vol. 42, no. 10, pp. 2786-2802, Oct. 2024.</a:t>
            </a:r>
          </a:p>
        </p:txBody>
      </p:sp>
      <p:sp>
        <p:nvSpPr>
          <p:cNvPr id="219" name="Slide Number Placeholder 218">
            <a:extLst>
              <a:ext uri="{FF2B5EF4-FFF2-40B4-BE49-F238E27FC236}">
                <a16:creationId xmlns:a16="http://schemas.microsoft.com/office/drawing/2014/main" id="{C8B32AAF-4D24-ABA7-317E-800EDB8E29B6}"/>
              </a:ext>
            </a:extLst>
          </p:cNvPr>
          <p:cNvSpPr>
            <a:spLocks noGrp="1"/>
          </p:cNvSpPr>
          <p:nvPr>
            <p:ph type="sldNum" idx="3"/>
          </p:nvPr>
        </p:nvSpPr>
        <p:spPr>
          <a:xfrm>
            <a:off x="11599112" y="6510203"/>
            <a:ext cx="585472" cy="364680"/>
          </a:xfrm>
        </p:spPr>
        <p:txBody>
          <a:bodyPr/>
          <a:lstStyle/>
          <a:p>
            <a:fld id="{C932A77E-96FA-4D0D-9FF9-7EEFED12E590}" type="slidenum">
              <a:rPr lang="en-GB" sz="1600" noProof="0" smtClean="0"/>
              <a:t>23</a:t>
            </a:fld>
            <a:endParaRPr lang="en-GB" sz="1600" noProof="0" dirty="0"/>
          </a:p>
        </p:txBody>
      </p:sp>
      <p:cxnSp>
        <p:nvCxnSpPr>
          <p:cNvPr id="2" name="Straight Arrow Connector 1">
            <a:extLst>
              <a:ext uri="{FF2B5EF4-FFF2-40B4-BE49-F238E27FC236}">
                <a16:creationId xmlns:a16="http://schemas.microsoft.com/office/drawing/2014/main" id="{8042B0FE-6DAD-01BF-7018-D93C50CA9DE1}"/>
              </a:ext>
            </a:extLst>
          </p:cNvPr>
          <p:cNvCxnSpPr>
            <a:cxnSpLocks/>
          </p:cNvCxnSpPr>
          <p:nvPr/>
        </p:nvCxnSpPr>
        <p:spPr>
          <a:xfrm>
            <a:off x="231088" y="6540285"/>
            <a:ext cx="2916000" cy="0"/>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87A518A7-F89C-F716-E73D-C784D5F8BF99}"/>
                  </a:ext>
                </a:extLst>
              </p:cNvPr>
              <p:cNvSpPr txBox="1"/>
              <p:nvPr/>
            </p:nvSpPr>
            <p:spPr>
              <a:xfrm>
                <a:off x="2923776" y="6641241"/>
                <a:ext cx="16113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rPr>
                        <m:t>𝑡</m:t>
                      </m:r>
                    </m:oMath>
                  </m:oMathPara>
                </a14:m>
                <a:endParaRPr lang="en-GB" noProof="0" dirty="0"/>
              </a:p>
            </p:txBody>
          </p:sp>
        </mc:Choice>
        <mc:Fallback xmlns="">
          <p:sp>
            <p:nvSpPr>
              <p:cNvPr id="4" name="TextBox 3">
                <a:extLst>
                  <a:ext uri="{FF2B5EF4-FFF2-40B4-BE49-F238E27FC236}">
                    <a16:creationId xmlns:a16="http://schemas.microsoft.com/office/drawing/2014/main" id="{87A518A7-F89C-F716-E73D-C784D5F8BF99}"/>
                  </a:ext>
                </a:extLst>
              </p:cNvPr>
              <p:cNvSpPr txBox="1">
                <a:spLocks noRot="1" noChangeAspect="1" noMove="1" noResize="1" noEditPoints="1" noAdjustHandles="1" noChangeArrowheads="1" noChangeShapeType="1" noTextEdit="1"/>
              </p:cNvSpPr>
              <p:nvPr/>
            </p:nvSpPr>
            <p:spPr>
              <a:xfrm>
                <a:off x="2923776" y="6641241"/>
                <a:ext cx="161133" cy="276999"/>
              </a:xfrm>
              <a:prstGeom prst="rect">
                <a:avLst/>
              </a:prstGeom>
              <a:blipFill>
                <a:blip r:embed="rId7"/>
                <a:stretch>
                  <a:fillRect l="-30769" r="-23077" b="-6522"/>
                </a:stretch>
              </a:blipFill>
            </p:spPr>
            <p:txBody>
              <a:bodyPr/>
              <a:lstStyle/>
              <a:p>
                <a:r>
                  <a:rPr lang="en-US">
                    <a:noFill/>
                  </a:rPr>
                  <a:t> </a:t>
                </a:r>
              </a:p>
            </p:txBody>
          </p:sp>
        </mc:Fallback>
      </mc:AlternateContent>
      <p:sp>
        <p:nvSpPr>
          <p:cNvPr id="7" name="Rectangle: Rounded Corners 6">
            <a:extLst>
              <a:ext uri="{FF2B5EF4-FFF2-40B4-BE49-F238E27FC236}">
                <a16:creationId xmlns:a16="http://schemas.microsoft.com/office/drawing/2014/main" id="{88D16C39-8D79-ECE5-DCD7-8C21FAFEFB95}"/>
              </a:ext>
            </a:extLst>
          </p:cNvPr>
          <p:cNvSpPr/>
          <p:nvPr/>
        </p:nvSpPr>
        <p:spPr>
          <a:xfrm>
            <a:off x="249855" y="6079315"/>
            <a:ext cx="714286"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195D9CB-93B3-3EE0-CBC0-19BC438D03FE}"/>
                  </a:ext>
                </a:extLst>
              </p:cNvPr>
              <p:cNvSpPr txBox="1"/>
              <p:nvPr/>
            </p:nvSpPr>
            <p:spPr>
              <a:xfrm>
                <a:off x="209215" y="6082023"/>
                <a:ext cx="79302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𝑡</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oMath>
                  </m:oMathPara>
                </a14:m>
                <a:endParaRPr lang="en-GB" noProof="0" dirty="0"/>
              </a:p>
            </p:txBody>
          </p:sp>
        </mc:Choice>
        <mc:Fallback xmlns="">
          <p:sp>
            <p:nvSpPr>
              <p:cNvPr id="8" name="TextBox 7">
                <a:extLst>
                  <a:ext uri="{FF2B5EF4-FFF2-40B4-BE49-F238E27FC236}">
                    <a16:creationId xmlns:a16="http://schemas.microsoft.com/office/drawing/2014/main" id="{E195D9CB-93B3-3EE0-CBC0-19BC438D03FE}"/>
                  </a:ext>
                </a:extLst>
              </p:cNvPr>
              <p:cNvSpPr txBox="1">
                <a:spLocks noRot="1" noChangeAspect="1" noMove="1" noResize="1" noEditPoints="1" noAdjustHandles="1" noChangeArrowheads="1" noChangeShapeType="1" noTextEdit="1"/>
              </p:cNvSpPr>
              <p:nvPr/>
            </p:nvSpPr>
            <p:spPr>
              <a:xfrm>
                <a:off x="209215" y="6082023"/>
                <a:ext cx="793026" cy="369332"/>
              </a:xfrm>
              <a:prstGeom prst="rect">
                <a:avLst/>
              </a:prstGeom>
              <a:blipFill>
                <a:blip r:embed="rId8"/>
                <a:stretch>
                  <a:fillRect r="-6923" b="-15000"/>
                </a:stretch>
              </a:blipFill>
            </p:spPr>
            <p:txBody>
              <a:bodyPr/>
              <a:lstStyle/>
              <a:p>
                <a:r>
                  <a:rPr lang="en-US">
                    <a:noFill/>
                  </a:rPr>
                  <a:t> </a:t>
                </a:r>
              </a:p>
            </p:txBody>
          </p:sp>
        </mc:Fallback>
      </mc:AlternateContent>
      <p:sp>
        <p:nvSpPr>
          <p:cNvPr id="9" name="Rectangle: Rounded Corners 8">
            <a:extLst>
              <a:ext uri="{FF2B5EF4-FFF2-40B4-BE49-F238E27FC236}">
                <a16:creationId xmlns:a16="http://schemas.microsoft.com/office/drawing/2014/main" id="{3FA52415-5A75-BDC5-60B8-01233FE0F6CB}"/>
              </a:ext>
            </a:extLst>
          </p:cNvPr>
          <p:cNvSpPr/>
          <p:nvPr/>
        </p:nvSpPr>
        <p:spPr>
          <a:xfrm>
            <a:off x="1056568" y="6080841"/>
            <a:ext cx="714286"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67A38E13-EDC7-04F9-9186-4CB25A1EFAFF}"/>
                  </a:ext>
                </a:extLst>
              </p:cNvPr>
              <p:cNvSpPr txBox="1"/>
              <p:nvPr/>
            </p:nvSpPr>
            <p:spPr>
              <a:xfrm>
                <a:off x="1015928" y="6083549"/>
                <a:ext cx="79302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𝑡</m:t>
                          </m:r>
                        </m:e>
                        <m:sub>
                          <m:r>
                            <a:rPr lang="en-GB" b="0" i="1" noProof="0" smtClean="0">
                              <a:latin typeface="Cambria Math" panose="02040503050406030204" pitchFamily="18" charset="0"/>
                            </a:rPr>
                            <m:t>1</m:t>
                          </m:r>
                        </m:sub>
                      </m:sSub>
                      <m:r>
                        <a:rPr lang="en-GB" b="0" i="1" noProof="0" smtClean="0">
                          <a:latin typeface="Cambria Math" panose="02040503050406030204" pitchFamily="18" charset="0"/>
                        </a:rPr>
                        <m:t>)</m:t>
                      </m:r>
                    </m:oMath>
                  </m:oMathPara>
                </a14:m>
                <a:endParaRPr lang="en-GB" noProof="0" dirty="0"/>
              </a:p>
            </p:txBody>
          </p:sp>
        </mc:Choice>
        <mc:Fallback xmlns="">
          <p:sp>
            <p:nvSpPr>
              <p:cNvPr id="10" name="TextBox 9">
                <a:extLst>
                  <a:ext uri="{FF2B5EF4-FFF2-40B4-BE49-F238E27FC236}">
                    <a16:creationId xmlns:a16="http://schemas.microsoft.com/office/drawing/2014/main" id="{67A38E13-EDC7-04F9-9186-4CB25A1EFAFF}"/>
                  </a:ext>
                </a:extLst>
              </p:cNvPr>
              <p:cNvSpPr txBox="1">
                <a:spLocks noRot="1" noChangeAspect="1" noMove="1" noResize="1" noEditPoints="1" noAdjustHandles="1" noChangeArrowheads="1" noChangeShapeType="1" noTextEdit="1"/>
              </p:cNvSpPr>
              <p:nvPr/>
            </p:nvSpPr>
            <p:spPr>
              <a:xfrm>
                <a:off x="1015928" y="6083549"/>
                <a:ext cx="793026" cy="369332"/>
              </a:xfrm>
              <a:prstGeom prst="rect">
                <a:avLst/>
              </a:prstGeom>
              <a:blipFill>
                <a:blip r:embed="rId9"/>
                <a:stretch>
                  <a:fillRect r="-6923" b="-13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1490F2F1-2796-EA14-262E-B121EBC3DEED}"/>
                  </a:ext>
                </a:extLst>
              </p:cNvPr>
              <p:cNvSpPr txBox="1"/>
              <p:nvPr/>
            </p:nvSpPr>
            <p:spPr>
              <a:xfrm>
                <a:off x="1796035" y="6082023"/>
                <a:ext cx="38173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ea typeface="Cambria Math" panose="02040503050406030204" pitchFamily="18" charset="0"/>
                        </a:rPr>
                        <m:t>⋯</m:t>
                      </m:r>
                    </m:oMath>
                  </m:oMathPara>
                </a14:m>
                <a:endParaRPr lang="en-GB" noProof="0" dirty="0"/>
              </a:p>
            </p:txBody>
          </p:sp>
        </mc:Choice>
        <mc:Fallback xmlns="">
          <p:sp>
            <p:nvSpPr>
              <p:cNvPr id="13" name="TextBox 12">
                <a:extLst>
                  <a:ext uri="{FF2B5EF4-FFF2-40B4-BE49-F238E27FC236}">
                    <a16:creationId xmlns:a16="http://schemas.microsoft.com/office/drawing/2014/main" id="{1490F2F1-2796-EA14-262E-B121EBC3DEED}"/>
                  </a:ext>
                </a:extLst>
              </p:cNvPr>
              <p:cNvSpPr txBox="1">
                <a:spLocks noRot="1" noChangeAspect="1" noMove="1" noResize="1" noEditPoints="1" noAdjustHandles="1" noChangeArrowheads="1" noChangeShapeType="1" noTextEdit="1"/>
              </p:cNvSpPr>
              <p:nvPr/>
            </p:nvSpPr>
            <p:spPr>
              <a:xfrm>
                <a:off x="1796035" y="6082023"/>
                <a:ext cx="381730" cy="369332"/>
              </a:xfrm>
              <a:prstGeom prst="rect">
                <a:avLst/>
              </a:prstGeom>
              <a:blipFill>
                <a:blip r:embed="rId10"/>
                <a:stretch>
                  <a:fillRect/>
                </a:stretch>
              </a:blipFill>
            </p:spPr>
            <p:txBody>
              <a:bodyPr/>
              <a:lstStyle/>
              <a:p>
                <a:r>
                  <a:rPr lang="en-US">
                    <a:noFill/>
                  </a:rPr>
                  <a:t> </a:t>
                </a:r>
              </a:p>
            </p:txBody>
          </p:sp>
        </mc:Fallback>
      </mc:AlternateContent>
      <p:sp>
        <p:nvSpPr>
          <p:cNvPr id="14" name="Rectangle: Rounded Corners 13">
            <a:extLst>
              <a:ext uri="{FF2B5EF4-FFF2-40B4-BE49-F238E27FC236}">
                <a16:creationId xmlns:a16="http://schemas.microsoft.com/office/drawing/2014/main" id="{176F9400-0D7F-80F6-EA31-5949A10E4E63}"/>
              </a:ext>
            </a:extLst>
          </p:cNvPr>
          <p:cNvSpPr/>
          <p:nvPr/>
        </p:nvSpPr>
        <p:spPr>
          <a:xfrm>
            <a:off x="2296101" y="6057307"/>
            <a:ext cx="714286"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D3C27E99-D9EF-55BC-3F7F-56F1008BB885}"/>
                  </a:ext>
                </a:extLst>
              </p:cNvPr>
              <p:cNvSpPr txBox="1"/>
              <p:nvPr/>
            </p:nvSpPr>
            <p:spPr>
              <a:xfrm>
                <a:off x="2255461" y="6060015"/>
                <a:ext cx="79302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𝑡</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oMath>
                  </m:oMathPara>
                </a14:m>
                <a:endParaRPr lang="en-GB" noProof="0" dirty="0"/>
              </a:p>
            </p:txBody>
          </p:sp>
        </mc:Choice>
        <mc:Fallback xmlns="">
          <p:sp>
            <p:nvSpPr>
              <p:cNvPr id="15" name="TextBox 14">
                <a:extLst>
                  <a:ext uri="{FF2B5EF4-FFF2-40B4-BE49-F238E27FC236}">
                    <a16:creationId xmlns:a16="http://schemas.microsoft.com/office/drawing/2014/main" id="{D3C27E99-D9EF-55BC-3F7F-56F1008BB885}"/>
                  </a:ext>
                </a:extLst>
              </p:cNvPr>
              <p:cNvSpPr txBox="1">
                <a:spLocks noRot="1" noChangeAspect="1" noMove="1" noResize="1" noEditPoints="1" noAdjustHandles="1" noChangeArrowheads="1" noChangeShapeType="1" noTextEdit="1"/>
              </p:cNvSpPr>
              <p:nvPr/>
            </p:nvSpPr>
            <p:spPr>
              <a:xfrm>
                <a:off x="2255461" y="6060015"/>
                <a:ext cx="793026" cy="369332"/>
              </a:xfrm>
              <a:prstGeom prst="rect">
                <a:avLst/>
              </a:prstGeom>
              <a:blipFill>
                <a:blip r:embed="rId11"/>
                <a:stretch>
                  <a:fillRect r="-6923" b="-14754"/>
                </a:stretch>
              </a:blipFill>
            </p:spPr>
            <p:txBody>
              <a:bodyPr/>
              <a:lstStyle/>
              <a:p>
                <a:r>
                  <a:rPr lang="en-US">
                    <a:noFill/>
                  </a:rPr>
                  <a:t> </a:t>
                </a:r>
              </a:p>
            </p:txBody>
          </p:sp>
        </mc:Fallback>
      </mc:AlternateContent>
      <p:cxnSp>
        <p:nvCxnSpPr>
          <p:cNvPr id="20" name="Straight Arrow Connector 19">
            <a:extLst>
              <a:ext uri="{FF2B5EF4-FFF2-40B4-BE49-F238E27FC236}">
                <a16:creationId xmlns:a16="http://schemas.microsoft.com/office/drawing/2014/main" id="{91D75C0F-87E6-84A9-5BB6-CC7A4C8560FE}"/>
              </a:ext>
            </a:extLst>
          </p:cNvPr>
          <p:cNvCxnSpPr>
            <a:cxnSpLocks/>
          </p:cNvCxnSpPr>
          <p:nvPr/>
        </p:nvCxnSpPr>
        <p:spPr>
          <a:xfrm>
            <a:off x="249855" y="5834023"/>
            <a:ext cx="2016000" cy="0"/>
          </a:xfrm>
          <a:prstGeom prst="straightConnector1">
            <a:avLst/>
          </a:prstGeom>
          <a:ln w="19050">
            <a:headEnd type="triangle" w="lg" len="lg"/>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940A909B-68B5-D556-0B55-020E66B90ED6}"/>
                  </a:ext>
                </a:extLst>
              </p:cNvPr>
              <p:cNvSpPr txBox="1"/>
              <p:nvPr/>
            </p:nvSpPr>
            <p:spPr>
              <a:xfrm>
                <a:off x="685804" y="5405404"/>
                <a:ext cx="1101348" cy="39401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0"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𝑇</m:t>
                          </m:r>
                        </m:e>
                        <m:sub>
                          <m:r>
                            <m:rPr>
                              <m:sty m:val="p"/>
                            </m:rPr>
                            <a:rPr lang="en-GB" b="0" i="0" noProof="0" smtClean="0">
                              <a:latin typeface="Cambria Math" panose="02040503050406030204" pitchFamily="18" charset="0"/>
                              <a:ea typeface="Cambria Math" panose="02040503050406030204" pitchFamily="18" charset="0"/>
                            </a:rPr>
                            <m:t>upd</m:t>
                          </m:r>
                        </m:sub>
                      </m:sSub>
                    </m:oMath>
                  </m:oMathPara>
                </a14:m>
                <a:endParaRPr lang="en-GB" noProof="0" dirty="0"/>
              </a:p>
            </p:txBody>
          </p:sp>
        </mc:Choice>
        <mc:Fallback xmlns="">
          <p:sp>
            <p:nvSpPr>
              <p:cNvPr id="21" name="TextBox 20">
                <a:extLst>
                  <a:ext uri="{FF2B5EF4-FFF2-40B4-BE49-F238E27FC236}">
                    <a16:creationId xmlns:a16="http://schemas.microsoft.com/office/drawing/2014/main" id="{940A909B-68B5-D556-0B55-020E66B90ED6}"/>
                  </a:ext>
                </a:extLst>
              </p:cNvPr>
              <p:cNvSpPr txBox="1">
                <a:spLocks noRot="1" noChangeAspect="1" noMove="1" noResize="1" noEditPoints="1" noAdjustHandles="1" noChangeArrowheads="1" noChangeShapeType="1" noTextEdit="1"/>
              </p:cNvSpPr>
              <p:nvPr/>
            </p:nvSpPr>
            <p:spPr>
              <a:xfrm>
                <a:off x="685804" y="5405404"/>
                <a:ext cx="1101348" cy="394019"/>
              </a:xfrm>
              <a:prstGeom prst="rect">
                <a:avLst/>
              </a:prstGeom>
              <a:blipFill>
                <a:blip r:embed="rId12"/>
                <a:stretch>
                  <a:fillRect b="-9375"/>
                </a:stretch>
              </a:blipFill>
            </p:spPr>
            <p:txBody>
              <a:bodyPr/>
              <a:lstStyle/>
              <a:p>
                <a:r>
                  <a:rPr lang="en-US">
                    <a:noFill/>
                  </a:rPr>
                  <a:t> </a:t>
                </a:r>
              </a:p>
            </p:txBody>
          </p:sp>
        </mc:Fallback>
      </mc:AlternateContent>
      <p:grpSp>
        <p:nvGrpSpPr>
          <p:cNvPr id="73" name="Group 72">
            <a:extLst>
              <a:ext uri="{FF2B5EF4-FFF2-40B4-BE49-F238E27FC236}">
                <a16:creationId xmlns:a16="http://schemas.microsoft.com/office/drawing/2014/main" id="{3EA0A74B-7ACD-6B49-BD7C-D67B03D77F35}"/>
              </a:ext>
            </a:extLst>
          </p:cNvPr>
          <p:cNvGrpSpPr/>
          <p:nvPr/>
        </p:nvGrpSpPr>
        <p:grpSpPr>
          <a:xfrm>
            <a:off x="167565" y="2013164"/>
            <a:ext cx="623653" cy="669179"/>
            <a:chOff x="94594" y="1868587"/>
            <a:chExt cx="623653" cy="669179"/>
          </a:xfrm>
        </p:grpSpPr>
        <p:grpSp>
          <p:nvGrpSpPr>
            <p:cNvPr id="74" name="Group 73">
              <a:extLst>
                <a:ext uri="{FF2B5EF4-FFF2-40B4-BE49-F238E27FC236}">
                  <a16:creationId xmlns:a16="http://schemas.microsoft.com/office/drawing/2014/main" id="{0F341C3D-DB36-0415-74C2-33CF01CB2FB4}"/>
                </a:ext>
              </a:extLst>
            </p:cNvPr>
            <p:cNvGrpSpPr/>
            <p:nvPr/>
          </p:nvGrpSpPr>
          <p:grpSpPr>
            <a:xfrm>
              <a:off x="94594" y="1872556"/>
              <a:ext cx="68712" cy="92593"/>
              <a:chOff x="1844231" y="869163"/>
              <a:chExt cx="108640" cy="146399"/>
            </a:xfrm>
          </p:grpSpPr>
          <p:cxnSp>
            <p:nvCxnSpPr>
              <p:cNvPr id="107" name="Straight Connector 106">
                <a:extLst>
                  <a:ext uri="{FF2B5EF4-FFF2-40B4-BE49-F238E27FC236}">
                    <a16:creationId xmlns:a16="http://schemas.microsoft.com/office/drawing/2014/main" id="{B9BC2602-AADE-65F2-3A65-DD52E3B4ABAD}"/>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AB7CBAA4-D2C3-A858-EBE7-4ABF62914E4B}"/>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12840ECE-7747-A82F-3F8B-F85C3273FD04}"/>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75" name="Group 74">
              <a:extLst>
                <a:ext uri="{FF2B5EF4-FFF2-40B4-BE49-F238E27FC236}">
                  <a16:creationId xmlns:a16="http://schemas.microsoft.com/office/drawing/2014/main" id="{342EB8FD-A528-2F64-93DA-9A28C851F267}"/>
                </a:ext>
              </a:extLst>
            </p:cNvPr>
            <p:cNvGrpSpPr/>
            <p:nvPr/>
          </p:nvGrpSpPr>
          <p:grpSpPr>
            <a:xfrm>
              <a:off x="98940" y="2152583"/>
              <a:ext cx="68712" cy="92593"/>
              <a:chOff x="1844231" y="869163"/>
              <a:chExt cx="108640" cy="146399"/>
            </a:xfrm>
          </p:grpSpPr>
          <p:cxnSp>
            <p:nvCxnSpPr>
              <p:cNvPr id="104" name="Straight Connector 103">
                <a:extLst>
                  <a:ext uri="{FF2B5EF4-FFF2-40B4-BE49-F238E27FC236}">
                    <a16:creationId xmlns:a16="http://schemas.microsoft.com/office/drawing/2014/main" id="{93BEE500-63CC-FE06-54F3-B2DF9B704A86}"/>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2BA38D30-4BBE-4F4A-062C-99EAAFF73A0F}"/>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8762116A-1FB7-538B-C99D-EE5BF35BD8E4}"/>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76" name="Group 75">
              <a:extLst>
                <a:ext uri="{FF2B5EF4-FFF2-40B4-BE49-F238E27FC236}">
                  <a16:creationId xmlns:a16="http://schemas.microsoft.com/office/drawing/2014/main" id="{0BB185F8-9E98-3D58-9C66-682BF2BD74D3}"/>
                </a:ext>
              </a:extLst>
            </p:cNvPr>
            <p:cNvGrpSpPr/>
            <p:nvPr/>
          </p:nvGrpSpPr>
          <p:grpSpPr>
            <a:xfrm>
              <a:off x="98940" y="2445006"/>
              <a:ext cx="68712" cy="92593"/>
              <a:chOff x="1844231" y="869163"/>
              <a:chExt cx="108640" cy="146399"/>
            </a:xfrm>
          </p:grpSpPr>
          <p:cxnSp>
            <p:nvCxnSpPr>
              <p:cNvPr id="101" name="Straight Connector 100">
                <a:extLst>
                  <a:ext uri="{FF2B5EF4-FFF2-40B4-BE49-F238E27FC236}">
                    <a16:creationId xmlns:a16="http://schemas.microsoft.com/office/drawing/2014/main" id="{1B016D46-C074-D6D6-D147-7F890135D21D}"/>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C8033224-97C5-B620-48E3-3CE70B0193D5}"/>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D11C1039-DCEA-E59C-B2C3-828F1342944A}"/>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77" name="Group 76">
              <a:extLst>
                <a:ext uri="{FF2B5EF4-FFF2-40B4-BE49-F238E27FC236}">
                  <a16:creationId xmlns:a16="http://schemas.microsoft.com/office/drawing/2014/main" id="{A252CBE3-C14D-9F16-1B35-6A03E1C3FB91}"/>
                </a:ext>
              </a:extLst>
            </p:cNvPr>
            <p:cNvGrpSpPr/>
            <p:nvPr/>
          </p:nvGrpSpPr>
          <p:grpSpPr>
            <a:xfrm>
              <a:off x="380901" y="1868587"/>
              <a:ext cx="68712" cy="92593"/>
              <a:chOff x="1844231" y="869163"/>
              <a:chExt cx="108640" cy="146399"/>
            </a:xfrm>
          </p:grpSpPr>
          <p:cxnSp>
            <p:nvCxnSpPr>
              <p:cNvPr id="98" name="Straight Connector 97">
                <a:extLst>
                  <a:ext uri="{FF2B5EF4-FFF2-40B4-BE49-F238E27FC236}">
                    <a16:creationId xmlns:a16="http://schemas.microsoft.com/office/drawing/2014/main" id="{C0D4685C-5A1D-502F-D380-7E0450074531}"/>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109894B5-923B-A9C8-1FB0-843F1FEB7C73}"/>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C644ADEE-ACE9-B2DE-45AE-B589157B1E20}"/>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78" name="Group 77">
              <a:extLst>
                <a:ext uri="{FF2B5EF4-FFF2-40B4-BE49-F238E27FC236}">
                  <a16:creationId xmlns:a16="http://schemas.microsoft.com/office/drawing/2014/main" id="{DDCFE801-3836-523E-B470-F4C491D67EB0}"/>
                </a:ext>
              </a:extLst>
            </p:cNvPr>
            <p:cNvGrpSpPr/>
            <p:nvPr/>
          </p:nvGrpSpPr>
          <p:grpSpPr>
            <a:xfrm>
              <a:off x="379741" y="2148533"/>
              <a:ext cx="68712" cy="92593"/>
              <a:chOff x="1844231" y="869163"/>
              <a:chExt cx="108640" cy="146399"/>
            </a:xfrm>
          </p:grpSpPr>
          <p:cxnSp>
            <p:nvCxnSpPr>
              <p:cNvPr id="95" name="Straight Connector 94">
                <a:extLst>
                  <a:ext uri="{FF2B5EF4-FFF2-40B4-BE49-F238E27FC236}">
                    <a16:creationId xmlns:a16="http://schemas.microsoft.com/office/drawing/2014/main" id="{26DD6B2C-FCCD-66C6-9161-C1B43088561C}"/>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2013AFA4-2B0D-0BF3-A029-A48CAB2A25FF}"/>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925A3F7A-D9CB-3526-12C2-7200E0C8980B}"/>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79" name="Group 78">
              <a:extLst>
                <a:ext uri="{FF2B5EF4-FFF2-40B4-BE49-F238E27FC236}">
                  <a16:creationId xmlns:a16="http://schemas.microsoft.com/office/drawing/2014/main" id="{8EC20640-ABD8-193C-DC12-FE9275FDFD95}"/>
                </a:ext>
              </a:extLst>
            </p:cNvPr>
            <p:cNvGrpSpPr/>
            <p:nvPr/>
          </p:nvGrpSpPr>
          <p:grpSpPr>
            <a:xfrm>
              <a:off x="383825" y="2445173"/>
              <a:ext cx="68712" cy="92593"/>
              <a:chOff x="1844231" y="869163"/>
              <a:chExt cx="108640" cy="146399"/>
            </a:xfrm>
          </p:grpSpPr>
          <p:cxnSp>
            <p:nvCxnSpPr>
              <p:cNvPr id="92" name="Straight Connector 91">
                <a:extLst>
                  <a:ext uri="{FF2B5EF4-FFF2-40B4-BE49-F238E27FC236}">
                    <a16:creationId xmlns:a16="http://schemas.microsoft.com/office/drawing/2014/main" id="{76353133-19DE-D774-5CDF-7CE10DAD9AA8}"/>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A474EC89-AB38-5CB7-47C3-A246E0F96C83}"/>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F5E15C63-2701-0412-FED9-90D6925DFA90}"/>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80" name="Group 79">
              <a:extLst>
                <a:ext uri="{FF2B5EF4-FFF2-40B4-BE49-F238E27FC236}">
                  <a16:creationId xmlns:a16="http://schemas.microsoft.com/office/drawing/2014/main" id="{00B93FBF-91F4-E740-1B40-80341CD3237A}"/>
                </a:ext>
              </a:extLst>
            </p:cNvPr>
            <p:cNvGrpSpPr/>
            <p:nvPr/>
          </p:nvGrpSpPr>
          <p:grpSpPr>
            <a:xfrm>
              <a:off x="646611" y="1868587"/>
              <a:ext cx="68712" cy="92593"/>
              <a:chOff x="1844231" y="869163"/>
              <a:chExt cx="108640" cy="146399"/>
            </a:xfrm>
          </p:grpSpPr>
          <p:cxnSp>
            <p:nvCxnSpPr>
              <p:cNvPr id="89" name="Straight Connector 88">
                <a:extLst>
                  <a:ext uri="{FF2B5EF4-FFF2-40B4-BE49-F238E27FC236}">
                    <a16:creationId xmlns:a16="http://schemas.microsoft.com/office/drawing/2014/main" id="{81CDAC09-1BFF-23EC-FF65-0B9A2ED0DC0F}"/>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E856272B-1C97-474D-3631-35A82101BA7E}"/>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E02011A1-3F6B-04CD-6B99-59AAE35F1559}"/>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81" name="Group 80">
              <a:extLst>
                <a:ext uri="{FF2B5EF4-FFF2-40B4-BE49-F238E27FC236}">
                  <a16:creationId xmlns:a16="http://schemas.microsoft.com/office/drawing/2014/main" id="{741989CA-D80B-F6F0-20E4-067E57A0309A}"/>
                </a:ext>
              </a:extLst>
            </p:cNvPr>
            <p:cNvGrpSpPr/>
            <p:nvPr/>
          </p:nvGrpSpPr>
          <p:grpSpPr>
            <a:xfrm>
              <a:off x="645451" y="2148533"/>
              <a:ext cx="68712" cy="92593"/>
              <a:chOff x="1844231" y="869163"/>
              <a:chExt cx="108640" cy="146399"/>
            </a:xfrm>
          </p:grpSpPr>
          <p:cxnSp>
            <p:nvCxnSpPr>
              <p:cNvPr id="86" name="Straight Connector 85">
                <a:extLst>
                  <a:ext uri="{FF2B5EF4-FFF2-40B4-BE49-F238E27FC236}">
                    <a16:creationId xmlns:a16="http://schemas.microsoft.com/office/drawing/2014/main" id="{5DE19A5A-549B-1EA4-67C5-F3D8427DDD0F}"/>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DCBBADCF-D6F1-90E3-45A8-BC1BCAD1EC94}"/>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0D251B00-9161-555D-D751-EA9448D089EE}"/>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82" name="Group 81">
              <a:extLst>
                <a:ext uri="{FF2B5EF4-FFF2-40B4-BE49-F238E27FC236}">
                  <a16:creationId xmlns:a16="http://schemas.microsoft.com/office/drawing/2014/main" id="{81AC9A9B-0195-96E8-B5FA-CFDD6690AF4B}"/>
                </a:ext>
              </a:extLst>
            </p:cNvPr>
            <p:cNvGrpSpPr/>
            <p:nvPr/>
          </p:nvGrpSpPr>
          <p:grpSpPr>
            <a:xfrm>
              <a:off x="649535" y="2445173"/>
              <a:ext cx="68712" cy="92593"/>
              <a:chOff x="1844231" y="869163"/>
              <a:chExt cx="108640" cy="146399"/>
            </a:xfrm>
          </p:grpSpPr>
          <p:cxnSp>
            <p:nvCxnSpPr>
              <p:cNvPr id="83" name="Straight Connector 82">
                <a:extLst>
                  <a:ext uri="{FF2B5EF4-FFF2-40B4-BE49-F238E27FC236}">
                    <a16:creationId xmlns:a16="http://schemas.microsoft.com/office/drawing/2014/main" id="{38BC86C0-6BFD-7030-21D3-0622538D0AF1}"/>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3BDC1CE2-FEC2-D229-8172-24A077F00201}"/>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1F3818FA-1460-4D3F-21C9-258F362B9179}"/>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pic>
        <p:nvPicPr>
          <p:cNvPr id="110" name="Picture 109">
            <a:extLst>
              <a:ext uri="{FF2B5EF4-FFF2-40B4-BE49-F238E27FC236}">
                <a16:creationId xmlns:a16="http://schemas.microsoft.com/office/drawing/2014/main" id="{B65B1F17-C642-284B-0FFB-7E4FDA205344}"/>
              </a:ext>
            </a:extLst>
          </p:cNvPr>
          <p:cNvPicPr>
            <a:picLocks noChangeAspect="1"/>
          </p:cNvPicPr>
          <p:nvPr/>
        </p:nvPicPr>
        <p:blipFill>
          <a:blip r:embed="rId13"/>
          <a:stretch>
            <a:fillRect/>
          </a:stretch>
        </p:blipFill>
        <p:spPr>
          <a:xfrm>
            <a:off x="2244215" y="2731675"/>
            <a:ext cx="1152529" cy="1181800"/>
          </a:xfrm>
          <a:prstGeom prst="rect">
            <a:avLst/>
          </a:prstGeom>
        </p:spPr>
      </p:pic>
      <p:sp>
        <p:nvSpPr>
          <p:cNvPr id="111" name="TextBox 110">
            <a:extLst>
              <a:ext uri="{FF2B5EF4-FFF2-40B4-BE49-F238E27FC236}">
                <a16:creationId xmlns:a16="http://schemas.microsoft.com/office/drawing/2014/main" id="{F4B3C1FB-8EF2-6A25-6347-4C62BEC19CDA}"/>
              </a:ext>
            </a:extLst>
          </p:cNvPr>
          <p:cNvSpPr txBox="1"/>
          <p:nvPr/>
        </p:nvSpPr>
        <p:spPr>
          <a:xfrm>
            <a:off x="2335878" y="2368847"/>
            <a:ext cx="868320" cy="369332"/>
          </a:xfrm>
          <a:prstGeom prst="rect">
            <a:avLst/>
          </a:prstGeom>
          <a:noFill/>
        </p:spPr>
        <p:txBody>
          <a:bodyPr wrap="square">
            <a:spAutoFit/>
          </a:bodyPr>
          <a:lstStyle/>
          <a:p>
            <a:pPr algn="ctr"/>
            <a:r>
              <a:rPr lang="en-GB" sz="1800" b="0" strike="noStrike" spc="-1" noProof="0" dirty="0">
                <a:solidFill>
                  <a:srgbClr val="000000"/>
                </a:solidFill>
                <a:latin typeface="Calibri"/>
              </a:rPr>
              <a:t>SIM 1</a:t>
            </a:r>
            <a:endParaRPr lang="en-GB" noProof="0" dirty="0"/>
          </a:p>
        </p:txBody>
      </p:sp>
      <p:pic>
        <p:nvPicPr>
          <p:cNvPr id="3" name="Picture 2">
            <a:extLst>
              <a:ext uri="{FF2B5EF4-FFF2-40B4-BE49-F238E27FC236}">
                <a16:creationId xmlns:a16="http://schemas.microsoft.com/office/drawing/2014/main" id="{5CE90E8E-D494-1ECA-8E0D-56B8BD9DB20D}"/>
              </a:ext>
            </a:extLst>
          </p:cNvPr>
          <p:cNvPicPr>
            <a:picLocks noChangeAspect="1"/>
          </p:cNvPicPr>
          <p:nvPr/>
        </p:nvPicPr>
        <p:blipFill>
          <a:blip r:embed="rId13"/>
          <a:stretch>
            <a:fillRect/>
          </a:stretch>
        </p:blipFill>
        <p:spPr>
          <a:xfrm>
            <a:off x="972503" y="1968195"/>
            <a:ext cx="1152529" cy="1181800"/>
          </a:xfrm>
          <a:prstGeom prst="rect">
            <a:avLst/>
          </a:prstGeom>
        </p:spPr>
      </p:pic>
      <p:sp>
        <p:nvSpPr>
          <p:cNvPr id="11" name="TextBox 10">
            <a:extLst>
              <a:ext uri="{FF2B5EF4-FFF2-40B4-BE49-F238E27FC236}">
                <a16:creationId xmlns:a16="http://schemas.microsoft.com/office/drawing/2014/main" id="{0F433DE1-932E-6B81-20B5-DFFA7C369F75}"/>
              </a:ext>
            </a:extLst>
          </p:cNvPr>
          <p:cNvSpPr txBox="1"/>
          <p:nvPr/>
        </p:nvSpPr>
        <p:spPr>
          <a:xfrm>
            <a:off x="1176289" y="1481064"/>
            <a:ext cx="868320" cy="369332"/>
          </a:xfrm>
          <a:prstGeom prst="rect">
            <a:avLst/>
          </a:prstGeom>
          <a:noFill/>
        </p:spPr>
        <p:txBody>
          <a:bodyPr wrap="square">
            <a:spAutoFit/>
          </a:bodyPr>
          <a:lstStyle/>
          <a:p>
            <a:pPr algn="ctr"/>
            <a:r>
              <a:rPr lang="en-GB" sz="1800" b="0" strike="noStrike" spc="-1" noProof="0" dirty="0">
                <a:solidFill>
                  <a:srgbClr val="000000"/>
                </a:solidFill>
                <a:latin typeface="Calibri"/>
              </a:rPr>
              <a:t>SIM 2</a:t>
            </a:r>
            <a:endParaRPr lang="en-GB" noProof="0" dirty="0"/>
          </a:p>
        </p:txBody>
      </p:sp>
      <p:cxnSp>
        <p:nvCxnSpPr>
          <p:cNvPr id="16" name="Connector: Elbow 15">
            <a:extLst>
              <a:ext uri="{FF2B5EF4-FFF2-40B4-BE49-F238E27FC236}">
                <a16:creationId xmlns:a16="http://schemas.microsoft.com/office/drawing/2014/main" id="{94C11CC3-A063-69C5-12E0-9E37D21D41D3}"/>
              </a:ext>
            </a:extLst>
          </p:cNvPr>
          <p:cNvCxnSpPr>
            <a:stCxn id="3" idx="2"/>
            <a:endCxn id="110" idx="2"/>
          </p:cNvCxnSpPr>
          <p:nvPr/>
        </p:nvCxnSpPr>
        <p:spPr>
          <a:xfrm rot="16200000" flipH="1">
            <a:off x="1802884" y="2895879"/>
            <a:ext cx="763480" cy="1271712"/>
          </a:xfrm>
          <a:prstGeom prst="bentConnector3">
            <a:avLst>
              <a:gd name="adj1" fmla="val 129942"/>
            </a:avLst>
          </a:prstGeom>
          <a:ln w="158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04D2D5A7-F853-2897-D784-9E4E9333EC8C}"/>
                  </a:ext>
                </a:extLst>
              </p:cNvPr>
              <p:cNvSpPr txBox="1"/>
              <p:nvPr/>
            </p:nvSpPr>
            <p:spPr>
              <a:xfrm>
                <a:off x="1902561" y="3764757"/>
                <a:ext cx="48365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i="1" smtClean="0">
                          <a:latin typeface="Cambria Math" panose="02040503050406030204" pitchFamily="18" charset="0"/>
                          <a:ea typeface="Cambria Math" panose="02040503050406030204" pitchFamily="18" charset="0"/>
                        </a:rPr>
                        <m:t>∆</m:t>
                      </m:r>
                      <m:r>
                        <a:rPr lang="de-DE" b="0" i="1" smtClean="0">
                          <a:latin typeface="Cambria Math" panose="02040503050406030204" pitchFamily="18" charset="0"/>
                          <a:ea typeface="Cambria Math" panose="02040503050406030204" pitchFamily="18" charset="0"/>
                        </a:rPr>
                        <m:t>𝑡</m:t>
                      </m:r>
                    </m:oMath>
                  </m:oMathPara>
                </a14:m>
                <a:endParaRPr lang="en-GB" dirty="0"/>
              </a:p>
            </p:txBody>
          </p:sp>
        </mc:Choice>
        <mc:Fallback xmlns="">
          <p:sp>
            <p:nvSpPr>
              <p:cNvPr id="17" name="TextBox 16">
                <a:extLst>
                  <a:ext uri="{FF2B5EF4-FFF2-40B4-BE49-F238E27FC236}">
                    <a16:creationId xmlns:a16="http://schemas.microsoft.com/office/drawing/2014/main" id="{04D2D5A7-F853-2897-D784-9E4E9333EC8C}"/>
                  </a:ext>
                </a:extLst>
              </p:cNvPr>
              <p:cNvSpPr txBox="1">
                <a:spLocks noRot="1" noChangeAspect="1" noMove="1" noResize="1" noEditPoints="1" noAdjustHandles="1" noChangeArrowheads="1" noChangeShapeType="1" noTextEdit="1"/>
              </p:cNvSpPr>
              <p:nvPr/>
            </p:nvSpPr>
            <p:spPr>
              <a:xfrm>
                <a:off x="1902561" y="3764757"/>
                <a:ext cx="483659" cy="369332"/>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194B2A36-FAA7-FB5E-731D-6DABBBD4D088}"/>
                  </a:ext>
                </a:extLst>
              </p:cNvPr>
              <p:cNvSpPr txBox="1"/>
              <p:nvPr/>
            </p:nvSpPr>
            <p:spPr>
              <a:xfrm>
                <a:off x="2554447" y="2914396"/>
                <a:ext cx="607687"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b="1" i="1" noProof="0" smtClean="0">
                          <a:latin typeface="Cambria Math" panose="02040503050406030204" pitchFamily="18" charset="0"/>
                          <a:ea typeface="Cambria Math" panose="02040503050406030204" pitchFamily="18" charset="0"/>
                        </a:rPr>
                        <m:t>𝕴</m:t>
                      </m:r>
                      <m:d>
                        <m:dPr>
                          <m:ctrlPr>
                            <a:rPr lang="en-GB" i="1" noProof="0" smtClean="0">
                              <a:latin typeface="Cambria Math" panose="02040503050406030204" pitchFamily="18" charset="0"/>
                            </a:rPr>
                          </m:ctrlPr>
                        </m:dPr>
                        <m:e>
                          <m:r>
                            <a:rPr lang="en-GB" i="1" noProof="0" smtClean="0">
                              <a:latin typeface="Cambria Math" panose="02040503050406030204" pitchFamily="18" charset="0"/>
                            </a:rPr>
                            <m:t>𝑡</m:t>
                          </m:r>
                        </m:e>
                      </m:d>
                    </m:oMath>
                  </m:oMathPara>
                </a14:m>
                <a:endParaRPr lang="en-GB" dirty="0"/>
              </a:p>
            </p:txBody>
          </p:sp>
        </mc:Choice>
        <mc:Fallback xmlns="">
          <p:sp>
            <p:nvSpPr>
              <p:cNvPr id="19" name="TextBox 18">
                <a:extLst>
                  <a:ext uri="{FF2B5EF4-FFF2-40B4-BE49-F238E27FC236}">
                    <a16:creationId xmlns:a16="http://schemas.microsoft.com/office/drawing/2014/main" id="{194B2A36-FAA7-FB5E-731D-6DABBBD4D088}"/>
                  </a:ext>
                </a:extLst>
              </p:cNvPr>
              <p:cNvSpPr txBox="1">
                <a:spLocks noRot="1" noChangeAspect="1" noMove="1" noResize="1" noEditPoints="1" noAdjustHandles="1" noChangeArrowheads="1" noChangeShapeType="1" noTextEdit="1"/>
              </p:cNvSpPr>
              <p:nvPr/>
            </p:nvSpPr>
            <p:spPr>
              <a:xfrm>
                <a:off x="2554447" y="2914396"/>
                <a:ext cx="607687" cy="369332"/>
              </a:xfrm>
              <a:prstGeom prst="rect">
                <a:avLst/>
              </a:prstGeom>
              <a:blipFill>
                <a:blip r:embed="rId15"/>
                <a:stretch>
                  <a:fillRect/>
                </a:stretch>
              </a:blipFill>
            </p:spPr>
            <p:txBody>
              <a:bodyPr/>
              <a:lstStyle/>
              <a:p>
                <a:r>
                  <a:rPr lang="en-US">
                    <a:noFill/>
                  </a:rPr>
                  <a:t> </a:t>
                </a:r>
              </a:p>
            </p:txBody>
          </p:sp>
        </mc:Fallback>
      </mc:AlternateContent>
      <p:sp>
        <p:nvSpPr>
          <p:cNvPr id="22" name="TextBox 21">
            <a:extLst>
              <a:ext uri="{FF2B5EF4-FFF2-40B4-BE49-F238E27FC236}">
                <a16:creationId xmlns:a16="http://schemas.microsoft.com/office/drawing/2014/main" id="{B4BE6C00-8A57-A025-C5DD-38C80E7B2113}"/>
              </a:ext>
            </a:extLst>
          </p:cNvPr>
          <p:cNvSpPr txBox="1"/>
          <p:nvPr/>
        </p:nvSpPr>
        <p:spPr>
          <a:xfrm>
            <a:off x="1155081" y="2225509"/>
            <a:ext cx="841897" cy="523220"/>
          </a:xfrm>
          <a:prstGeom prst="rect">
            <a:avLst/>
          </a:prstGeom>
          <a:solidFill>
            <a:srgbClr val="FFFFFF">
              <a:alpha val="34000"/>
            </a:srgbClr>
          </a:solidFill>
        </p:spPr>
        <p:txBody>
          <a:bodyPr wrap="none" rtlCol="0">
            <a:spAutoFit/>
          </a:bodyPr>
          <a:lstStyle/>
          <a:p>
            <a:pPr algn="ctr"/>
            <a:r>
              <a:rPr lang="en-GB" sz="1400" dirty="0"/>
              <a:t>Neural</a:t>
            </a:r>
          </a:p>
          <a:p>
            <a:pPr algn="ctr"/>
            <a:r>
              <a:rPr lang="en-GB" sz="1400" dirty="0"/>
              <a:t>Network</a:t>
            </a:r>
          </a:p>
        </p:txBody>
      </p:sp>
      <p:pic>
        <p:nvPicPr>
          <p:cNvPr id="12" name="Graphic 11" descr="Walk with solid fill">
            <a:extLst>
              <a:ext uri="{FF2B5EF4-FFF2-40B4-BE49-F238E27FC236}">
                <a16:creationId xmlns:a16="http://schemas.microsoft.com/office/drawing/2014/main" id="{AFA5E7DA-3A48-9E41-08F1-928EBD384B2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574812" y="4531623"/>
            <a:ext cx="454605" cy="454605"/>
          </a:xfrm>
          <a:prstGeom prst="rect">
            <a:avLst/>
          </a:prstGeom>
        </p:spPr>
      </p:pic>
      <p:pic>
        <p:nvPicPr>
          <p:cNvPr id="24" name="Graphic 23" descr="Walk with solid fill">
            <a:extLst>
              <a:ext uri="{FF2B5EF4-FFF2-40B4-BE49-F238E27FC236}">
                <a16:creationId xmlns:a16="http://schemas.microsoft.com/office/drawing/2014/main" id="{685EF4B5-5099-9B8F-4D9D-C4657DC9626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822180" y="4566468"/>
            <a:ext cx="454605" cy="454605"/>
          </a:xfrm>
          <a:prstGeom prst="rect">
            <a:avLst/>
          </a:prstGeom>
        </p:spPr>
      </p:pic>
      <p:pic>
        <p:nvPicPr>
          <p:cNvPr id="25" name="Graphic 24" descr="Walk with solid fill">
            <a:extLst>
              <a:ext uri="{FF2B5EF4-FFF2-40B4-BE49-F238E27FC236}">
                <a16:creationId xmlns:a16="http://schemas.microsoft.com/office/drawing/2014/main" id="{6DC55AD3-023F-A51D-1036-978077D845E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543296" y="2826784"/>
            <a:ext cx="454605" cy="454605"/>
          </a:xfrm>
          <a:prstGeom prst="rect">
            <a:avLst/>
          </a:prstGeom>
        </p:spPr>
      </p:pic>
      <p:sp>
        <p:nvSpPr>
          <p:cNvPr id="28" name="Cube 27">
            <a:extLst>
              <a:ext uri="{FF2B5EF4-FFF2-40B4-BE49-F238E27FC236}">
                <a16:creationId xmlns:a16="http://schemas.microsoft.com/office/drawing/2014/main" id="{0AB9BF78-2F42-B9D8-D1F0-78707E1DD478}"/>
              </a:ext>
            </a:extLst>
          </p:cNvPr>
          <p:cNvSpPr/>
          <p:nvPr/>
        </p:nvSpPr>
        <p:spPr>
          <a:xfrm>
            <a:off x="0" y="837254"/>
            <a:ext cx="7023369" cy="4413933"/>
          </a:xfrm>
          <a:prstGeom prst="cube">
            <a:avLst>
              <a:gd name="adj" fmla="val 13327"/>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Graphic 28" descr="Wireless router outline">
            <a:extLst>
              <a:ext uri="{FF2B5EF4-FFF2-40B4-BE49-F238E27FC236}">
                <a16:creationId xmlns:a16="http://schemas.microsoft.com/office/drawing/2014/main" id="{B6554F95-7396-46A3-B036-D09733ECF06E}"/>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5489414" y="1493509"/>
            <a:ext cx="914400" cy="914400"/>
          </a:xfrm>
          <a:prstGeom prst="rect">
            <a:avLst/>
          </a:prstGeom>
        </p:spPr>
      </p:pic>
      <p:pic>
        <p:nvPicPr>
          <p:cNvPr id="31" name="Graphic 35" descr="Smart Phone with solid fill">
            <a:extLst>
              <a:ext uri="{FF2B5EF4-FFF2-40B4-BE49-F238E27FC236}">
                <a16:creationId xmlns:a16="http://schemas.microsoft.com/office/drawing/2014/main" id="{F242FB59-C38F-131F-86D5-3BE5D5E5FAC4}"/>
              </a:ext>
            </a:extLst>
          </p:cNvPr>
          <p:cNvPicPr/>
          <p:nvPr/>
        </p:nvPicPr>
        <p:blipFill>
          <a:blip r:embed="rId4"/>
          <a:stretch/>
        </p:blipFill>
        <p:spPr>
          <a:xfrm rot="1730551">
            <a:off x="3168733" y="4564307"/>
            <a:ext cx="346456" cy="278418"/>
          </a:xfrm>
          <a:prstGeom prst="rect">
            <a:avLst/>
          </a:prstGeom>
          <a:ln w="0">
            <a:noFill/>
          </a:ln>
        </p:spPr>
      </p:pic>
      <p:pic>
        <p:nvPicPr>
          <p:cNvPr id="32" name="Graphic 35" descr="Smart Phone with solid fill">
            <a:extLst>
              <a:ext uri="{FF2B5EF4-FFF2-40B4-BE49-F238E27FC236}">
                <a16:creationId xmlns:a16="http://schemas.microsoft.com/office/drawing/2014/main" id="{C6915904-5A8A-5C33-B888-D6FDFDD43CF1}"/>
              </a:ext>
            </a:extLst>
          </p:cNvPr>
          <p:cNvPicPr/>
          <p:nvPr/>
        </p:nvPicPr>
        <p:blipFill>
          <a:blip r:embed="rId4"/>
          <a:stretch/>
        </p:blipFill>
        <p:spPr>
          <a:xfrm rot="1730551">
            <a:off x="5899619" y="2875328"/>
            <a:ext cx="346456" cy="278418"/>
          </a:xfrm>
          <a:prstGeom prst="rect">
            <a:avLst/>
          </a:prstGeom>
          <a:ln w="0">
            <a:noFill/>
          </a:ln>
        </p:spPr>
      </p:pic>
      <p:pic>
        <p:nvPicPr>
          <p:cNvPr id="33" name="Graphic 35" descr="Smart Phone with solid fill">
            <a:extLst>
              <a:ext uri="{FF2B5EF4-FFF2-40B4-BE49-F238E27FC236}">
                <a16:creationId xmlns:a16="http://schemas.microsoft.com/office/drawing/2014/main" id="{70ECF12C-6F0C-6641-FD4C-10F0DD6C6FBA}"/>
              </a:ext>
            </a:extLst>
          </p:cNvPr>
          <p:cNvPicPr/>
          <p:nvPr/>
        </p:nvPicPr>
        <p:blipFill>
          <a:blip r:embed="rId4"/>
          <a:stretch/>
        </p:blipFill>
        <p:spPr>
          <a:xfrm rot="1730551">
            <a:off x="5947072" y="4578583"/>
            <a:ext cx="346456" cy="278418"/>
          </a:xfrm>
          <a:prstGeom prst="rect">
            <a:avLst/>
          </a:prstGeom>
          <a:ln w="0">
            <a:noFill/>
          </a:ln>
        </p:spPr>
      </p:pic>
    </p:spTree>
    <p:extLst>
      <p:ext uri="{BB962C8B-B14F-4D97-AF65-F5344CB8AC3E}">
        <p14:creationId xmlns:p14="http://schemas.microsoft.com/office/powerpoint/2010/main" val="765361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8AB706-0347-DAF4-F06E-1678147B77D8}"/>
            </a:ext>
          </a:extLst>
        </p:cNvPr>
        <p:cNvGrpSpPr/>
        <p:nvPr/>
      </p:nvGrpSpPr>
      <p:grpSpPr>
        <a:xfrm>
          <a:off x="0" y="0"/>
          <a:ext cx="0" cy="0"/>
          <a:chOff x="0" y="0"/>
          <a:chExt cx="0" cy="0"/>
        </a:xfrm>
      </p:grpSpPr>
      <p:sp>
        <p:nvSpPr>
          <p:cNvPr id="26" name="Oval 25">
            <a:extLst>
              <a:ext uri="{FF2B5EF4-FFF2-40B4-BE49-F238E27FC236}">
                <a16:creationId xmlns:a16="http://schemas.microsoft.com/office/drawing/2014/main" id="{AD795BE4-964F-130F-BF9E-32F5F6AA7EC8}"/>
              </a:ext>
            </a:extLst>
          </p:cNvPr>
          <p:cNvSpPr/>
          <p:nvPr/>
        </p:nvSpPr>
        <p:spPr>
          <a:xfrm>
            <a:off x="2524006" y="4219084"/>
            <a:ext cx="1214148" cy="327178"/>
          </a:xfrm>
          <a:prstGeom prst="ellipse">
            <a:avLst/>
          </a:prstGeom>
          <a:solidFill>
            <a:srgbClr val="FFE6CB"/>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27" name="Oval 26">
            <a:extLst>
              <a:ext uri="{FF2B5EF4-FFF2-40B4-BE49-F238E27FC236}">
                <a16:creationId xmlns:a16="http://schemas.microsoft.com/office/drawing/2014/main" id="{1DF7CE12-842D-C47D-8AFC-26A7FAD6F8F9}"/>
              </a:ext>
            </a:extLst>
          </p:cNvPr>
          <p:cNvSpPr/>
          <p:nvPr/>
        </p:nvSpPr>
        <p:spPr>
          <a:xfrm>
            <a:off x="3054865" y="2426608"/>
            <a:ext cx="1214148" cy="327178"/>
          </a:xfrm>
          <a:prstGeom prst="ellipse">
            <a:avLst/>
          </a:prstGeom>
          <a:solidFill>
            <a:srgbClr val="FFE6CB"/>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30" name="TextBox 33">
            <a:extLst>
              <a:ext uri="{FF2B5EF4-FFF2-40B4-BE49-F238E27FC236}">
                <a16:creationId xmlns:a16="http://schemas.microsoft.com/office/drawing/2014/main" id="{6CD3DEE4-B415-DAF9-E409-42AFB44C5DDD}"/>
              </a:ext>
            </a:extLst>
          </p:cNvPr>
          <p:cNvSpPr/>
          <p:nvPr/>
        </p:nvSpPr>
        <p:spPr>
          <a:xfrm>
            <a:off x="0" y="-10028"/>
            <a:ext cx="4234754" cy="521766"/>
          </a:xfrm>
          <a:prstGeom prst="rect">
            <a:avLst/>
          </a:prstGeom>
          <a:solidFill>
            <a:srgbClr val="C00000">
              <a:alpha val="22000"/>
            </a:srgbClr>
          </a:solid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buNone/>
            </a:pPr>
            <a:endParaRPr lang="en-GB" sz="2800" b="0" strike="noStrike" spc="-1" noProof="0" dirty="0">
              <a:latin typeface="Arial"/>
            </a:endParaRPr>
          </a:p>
        </p:txBody>
      </p:sp>
      <p:sp>
        <p:nvSpPr>
          <p:cNvPr id="6" name="Oval 5">
            <a:extLst>
              <a:ext uri="{FF2B5EF4-FFF2-40B4-BE49-F238E27FC236}">
                <a16:creationId xmlns:a16="http://schemas.microsoft.com/office/drawing/2014/main" id="{EAB2480C-6A2C-8C61-907A-080749C77E77}"/>
              </a:ext>
            </a:extLst>
          </p:cNvPr>
          <p:cNvSpPr/>
          <p:nvPr/>
        </p:nvSpPr>
        <p:spPr>
          <a:xfrm>
            <a:off x="1957006" y="3397537"/>
            <a:ext cx="1214148" cy="327178"/>
          </a:xfrm>
          <a:prstGeom prst="ellipse">
            <a:avLst/>
          </a:prstGeom>
          <a:solidFill>
            <a:srgbClr val="FFE6CB"/>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114" name="TextBox 8">
            <a:extLst>
              <a:ext uri="{FF2B5EF4-FFF2-40B4-BE49-F238E27FC236}">
                <a16:creationId xmlns:a16="http://schemas.microsoft.com/office/drawing/2014/main" id="{DDB4EC42-E61F-64A6-62DF-150EBC138A3A}"/>
              </a:ext>
            </a:extLst>
          </p:cNvPr>
          <p:cNvSpPr/>
          <p:nvPr/>
        </p:nvSpPr>
        <p:spPr>
          <a:xfrm>
            <a:off x="3054865" y="2897107"/>
            <a:ext cx="868320" cy="64487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n-GB" sz="1800" b="0" strike="noStrike" spc="-1" noProof="0" dirty="0">
                <a:solidFill>
                  <a:srgbClr val="000000"/>
                </a:solidFill>
                <a:latin typeface="Calibri"/>
              </a:rPr>
              <a:t>Mobile</a:t>
            </a:r>
          </a:p>
          <a:p>
            <a:pPr algn="ctr">
              <a:lnSpc>
                <a:spcPct val="100000"/>
              </a:lnSpc>
              <a:buNone/>
            </a:pPr>
            <a:r>
              <a:rPr lang="en-GB" spc="-1" noProof="0" dirty="0">
                <a:solidFill>
                  <a:srgbClr val="000000"/>
                </a:solidFill>
                <a:latin typeface="Calibri"/>
              </a:rPr>
              <a:t>Users</a:t>
            </a:r>
            <a:endParaRPr lang="en-GB" sz="1800" b="0" strike="noStrike" spc="-1" noProof="0" dirty="0">
              <a:latin typeface="Arial"/>
            </a:endParaRPr>
          </a:p>
        </p:txBody>
      </p:sp>
      <p:sp>
        <p:nvSpPr>
          <p:cNvPr id="124" name="TextBox 33">
            <a:extLst>
              <a:ext uri="{FF2B5EF4-FFF2-40B4-BE49-F238E27FC236}">
                <a16:creationId xmlns:a16="http://schemas.microsoft.com/office/drawing/2014/main" id="{8E18CDA3-3D19-9F5C-B286-123A413E2B37}"/>
              </a:ext>
            </a:extLst>
          </p:cNvPr>
          <p:cNvSpPr/>
          <p:nvPr/>
        </p:nvSpPr>
        <p:spPr>
          <a:xfrm>
            <a:off x="0" y="16822"/>
            <a:ext cx="2397044" cy="521766"/>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2800" spc="-1" dirty="0">
                <a:solidFill>
                  <a:srgbClr val="000000"/>
                </a:solidFill>
                <a:latin typeface="Calibri"/>
              </a:rPr>
              <a:t>Channel Model</a:t>
            </a:r>
            <a:endParaRPr lang="en-GB" sz="2800" b="0" strike="noStrike" spc="-1" noProof="0" dirty="0">
              <a:latin typeface="Arial"/>
            </a:endParaRPr>
          </a:p>
        </p:txBody>
      </p:sp>
      <p:pic>
        <p:nvPicPr>
          <p:cNvPr id="125" name="Graphic 35" descr="Smart Phone with solid fill">
            <a:extLst>
              <a:ext uri="{FF2B5EF4-FFF2-40B4-BE49-F238E27FC236}">
                <a16:creationId xmlns:a16="http://schemas.microsoft.com/office/drawing/2014/main" id="{74A8121F-0D3F-2981-B020-7E3D9DFB0AC1}"/>
              </a:ext>
            </a:extLst>
          </p:cNvPr>
          <p:cNvPicPr/>
          <p:nvPr/>
        </p:nvPicPr>
        <p:blipFill>
          <a:blip r:embed="rId2"/>
          <a:stretch/>
        </p:blipFill>
        <p:spPr>
          <a:xfrm rot="1730551">
            <a:off x="2559931" y="3122093"/>
            <a:ext cx="346456" cy="278418"/>
          </a:xfrm>
          <a:prstGeom prst="rect">
            <a:avLst/>
          </a:prstGeom>
          <a:ln w="0">
            <a:noFill/>
          </a:ln>
        </p:spPr>
      </p:pic>
      <p:pic>
        <p:nvPicPr>
          <p:cNvPr id="5" name="Graphic 4" descr="Walk with solid fill">
            <a:extLst>
              <a:ext uri="{FF2B5EF4-FFF2-40B4-BE49-F238E27FC236}">
                <a16:creationId xmlns:a16="http://schemas.microsoft.com/office/drawing/2014/main" id="{B3CEF949-0CA5-C31F-2EF3-9F96C11FB40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198617" y="3121754"/>
            <a:ext cx="454605" cy="454605"/>
          </a:xfrm>
          <a:prstGeom prst="rect">
            <a:avLst/>
          </a:prstGeom>
        </p:spPr>
      </p:pic>
      <p:sp>
        <p:nvSpPr>
          <p:cNvPr id="219" name="Slide Number Placeholder 218">
            <a:extLst>
              <a:ext uri="{FF2B5EF4-FFF2-40B4-BE49-F238E27FC236}">
                <a16:creationId xmlns:a16="http://schemas.microsoft.com/office/drawing/2014/main" id="{4B105CD7-644F-FB98-439E-807D32394781}"/>
              </a:ext>
            </a:extLst>
          </p:cNvPr>
          <p:cNvSpPr>
            <a:spLocks noGrp="1"/>
          </p:cNvSpPr>
          <p:nvPr>
            <p:ph type="sldNum" idx="3"/>
          </p:nvPr>
        </p:nvSpPr>
        <p:spPr>
          <a:xfrm>
            <a:off x="11599112" y="6510203"/>
            <a:ext cx="585472" cy="364680"/>
          </a:xfrm>
        </p:spPr>
        <p:txBody>
          <a:bodyPr/>
          <a:lstStyle/>
          <a:p>
            <a:fld id="{C932A77E-96FA-4D0D-9FF9-7EEFED12E590}" type="slidenum">
              <a:rPr lang="en-GB" sz="1600" noProof="0" smtClean="0"/>
              <a:t>24</a:t>
            </a:fld>
            <a:endParaRPr lang="en-GB" sz="1600" noProof="0" dirty="0"/>
          </a:p>
        </p:txBody>
      </p:sp>
      <p:pic>
        <p:nvPicPr>
          <p:cNvPr id="110" name="Picture 109">
            <a:extLst>
              <a:ext uri="{FF2B5EF4-FFF2-40B4-BE49-F238E27FC236}">
                <a16:creationId xmlns:a16="http://schemas.microsoft.com/office/drawing/2014/main" id="{BB3C58A5-0C6C-F514-C457-820022C09EDD}"/>
              </a:ext>
            </a:extLst>
          </p:cNvPr>
          <p:cNvPicPr>
            <a:picLocks noChangeAspect="1"/>
          </p:cNvPicPr>
          <p:nvPr/>
        </p:nvPicPr>
        <p:blipFill>
          <a:blip r:embed="rId5"/>
          <a:stretch>
            <a:fillRect/>
          </a:stretch>
        </p:blipFill>
        <p:spPr>
          <a:xfrm>
            <a:off x="238753" y="1745142"/>
            <a:ext cx="1152529" cy="1181800"/>
          </a:xfrm>
          <a:prstGeom prst="rect">
            <a:avLst/>
          </a:prstGeom>
        </p:spPr>
      </p:pic>
      <p:sp>
        <p:nvSpPr>
          <p:cNvPr id="111" name="TextBox 110">
            <a:extLst>
              <a:ext uri="{FF2B5EF4-FFF2-40B4-BE49-F238E27FC236}">
                <a16:creationId xmlns:a16="http://schemas.microsoft.com/office/drawing/2014/main" id="{BC1AA3AC-93F4-7DC5-82F1-A7DBB31DB0D8}"/>
              </a:ext>
            </a:extLst>
          </p:cNvPr>
          <p:cNvSpPr txBox="1"/>
          <p:nvPr/>
        </p:nvSpPr>
        <p:spPr>
          <a:xfrm>
            <a:off x="330416" y="1382314"/>
            <a:ext cx="868320" cy="369332"/>
          </a:xfrm>
          <a:prstGeom prst="rect">
            <a:avLst/>
          </a:prstGeom>
          <a:noFill/>
        </p:spPr>
        <p:txBody>
          <a:bodyPr wrap="square">
            <a:spAutoFit/>
          </a:bodyPr>
          <a:lstStyle/>
          <a:p>
            <a:pPr algn="ctr"/>
            <a:r>
              <a:rPr lang="en-GB" sz="1800" b="0" strike="noStrike" spc="-1" noProof="0" dirty="0">
                <a:solidFill>
                  <a:srgbClr val="000000"/>
                </a:solidFill>
                <a:latin typeface="Calibri"/>
              </a:rPr>
              <a:t>SIM 1</a:t>
            </a:r>
            <a:endParaRPr lang="en-GB" noProof="0" dirty="0"/>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308DABB0-4809-A28A-A544-8E4DA2FB8D28}"/>
                  </a:ext>
                </a:extLst>
              </p:cNvPr>
              <p:cNvSpPr txBox="1"/>
              <p:nvPr/>
            </p:nvSpPr>
            <p:spPr>
              <a:xfrm>
                <a:off x="548985" y="1927863"/>
                <a:ext cx="607687"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b="1" i="1" noProof="0" smtClean="0">
                          <a:latin typeface="Cambria Math" panose="02040503050406030204" pitchFamily="18" charset="0"/>
                          <a:ea typeface="Cambria Math" panose="02040503050406030204" pitchFamily="18" charset="0"/>
                        </a:rPr>
                        <m:t>𝕴</m:t>
                      </m:r>
                      <m:d>
                        <m:dPr>
                          <m:ctrlPr>
                            <a:rPr lang="en-GB" i="1" noProof="0" smtClean="0">
                              <a:latin typeface="Cambria Math" panose="02040503050406030204" pitchFamily="18" charset="0"/>
                            </a:rPr>
                          </m:ctrlPr>
                        </m:dPr>
                        <m:e>
                          <m:r>
                            <a:rPr lang="en-GB" i="1" noProof="0" smtClean="0">
                              <a:latin typeface="Cambria Math" panose="02040503050406030204" pitchFamily="18" charset="0"/>
                            </a:rPr>
                            <m:t>𝑡</m:t>
                          </m:r>
                        </m:e>
                      </m:d>
                    </m:oMath>
                  </m:oMathPara>
                </a14:m>
                <a:endParaRPr lang="en-GB" dirty="0"/>
              </a:p>
            </p:txBody>
          </p:sp>
        </mc:Choice>
        <mc:Fallback xmlns="">
          <p:sp>
            <p:nvSpPr>
              <p:cNvPr id="19" name="TextBox 18">
                <a:extLst>
                  <a:ext uri="{FF2B5EF4-FFF2-40B4-BE49-F238E27FC236}">
                    <a16:creationId xmlns:a16="http://schemas.microsoft.com/office/drawing/2014/main" id="{308DABB0-4809-A28A-A544-8E4DA2FB8D28}"/>
                  </a:ext>
                </a:extLst>
              </p:cNvPr>
              <p:cNvSpPr txBox="1">
                <a:spLocks noRot="1" noChangeAspect="1" noMove="1" noResize="1" noEditPoints="1" noAdjustHandles="1" noChangeArrowheads="1" noChangeShapeType="1" noTextEdit="1"/>
              </p:cNvSpPr>
              <p:nvPr/>
            </p:nvSpPr>
            <p:spPr>
              <a:xfrm>
                <a:off x="548985" y="1927863"/>
                <a:ext cx="607687" cy="369332"/>
              </a:xfrm>
              <a:prstGeom prst="rect">
                <a:avLst/>
              </a:prstGeom>
              <a:blipFill>
                <a:blip r:embed="rId6"/>
                <a:stretch>
                  <a:fillRect/>
                </a:stretch>
              </a:blipFill>
            </p:spPr>
            <p:txBody>
              <a:bodyPr/>
              <a:lstStyle/>
              <a:p>
                <a:r>
                  <a:rPr lang="en-US">
                    <a:noFill/>
                  </a:rPr>
                  <a:t> </a:t>
                </a:r>
              </a:p>
            </p:txBody>
          </p:sp>
        </mc:Fallback>
      </mc:AlternateContent>
      <p:pic>
        <p:nvPicPr>
          <p:cNvPr id="12" name="Graphic 11" descr="Walk with solid fill">
            <a:extLst>
              <a:ext uri="{FF2B5EF4-FFF2-40B4-BE49-F238E27FC236}">
                <a16:creationId xmlns:a16="http://schemas.microsoft.com/office/drawing/2014/main" id="{3FFEE5A4-A21F-B8E0-EDEA-AE4847F3BBD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909152" y="3910021"/>
            <a:ext cx="454605" cy="454605"/>
          </a:xfrm>
          <a:prstGeom prst="rect">
            <a:avLst/>
          </a:prstGeom>
        </p:spPr>
      </p:pic>
      <p:pic>
        <p:nvPicPr>
          <p:cNvPr id="25" name="Graphic 24" descr="Walk with solid fill">
            <a:extLst>
              <a:ext uri="{FF2B5EF4-FFF2-40B4-BE49-F238E27FC236}">
                <a16:creationId xmlns:a16="http://schemas.microsoft.com/office/drawing/2014/main" id="{953D8F65-A412-D75B-A2D7-8F634C849FC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434636" y="2084024"/>
            <a:ext cx="454605" cy="454605"/>
          </a:xfrm>
          <a:prstGeom prst="rect">
            <a:avLst/>
          </a:prstGeom>
        </p:spPr>
      </p:pic>
      <p:sp>
        <p:nvSpPr>
          <p:cNvPr id="28" name="Cube 27">
            <a:extLst>
              <a:ext uri="{FF2B5EF4-FFF2-40B4-BE49-F238E27FC236}">
                <a16:creationId xmlns:a16="http://schemas.microsoft.com/office/drawing/2014/main" id="{E59B0053-CA5F-DBBD-9463-39548A4228EC}"/>
              </a:ext>
            </a:extLst>
          </p:cNvPr>
          <p:cNvSpPr/>
          <p:nvPr/>
        </p:nvSpPr>
        <p:spPr>
          <a:xfrm>
            <a:off x="0" y="622676"/>
            <a:ext cx="5154706" cy="4066800"/>
          </a:xfrm>
          <a:prstGeom prst="cube">
            <a:avLst>
              <a:gd name="adj" fmla="val 13327"/>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Graphic 35" descr="Smart Phone with solid fill">
            <a:extLst>
              <a:ext uri="{FF2B5EF4-FFF2-40B4-BE49-F238E27FC236}">
                <a16:creationId xmlns:a16="http://schemas.microsoft.com/office/drawing/2014/main" id="{36025BAF-B9C9-C062-6C03-02BF75C0C6D3}"/>
              </a:ext>
            </a:extLst>
          </p:cNvPr>
          <p:cNvPicPr/>
          <p:nvPr/>
        </p:nvPicPr>
        <p:blipFill>
          <a:blip r:embed="rId2"/>
          <a:stretch/>
        </p:blipFill>
        <p:spPr>
          <a:xfrm rot="1730551">
            <a:off x="3790959" y="2132568"/>
            <a:ext cx="346456" cy="278418"/>
          </a:xfrm>
          <a:prstGeom prst="rect">
            <a:avLst/>
          </a:prstGeom>
          <a:ln w="0">
            <a:noFill/>
          </a:ln>
        </p:spPr>
      </p:pic>
      <p:pic>
        <p:nvPicPr>
          <p:cNvPr id="33" name="Graphic 35" descr="Smart Phone with solid fill">
            <a:extLst>
              <a:ext uri="{FF2B5EF4-FFF2-40B4-BE49-F238E27FC236}">
                <a16:creationId xmlns:a16="http://schemas.microsoft.com/office/drawing/2014/main" id="{FA917978-17FB-BCAF-7BE9-3485AB1A46D8}"/>
              </a:ext>
            </a:extLst>
          </p:cNvPr>
          <p:cNvPicPr/>
          <p:nvPr/>
        </p:nvPicPr>
        <p:blipFill>
          <a:blip r:embed="rId2"/>
          <a:stretch/>
        </p:blipFill>
        <p:spPr>
          <a:xfrm rot="1730551">
            <a:off x="3281412" y="3956981"/>
            <a:ext cx="346456" cy="278418"/>
          </a:xfrm>
          <a:prstGeom prst="rect">
            <a:avLst/>
          </a:prstGeom>
          <a:ln w="0">
            <a:noFill/>
          </a:ln>
        </p:spPr>
      </p:pic>
      <p:sp>
        <p:nvSpPr>
          <p:cNvPr id="2" name="TextBox 1">
            <a:extLst>
              <a:ext uri="{FF2B5EF4-FFF2-40B4-BE49-F238E27FC236}">
                <a16:creationId xmlns:a16="http://schemas.microsoft.com/office/drawing/2014/main" id="{F07C0EEB-28F8-4920-4AC4-D72D76760256}"/>
              </a:ext>
            </a:extLst>
          </p:cNvPr>
          <p:cNvSpPr txBox="1"/>
          <p:nvPr/>
        </p:nvSpPr>
        <p:spPr>
          <a:xfrm>
            <a:off x="133143" y="4928482"/>
            <a:ext cx="3038011" cy="1200329"/>
          </a:xfrm>
          <a:prstGeom prst="rect">
            <a:avLst/>
          </a:prstGeom>
          <a:noFill/>
        </p:spPr>
        <p:txBody>
          <a:bodyPr wrap="none" rtlCol="0">
            <a:spAutoFit/>
          </a:bodyPr>
          <a:lstStyle/>
          <a:p>
            <a:r>
              <a:rPr lang="en-US" dirty="0"/>
              <a:t>Requirements</a:t>
            </a:r>
          </a:p>
          <a:p>
            <a:pPr marL="285750" indent="-285750">
              <a:buFont typeface="Arial" panose="020B0604020202020204" pitchFamily="34" charset="0"/>
              <a:buChar char="•"/>
            </a:pPr>
            <a:r>
              <a:rPr lang="en-US" dirty="0"/>
              <a:t>Indoor scenario</a:t>
            </a:r>
          </a:p>
          <a:p>
            <a:pPr marL="285750" indent="-285750">
              <a:buFont typeface="Arial" panose="020B0604020202020204" pitchFamily="34" charset="0"/>
              <a:buChar char="•"/>
            </a:pPr>
            <a:r>
              <a:rPr lang="en-US" dirty="0"/>
              <a:t>28 GHz center frequency</a:t>
            </a:r>
          </a:p>
          <a:p>
            <a:pPr marL="285750" indent="-285750">
              <a:buFont typeface="Arial" panose="020B0604020202020204" pitchFamily="34" charset="0"/>
              <a:buChar char="•"/>
            </a:pPr>
            <a:endParaRPr lang="en-US" dirty="0"/>
          </a:p>
        </p:txBody>
      </p:sp>
      <p:pic>
        <p:nvPicPr>
          <p:cNvPr id="7" name="Picture 6">
            <a:extLst>
              <a:ext uri="{FF2B5EF4-FFF2-40B4-BE49-F238E27FC236}">
                <a16:creationId xmlns:a16="http://schemas.microsoft.com/office/drawing/2014/main" id="{C56F5B67-5334-18C1-B065-0BDD1FDF8EFB}"/>
              </a:ext>
            </a:extLst>
          </p:cNvPr>
          <p:cNvPicPr>
            <a:picLocks noChangeAspect="1"/>
          </p:cNvPicPr>
          <p:nvPr/>
        </p:nvPicPr>
        <p:blipFill>
          <a:blip r:embed="rId7"/>
          <a:stretch>
            <a:fillRect/>
          </a:stretch>
        </p:blipFill>
        <p:spPr>
          <a:xfrm>
            <a:off x="6162604" y="16822"/>
            <a:ext cx="5436508" cy="2962376"/>
          </a:xfrm>
          <a:prstGeom prst="rect">
            <a:avLst/>
          </a:prstGeom>
        </p:spPr>
      </p:pic>
      <p:pic>
        <p:nvPicPr>
          <p:cNvPr id="11" name="Picture 10">
            <a:extLst>
              <a:ext uri="{FF2B5EF4-FFF2-40B4-BE49-F238E27FC236}">
                <a16:creationId xmlns:a16="http://schemas.microsoft.com/office/drawing/2014/main" id="{FBF69CBB-179A-5F62-C335-E82E0C0AA6A5}"/>
              </a:ext>
            </a:extLst>
          </p:cNvPr>
          <p:cNvPicPr>
            <a:picLocks noChangeAspect="1"/>
          </p:cNvPicPr>
          <p:nvPr/>
        </p:nvPicPr>
        <p:blipFill>
          <a:blip r:embed="rId8"/>
          <a:stretch>
            <a:fillRect/>
          </a:stretch>
        </p:blipFill>
        <p:spPr>
          <a:xfrm>
            <a:off x="6349712" y="3124133"/>
            <a:ext cx="5534011" cy="3707788"/>
          </a:xfrm>
          <a:prstGeom prst="rect">
            <a:avLst/>
          </a:prstGeom>
        </p:spPr>
      </p:pic>
      <p:sp>
        <p:nvSpPr>
          <p:cNvPr id="13" name="TextBox 12">
            <a:extLst>
              <a:ext uri="{FF2B5EF4-FFF2-40B4-BE49-F238E27FC236}">
                <a16:creationId xmlns:a16="http://schemas.microsoft.com/office/drawing/2014/main" id="{FCF9C5DC-C63F-DEB7-48F8-7D6980F49BBC}"/>
              </a:ext>
            </a:extLst>
          </p:cNvPr>
          <p:cNvSpPr txBox="1"/>
          <p:nvPr/>
        </p:nvSpPr>
        <p:spPr>
          <a:xfrm>
            <a:off x="7416" y="6230035"/>
            <a:ext cx="5154706" cy="523220"/>
          </a:xfrm>
          <a:prstGeom prst="rect">
            <a:avLst/>
          </a:prstGeom>
          <a:noFill/>
        </p:spPr>
        <p:txBody>
          <a:bodyPr wrap="square">
            <a:spAutoFit/>
          </a:bodyPr>
          <a:lstStyle/>
          <a:p>
            <a:r>
              <a:rPr lang="en-US" sz="1400" dirty="0"/>
              <a:t>[1] “Study on channel model for frequencies from 0.5 to 100 GHz (Release 16),” 3GPP, TR 38.901 V16.1.0, Nov. 2020.</a:t>
            </a:r>
            <a:endParaRPr lang="en-US" sz="1400" dirty="0">
              <a:effectLst/>
            </a:endParaRPr>
          </a:p>
        </p:txBody>
      </p:sp>
    </p:spTree>
    <p:extLst>
      <p:ext uri="{BB962C8B-B14F-4D97-AF65-F5344CB8AC3E}">
        <p14:creationId xmlns:p14="http://schemas.microsoft.com/office/powerpoint/2010/main" val="19275096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DE216C-A037-6CFC-2FA2-30022E3CE021}"/>
            </a:ext>
          </a:extLst>
        </p:cNvPr>
        <p:cNvGrpSpPr/>
        <p:nvPr/>
      </p:nvGrpSpPr>
      <p:grpSpPr>
        <a:xfrm>
          <a:off x="0" y="0"/>
          <a:ext cx="0" cy="0"/>
          <a:chOff x="0" y="0"/>
          <a:chExt cx="0" cy="0"/>
        </a:xfrm>
      </p:grpSpPr>
      <p:sp>
        <p:nvSpPr>
          <p:cNvPr id="27" name="Oval 26">
            <a:extLst>
              <a:ext uri="{FF2B5EF4-FFF2-40B4-BE49-F238E27FC236}">
                <a16:creationId xmlns:a16="http://schemas.microsoft.com/office/drawing/2014/main" id="{2CED095C-0A72-8F2C-4581-49375ED93F51}"/>
              </a:ext>
            </a:extLst>
          </p:cNvPr>
          <p:cNvSpPr/>
          <p:nvPr/>
        </p:nvSpPr>
        <p:spPr>
          <a:xfrm>
            <a:off x="3020606" y="3265411"/>
            <a:ext cx="1214148" cy="327178"/>
          </a:xfrm>
          <a:prstGeom prst="ellipse">
            <a:avLst/>
          </a:prstGeom>
          <a:solidFill>
            <a:srgbClr val="FFE6CB"/>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30" name="TextBox 33">
            <a:extLst>
              <a:ext uri="{FF2B5EF4-FFF2-40B4-BE49-F238E27FC236}">
                <a16:creationId xmlns:a16="http://schemas.microsoft.com/office/drawing/2014/main" id="{87C3F6EC-4904-3B88-3E36-5AFD524A3A69}"/>
              </a:ext>
            </a:extLst>
          </p:cNvPr>
          <p:cNvSpPr/>
          <p:nvPr/>
        </p:nvSpPr>
        <p:spPr>
          <a:xfrm>
            <a:off x="0" y="-10028"/>
            <a:ext cx="4234754" cy="521766"/>
          </a:xfrm>
          <a:prstGeom prst="rect">
            <a:avLst/>
          </a:prstGeom>
          <a:solidFill>
            <a:srgbClr val="C00000">
              <a:alpha val="22000"/>
            </a:srgbClr>
          </a:solid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buNone/>
            </a:pPr>
            <a:endParaRPr lang="en-GB" sz="2800" b="0" strike="noStrike" spc="-1" noProof="0" dirty="0">
              <a:latin typeface="Arial"/>
            </a:endParaRPr>
          </a:p>
        </p:txBody>
      </p:sp>
      <p:sp>
        <p:nvSpPr>
          <p:cNvPr id="124" name="TextBox 33">
            <a:extLst>
              <a:ext uri="{FF2B5EF4-FFF2-40B4-BE49-F238E27FC236}">
                <a16:creationId xmlns:a16="http://schemas.microsoft.com/office/drawing/2014/main" id="{81D53DAF-B84F-2D7F-A357-CE9CB260D9C5}"/>
              </a:ext>
            </a:extLst>
          </p:cNvPr>
          <p:cNvSpPr/>
          <p:nvPr/>
        </p:nvSpPr>
        <p:spPr>
          <a:xfrm>
            <a:off x="0" y="16822"/>
            <a:ext cx="2397044" cy="521766"/>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2800" spc="-1" dirty="0">
                <a:solidFill>
                  <a:srgbClr val="000000"/>
                </a:solidFill>
                <a:latin typeface="Calibri"/>
              </a:rPr>
              <a:t>Channel Model</a:t>
            </a:r>
            <a:endParaRPr lang="en-GB" sz="2800" b="0" strike="noStrike" spc="-1" noProof="0" dirty="0">
              <a:latin typeface="Arial"/>
            </a:endParaRPr>
          </a:p>
        </p:txBody>
      </p:sp>
      <p:sp>
        <p:nvSpPr>
          <p:cNvPr id="219" name="Slide Number Placeholder 218">
            <a:extLst>
              <a:ext uri="{FF2B5EF4-FFF2-40B4-BE49-F238E27FC236}">
                <a16:creationId xmlns:a16="http://schemas.microsoft.com/office/drawing/2014/main" id="{2E3A6AEF-FB06-2CE6-76FF-6F82E63686D8}"/>
              </a:ext>
            </a:extLst>
          </p:cNvPr>
          <p:cNvSpPr>
            <a:spLocks noGrp="1"/>
          </p:cNvSpPr>
          <p:nvPr>
            <p:ph type="sldNum" idx="3"/>
          </p:nvPr>
        </p:nvSpPr>
        <p:spPr>
          <a:xfrm>
            <a:off x="11599112" y="6510203"/>
            <a:ext cx="585472" cy="364680"/>
          </a:xfrm>
        </p:spPr>
        <p:txBody>
          <a:bodyPr/>
          <a:lstStyle/>
          <a:p>
            <a:fld id="{C932A77E-96FA-4D0D-9FF9-7EEFED12E590}" type="slidenum">
              <a:rPr lang="en-GB" sz="1600" noProof="0" smtClean="0"/>
              <a:t>25</a:t>
            </a:fld>
            <a:endParaRPr lang="en-GB" sz="1600" noProof="0" dirty="0"/>
          </a:p>
        </p:txBody>
      </p:sp>
      <p:pic>
        <p:nvPicPr>
          <p:cNvPr id="110" name="Picture 109">
            <a:extLst>
              <a:ext uri="{FF2B5EF4-FFF2-40B4-BE49-F238E27FC236}">
                <a16:creationId xmlns:a16="http://schemas.microsoft.com/office/drawing/2014/main" id="{A038154E-AD07-63A9-81E2-49C5A7F5CA99}"/>
              </a:ext>
            </a:extLst>
          </p:cNvPr>
          <p:cNvPicPr>
            <a:picLocks noChangeAspect="1"/>
          </p:cNvPicPr>
          <p:nvPr/>
        </p:nvPicPr>
        <p:blipFill>
          <a:blip r:embed="rId2"/>
          <a:stretch>
            <a:fillRect/>
          </a:stretch>
        </p:blipFill>
        <p:spPr>
          <a:xfrm>
            <a:off x="238753" y="1745142"/>
            <a:ext cx="1152529" cy="1181800"/>
          </a:xfrm>
          <a:prstGeom prst="rect">
            <a:avLst/>
          </a:prstGeom>
        </p:spPr>
      </p:pic>
      <p:sp>
        <p:nvSpPr>
          <p:cNvPr id="111" name="TextBox 110">
            <a:extLst>
              <a:ext uri="{FF2B5EF4-FFF2-40B4-BE49-F238E27FC236}">
                <a16:creationId xmlns:a16="http://schemas.microsoft.com/office/drawing/2014/main" id="{C81241C2-40E0-516F-C6BA-C96A9C7D80D3}"/>
              </a:ext>
            </a:extLst>
          </p:cNvPr>
          <p:cNvSpPr txBox="1"/>
          <p:nvPr/>
        </p:nvSpPr>
        <p:spPr>
          <a:xfrm>
            <a:off x="330416" y="1382314"/>
            <a:ext cx="868320" cy="369332"/>
          </a:xfrm>
          <a:prstGeom prst="rect">
            <a:avLst/>
          </a:prstGeom>
          <a:noFill/>
        </p:spPr>
        <p:txBody>
          <a:bodyPr wrap="square">
            <a:spAutoFit/>
          </a:bodyPr>
          <a:lstStyle/>
          <a:p>
            <a:pPr algn="ctr"/>
            <a:r>
              <a:rPr lang="en-GB" sz="1800" b="0" strike="noStrike" spc="-1" noProof="0" dirty="0">
                <a:solidFill>
                  <a:srgbClr val="000000"/>
                </a:solidFill>
                <a:latin typeface="Calibri"/>
              </a:rPr>
              <a:t>SIM 1</a:t>
            </a:r>
            <a:endParaRPr lang="en-GB" noProof="0" dirty="0"/>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7FFF076F-4ADD-4F2D-37F9-F4C3A4BD7085}"/>
                  </a:ext>
                </a:extLst>
              </p:cNvPr>
              <p:cNvSpPr txBox="1"/>
              <p:nvPr/>
            </p:nvSpPr>
            <p:spPr>
              <a:xfrm>
                <a:off x="548985" y="1927863"/>
                <a:ext cx="607687"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b="1" i="1" noProof="0" smtClean="0">
                          <a:latin typeface="Cambria Math" panose="02040503050406030204" pitchFamily="18" charset="0"/>
                          <a:ea typeface="Cambria Math" panose="02040503050406030204" pitchFamily="18" charset="0"/>
                        </a:rPr>
                        <m:t>𝕴</m:t>
                      </m:r>
                      <m:d>
                        <m:dPr>
                          <m:ctrlPr>
                            <a:rPr lang="en-GB" i="1" noProof="0" smtClean="0">
                              <a:latin typeface="Cambria Math" panose="02040503050406030204" pitchFamily="18" charset="0"/>
                            </a:rPr>
                          </m:ctrlPr>
                        </m:dPr>
                        <m:e>
                          <m:r>
                            <a:rPr lang="en-GB" i="1" noProof="0" smtClean="0">
                              <a:latin typeface="Cambria Math" panose="02040503050406030204" pitchFamily="18" charset="0"/>
                            </a:rPr>
                            <m:t>𝑡</m:t>
                          </m:r>
                        </m:e>
                      </m:d>
                    </m:oMath>
                  </m:oMathPara>
                </a14:m>
                <a:endParaRPr lang="en-GB" dirty="0"/>
              </a:p>
            </p:txBody>
          </p:sp>
        </mc:Choice>
        <mc:Fallback xmlns="">
          <p:sp>
            <p:nvSpPr>
              <p:cNvPr id="19" name="TextBox 18">
                <a:extLst>
                  <a:ext uri="{FF2B5EF4-FFF2-40B4-BE49-F238E27FC236}">
                    <a16:creationId xmlns:a16="http://schemas.microsoft.com/office/drawing/2014/main" id="{7FFF076F-4ADD-4F2D-37F9-F4C3A4BD7085}"/>
                  </a:ext>
                </a:extLst>
              </p:cNvPr>
              <p:cNvSpPr txBox="1">
                <a:spLocks noRot="1" noChangeAspect="1" noMove="1" noResize="1" noEditPoints="1" noAdjustHandles="1" noChangeArrowheads="1" noChangeShapeType="1" noTextEdit="1"/>
              </p:cNvSpPr>
              <p:nvPr/>
            </p:nvSpPr>
            <p:spPr>
              <a:xfrm>
                <a:off x="548985" y="1927863"/>
                <a:ext cx="607687" cy="369332"/>
              </a:xfrm>
              <a:prstGeom prst="rect">
                <a:avLst/>
              </a:prstGeom>
              <a:blipFill>
                <a:blip r:embed="rId3"/>
                <a:stretch>
                  <a:fillRect/>
                </a:stretch>
              </a:blipFill>
            </p:spPr>
            <p:txBody>
              <a:bodyPr/>
              <a:lstStyle/>
              <a:p>
                <a:r>
                  <a:rPr lang="en-US">
                    <a:noFill/>
                  </a:rPr>
                  <a:t> </a:t>
                </a:r>
              </a:p>
            </p:txBody>
          </p:sp>
        </mc:Fallback>
      </mc:AlternateContent>
      <p:pic>
        <p:nvPicPr>
          <p:cNvPr id="25" name="Graphic 24" descr="Walk with solid fill">
            <a:extLst>
              <a:ext uri="{FF2B5EF4-FFF2-40B4-BE49-F238E27FC236}">
                <a16:creationId xmlns:a16="http://schemas.microsoft.com/office/drawing/2014/main" id="{CE0A5BE2-A94F-A0D8-B43A-2AC882C46D6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400377" y="2922827"/>
            <a:ext cx="454605" cy="454605"/>
          </a:xfrm>
          <a:prstGeom prst="rect">
            <a:avLst/>
          </a:prstGeom>
        </p:spPr>
      </p:pic>
      <p:sp>
        <p:nvSpPr>
          <p:cNvPr id="28" name="Cube 27">
            <a:extLst>
              <a:ext uri="{FF2B5EF4-FFF2-40B4-BE49-F238E27FC236}">
                <a16:creationId xmlns:a16="http://schemas.microsoft.com/office/drawing/2014/main" id="{4D8E9FED-E161-4F3B-6341-4E05652E7D66}"/>
              </a:ext>
            </a:extLst>
          </p:cNvPr>
          <p:cNvSpPr/>
          <p:nvPr/>
        </p:nvSpPr>
        <p:spPr>
          <a:xfrm>
            <a:off x="0" y="622676"/>
            <a:ext cx="5154706" cy="4066800"/>
          </a:xfrm>
          <a:prstGeom prst="cube">
            <a:avLst>
              <a:gd name="adj" fmla="val 13327"/>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Graphic 35" descr="Smart Phone with solid fill">
            <a:extLst>
              <a:ext uri="{FF2B5EF4-FFF2-40B4-BE49-F238E27FC236}">
                <a16:creationId xmlns:a16="http://schemas.microsoft.com/office/drawing/2014/main" id="{4328D8E8-55BC-2D1D-2CCD-0A6331687465}"/>
              </a:ext>
            </a:extLst>
          </p:cNvPr>
          <p:cNvPicPr/>
          <p:nvPr/>
        </p:nvPicPr>
        <p:blipFill>
          <a:blip r:embed="rId6"/>
          <a:stretch/>
        </p:blipFill>
        <p:spPr>
          <a:xfrm rot="1730551">
            <a:off x="3756700" y="2971371"/>
            <a:ext cx="346456" cy="278418"/>
          </a:xfrm>
          <a:prstGeom prst="rect">
            <a:avLst/>
          </a:prstGeom>
          <a:ln w="0">
            <a:noFill/>
          </a:ln>
        </p:spPr>
      </p:pic>
      <p:sp>
        <p:nvSpPr>
          <p:cNvPr id="4" name="TextBox 3">
            <a:extLst>
              <a:ext uri="{FF2B5EF4-FFF2-40B4-BE49-F238E27FC236}">
                <a16:creationId xmlns:a16="http://schemas.microsoft.com/office/drawing/2014/main" id="{84F4A2FB-FC49-60D7-64C0-AA0CC400031C}"/>
              </a:ext>
            </a:extLst>
          </p:cNvPr>
          <p:cNvSpPr txBox="1"/>
          <p:nvPr/>
        </p:nvSpPr>
        <p:spPr>
          <a:xfrm>
            <a:off x="7416" y="6230035"/>
            <a:ext cx="5154706" cy="523220"/>
          </a:xfrm>
          <a:prstGeom prst="rect">
            <a:avLst/>
          </a:prstGeom>
          <a:noFill/>
        </p:spPr>
        <p:txBody>
          <a:bodyPr wrap="square">
            <a:spAutoFit/>
          </a:bodyPr>
          <a:lstStyle/>
          <a:p>
            <a:r>
              <a:rPr lang="en-US" sz="1400" dirty="0"/>
              <a:t>[1] “Study on channel model for frequencies from 0.5 to 100 GHz (Release 16),” 3GPP, TR 38.901 V16.1.0, Nov. 2020.</a:t>
            </a:r>
            <a:endParaRPr lang="en-US" sz="1400" dirty="0">
              <a:effectLst/>
            </a:endParaRPr>
          </a:p>
        </p:txBody>
      </p:sp>
      <p:pic>
        <p:nvPicPr>
          <p:cNvPr id="8" name="Picture 7">
            <a:extLst>
              <a:ext uri="{FF2B5EF4-FFF2-40B4-BE49-F238E27FC236}">
                <a16:creationId xmlns:a16="http://schemas.microsoft.com/office/drawing/2014/main" id="{C9E6056A-54C1-76D4-01E5-48C35781D0DD}"/>
              </a:ext>
            </a:extLst>
          </p:cNvPr>
          <p:cNvPicPr>
            <a:picLocks noChangeAspect="1"/>
          </p:cNvPicPr>
          <p:nvPr/>
        </p:nvPicPr>
        <p:blipFill>
          <a:blip r:embed="rId7"/>
          <a:stretch>
            <a:fillRect/>
          </a:stretch>
        </p:blipFill>
        <p:spPr>
          <a:xfrm>
            <a:off x="5970744" y="112588"/>
            <a:ext cx="5574046" cy="1852966"/>
          </a:xfrm>
          <a:prstGeom prst="rect">
            <a:avLst/>
          </a:prstGeom>
        </p:spPr>
      </p:pic>
      <p:pic>
        <p:nvPicPr>
          <p:cNvPr id="10" name="Picture 9">
            <a:extLst>
              <a:ext uri="{FF2B5EF4-FFF2-40B4-BE49-F238E27FC236}">
                <a16:creationId xmlns:a16="http://schemas.microsoft.com/office/drawing/2014/main" id="{3E3A5547-E885-718D-E2DC-E5BBB53ACCEC}"/>
              </a:ext>
            </a:extLst>
          </p:cNvPr>
          <p:cNvPicPr>
            <a:picLocks noChangeAspect="1"/>
          </p:cNvPicPr>
          <p:nvPr/>
        </p:nvPicPr>
        <p:blipFill>
          <a:blip r:embed="rId8"/>
          <a:stretch>
            <a:fillRect/>
          </a:stretch>
        </p:blipFill>
        <p:spPr>
          <a:xfrm>
            <a:off x="6009117" y="1964750"/>
            <a:ext cx="5538648" cy="4617219"/>
          </a:xfrm>
          <a:prstGeom prst="rect">
            <a:avLst/>
          </a:prstGeom>
        </p:spPr>
      </p:pic>
      <p:sp>
        <p:nvSpPr>
          <p:cNvPr id="13" name="Rectangle 12">
            <a:extLst>
              <a:ext uri="{FF2B5EF4-FFF2-40B4-BE49-F238E27FC236}">
                <a16:creationId xmlns:a16="http://schemas.microsoft.com/office/drawing/2014/main" id="{D6CB01C5-D0CE-AEFF-82F4-E5FC44DB29D0}"/>
              </a:ext>
            </a:extLst>
          </p:cNvPr>
          <p:cNvSpPr/>
          <p:nvPr/>
        </p:nvSpPr>
        <p:spPr>
          <a:xfrm>
            <a:off x="7340600" y="648076"/>
            <a:ext cx="3346450" cy="558424"/>
          </a:xfrm>
          <a:prstGeom prst="rect">
            <a:avLst/>
          </a:prstGeom>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4" name="TextBox 13">
            <a:extLst>
              <a:ext uri="{FF2B5EF4-FFF2-40B4-BE49-F238E27FC236}">
                <a16:creationId xmlns:a16="http://schemas.microsoft.com/office/drawing/2014/main" id="{79F4F9B4-AAE7-25B8-8924-E4A9FB42C7AA}"/>
              </a:ext>
            </a:extLst>
          </p:cNvPr>
          <p:cNvSpPr txBox="1"/>
          <p:nvPr/>
        </p:nvSpPr>
        <p:spPr>
          <a:xfrm>
            <a:off x="1945638" y="728019"/>
            <a:ext cx="902811" cy="369332"/>
          </a:xfrm>
          <a:prstGeom prst="rect">
            <a:avLst/>
          </a:prstGeom>
          <a:noFill/>
        </p:spPr>
        <p:txBody>
          <a:bodyPr wrap="none" rtlCol="0">
            <a:spAutoFit/>
          </a:bodyPr>
          <a:lstStyle/>
          <a:p>
            <a:r>
              <a:rPr lang="en-US" dirty="0"/>
              <a:t>low BS</a:t>
            </a:r>
          </a:p>
        </p:txBody>
      </p:sp>
      <p:pic>
        <p:nvPicPr>
          <p:cNvPr id="18" name="Graphic 17" descr="Robot Hand outline">
            <a:extLst>
              <a:ext uri="{FF2B5EF4-FFF2-40B4-BE49-F238E27FC236}">
                <a16:creationId xmlns:a16="http://schemas.microsoft.com/office/drawing/2014/main" id="{0D23D90B-8F04-8AB9-A918-5885D6E8096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901394" y="2465627"/>
            <a:ext cx="914400" cy="914400"/>
          </a:xfrm>
          <a:prstGeom prst="rect">
            <a:avLst/>
          </a:prstGeom>
        </p:spPr>
      </p:pic>
    </p:spTree>
    <p:extLst>
      <p:ext uri="{BB962C8B-B14F-4D97-AF65-F5344CB8AC3E}">
        <p14:creationId xmlns:p14="http://schemas.microsoft.com/office/powerpoint/2010/main" val="5597958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BCDBEF-711B-0630-54DA-70EBB97D8D2C}"/>
            </a:ext>
          </a:extLst>
        </p:cNvPr>
        <p:cNvGrpSpPr/>
        <p:nvPr/>
      </p:nvGrpSpPr>
      <p:grpSpPr>
        <a:xfrm>
          <a:off x="0" y="0"/>
          <a:ext cx="0" cy="0"/>
          <a:chOff x="0" y="0"/>
          <a:chExt cx="0" cy="0"/>
        </a:xfrm>
      </p:grpSpPr>
      <p:sp>
        <p:nvSpPr>
          <p:cNvPr id="27" name="Oval 26">
            <a:extLst>
              <a:ext uri="{FF2B5EF4-FFF2-40B4-BE49-F238E27FC236}">
                <a16:creationId xmlns:a16="http://schemas.microsoft.com/office/drawing/2014/main" id="{68F467D6-CF04-2997-1B98-9B07A7C0113E}"/>
              </a:ext>
            </a:extLst>
          </p:cNvPr>
          <p:cNvSpPr/>
          <p:nvPr/>
        </p:nvSpPr>
        <p:spPr>
          <a:xfrm>
            <a:off x="4477931" y="3836911"/>
            <a:ext cx="1214148" cy="327178"/>
          </a:xfrm>
          <a:prstGeom prst="ellipse">
            <a:avLst/>
          </a:prstGeom>
          <a:solidFill>
            <a:srgbClr val="FFE6CB"/>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30" name="TextBox 33">
            <a:extLst>
              <a:ext uri="{FF2B5EF4-FFF2-40B4-BE49-F238E27FC236}">
                <a16:creationId xmlns:a16="http://schemas.microsoft.com/office/drawing/2014/main" id="{A81FE853-48B8-8596-38A3-B4252DB70BA1}"/>
              </a:ext>
            </a:extLst>
          </p:cNvPr>
          <p:cNvSpPr/>
          <p:nvPr/>
        </p:nvSpPr>
        <p:spPr>
          <a:xfrm>
            <a:off x="0" y="-10028"/>
            <a:ext cx="4234754" cy="521766"/>
          </a:xfrm>
          <a:prstGeom prst="rect">
            <a:avLst/>
          </a:prstGeom>
          <a:solidFill>
            <a:srgbClr val="C00000">
              <a:alpha val="22000"/>
            </a:srgbClr>
          </a:solid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buNone/>
            </a:pPr>
            <a:endParaRPr lang="en-GB" sz="2800" b="0" strike="noStrike" spc="-1" noProof="0" dirty="0">
              <a:latin typeface="Arial"/>
            </a:endParaRPr>
          </a:p>
        </p:txBody>
      </p:sp>
      <p:sp>
        <p:nvSpPr>
          <p:cNvPr id="124" name="TextBox 33">
            <a:extLst>
              <a:ext uri="{FF2B5EF4-FFF2-40B4-BE49-F238E27FC236}">
                <a16:creationId xmlns:a16="http://schemas.microsoft.com/office/drawing/2014/main" id="{33D32C86-EC1F-0FCB-FB1F-91F06137A92F}"/>
              </a:ext>
            </a:extLst>
          </p:cNvPr>
          <p:cNvSpPr/>
          <p:nvPr/>
        </p:nvSpPr>
        <p:spPr>
          <a:xfrm>
            <a:off x="0" y="16822"/>
            <a:ext cx="2397044" cy="521766"/>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2800" spc="-1" dirty="0">
                <a:solidFill>
                  <a:srgbClr val="000000"/>
                </a:solidFill>
                <a:latin typeface="Calibri"/>
              </a:rPr>
              <a:t>Channel Model</a:t>
            </a:r>
            <a:endParaRPr lang="en-GB" sz="2800" b="0" strike="noStrike" spc="-1" noProof="0" dirty="0">
              <a:latin typeface="Arial"/>
            </a:endParaRPr>
          </a:p>
        </p:txBody>
      </p:sp>
      <p:sp>
        <p:nvSpPr>
          <p:cNvPr id="219" name="Slide Number Placeholder 218">
            <a:extLst>
              <a:ext uri="{FF2B5EF4-FFF2-40B4-BE49-F238E27FC236}">
                <a16:creationId xmlns:a16="http://schemas.microsoft.com/office/drawing/2014/main" id="{88B7E18A-F242-687B-23ED-1FF5145529C5}"/>
              </a:ext>
            </a:extLst>
          </p:cNvPr>
          <p:cNvSpPr>
            <a:spLocks noGrp="1"/>
          </p:cNvSpPr>
          <p:nvPr>
            <p:ph type="sldNum" idx="3"/>
          </p:nvPr>
        </p:nvSpPr>
        <p:spPr>
          <a:xfrm>
            <a:off x="11599112" y="6510203"/>
            <a:ext cx="585472" cy="364680"/>
          </a:xfrm>
        </p:spPr>
        <p:txBody>
          <a:bodyPr/>
          <a:lstStyle/>
          <a:p>
            <a:fld id="{C932A77E-96FA-4D0D-9FF9-7EEFED12E590}" type="slidenum">
              <a:rPr lang="en-GB" sz="1600" noProof="0" smtClean="0"/>
              <a:t>26</a:t>
            </a:fld>
            <a:endParaRPr lang="en-GB" sz="1600" noProof="0" dirty="0"/>
          </a:p>
        </p:txBody>
      </p:sp>
      <p:pic>
        <p:nvPicPr>
          <p:cNvPr id="25" name="Graphic 24" descr="Walk with solid fill">
            <a:extLst>
              <a:ext uri="{FF2B5EF4-FFF2-40B4-BE49-F238E27FC236}">
                <a16:creationId xmlns:a16="http://schemas.microsoft.com/office/drawing/2014/main" id="{AEEB22B0-5165-3834-EE3A-CF81796C646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822402" y="3545264"/>
            <a:ext cx="454605" cy="454605"/>
          </a:xfrm>
          <a:prstGeom prst="rect">
            <a:avLst/>
          </a:prstGeom>
        </p:spPr>
      </p:pic>
      <p:sp>
        <p:nvSpPr>
          <p:cNvPr id="28" name="Cube 27">
            <a:extLst>
              <a:ext uri="{FF2B5EF4-FFF2-40B4-BE49-F238E27FC236}">
                <a16:creationId xmlns:a16="http://schemas.microsoft.com/office/drawing/2014/main" id="{364E725C-1EE0-1E12-6DAD-6B22DF10E1FA}"/>
              </a:ext>
            </a:extLst>
          </p:cNvPr>
          <p:cNvSpPr/>
          <p:nvPr/>
        </p:nvSpPr>
        <p:spPr>
          <a:xfrm>
            <a:off x="-1" y="622676"/>
            <a:ext cx="5919397" cy="4066800"/>
          </a:xfrm>
          <a:prstGeom prst="cube">
            <a:avLst>
              <a:gd name="adj" fmla="val 13327"/>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Graphic 35" descr="Smart Phone with solid fill">
            <a:extLst>
              <a:ext uri="{FF2B5EF4-FFF2-40B4-BE49-F238E27FC236}">
                <a16:creationId xmlns:a16="http://schemas.microsoft.com/office/drawing/2014/main" id="{7D7FCF88-1465-2917-595C-641ED8E9F048}"/>
              </a:ext>
            </a:extLst>
          </p:cNvPr>
          <p:cNvPicPr/>
          <p:nvPr/>
        </p:nvPicPr>
        <p:blipFill>
          <a:blip r:embed="rId4"/>
          <a:stretch/>
        </p:blipFill>
        <p:spPr>
          <a:xfrm rot="1730551">
            <a:off x="5178725" y="3593808"/>
            <a:ext cx="346456" cy="278418"/>
          </a:xfrm>
          <a:prstGeom prst="rect">
            <a:avLst/>
          </a:prstGeom>
          <a:ln w="0">
            <a:noFill/>
          </a:ln>
        </p:spPr>
      </p:pic>
      <p:sp>
        <p:nvSpPr>
          <p:cNvPr id="4" name="TextBox 3">
            <a:extLst>
              <a:ext uri="{FF2B5EF4-FFF2-40B4-BE49-F238E27FC236}">
                <a16:creationId xmlns:a16="http://schemas.microsoft.com/office/drawing/2014/main" id="{1975F130-4B0A-6CF4-F316-DDA58EE751D9}"/>
              </a:ext>
            </a:extLst>
          </p:cNvPr>
          <p:cNvSpPr txBox="1"/>
          <p:nvPr/>
        </p:nvSpPr>
        <p:spPr>
          <a:xfrm>
            <a:off x="7416" y="6230035"/>
            <a:ext cx="5154706" cy="523220"/>
          </a:xfrm>
          <a:prstGeom prst="rect">
            <a:avLst/>
          </a:prstGeom>
          <a:noFill/>
        </p:spPr>
        <p:txBody>
          <a:bodyPr wrap="square">
            <a:spAutoFit/>
          </a:bodyPr>
          <a:lstStyle/>
          <a:p>
            <a:r>
              <a:rPr lang="en-US" sz="1400" dirty="0"/>
              <a:t>[1] “Study on channel model for frequencies from 0.5 to 100 GHz (Release 16),” 3GPP, TR 38.901 V16.1.0, Nov. 2020.</a:t>
            </a:r>
            <a:endParaRPr lang="en-US" sz="1400" dirty="0">
              <a:effectLst/>
            </a:endParaRPr>
          </a:p>
        </p:txBody>
      </p:sp>
      <p:pic>
        <p:nvPicPr>
          <p:cNvPr id="8" name="Picture 7">
            <a:extLst>
              <a:ext uri="{FF2B5EF4-FFF2-40B4-BE49-F238E27FC236}">
                <a16:creationId xmlns:a16="http://schemas.microsoft.com/office/drawing/2014/main" id="{5BDD5438-F208-B70E-55BA-B76E661941C8}"/>
              </a:ext>
            </a:extLst>
          </p:cNvPr>
          <p:cNvPicPr>
            <a:picLocks noChangeAspect="1"/>
          </p:cNvPicPr>
          <p:nvPr/>
        </p:nvPicPr>
        <p:blipFill>
          <a:blip r:embed="rId5"/>
          <a:stretch>
            <a:fillRect/>
          </a:stretch>
        </p:blipFill>
        <p:spPr>
          <a:xfrm>
            <a:off x="6532719" y="103063"/>
            <a:ext cx="5574046" cy="1852966"/>
          </a:xfrm>
          <a:prstGeom prst="rect">
            <a:avLst/>
          </a:prstGeom>
        </p:spPr>
      </p:pic>
      <p:pic>
        <p:nvPicPr>
          <p:cNvPr id="10" name="Picture 9">
            <a:extLst>
              <a:ext uri="{FF2B5EF4-FFF2-40B4-BE49-F238E27FC236}">
                <a16:creationId xmlns:a16="http://schemas.microsoft.com/office/drawing/2014/main" id="{67806FAC-5F96-7301-396D-36DB5390DD60}"/>
              </a:ext>
            </a:extLst>
          </p:cNvPr>
          <p:cNvPicPr>
            <a:picLocks noChangeAspect="1"/>
          </p:cNvPicPr>
          <p:nvPr/>
        </p:nvPicPr>
        <p:blipFill>
          <a:blip r:embed="rId6"/>
          <a:stretch>
            <a:fillRect/>
          </a:stretch>
        </p:blipFill>
        <p:spPr>
          <a:xfrm>
            <a:off x="6571092" y="1955225"/>
            <a:ext cx="5538648" cy="4617219"/>
          </a:xfrm>
          <a:prstGeom prst="rect">
            <a:avLst/>
          </a:prstGeom>
        </p:spPr>
      </p:pic>
      <p:sp>
        <p:nvSpPr>
          <p:cNvPr id="13" name="Rectangle 12">
            <a:extLst>
              <a:ext uri="{FF2B5EF4-FFF2-40B4-BE49-F238E27FC236}">
                <a16:creationId xmlns:a16="http://schemas.microsoft.com/office/drawing/2014/main" id="{88CF78B3-DDE5-6132-D6F5-16D8A40CF321}"/>
              </a:ext>
            </a:extLst>
          </p:cNvPr>
          <p:cNvSpPr/>
          <p:nvPr/>
        </p:nvSpPr>
        <p:spPr>
          <a:xfrm>
            <a:off x="7902575" y="638551"/>
            <a:ext cx="3346450" cy="558424"/>
          </a:xfrm>
          <a:prstGeom prst="rect">
            <a:avLst/>
          </a:prstGeom>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4" name="TextBox 13">
            <a:extLst>
              <a:ext uri="{FF2B5EF4-FFF2-40B4-BE49-F238E27FC236}">
                <a16:creationId xmlns:a16="http://schemas.microsoft.com/office/drawing/2014/main" id="{1D96D4ED-BFBC-7226-C4AA-3420C1C1DC89}"/>
              </a:ext>
            </a:extLst>
          </p:cNvPr>
          <p:cNvSpPr txBox="1"/>
          <p:nvPr/>
        </p:nvSpPr>
        <p:spPr>
          <a:xfrm>
            <a:off x="2777569" y="728019"/>
            <a:ext cx="902811" cy="369332"/>
          </a:xfrm>
          <a:prstGeom prst="rect">
            <a:avLst/>
          </a:prstGeom>
          <a:noFill/>
        </p:spPr>
        <p:txBody>
          <a:bodyPr wrap="none" rtlCol="0">
            <a:spAutoFit/>
          </a:bodyPr>
          <a:lstStyle/>
          <a:p>
            <a:r>
              <a:rPr lang="en-US" dirty="0"/>
              <a:t>low BS</a:t>
            </a:r>
          </a:p>
        </p:txBody>
      </p:sp>
      <p:pic>
        <p:nvPicPr>
          <p:cNvPr id="18" name="Graphic 17" descr="Robot Hand outline">
            <a:extLst>
              <a:ext uri="{FF2B5EF4-FFF2-40B4-BE49-F238E27FC236}">
                <a16:creationId xmlns:a16="http://schemas.microsoft.com/office/drawing/2014/main" id="{5E80C6C4-8D85-A464-F817-8D1BC1E415A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405942" y="2971800"/>
            <a:ext cx="914400" cy="914400"/>
          </a:xfrm>
          <a:prstGeom prst="rect">
            <a:avLst/>
          </a:prstGeom>
        </p:spPr>
      </p:pic>
      <p:pic>
        <p:nvPicPr>
          <p:cNvPr id="3" name="Picture 2">
            <a:extLst>
              <a:ext uri="{FF2B5EF4-FFF2-40B4-BE49-F238E27FC236}">
                <a16:creationId xmlns:a16="http://schemas.microsoft.com/office/drawing/2014/main" id="{35053402-7B7A-61D4-9351-6694BBC767FE}"/>
              </a:ext>
            </a:extLst>
          </p:cNvPr>
          <p:cNvPicPr>
            <a:picLocks noChangeAspect="1"/>
          </p:cNvPicPr>
          <p:nvPr/>
        </p:nvPicPr>
        <p:blipFill>
          <a:blip r:embed="rId9"/>
          <a:stretch>
            <a:fillRect/>
          </a:stretch>
        </p:blipFill>
        <p:spPr>
          <a:xfrm>
            <a:off x="95627" y="1225358"/>
            <a:ext cx="3133348" cy="1670542"/>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A11479B4-8415-30C6-5949-5FB9612E94EB}"/>
                  </a:ext>
                </a:extLst>
              </p:cNvPr>
              <p:cNvSpPr txBox="1"/>
              <p:nvPr/>
            </p:nvSpPr>
            <p:spPr>
              <a:xfrm>
                <a:off x="3042851" y="1392256"/>
                <a:ext cx="1275057" cy="307777"/>
              </a:xfrm>
              <a:prstGeom prst="rect">
                <a:avLst/>
              </a:prstGeom>
              <a:noFill/>
            </p:spPr>
            <p:txBody>
              <a:bodyPr wrap="square">
                <a:spAutoFit/>
              </a:bodyPr>
              <a:lstStyle/>
              <a:p>
                <a14:m>
                  <m:oMath xmlns:m="http://schemas.openxmlformats.org/officeDocument/2006/math">
                    <m:sSub>
                      <m:sSubPr>
                        <m:ctrlPr>
                          <a:rPr lang="en-US" sz="1400" i="1" dirty="0" smtClean="0">
                            <a:latin typeface="Cambria Math" panose="02040503050406030204" pitchFamily="18" charset="0"/>
                          </a:rPr>
                        </m:ctrlPr>
                      </m:sSubPr>
                      <m:e>
                        <m:r>
                          <a:rPr lang="en-US" sz="1400" b="0" i="1" dirty="0" smtClean="0">
                            <a:latin typeface="Cambria Math" panose="02040503050406030204" pitchFamily="18" charset="0"/>
                          </a:rPr>
                          <m:t>𝐺</m:t>
                        </m:r>
                      </m:e>
                      <m:sub>
                        <m:r>
                          <m:rPr>
                            <m:sty m:val="p"/>
                          </m:rPr>
                          <a:rPr lang="en-US" sz="1400" b="0" i="0" dirty="0" smtClean="0">
                            <a:latin typeface="Cambria Math" panose="02040503050406030204" pitchFamily="18" charset="0"/>
                          </a:rPr>
                          <m:t>max</m:t>
                        </m:r>
                      </m:sub>
                    </m:sSub>
                    <m:r>
                      <a:rPr lang="en-US" sz="1400" b="0" i="0" dirty="0" smtClean="0">
                        <a:latin typeface="Cambria Math" panose="02040503050406030204" pitchFamily="18" charset="0"/>
                      </a:rPr>
                      <m:t>=</m:t>
                    </m:r>
                    <m:r>
                      <a:rPr lang="en-US" sz="1400" b="0" i="0" dirty="0" smtClean="0">
                        <a:latin typeface="Cambria Math" panose="02040503050406030204" pitchFamily="18" charset="0"/>
                      </a:rPr>
                      <m:t>8</m:t>
                    </m:r>
                  </m:oMath>
                </a14:m>
                <a:r>
                  <a:rPr lang="en-US" sz="1400" dirty="0"/>
                  <a:t> </a:t>
                </a:r>
                <a:r>
                  <a:rPr lang="en-US" sz="1400" dirty="0" err="1"/>
                  <a:t>dBi</a:t>
                </a:r>
                <a:endParaRPr lang="en-US" sz="1400" dirty="0"/>
              </a:p>
            </p:txBody>
          </p:sp>
        </mc:Choice>
        <mc:Fallback xmlns="">
          <p:sp>
            <p:nvSpPr>
              <p:cNvPr id="6" name="TextBox 5">
                <a:extLst>
                  <a:ext uri="{FF2B5EF4-FFF2-40B4-BE49-F238E27FC236}">
                    <a16:creationId xmlns:a16="http://schemas.microsoft.com/office/drawing/2014/main" id="{A11479B4-8415-30C6-5949-5FB9612E94EB}"/>
                  </a:ext>
                </a:extLst>
              </p:cNvPr>
              <p:cNvSpPr txBox="1">
                <a:spLocks noRot="1" noChangeAspect="1" noMove="1" noResize="1" noEditPoints="1" noAdjustHandles="1" noChangeArrowheads="1" noChangeShapeType="1" noTextEdit="1"/>
              </p:cNvSpPr>
              <p:nvPr/>
            </p:nvSpPr>
            <p:spPr>
              <a:xfrm>
                <a:off x="3042851" y="1392256"/>
                <a:ext cx="1275057" cy="307777"/>
              </a:xfrm>
              <a:prstGeom prst="rect">
                <a:avLst/>
              </a:prstGeom>
              <a:blipFill>
                <a:blip r:embed="rId10"/>
                <a:stretch>
                  <a:fillRect t="-1961" b="-19608"/>
                </a:stretch>
              </a:blipFill>
            </p:spPr>
            <p:txBody>
              <a:bodyPr/>
              <a:lstStyle/>
              <a:p>
                <a:r>
                  <a:rPr lang="en-US">
                    <a:noFill/>
                  </a:rPr>
                  <a:t> </a:t>
                </a:r>
              </a:p>
            </p:txBody>
          </p:sp>
        </mc:Fallback>
      </mc:AlternateContent>
    </p:spTree>
    <p:extLst>
      <p:ext uri="{BB962C8B-B14F-4D97-AF65-F5344CB8AC3E}">
        <p14:creationId xmlns:p14="http://schemas.microsoft.com/office/powerpoint/2010/main" val="35654590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4F625F-BEEA-FB1C-4643-48F61ED7A41E}"/>
            </a:ext>
          </a:extLst>
        </p:cNvPr>
        <p:cNvGrpSpPr/>
        <p:nvPr/>
      </p:nvGrpSpPr>
      <p:grpSpPr>
        <a:xfrm>
          <a:off x="0" y="0"/>
          <a:ext cx="0" cy="0"/>
          <a:chOff x="0" y="0"/>
          <a:chExt cx="0" cy="0"/>
        </a:xfrm>
      </p:grpSpPr>
      <p:sp>
        <p:nvSpPr>
          <p:cNvPr id="27" name="Oval 26">
            <a:extLst>
              <a:ext uri="{FF2B5EF4-FFF2-40B4-BE49-F238E27FC236}">
                <a16:creationId xmlns:a16="http://schemas.microsoft.com/office/drawing/2014/main" id="{287B474C-0487-796A-2B69-F06876D498F0}"/>
              </a:ext>
            </a:extLst>
          </p:cNvPr>
          <p:cNvSpPr/>
          <p:nvPr/>
        </p:nvSpPr>
        <p:spPr>
          <a:xfrm>
            <a:off x="3746134" y="3370036"/>
            <a:ext cx="1214148" cy="327178"/>
          </a:xfrm>
          <a:prstGeom prst="ellipse">
            <a:avLst/>
          </a:prstGeom>
          <a:solidFill>
            <a:srgbClr val="FFE6CB"/>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30" name="TextBox 33">
            <a:extLst>
              <a:ext uri="{FF2B5EF4-FFF2-40B4-BE49-F238E27FC236}">
                <a16:creationId xmlns:a16="http://schemas.microsoft.com/office/drawing/2014/main" id="{FB8F531A-257B-6EC7-06E7-CE6E34CD2034}"/>
              </a:ext>
            </a:extLst>
          </p:cNvPr>
          <p:cNvSpPr/>
          <p:nvPr/>
        </p:nvSpPr>
        <p:spPr>
          <a:xfrm>
            <a:off x="0" y="-10028"/>
            <a:ext cx="4234754" cy="521766"/>
          </a:xfrm>
          <a:prstGeom prst="rect">
            <a:avLst/>
          </a:prstGeom>
          <a:solidFill>
            <a:srgbClr val="C00000">
              <a:alpha val="22000"/>
            </a:srgbClr>
          </a:solid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buNone/>
            </a:pPr>
            <a:endParaRPr lang="en-GB" sz="2800" b="0" strike="noStrike" spc="-1" noProof="0" dirty="0">
              <a:latin typeface="Arial"/>
            </a:endParaRPr>
          </a:p>
        </p:txBody>
      </p:sp>
      <p:sp>
        <p:nvSpPr>
          <p:cNvPr id="124" name="TextBox 33">
            <a:extLst>
              <a:ext uri="{FF2B5EF4-FFF2-40B4-BE49-F238E27FC236}">
                <a16:creationId xmlns:a16="http://schemas.microsoft.com/office/drawing/2014/main" id="{669B3F98-56EF-8DD5-2AAC-6A41AFCAA0D2}"/>
              </a:ext>
            </a:extLst>
          </p:cNvPr>
          <p:cNvSpPr/>
          <p:nvPr/>
        </p:nvSpPr>
        <p:spPr>
          <a:xfrm>
            <a:off x="0" y="16822"/>
            <a:ext cx="2397044" cy="521766"/>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2800" spc="-1" dirty="0">
                <a:solidFill>
                  <a:srgbClr val="000000"/>
                </a:solidFill>
                <a:latin typeface="Calibri"/>
              </a:rPr>
              <a:t>Channel Model</a:t>
            </a:r>
            <a:endParaRPr lang="en-GB" sz="2800" b="0" strike="noStrike" spc="-1" noProof="0" dirty="0">
              <a:latin typeface="Arial"/>
            </a:endParaRPr>
          </a:p>
        </p:txBody>
      </p:sp>
      <p:sp>
        <p:nvSpPr>
          <p:cNvPr id="219" name="Slide Number Placeholder 218">
            <a:extLst>
              <a:ext uri="{FF2B5EF4-FFF2-40B4-BE49-F238E27FC236}">
                <a16:creationId xmlns:a16="http://schemas.microsoft.com/office/drawing/2014/main" id="{C865597E-E237-5F65-D621-9B238E3ED9BC}"/>
              </a:ext>
            </a:extLst>
          </p:cNvPr>
          <p:cNvSpPr>
            <a:spLocks noGrp="1"/>
          </p:cNvSpPr>
          <p:nvPr>
            <p:ph type="sldNum" idx="3"/>
          </p:nvPr>
        </p:nvSpPr>
        <p:spPr>
          <a:xfrm>
            <a:off x="11599112" y="6510203"/>
            <a:ext cx="585472" cy="364680"/>
          </a:xfrm>
        </p:spPr>
        <p:txBody>
          <a:bodyPr/>
          <a:lstStyle/>
          <a:p>
            <a:fld id="{C932A77E-96FA-4D0D-9FF9-7EEFED12E590}" type="slidenum">
              <a:rPr lang="en-GB" sz="1600" noProof="0" smtClean="0"/>
              <a:t>27</a:t>
            </a:fld>
            <a:endParaRPr lang="en-GB" sz="1600" noProof="0" dirty="0"/>
          </a:p>
        </p:txBody>
      </p:sp>
      <p:pic>
        <p:nvPicPr>
          <p:cNvPr id="25" name="Graphic 24" descr="Walk with solid fill">
            <a:extLst>
              <a:ext uri="{FF2B5EF4-FFF2-40B4-BE49-F238E27FC236}">
                <a16:creationId xmlns:a16="http://schemas.microsoft.com/office/drawing/2014/main" id="{6158DA10-0852-4ECF-D1DD-6CDE5187D02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090605" y="3078389"/>
            <a:ext cx="454605" cy="454605"/>
          </a:xfrm>
          <a:prstGeom prst="rect">
            <a:avLst/>
          </a:prstGeom>
        </p:spPr>
      </p:pic>
      <p:sp>
        <p:nvSpPr>
          <p:cNvPr id="28" name="Cube 27">
            <a:extLst>
              <a:ext uri="{FF2B5EF4-FFF2-40B4-BE49-F238E27FC236}">
                <a16:creationId xmlns:a16="http://schemas.microsoft.com/office/drawing/2014/main" id="{99C1441C-19B4-22A1-354B-608E39C2F61D}"/>
              </a:ext>
            </a:extLst>
          </p:cNvPr>
          <p:cNvSpPr/>
          <p:nvPr/>
        </p:nvSpPr>
        <p:spPr>
          <a:xfrm>
            <a:off x="-1" y="622676"/>
            <a:ext cx="5276851" cy="4066800"/>
          </a:xfrm>
          <a:prstGeom prst="cube">
            <a:avLst>
              <a:gd name="adj" fmla="val 13327"/>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Graphic 35" descr="Smart Phone with solid fill">
            <a:extLst>
              <a:ext uri="{FF2B5EF4-FFF2-40B4-BE49-F238E27FC236}">
                <a16:creationId xmlns:a16="http://schemas.microsoft.com/office/drawing/2014/main" id="{BA18F4F1-6376-32FE-E9EA-26533FE33F55}"/>
              </a:ext>
            </a:extLst>
          </p:cNvPr>
          <p:cNvPicPr/>
          <p:nvPr/>
        </p:nvPicPr>
        <p:blipFill>
          <a:blip r:embed="rId4"/>
          <a:stretch/>
        </p:blipFill>
        <p:spPr>
          <a:xfrm rot="1730551">
            <a:off x="4446928" y="3126933"/>
            <a:ext cx="346456" cy="278418"/>
          </a:xfrm>
          <a:prstGeom prst="rect">
            <a:avLst/>
          </a:prstGeom>
          <a:ln w="0">
            <a:noFill/>
          </a:ln>
        </p:spPr>
      </p:pic>
      <p:sp>
        <p:nvSpPr>
          <p:cNvPr id="4" name="TextBox 3">
            <a:extLst>
              <a:ext uri="{FF2B5EF4-FFF2-40B4-BE49-F238E27FC236}">
                <a16:creationId xmlns:a16="http://schemas.microsoft.com/office/drawing/2014/main" id="{BDD6407C-E7DA-9B48-DB7D-FF7BBC2DE6FA}"/>
              </a:ext>
            </a:extLst>
          </p:cNvPr>
          <p:cNvSpPr txBox="1"/>
          <p:nvPr/>
        </p:nvSpPr>
        <p:spPr>
          <a:xfrm>
            <a:off x="7416" y="6230035"/>
            <a:ext cx="5154706" cy="523220"/>
          </a:xfrm>
          <a:prstGeom prst="rect">
            <a:avLst/>
          </a:prstGeom>
          <a:noFill/>
        </p:spPr>
        <p:txBody>
          <a:bodyPr wrap="square">
            <a:spAutoFit/>
          </a:bodyPr>
          <a:lstStyle/>
          <a:p>
            <a:r>
              <a:rPr lang="en-US" sz="1400" dirty="0"/>
              <a:t>[1] “Study on channel model for frequencies from 0.5 to 100 GHz (Release 16),” 3GPP, TR 38.901 V16.1.0, Nov. 2020.</a:t>
            </a:r>
            <a:endParaRPr lang="en-US" sz="1400" dirty="0">
              <a:effectLst/>
            </a:endParaRPr>
          </a:p>
        </p:txBody>
      </p:sp>
      <p:sp>
        <p:nvSpPr>
          <p:cNvPr id="14" name="TextBox 13">
            <a:extLst>
              <a:ext uri="{FF2B5EF4-FFF2-40B4-BE49-F238E27FC236}">
                <a16:creationId xmlns:a16="http://schemas.microsoft.com/office/drawing/2014/main" id="{3227CDA6-C36F-6B74-128F-43B3F8AE41F7}"/>
              </a:ext>
            </a:extLst>
          </p:cNvPr>
          <p:cNvSpPr txBox="1"/>
          <p:nvPr/>
        </p:nvSpPr>
        <p:spPr>
          <a:xfrm>
            <a:off x="2777569" y="728019"/>
            <a:ext cx="902811" cy="369332"/>
          </a:xfrm>
          <a:prstGeom prst="rect">
            <a:avLst/>
          </a:prstGeom>
          <a:noFill/>
        </p:spPr>
        <p:txBody>
          <a:bodyPr wrap="none" rtlCol="0">
            <a:spAutoFit/>
          </a:bodyPr>
          <a:lstStyle/>
          <a:p>
            <a:r>
              <a:rPr lang="en-US" dirty="0"/>
              <a:t>low BS</a:t>
            </a:r>
          </a:p>
        </p:txBody>
      </p:sp>
      <p:pic>
        <p:nvPicPr>
          <p:cNvPr id="18" name="Graphic 17" descr="Robot Hand outline">
            <a:extLst>
              <a:ext uri="{FF2B5EF4-FFF2-40B4-BE49-F238E27FC236}">
                <a16:creationId xmlns:a16="http://schemas.microsoft.com/office/drawing/2014/main" id="{033F4D66-92C4-F087-B222-299851F5C88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324603" y="2438700"/>
            <a:ext cx="756054" cy="756054"/>
          </a:xfrm>
          <a:prstGeom prst="rect">
            <a:avLst/>
          </a:prstGeom>
        </p:spPr>
      </p:pic>
      <p:pic>
        <p:nvPicPr>
          <p:cNvPr id="3" name="Picture 2">
            <a:extLst>
              <a:ext uri="{FF2B5EF4-FFF2-40B4-BE49-F238E27FC236}">
                <a16:creationId xmlns:a16="http://schemas.microsoft.com/office/drawing/2014/main" id="{5A867199-BE5B-8022-BBB7-D928C58F8848}"/>
              </a:ext>
            </a:extLst>
          </p:cNvPr>
          <p:cNvPicPr>
            <a:picLocks noChangeAspect="1"/>
          </p:cNvPicPr>
          <p:nvPr/>
        </p:nvPicPr>
        <p:blipFill>
          <a:blip r:embed="rId7"/>
          <a:stretch>
            <a:fillRect/>
          </a:stretch>
        </p:blipFill>
        <p:spPr>
          <a:xfrm>
            <a:off x="95627" y="1225358"/>
            <a:ext cx="3133348" cy="1670542"/>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F29C2AF-340A-57F2-98F8-3861C8B365B0}"/>
                  </a:ext>
                </a:extLst>
              </p:cNvPr>
              <p:cNvSpPr txBox="1"/>
              <p:nvPr/>
            </p:nvSpPr>
            <p:spPr>
              <a:xfrm>
                <a:off x="3042851" y="1392256"/>
                <a:ext cx="1275057" cy="307777"/>
              </a:xfrm>
              <a:prstGeom prst="rect">
                <a:avLst/>
              </a:prstGeom>
              <a:noFill/>
            </p:spPr>
            <p:txBody>
              <a:bodyPr wrap="square">
                <a:spAutoFit/>
              </a:bodyPr>
              <a:lstStyle/>
              <a:p>
                <a14:m>
                  <m:oMath xmlns:m="http://schemas.openxmlformats.org/officeDocument/2006/math">
                    <m:sSub>
                      <m:sSubPr>
                        <m:ctrlPr>
                          <a:rPr lang="en-US" sz="1400" i="1" dirty="0" smtClean="0">
                            <a:latin typeface="Cambria Math" panose="02040503050406030204" pitchFamily="18" charset="0"/>
                          </a:rPr>
                        </m:ctrlPr>
                      </m:sSubPr>
                      <m:e>
                        <m:r>
                          <a:rPr lang="en-US" sz="1400" b="0" i="1" dirty="0" smtClean="0">
                            <a:latin typeface="Cambria Math" panose="02040503050406030204" pitchFamily="18" charset="0"/>
                          </a:rPr>
                          <m:t>𝐺</m:t>
                        </m:r>
                      </m:e>
                      <m:sub>
                        <m:r>
                          <m:rPr>
                            <m:sty m:val="p"/>
                          </m:rPr>
                          <a:rPr lang="en-US" sz="1400" b="0" i="0" dirty="0" smtClean="0">
                            <a:latin typeface="Cambria Math" panose="02040503050406030204" pitchFamily="18" charset="0"/>
                          </a:rPr>
                          <m:t>max</m:t>
                        </m:r>
                      </m:sub>
                    </m:sSub>
                    <m:r>
                      <a:rPr lang="en-US" sz="1400" b="0" i="0" dirty="0" smtClean="0">
                        <a:latin typeface="Cambria Math" panose="02040503050406030204" pitchFamily="18" charset="0"/>
                      </a:rPr>
                      <m:t>=8</m:t>
                    </m:r>
                  </m:oMath>
                </a14:m>
                <a:r>
                  <a:rPr lang="en-US" sz="1400" dirty="0"/>
                  <a:t> </a:t>
                </a:r>
                <a:r>
                  <a:rPr lang="en-US" sz="1400" dirty="0" err="1"/>
                  <a:t>dBi</a:t>
                </a:r>
                <a:endParaRPr lang="en-US" sz="1400" dirty="0"/>
              </a:p>
            </p:txBody>
          </p:sp>
        </mc:Choice>
        <mc:Fallback xmlns="">
          <p:sp>
            <p:nvSpPr>
              <p:cNvPr id="6" name="TextBox 5">
                <a:extLst>
                  <a:ext uri="{FF2B5EF4-FFF2-40B4-BE49-F238E27FC236}">
                    <a16:creationId xmlns:a16="http://schemas.microsoft.com/office/drawing/2014/main" id="{DF29C2AF-340A-57F2-98F8-3861C8B365B0}"/>
                  </a:ext>
                </a:extLst>
              </p:cNvPr>
              <p:cNvSpPr txBox="1">
                <a:spLocks noRot="1" noChangeAspect="1" noMove="1" noResize="1" noEditPoints="1" noAdjustHandles="1" noChangeArrowheads="1" noChangeShapeType="1" noTextEdit="1"/>
              </p:cNvSpPr>
              <p:nvPr/>
            </p:nvSpPr>
            <p:spPr>
              <a:xfrm>
                <a:off x="3042851" y="1392256"/>
                <a:ext cx="1275057" cy="307777"/>
              </a:xfrm>
              <a:prstGeom prst="rect">
                <a:avLst/>
              </a:prstGeom>
              <a:blipFill>
                <a:blip r:embed="rId8"/>
                <a:stretch>
                  <a:fillRect t="-1961" b="-19608"/>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EAB802EF-8AA0-812A-B83E-061371FD4D50}"/>
              </a:ext>
            </a:extLst>
          </p:cNvPr>
          <p:cNvPicPr>
            <a:picLocks noChangeAspect="1"/>
          </p:cNvPicPr>
          <p:nvPr/>
        </p:nvPicPr>
        <p:blipFill>
          <a:blip r:embed="rId9"/>
          <a:stretch>
            <a:fillRect/>
          </a:stretch>
        </p:blipFill>
        <p:spPr>
          <a:xfrm>
            <a:off x="5437772" y="527698"/>
            <a:ext cx="6754228" cy="3169516"/>
          </a:xfrm>
          <a:prstGeom prst="rect">
            <a:avLst/>
          </a:prstGeom>
        </p:spPr>
      </p:pic>
      <p:pic>
        <p:nvPicPr>
          <p:cNvPr id="9" name="Picture 8">
            <a:extLst>
              <a:ext uri="{FF2B5EF4-FFF2-40B4-BE49-F238E27FC236}">
                <a16:creationId xmlns:a16="http://schemas.microsoft.com/office/drawing/2014/main" id="{2CE73EE4-0CA8-D779-DCF8-16C28B1E6546}"/>
              </a:ext>
            </a:extLst>
          </p:cNvPr>
          <p:cNvPicPr>
            <a:picLocks noChangeAspect="1"/>
          </p:cNvPicPr>
          <p:nvPr/>
        </p:nvPicPr>
        <p:blipFill>
          <a:blip r:embed="rId10"/>
          <a:stretch>
            <a:fillRect/>
          </a:stretch>
        </p:blipFill>
        <p:spPr>
          <a:xfrm>
            <a:off x="6179903" y="4544526"/>
            <a:ext cx="5711945" cy="1808872"/>
          </a:xfrm>
          <a:prstGeom prst="rect">
            <a:avLst/>
          </a:prstGeom>
        </p:spPr>
      </p:pic>
      <p:pic>
        <p:nvPicPr>
          <p:cNvPr id="12" name="Picture 11">
            <a:extLst>
              <a:ext uri="{FF2B5EF4-FFF2-40B4-BE49-F238E27FC236}">
                <a16:creationId xmlns:a16="http://schemas.microsoft.com/office/drawing/2014/main" id="{42CCCF06-4BD9-C830-94FE-F95CB618CDD2}"/>
              </a:ext>
            </a:extLst>
          </p:cNvPr>
          <p:cNvPicPr>
            <a:picLocks noChangeAspect="1"/>
          </p:cNvPicPr>
          <p:nvPr/>
        </p:nvPicPr>
        <p:blipFill>
          <a:blip r:embed="rId11"/>
          <a:stretch>
            <a:fillRect/>
          </a:stretch>
        </p:blipFill>
        <p:spPr>
          <a:xfrm>
            <a:off x="8065652" y="4262406"/>
            <a:ext cx="2101425" cy="250629"/>
          </a:xfrm>
          <a:prstGeom prst="rect">
            <a:avLst/>
          </a:prstGeom>
        </p:spPr>
      </p:pic>
      <p:pic>
        <p:nvPicPr>
          <p:cNvPr id="16" name="Picture 15">
            <a:extLst>
              <a:ext uri="{FF2B5EF4-FFF2-40B4-BE49-F238E27FC236}">
                <a16:creationId xmlns:a16="http://schemas.microsoft.com/office/drawing/2014/main" id="{F433F7C0-E00D-AE2D-4EC6-B2AC556C8F01}"/>
              </a:ext>
            </a:extLst>
          </p:cNvPr>
          <p:cNvPicPr>
            <a:picLocks noChangeAspect="1"/>
          </p:cNvPicPr>
          <p:nvPr/>
        </p:nvPicPr>
        <p:blipFill>
          <a:blip r:embed="rId12"/>
          <a:stretch>
            <a:fillRect/>
          </a:stretch>
        </p:blipFill>
        <p:spPr>
          <a:xfrm>
            <a:off x="7874184" y="211430"/>
            <a:ext cx="2108444" cy="221295"/>
          </a:xfrm>
          <a:prstGeom prst="rect">
            <a:avLst/>
          </a:prstGeom>
        </p:spPr>
      </p:pic>
    </p:spTree>
    <p:extLst>
      <p:ext uri="{BB962C8B-B14F-4D97-AF65-F5344CB8AC3E}">
        <p14:creationId xmlns:p14="http://schemas.microsoft.com/office/powerpoint/2010/main" val="23998466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47F874-8298-8C17-79F9-3DB878C4F740}"/>
            </a:ext>
          </a:extLst>
        </p:cNvPr>
        <p:cNvGrpSpPr/>
        <p:nvPr/>
      </p:nvGrpSpPr>
      <p:grpSpPr>
        <a:xfrm>
          <a:off x="0" y="0"/>
          <a:ext cx="0" cy="0"/>
          <a:chOff x="0" y="0"/>
          <a:chExt cx="0" cy="0"/>
        </a:xfrm>
      </p:grpSpPr>
      <p:sp>
        <p:nvSpPr>
          <p:cNvPr id="27" name="Oval 26">
            <a:extLst>
              <a:ext uri="{FF2B5EF4-FFF2-40B4-BE49-F238E27FC236}">
                <a16:creationId xmlns:a16="http://schemas.microsoft.com/office/drawing/2014/main" id="{428B47A3-87BB-256B-A55C-6679B6919A80}"/>
              </a:ext>
            </a:extLst>
          </p:cNvPr>
          <p:cNvSpPr/>
          <p:nvPr/>
        </p:nvSpPr>
        <p:spPr>
          <a:xfrm>
            <a:off x="3746134" y="3370036"/>
            <a:ext cx="1214148" cy="327178"/>
          </a:xfrm>
          <a:prstGeom prst="ellipse">
            <a:avLst/>
          </a:prstGeom>
          <a:solidFill>
            <a:srgbClr val="FFE6CB"/>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30" name="TextBox 33">
            <a:extLst>
              <a:ext uri="{FF2B5EF4-FFF2-40B4-BE49-F238E27FC236}">
                <a16:creationId xmlns:a16="http://schemas.microsoft.com/office/drawing/2014/main" id="{6C0C1816-3B05-5D10-B9EC-7057B3FD7569}"/>
              </a:ext>
            </a:extLst>
          </p:cNvPr>
          <p:cNvSpPr/>
          <p:nvPr/>
        </p:nvSpPr>
        <p:spPr>
          <a:xfrm>
            <a:off x="0" y="-10028"/>
            <a:ext cx="4234754" cy="521766"/>
          </a:xfrm>
          <a:prstGeom prst="rect">
            <a:avLst/>
          </a:prstGeom>
          <a:solidFill>
            <a:srgbClr val="C00000">
              <a:alpha val="22000"/>
            </a:srgbClr>
          </a:solid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buNone/>
            </a:pPr>
            <a:endParaRPr lang="en-GB" sz="2800" b="0" strike="noStrike" spc="-1" noProof="0" dirty="0">
              <a:latin typeface="Arial"/>
            </a:endParaRPr>
          </a:p>
        </p:txBody>
      </p:sp>
      <p:sp>
        <p:nvSpPr>
          <p:cNvPr id="124" name="TextBox 33">
            <a:extLst>
              <a:ext uri="{FF2B5EF4-FFF2-40B4-BE49-F238E27FC236}">
                <a16:creationId xmlns:a16="http://schemas.microsoft.com/office/drawing/2014/main" id="{E5215E25-ADE7-25EA-D1B7-3D0F52D61429}"/>
              </a:ext>
            </a:extLst>
          </p:cNvPr>
          <p:cNvSpPr/>
          <p:nvPr/>
        </p:nvSpPr>
        <p:spPr>
          <a:xfrm>
            <a:off x="0" y="16822"/>
            <a:ext cx="2397044" cy="521766"/>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2800" spc="-1" dirty="0">
                <a:solidFill>
                  <a:srgbClr val="000000"/>
                </a:solidFill>
                <a:latin typeface="Calibri"/>
              </a:rPr>
              <a:t>Channel Model</a:t>
            </a:r>
            <a:endParaRPr lang="en-GB" sz="2800" b="0" strike="noStrike" spc="-1" noProof="0" dirty="0">
              <a:latin typeface="Arial"/>
            </a:endParaRPr>
          </a:p>
        </p:txBody>
      </p:sp>
      <p:sp>
        <p:nvSpPr>
          <p:cNvPr id="219" name="Slide Number Placeholder 218">
            <a:extLst>
              <a:ext uri="{FF2B5EF4-FFF2-40B4-BE49-F238E27FC236}">
                <a16:creationId xmlns:a16="http://schemas.microsoft.com/office/drawing/2014/main" id="{9CEEAF0D-5B24-2EBC-2641-09EE0BE391F1}"/>
              </a:ext>
            </a:extLst>
          </p:cNvPr>
          <p:cNvSpPr>
            <a:spLocks noGrp="1"/>
          </p:cNvSpPr>
          <p:nvPr>
            <p:ph type="sldNum" idx="3"/>
          </p:nvPr>
        </p:nvSpPr>
        <p:spPr>
          <a:xfrm>
            <a:off x="11599112" y="6510203"/>
            <a:ext cx="585472" cy="364680"/>
          </a:xfrm>
        </p:spPr>
        <p:txBody>
          <a:bodyPr/>
          <a:lstStyle/>
          <a:p>
            <a:fld id="{C932A77E-96FA-4D0D-9FF9-7EEFED12E590}" type="slidenum">
              <a:rPr lang="en-GB" sz="1600" noProof="0" smtClean="0"/>
              <a:t>28</a:t>
            </a:fld>
            <a:endParaRPr lang="en-GB" sz="1600" noProof="0" dirty="0"/>
          </a:p>
        </p:txBody>
      </p:sp>
      <p:pic>
        <p:nvPicPr>
          <p:cNvPr id="25" name="Graphic 24" descr="Walk with solid fill">
            <a:extLst>
              <a:ext uri="{FF2B5EF4-FFF2-40B4-BE49-F238E27FC236}">
                <a16:creationId xmlns:a16="http://schemas.microsoft.com/office/drawing/2014/main" id="{68D7FE2D-C529-46AC-2567-6FC39341471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090605" y="3078389"/>
            <a:ext cx="454605" cy="454605"/>
          </a:xfrm>
          <a:prstGeom prst="rect">
            <a:avLst/>
          </a:prstGeom>
        </p:spPr>
      </p:pic>
      <p:sp>
        <p:nvSpPr>
          <p:cNvPr id="28" name="Cube 27">
            <a:extLst>
              <a:ext uri="{FF2B5EF4-FFF2-40B4-BE49-F238E27FC236}">
                <a16:creationId xmlns:a16="http://schemas.microsoft.com/office/drawing/2014/main" id="{641D29CF-8C04-DB22-8E0C-6835F0057BAC}"/>
              </a:ext>
            </a:extLst>
          </p:cNvPr>
          <p:cNvSpPr/>
          <p:nvPr/>
        </p:nvSpPr>
        <p:spPr>
          <a:xfrm>
            <a:off x="-1" y="622676"/>
            <a:ext cx="5276851" cy="4066800"/>
          </a:xfrm>
          <a:prstGeom prst="cube">
            <a:avLst>
              <a:gd name="adj" fmla="val 13327"/>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Graphic 35" descr="Smart Phone with solid fill">
            <a:extLst>
              <a:ext uri="{FF2B5EF4-FFF2-40B4-BE49-F238E27FC236}">
                <a16:creationId xmlns:a16="http://schemas.microsoft.com/office/drawing/2014/main" id="{41239E7F-1C8B-FDDB-29A7-E52C7CA11D02}"/>
              </a:ext>
            </a:extLst>
          </p:cNvPr>
          <p:cNvPicPr/>
          <p:nvPr/>
        </p:nvPicPr>
        <p:blipFill>
          <a:blip r:embed="rId4"/>
          <a:stretch/>
        </p:blipFill>
        <p:spPr>
          <a:xfrm rot="1730551">
            <a:off x="4446928" y="3126933"/>
            <a:ext cx="346456" cy="278418"/>
          </a:xfrm>
          <a:prstGeom prst="rect">
            <a:avLst/>
          </a:prstGeom>
          <a:ln w="0">
            <a:noFill/>
          </a:ln>
        </p:spPr>
      </p:pic>
      <p:sp>
        <p:nvSpPr>
          <p:cNvPr id="4" name="TextBox 3">
            <a:extLst>
              <a:ext uri="{FF2B5EF4-FFF2-40B4-BE49-F238E27FC236}">
                <a16:creationId xmlns:a16="http://schemas.microsoft.com/office/drawing/2014/main" id="{23102EDA-7DA1-CBD9-6D77-1FDDEDC7E0F6}"/>
              </a:ext>
            </a:extLst>
          </p:cNvPr>
          <p:cNvSpPr txBox="1"/>
          <p:nvPr/>
        </p:nvSpPr>
        <p:spPr>
          <a:xfrm>
            <a:off x="7416" y="6230035"/>
            <a:ext cx="5154706" cy="523220"/>
          </a:xfrm>
          <a:prstGeom prst="rect">
            <a:avLst/>
          </a:prstGeom>
          <a:noFill/>
        </p:spPr>
        <p:txBody>
          <a:bodyPr wrap="square">
            <a:spAutoFit/>
          </a:bodyPr>
          <a:lstStyle/>
          <a:p>
            <a:r>
              <a:rPr lang="en-US" sz="1400" dirty="0"/>
              <a:t>[1] “Study on channel model for frequencies from 0.5 to 100 GHz (Release 16),” 3GPP, TR 38.901 V16.1.0, Nov. 2020.</a:t>
            </a:r>
            <a:endParaRPr lang="en-US" sz="1400" dirty="0">
              <a:effectLst/>
            </a:endParaRPr>
          </a:p>
        </p:txBody>
      </p:sp>
      <p:sp>
        <p:nvSpPr>
          <p:cNvPr id="14" name="TextBox 13">
            <a:extLst>
              <a:ext uri="{FF2B5EF4-FFF2-40B4-BE49-F238E27FC236}">
                <a16:creationId xmlns:a16="http://schemas.microsoft.com/office/drawing/2014/main" id="{308609BA-D160-AA0C-8211-D3625486D1E9}"/>
              </a:ext>
            </a:extLst>
          </p:cNvPr>
          <p:cNvSpPr txBox="1"/>
          <p:nvPr/>
        </p:nvSpPr>
        <p:spPr>
          <a:xfrm>
            <a:off x="2777569" y="728019"/>
            <a:ext cx="902811" cy="369332"/>
          </a:xfrm>
          <a:prstGeom prst="rect">
            <a:avLst/>
          </a:prstGeom>
          <a:noFill/>
        </p:spPr>
        <p:txBody>
          <a:bodyPr wrap="none" rtlCol="0">
            <a:spAutoFit/>
          </a:bodyPr>
          <a:lstStyle/>
          <a:p>
            <a:r>
              <a:rPr lang="en-US" dirty="0"/>
              <a:t>low BS</a:t>
            </a:r>
          </a:p>
        </p:txBody>
      </p:sp>
      <p:pic>
        <p:nvPicPr>
          <p:cNvPr id="18" name="Graphic 17" descr="Robot Hand outline">
            <a:extLst>
              <a:ext uri="{FF2B5EF4-FFF2-40B4-BE49-F238E27FC236}">
                <a16:creationId xmlns:a16="http://schemas.microsoft.com/office/drawing/2014/main" id="{6BF4B9D0-585E-9E12-5EDD-FABE0104153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324603" y="2438700"/>
            <a:ext cx="756054" cy="756054"/>
          </a:xfrm>
          <a:prstGeom prst="rect">
            <a:avLst/>
          </a:prstGeom>
        </p:spPr>
      </p:pic>
      <p:pic>
        <p:nvPicPr>
          <p:cNvPr id="3" name="Picture 2">
            <a:extLst>
              <a:ext uri="{FF2B5EF4-FFF2-40B4-BE49-F238E27FC236}">
                <a16:creationId xmlns:a16="http://schemas.microsoft.com/office/drawing/2014/main" id="{B702DCA5-0B3A-EE24-C42D-D1CFEEF302A8}"/>
              </a:ext>
            </a:extLst>
          </p:cNvPr>
          <p:cNvPicPr>
            <a:picLocks noChangeAspect="1"/>
          </p:cNvPicPr>
          <p:nvPr/>
        </p:nvPicPr>
        <p:blipFill>
          <a:blip r:embed="rId7"/>
          <a:stretch>
            <a:fillRect/>
          </a:stretch>
        </p:blipFill>
        <p:spPr>
          <a:xfrm>
            <a:off x="95627" y="1225358"/>
            <a:ext cx="3133348" cy="1670542"/>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6E3A6E9-FEF9-8EC6-2E85-B09F8B88027D}"/>
                  </a:ext>
                </a:extLst>
              </p:cNvPr>
              <p:cNvSpPr txBox="1"/>
              <p:nvPr/>
            </p:nvSpPr>
            <p:spPr>
              <a:xfrm>
                <a:off x="3042851" y="1392256"/>
                <a:ext cx="1275057" cy="307777"/>
              </a:xfrm>
              <a:prstGeom prst="rect">
                <a:avLst/>
              </a:prstGeom>
              <a:noFill/>
            </p:spPr>
            <p:txBody>
              <a:bodyPr wrap="square">
                <a:spAutoFit/>
              </a:bodyPr>
              <a:lstStyle/>
              <a:p>
                <a14:m>
                  <m:oMath xmlns:m="http://schemas.openxmlformats.org/officeDocument/2006/math">
                    <m:sSub>
                      <m:sSubPr>
                        <m:ctrlPr>
                          <a:rPr lang="en-US" sz="1400" i="1" dirty="0" smtClean="0">
                            <a:latin typeface="Cambria Math" panose="02040503050406030204" pitchFamily="18" charset="0"/>
                          </a:rPr>
                        </m:ctrlPr>
                      </m:sSubPr>
                      <m:e>
                        <m:r>
                          <a:rPr lang="en-US" sz="1400" b="0" i="1" dirty="0" smtClean="0">
                            <a:latin typeface="Cambria Math" panose="02040503050406030204" pitchFamily="18" charset="0"/>
                          </a:rPr>
                          <m:t>𝐺</m:t>
                        </m:r>
                      </m:e>
                      <m:sub>
                        <m:r>
                          <m:rPr>
                            <m:sty m:val="p"/>
                          </m:rPr>
                          <a:rPr lang="en-US" sz="1400" b="0" i="0" dirty="0" smtClean="0">
                            <a:latin typeface="Cambria Math" panose="02040503050406030204" pitchFamily="18" charset="0"/>
                          </a:rPr>
                          <m:t>max</m:t>
                        </m:r>
                      </m:sub>
                    </m:sSub>
                    <m:r>
                      <a:rPr lang="en-US" sz="1400" b="0" i="0" dirty="0" smtClean="0">
                        <a:latin typeface="Cambria Math" panose="02040503050406030204" pitchFamily="18" charset="0"/>
                      </a:rPr>
                      <m:t>=8</m:t>
                    </m:r>
                  </m:oMath>
                </a14:m>
                <a:r>
                  <a:rPr lang="en-US" sz="1400" dirty="0"/>
                  <a:t> </a:t>
                </a:r>
                <a:r>
                  <a:rPr lang="en-US" sz="1400" dirty="0" err="1"/>
                  <a:t>dBi</a:t>
                </a:r>
                <a:endParaRPr lang="en-US" sz="1400" dirty="0"/>
              </a:p>
            </p:txBody>
          </p:sp>
        </mc:Choice>
        <mc:Fallback xmlns="">
          <p:sp>
            <p:nvSpPr>
              <p:cNvPr id="6" name="TextBox 5">
                <a:extLst>
                  <a:ext uri="{FF2B5EF4-FFF2-40B4-BE49-F238E27FC236}">
                    <a16:creationId xmlns:a16="http://schemas.microsoft.com/office/drawing/2014/main" id="{86E3A6E9-FEF9-8EC6-2E85-B09F8B88027D}"/>
                  </a:ext>
                </a:extLst>
              </p:cNvPr>
              <p:cNvSpPr txBox="1">
                <a:spLocks noRot="1" noChangeAspect="1" noMove="1" noResize="1" noEditPoints="1" noAdjustHandles="1" noChangeArrowheads="1" noChangeShapeType="1" noTextEdit="1"/>
              </p:cNvSpPr>
              <p:nvPr/>
            </p:nvSpPr>
            <p:spPr>
              <a:xfrm>
                <a:off x="3042851" y="1392256"/>
                <a:ext cx="1275057" cy="307777"/>
              </a:xfrm>
              <a:prstGeom prst="rect">
                <a:avLst/>
              </a:prstGeom>
              <a:blipFill>
                <a:blip r:embed="rId8"/>
                <a:stretch>
                  <a:fillRect t="-1961" b="-19608"/>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A56ECB85-B5D3-D902-5B96-7DE160E634DB}"/>
              </a:ext>
            </a:extLst>
          </p:cNvPr>
          <p:cNvPicPr>
            <a:picLocks noChangeAspect="1"/>
          </p:cNvPicPr>
          <p:nvPr/>
        </p:nvPicPr>
        <p:blipFill>
          <a:blip r:embed="rId9"/>
          <a:stretch>
            <a:fillRect/>
          </a:stretch>
        </p:blipFill>
        <p:spPr>
          <a:xfrm>
            <a:off x="5410955" y="1156689"/>
            <a:ext cx="6732493" cy="4353987"/>
          </a:xfrm>
          <a:prstGeom prst="rect">
            <a:avLst/>
          </a:prstGeom>
        </p:spPr>
      </p:pic>
    </p:spTree>
    <p:extLst>
      <p:ext uri="{BB962C8B-B14F-4D97-AF65-F5344CB8AC3E}">
        <p14:creationId xmlns:p14="http://schemas.microsoft.com/office/powerpoint/2010/main" val="34924347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E1851F-A2BE-5302-D57B-94DBE19DD8DC}"/>
            </a:ext>
          </a:extLst>
        </p:cNvPr>
        <p:cNvGrpSpPr/>
        <p:nvPr/>
      </p:nvGrpSpPr>
      <p:grpSpPr>
        <a:xfrm>
          <a:off x="0" y="0"/>
          <a:ext cx="0" cy="0"/>
          <a:chOff x="0" y="0"/>
          <a:chExt cx="0" cy="0"/>
        </a:xfrm>
      </p:grpSpPr>
      <p:sp>
        <p:nvSpPr>
          <p:cNvPr id="30" name="TextBox 33">
            <a:extLst>
              <a:ext uri="{FF2B5EF4-FFF2-40B4-BE49-F238E27FC236}">
                <a16:creationId xmlns:a16="http://schemas.microsoft.com/office/drawing/2014/main" id="{E69A04FC-A031-B3B3-5A0A-445E261701D4}"/>
              </a:ext>
            </a:extLst>
          </p:cNvPr>
          <p:cNvSpPr/>
          <p:nvPr/>
        </p:nvSpPr>
        <p:spPr>
          <a:xfrm>
            <a:off x="0" y="1257"/>
            <a:ext cx="4234754" cy="521766"/>
          </a:xfrm>
          <a:prstGeom prst="rect">
            <a:avLst/>
          </a:prstGeom>
          <a:solidFill>
            <a:srgbClr val="C00000">
              <a:alpha val="22000"/>
            </a:srgbClr>
          </a:solid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buNone/>
            </a:pPr>
            <a:endParaRPr lang="en-GB" sz="2800" b="0" strike="noStrike" spc="-1" noProof="0" dirty="0">
              <a:latin typeface="Arial"/>
            </a:endParaRPr>
          </a:p>
        </p:txBody>
      </p:sp>
      <p:sp>
        <p:nvSpPr>
          <p:cNvPr id="124" name="TextBox 33">
            <a:extLst>
              <a:ext uri="{FF2B5EF4-FFF2-40B4-BE49-F238E27FC236}">
                <a16:creationId xmlns:a16="http://schemas.microsoft.com/office/drawing/2014/main" id="{57A840E1-C9C7-8F26-12CB-8552F2C297EF}"/>
              </a:ext>
            </a:extLst>
          </p:cNvPr>
          <p:cNvSpPr/>
          <p:nvPr/>
        </p:nvSpPr>
        <p:spPr>
          <a:xfrm>
            <a:off x="0" y="28107"/>
            <a:ext cx="3661749" cy="521766"/>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2800" spc="-1" dirty="0">
                <a:solidFill>
                  <a:srgbClr val="000000"/>
                </a:solidFill>
                <a:latin typeface="Calibri"/>
              </a:rPr>
              <a:t>Reinforcement Learning</a:t>
            </a:r>
            <a:endParaRPr lang="en-GB" sz="2800" b="0" strike="noStrike" spc="-1" noProof="0" dirty="0">
              <a:latin typeface="Arial"/>
            </a:endParaRPr>
          </a:p>
        </p:txBody>
      </p:sp>
      <p:sp>
        <p:nvSpPr>
          <p:cNvPr id="117" name="TextBox 116">
            <a:extLst>
              <a:ext uri="{FF2B5EF4-FFF2-40B4-BE49-F238E27FC236}">
                <a16:creationId xmlns:a16="http://schemas.microsoft.com/office/drawing/2014/main" id="{3F1BC268-AD64-8370-2FA9-8ACFEB78E28B}"/>
              </a:ext>
            </a:extLst>
          </p:cNvPr>
          <p:cNvSpPr txBox="1"/>
          <p:nvPr/>
        </p:nvSpPr>
        <p:spPr>
          <a:xfrm>
            <a:off x="0" y="6416911"/>
            <a:ext cx="7086600" cy="223245"/>
          </a:xfrm>
          <a:prstGeom prst="rect">
            <a:avLst/>
          </a:prstGeom>
          <a:noFill/>
        </p:spPr>
        <p:txBody>
          <a:bodyPr wrap="square">
            <a:spAutoFit/>
          </a:bodyPr>
          <a:lstStyle/>
          <a:p>
            <a:r>
              <a:rPr lang="es-ES" sz="700" dirty="0"/>
              <a:t>[1] </a:t>
            </a:r>
            <a:r>
              <a:rPr lang="es-ES" sz="800" dirty="0"/>
              <a:t>T. J. Cui </a:t>
            </a:r>
            <a:r>
              <a:rPr lang="es-ES" sz="800" i="1" dirty="0"/>
              <a:t>et al.</a:t>
            </a:r>
            <a:r>
              <a:rPr lang="es-ES" sz="800" dirty="0"/>
              <a:t>, “</a:t>
            </a:r>
            <a:r>
              <a:rPr lang="es-ES" sz="800" dirty="0" err="1"/>
              <a:t>Programmable</a:t>
            </a:r>
            <a:r>
              <a:rPr lang="es-ES" sz="800" dirty="0"/>
              <a:t> artificial </a:t>
            </a:r>
            <a:r>
              <a:rPr lang="es-ES" sz="800" dirty="0" err="1"/>
              <a:t>intelligence</a:t>
            </a:r>
            <a:r>
              <a:rPr lang="es-ES" sz="800" dirty="0"/>
              <a:t> machine </a:t>
            </a:r>
            <a:r>
              <a:rPr lang="es-ES" sz="800" dirty="0" err="1"/>
              <a:t>for</a:t>
            </a:r>
            <a:r>
              <a:rPr lang="es-ES" sz="800" dirty="0"/>
              <a:t> wave </a:t>
            </a:r>
            <a:r>
              <a:rPr lang="es-ES" sz="800" dirty="0" err="1"/>
              <a:t>sensing</a:t>
            </a:r>
            <a:r>
              <a:rPr lang="es-ES" sz="800" dirty="0"/>
              <a:t> and </a:t>
            </a:r>
            <a:r>
              <a:rPr lang="es-ES" sz="800" dirty="0" err="1"/>
              <a:t>communications</a:t>
            </a:r>
            <a:r>
              <a:rPr lang="es-ES" sz="800" dirty="0"/>
              <a:t>,” Oct. 19, 2020. </a:t>
            </a:r>
            <a:r>
              <a:rPr lang="es-ES" sz="800" dirty="0" err="1"/>
              <a:t>doi</a:t>
            </a:r>
            <a:r>
              <a:rPr lang="es-ES" sz="800" dirty="0"/>
              <a:t>: </a:t>
            </a:r>
            <a:r>
              <a:rPr lang="es-ES" sz="800" dirty="0">
                <a:hlinkClick r:id="rId2"/>
              </a:rPr>
              <a:t>10.21203/rs.3.rs-90701/v1</a:t>
            </a:r>
            <a:r>
              <a:rPr lang="es-ES" sz="800" dirty="0"/>
              <a:t>.</a:t>
            </a:r>
            <a:endParaRPr lang="es-ES" sz="800" dirty="0">
              <a:effectLst/>
            </a:endParaRPr>
          </a:p>
        </p:txBody>
      </p:sp>
      <p:sp>
        <p:nvSpPr>
          <p:cNvPr id="219" name="Slide Number Placeholder 218">
            <a:extLst>
              <a:ext uri="{FF2B5EF4-FFF2-40B4-BE49-F238E27FC236}">
                <a16:creationId xmlns:a16="http://schemas.microsoft.com/office/drawing/2014/main" id="{E0364763-7097-446F-881D-E635593D6F70}"/>
              </a:ext>
            </a:extLst>
          </p:cNvPr>
          <p:cNvSpPr>
            <a:spLocks noGrp="1"/>
          </p:cNvSpPr>
          <p:nvPr>
            <p:ph type="sldNum" idx="3"/>
          </p:nvPr>
        </p:nvSpPr>
        <p:spPr>
          <a:xfrm>
            <a:off x="11599112" y="6510203"/>
            <a:ext cx="585472" cy="364680"/>
          </a:xfrm>
        </p:spPr>
        <p:txBody>
          <a:bodyPr/>
          <a:lstStyle/>
          <a:p>
            <a:fld id="{C932A77E-96FA-4D0D-9FF9-7EEFED12E590}" type="slidenum">
              <a:rPr lang="en-GB" sz="1600" noProof="0" smtClean="0"/>
              <a:t>29</a:t>
            </a:fld>
            <a:endParaRPr lang="en-GB" sz="1600" noProof="0" dirty="0"/>
          </a:p>
        </p:txBody>
      </p:sp>
      <p:grpSp>
        <p:nvGrpSpPr>
          <p:cNvPr id="89" name="Group 88">
            <a:extLst>
              <a:ext uri="{FF2B5EF4-FFF2-40B4-BE49-F238E27FC236}">
                <a16:creationId xmlns:a16="http://schemas.microsoft.com/office/drawing/2014/main" id="{EBA62263-EC8F-76E0-BD33-A06A8DC5B971}"/>
              </a:ext>
            </a:extLst>
          </p:cNvPr>
          <p:cNvGrpSpPr/>
          <p:nvPr/>
        </p:nvGrpSpPr>
        <p:grpSpPr>
          <a:xfrm>
            <a:off x="5888653" y="131087"/>
            <a:ext cx="2068595" cy="2449290"/>
            <a:chOff x="5888653" y="131087"/>
            <a:chExt cx="2068595" cy="2449290"/>
          </a:xfrm>
        </p:grpSpPr>
        <p:cxnSp>
          <p:nvCxnSpPr>
            <p:cNvPr id="6" name="Straight Arrow Connector 5">
              <a:extLst>
                <a:ext uri="{FF2B5EF4-FFF2-40B4-BE49-F238E27FC236}">
                  <a16:creationId xmlns:a16="http://schemas.microsoft.com/office/drawing/2014/main" id="{7BDA953A-3DCB-EEF7-55F7-DFECD1F611D0}"/>
                </a:ext>
              </a:extLst>
            </p:cNvPr>
            <p:cNvCxnSpPr>
              <a:cxnSpLocks/>
            </p:cNvCxnSpPr>
            <p:nvPr/>
          </p:nvCxnSpPr>
          <p:spPr>
            <a:xfrm>
              <a:off x="6219064" y="2262704"/>
              <a:ext cx="1738184" cy="0"/>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F5A90B9-3EB8-FBA5-8117-95FD314DDBEE}"/>
                </a:ext>
              </a:extLst>
            </p:cNvPr>
            <p:cNvCxnSpPr>
              <a:cxnSpLocks/>
            </p:cNvCxnSpPr>
            <p:nvPr/>
          </p:nvCxnSpPr>
          <p:spPr>
            <a:xfrm rot="16200000">
              <a:off x="5440589" y="1506111"/>
              <a:ext cx="1738184" cy="0"/>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002A0340-0702-DDFD-D918-C949D9F3D56A}"/>
                </a:ext>
              </a:extLst>
            </p:cNvPr>
            <p:cNvSpPr/>
            <p:nvPr/>
          </p:nvSpPr>
          <p:spPr>
            <a:xfrm>
              <a:off x="7314667" y="1721932"/>
              <a:ext cx="252000" cy="252000"/>
            </a:xfrm>
            <a:prstGeom prst="ellipse">
              <a:avLst/>
            </a:prstGeom>
            <a:gradFill flip="none" rotWithShape="1">
              <a:gsLst>
                <a:gs pos="60000">
                  <a:schemeClr val="accent2">
                    <a:lumMod val="60000"/>
                    <a:lumOff val="40000"/>
                  </a:schemeClr>
                </a:gs>
                <a:gs pos="0">
                  <a:schemeClr val="accent2">
                    <a:lumMod val="75000"/>
                  </a:schemeClr>
                </a:gs>
                <a:gs pos="97000">
                  <a:schemeClr val="accent2">
                    <a:lumMod val="20000"/>
                    <a:lumOff val="8000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AE25FF4A-CAC2-EE82-340C-45835A8CC638}"/>
                </a:ext>
              </a:extLst>
            </p:cNvPr>
            <p:cNvSpPr/>
            <p:nvPr/>
          </p:nvSpPr>
          <p:spPr>
            <a:xfrm>
              <a:off x="6405476" y="1351093"/>
              <a:ext cx="252000" cy="252000"/>
            </a:xfrm>
            <a:prstGeom prst="ellipse">
              <a:avLst/>
            </a:prstGeom>
            <a:gradFill flip="none" rotWithShape="1">
              <a:gsLst>
                <a:gs pos="60000">
                  <a:schemeClr val="accent2">
                    <a:lumMod val="60000"/>
                    <a:lumOff val="40000"/>
                  </a:schemeClr>
                </a:gs>
                <a:gs pos="0">
                  <a:schemeClr val="accent2">
                    <a:lumMod val="75000"/>
                  </a:schemeClr>
                </a:gs>
                <a:gs pos="97000">
                  <a:schemeClr val="accent2">
                    <a:lumMod val="20000"/>
                    <a:lumOff val="8000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045E6828-360E-04CD-BA51-F2F0F668E483}"/>
                    </a:ext>
                  </a:extLst>
                </p:cNvPr>
                <p:cNvSpPr txBox="1"/>
                <p:nvPr/>
              </p:nvSpPr>
              <p:spPr>
                <a:xfrm>
                  <a:off x="7626837" y="2303378"/>
                  <a:ext cx="33041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𝜓</m:t>
                            </m:r>
                          </m:e>
                          <m:sub>
                            <m:r>
                              <a:rPr lang="de-DE" b="0" i="1" smtClean="0">
                                <a:latin typeface="Cambria Math" panose="02040503050406030204" pitchFamily="18" charset="0"/>
                              </a:rPr>
                              <m:t>𝑥</m:t>
                            </m:r>
                          </m:sub>
                        </m:sSub>
                      </m:oMath>
                    </m:oMathPara>
                  </a14:m>
                  <a:endParaRPr lang="en-US" dirty="0"/>
                </a:p>
              </p:txBody>
            </p:sp>
          </mc:Choice>
          <mc:Fallback xmlns="">
            <p:sp>
              <p:nvSpPr>
                <p:cNvPr id="19" name="TextBox 18">
                  <a:extLst>
                    <a:ext uri="{FF2B5EF4-FFF2-40B4-BE49-F238E27FC236}">
                      <a16:creationId xmlns:a16="http://schemas.microsoft.com/office/drawing/2014/main" id="{045E6828-360E-04CD-BA51-F2F0F668E483}"/>
                    </a:ext>
                  </a:extLst>
                </p:cNvPr>
                <p:cNvSpPr txBox="1">
                  <a:spLocks noRot="1" noChangeAspect="1" noMove="1" noResize="1" noEditPoints="1" noAdjustHandles="1" noChangeArrowheads="1" noChangeShapeType="1" noTextEdit="1"/>
                </p:cNvSpPr>
                <p:nvPr/>
              </p:nvSpPr>
              <p:spPr>
                <a:xfrm>
                  <a:off x="7626837" y="2303378"/>
                  <a:ext cx="330411" cy="276999"/>
                </a:xfrm>
                <a:prstGeom prst="rect">
                  <a:avLst/>
                </a:prstGeom>
                <a:blipFill>
                  <a:blip r:embed="rId3"/>
                  <a:stretch>
                    <a:fillRect l="-24074" b="-377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2E9C5537-0B8F-545A-ABA0-B593F32DAA38}"/>
                    </a:ext>
                  </a:extLst>
                </p:cNvPr>
                <p:cNvSpPr txBox="1"/>
                <p:nvPr/>
              </p:nvSpPr>
              <p:spPr>
                <a:xfrm>
                  <a:off x="5888653" y="585580"/>
                  <a:ext cx="338041" cy="2989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𝜓</m:t>
                            </m:r>
                          </m:e>
                          <m:sub>
                            <m:r>
                              <a:rPr lang="de-DE" b="0" i="1" smtClean="0">
                                <a:latin typeface="Cambria Math" panose="02040503050406030204" pitchFamily="18" charset="0"/>
                              </a:rPr>
                              <m:t>𝑦</m:t>
                            </m:r>
                          </m:sub>
                        </m:sSub>
                      </m:oMath>
                    </m:oMathPara>
                  </a14:m>
                  <a:endParaRPr lang="en-US" dirty="0"/>
                </a:p>
              </p:txBody>
            </p:sp>
          </mc:Choice>
          <mc:Fallback xmlns="">
            <p:sp>
              <p:nvSpPr>
                <p:cNvPr id="20" name="TextBox 19">
                  <a:extLst>
                    <a:ext uri="{FF2B5EF4-FFF2-40B4-BE49-F238E27FC236}">
                      <a16:creationId xmlns:a16="http://schemas.microsoft.com/office/drawing/2014/main" id="{2E9C5537-0B8F-545A-ABA0-B593F32DAA38}"/>
                    </a:ext>
                  </a:extLst>
                </p:cNvPr>
                <p:cNvSpPr txBox="1">
                  <a:spLocks noRot="1" noChangeAspect="1" noMove="1" noResize="1" noEditPoints="1" noAdjustHandles="1" noChangeArrowheads="1" noChangeShapeType="1" noTextEdit="1"/>
                </p:cNvSpPr>
                <p:nvPr/>
              </p:nvSpPr>
              <p:spPr>
                <a:xfrm>
                  <a:off x="5888653" y="585580"/>
                  <a:ext cx="338041" cy="298928"/>
                </a:xfrm>
                <a:prstGeom prst="rect">
                  <a:avLst/>
                </a:prstGeom>
                <a:blipFill>
                  <a:blip r:embed="rId4"/>
                  <a:stretch>
                    <a:fillRect l="-23636" r="-3636" b="-26531"/>
                  </a:stretch>
                </a:blipFill>
              </p:spPr>
              <p:txBody>
                <a:bodyPr/>
                <a:lstStyle/>
                <a:p>
                  <a:r>
                    <a:rPr lang="en-US">
                      <a:noFill/>
                    </a:rPr>
                    <a:t> </a:t>
                  </a:r>
                </a:p>
              </p:txBody>
            </p:sp>
          </mc:Fallback>
        </mc:AlternateContent>
        <p:cxnSp>
          <p:nvCxnSpPr>
            <p:cNvPr id="22" name="Straight Connector 21">
              <a:extLst>
                <a:ext uri="{FF2B5EF4-FFF2-40B4-BE49-F238E27FC236}">
                  <a16:creationId xmlns:a16="http://schemas.microsoft.com/office/drawing/2014/main" id="{D6FDE177-E354-1210-C0B5-4DC4FC025E3B}"/>
                </a:ext>
              </a:extLst>
            </p:cNvPr>
            <p:cNvCxnSpPr/>
            <p:nvPr/>
          </p:nvCxnSpPr>
          <p:spPr>
            <a:xfrm>
              <a:off x="6610090" y="967146"/>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299712DE-287F-7E8F-7F81-D2D98AD880FB}"/>
                </a:ext>
              </a:extLst>
            </p:cNvPr>
            <p:cNvCxnSpPr/>
            <p:nvPr/>
          </p:nvCxnSpPr>
          <p:spPr>
            <a:xfrm>
              <a:off x="6946397" y="958784"/>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B01F8AA0-F0A4-F2E0-78B5-166969C8062E}"/>
                </a:ext>
              </a:extLst>
            </p:cNvPr>
            <p:cNvCxnSpPr/>
            <p:nvPr/>
          </p:nvCxnSpPr>
          <p:spPr>
            <a:xfrm>
              <a:off x="7261659" y="967146"/>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3500A846-AF0D-C1C4-E351-BC236E74A770}"/>
                </a:ext>
              </a:extLst>
            </p:cNvPr>
            <p:cNvCxnSpPr/>
            <p:nvPr/>
          </p:nvCxnSpPr>
          <p:spPr>
            <a:xfrm>
              <a:off x="7602061" y="958784"/>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D4F4F13-0EA9-7802-5D89-3B7790F117D1}"/>
                </a:ext>
              </a:extLst>
            </p:cNvPr>
            <p:cNvCxnSpPr>
              <a:cxnSpLocks/>
            </p:cNvCxnSpPr>
            <p:nvPr/>
          </p:nvCxnSpPr>
          <p:spPr>
            <a:xfrm rot="16200000">
              <a:off x="6965277" y="314627"/>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9941E4B7-D501-A40C-D5AA-1C624F4375ED}"/>
                </a:ext>
              </a:extLst>
            </p:cNvPr>
            <p:cNvCxnSpPr>
              <a:cxnSpLocks/>
            </p:cNvCxnSpPr>
            <p:nvPr/>
          </p:nvCxnSpPr>
          <p:spPr>
            <a:xfrm rot="16200000">
              <a:off x="6954061" y="656461"/>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E485143-F242-1850-BC30-A1BCB12E0D27}"/>
                </a:ext>
              </a:extLst>
            </p:cNvPr>
            <p:cNvCxnSpPr>
              <a:cxnSpLocks/>
            </p:cNvCxnSpPr>
            <p:nvPr/>
          </p:nvCxnSpPr>
          <p:spPr>
            <a:xfrm rot="16200000">
              <a:off x="6978837" y="984559"/>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932EA3E6-3E99-374E-E9A2-0D81040D42DA}"/>
                </a:ext>
              </a:extLst>
            </p:cNvPr>
            <p:cNvCxnSpPr>
              <a:cxnSpLocks/>
            </p:cNvCxnSpPr>
            <p:nvPr/>
          </p:nvCxnSpPr>
          <p:spPr>
            <a:xfrm rot="16200000">
              <a:off x="6978837" y="1308214"/>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A998DF4F-832C-DA32-5A23-ECC88795A37B}"/>
                    </a:ext>
                  </a:extLst>
                </p:cNvPr>
                <p:cNvSpPr txBox="1"/>
                <p:nvPr/>
              </p:nvSpPr>
              <p:spPr>
                <a:xfrm>
                  <a:off x="6303011" y="131087"/>
                  <a:ext cx="1351652" cy="369332"/>
                </a:xfrm>
                <a:prstGeom prst="rect">
                  <a:avLst/>
                </a:prstGeom>
                <a:noFill/>
              </p:spPr>
              <p:txBody>
                <a:bodyPr wrap="none" rtlCol="0">
                  <a:spAutoFit/>
                </a:bodyPr>
                <a:lstStyle/>
                <a:p>
                  <a:r>
                    <a:rPr lang="en-US" dirty="0"/>
                    <a:t>Snapshot </a:t>
                  </a:r>
                  <a14:m>
                    <m:oMath xmlns:m="http://schemas.openxmlformats.org/officeDocument/2006/math">
                      <m:r>
                        <a:rPr lang="en-US" i="1" dirty="0" smtClean="0">
                          <a:latin typeface="Cambria Math" panose="02040503050406030204" pitchFamily="18" charset="0"/>
                        </a:rPr>
                        <m:t>1</m:t>
                      </m:r>
                    </m:oMath>
                  </a14:m>
                  <a:endParaRPr lang="en-US" dirty="0"/>
                </a:p>
              </p:txBody>
            </p:sp>
          </mc:Choice>
          <mc:Fallback xmlns="">
            <p:sp>
              <p:nvSpPr>
                <p:cNvPr id="61" name="TextBox 60">
                  <a:extLst>
                    <a:ext uri="{FF2B5EF4-FFF2-40B4-BE49-F238E27FC236}">
                      <a16:creationId xmlns:a16="http://schemas.microsoft.com/office/drawing/2014/main" id="{A998DF4F-832C-DA32-5A23-ECC88795A37B}"/>
                    </a:ext>
                  </a:extLst>
                </p:cNvPr>
                <p:cNvSpPr txBox="1">
                  <a:spLocks noRot="1" noChangeAspect="1" noMove="1" noResize="1" noEditPoints="1" noAdjustHandles="1" noChangeArrowheads="1" noChangeShapeType="1" noTextEdit="1"/>
                </p:cNvSpPr>
                <p:nvPr/>
              </p:nvSpPr>
              <p:spPr>
                <a:xfrm>
                  <a:off x="6303011" y="131087"/>
                  <a:ext cx="1351652" cy="369332"/>
                </a:xfrm>
                <a:prstGeom prst="rect">
                  <a:avLst/>
                </a:prstGeom>
                <a:blipFill>
                  <a:blip r:embed="rId5"/>
                  <a:stretch>
                    <a:fillRect l="-4054" t="-10000" b="-26667"/>
                  </a:stretch>
                </a:blipFill>
              </p:spPr>
              <p:txBody>
                <a:bodyPr/>
                <a:lstStyle/>
                <a:p>
                  <a:r>
                    <a:rPr lang="en-US">
                      <a:noFill/>
                    </a:rPr>
                    <a:t> </a:t>
                  </a:r>
                </a:p>
              </p:txBody>
            </p:sp>
          </mc:Fallback>
        </mc:AlternateContent>
      </p:grpSp>
      <p:grpSp>
        <p:nvGrpSpPr>
          <p:cNvPr id="90" name="Group 89">
            <a:extLst>
              <a:ext uri="{FF2B5EF4-FFF2-40B4-BE49-F238E27FC236}">
                <a16:creationId xmlns:a16="http://schemas.microsoft.com/office/drawing/2014/main" id="{0BEFEBB2-A342-7801-1E4B-77E8D80BA081}"/>
              </a:ext>
            </a:extLst>
          </p:cNvPr>
          <p:cNvGrpSpPr/>
          <p:nvPr/>
        </p:nvGrpSpPr>
        <p:grpSpPr>
          <a:xfrm>
            <a:off x="7957248" y="81231"/>
            <a:ext cx="2712387" cy="2514016"/>
            <a:chOff x="7957248" y="81231"/>
            <a:chExt cx="2712387" cy="2514016"/>
          </a:xfrm>
        </p:grpSpPr>
        <p:cxnSp>
          <p:nvCxnSpPr>
            <p:cNvPr id="31" name="Straight Arrow Connector 30">
              <a:extLst>
                <a:ext uri="{FF2B5EF4-FFF2-40B4-BE49-F238E27FC236}">
                  <a16:creationId xmlns:a16="http://schemas.microsoft.com/office/drawing/2014/main" id="{C1C2FA4C-1B46-5992-E214-BB04A5F1CBFC}"/>
                </a:ext>
              </a:extLst>
            </p:cNvPr>
            <p:cNvCxnSpPr>
              <a:cxnSpLocks/>
            </p:cNvCxnSpPr>
            <p:nvPr/>
          </p:nvCxnSpPr>
          <p:spPr>
            <a:xfrm>
              <a:off x="8931451" y="2280749"/>
              <a:ext cx="1738184" cy="0"/>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9413BACD-5EFD-3195-3DB4-7B8F0DD909AC}"/>
                </a:ext>
              </a:extLst>
            </p:cNvPr>
            <p:cNvCxnSpPr>
              <a:cxnSpLocks/>
            </p:cNvCxnSpPr>
            <p:nvPr/>
          </p:nvCxnSpPr>
          <p:spPr>
            <a:xfrm rot="16200000">
              <a:off x="8130751" y="1520981"/>
              <a:ext cx="1738184" cy="0"/>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33" name="Oval 32">
              <a:extLst>
                <a:ext uri="{FF2B5EF4-FFF2-40B4-BE49-F238E27FC236}">
                  <a16:creationId xmlns:a16="http://schemas.microsoft.com/office/drawing/2014/main" id="{02C987C9-B873-A37A-92B0-055CE0C578CF}"/>
                </a:ext>
              </a:extLst>
            </p:cNvPr>
            <p:cNvSpPr/>
            <p:nvPr/>
          </p:nvSpPr>
          <p:spPr>
            <a:xfrm>
              <a:off x="10004829" y="1756257"/>
              <a:ext cx="252000" cy="252000"/>
            </a:xfrm>
            <a:prstGeom prst="ellipse">
              <a:avLst/>
            </a:prstGeom>
            <a:gradFill flip="none" rotWithShape="1">
              <a:gsLst>
                <a:gs pos="60000">
                  <a:schemeClr val="accent2">
                    <a:lumMod val="60000"/>
                    <a:lumOff val="40000"/>
                  </a:schemeClr>
                </a:gs>
                <a:gs pos="0">
                  <a:schemeClr val="accent2">
                    <a:lumMod val="75000"/>
                  </a:schemeClr>
                </a:gs>
                <a:gs pos="97000">
                  <a:schemeClr val="accent2">
                    <a:lumMod val="20000"/>
                    <a:lumOff val="8000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D4DFF469-B4A4-86D7-B13A-295C56B02109}"/>
                </a:ext>
              </a:extLst>
            </p:cNvPr>
            <p:cNvSpPr/>
            <p:nvPr/>
          </p:nvSpPr>
          <p:spPr>
            <a:xfrm>
              <a:off x="9117863" y="1369138"/>
              <a:ext cx="252000" cy="252000"/>
            </a:xfrm>
            <a:prstGeom prst="ellipse">
              <a:avLst/>
            </a:prstGeom>
            <a:gradFill flip="none" rotWithShape="1">
              <a:gsLst>
                <a:gs pos="60000">
                  <a:schemeClr val="accent2">
                    <a:lumMod val="60000"/>
                    <a:lumOff val="40000"/>
                  </a:schemeClr>
                </a:gs>
                <a:gs pos="0">
                  <a:schemeClr val="accent2">
                    <a:lumMod val="75000"/>
                  </a:schemeClr>
                </a:gs>
                <a:gs pos="97000">
                  <a:schemeClr val="accent2">
                    <a:lumMod val="20000"/>
                    <a:lumOff val="8000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8EDB43D1-C905-0643-BDD7-82AD48244391}"/>
                    </a:ext>
                  </a:extLst>
                </p:cNvPr>
                <p:cNvSpPr txBox="1"/>
                <p:nvPr/>
              </p:nvSpPr>
              <p:spPr>
                <a:xfrm>
                  <a:off x="10316999" y="2318248"/>
                  <a:ext cx="33041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𝜓</m:t>
                            </m:r>
                          </m:e>
                          <m:sub>
                            <m:r>
                              <a:rPr lang="de-DE" b="0" i="1" smtClean="0">
                                <a:latin typeface="Cambria Math" panose="02040503050406030204" pitchFamily="18" charset="0"/>
                              </a:rPr>
                              <m:t>𝑥</m:t>
                            </m:r>
                          </m:sub>
                        </m:sSub>
                      </m:oMath>
                    </m:oMathPara>
                  </a14:m>
                  <a:endParaRPr lang="en-US" dirty="0"/>
                </a:p>
              </p:txBody>
            </p:sp>
          </mc:Choice>
          <mc:Fallback xmlns="">
            <p:sp>
              <p:nvSpPr>
                <p:cNvPr id="35" name="TextBox 34">
                  <a:extLst>
                    <a:ext uri="{FF2B5EF4-FFF2-40B4-BE49-F238E27FC236}">
                      <a16:creationId xmlns:a16="http://schemas.microsoft.com/office/drawing/2014/main" id="{8EDB43D1-C905-0643-BDD7-82AD48244391}"/>
                    </a:ext>
                  </a:extLst>
                </p:cNvPr>
                <p:cNvSpPr txBox="1">
                  <a:spLocks noRot="1" noChangeAspect="1" noMove="1" noResize="1" noEditPoints="1" noAdjustHandles="1" noChangeArrowheads="1" noChangeShapeType="1" noTextEdit="1"/>
                </p:cNvSpPr>
                <p:nvPr/>
              </p:nvSpPr>
              <p:spPr>
                <a:xfrm>
                  <a:off x="10316999" y="2318248"/>
                  <a:ext cx="330411" cy="276999"/>
                </a:xfrm>
                <a:prstGeom prst="rect">
                  <a:avLst/>
                </a:prstGeom>
                <a:blipFill>
                  <a:blip r:embed="rId6"/>
                  <a:stretch>
                    <a:fillRect l="-23636" b="-347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D636C67B-14D8-C388-3A4E-2C1C46C6AFBC}"/>
                    </a:ext>
                  </a:extLst>
                </p:cNvPr>
                <p:cNvSpPr txBox="1"/>
                <p:nvPr/>
              </p:nvSpPr>
              <p:spPr>
                <a:xfrm>
                  <a:off x="8578815" y="600450"/>
                  <a:ext cx="338041" cy="2989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𝜓</m:t>
                            </m:r>
                          </m:e>
                          <m:sub>
                            <m:r>
                              <a:rPr lang="de-DE" b="0" i="1" smtClean="0">
                                <a:latin typeface="Cambria Math" panose="02040503050406030204" pitchFamily="18" charset="0"/>
                              </a:rPr>
                              <m:t>𝑦</m:t>
                            </m:r>
                          </m:sub>
                        </m:sSub>
                      </m:oMath>
                    </m:oMathPara>
                  </a14:m>
                  <a:endParaRPr lang="en-US" dirty="0"/>
                </a:p>
              </p:txBody>
            </p:sp>
          </mc:Choice>
          <mc:Fallback xmlns="">
            <p:sp>
              <p:nvSpPr>
                <p:cNvPr id="36" name="TextBox 35">
                  <a:extLst>
                    <a:ext uri="{FF2B5EF4-FFF2-40B4-BE49-F238E27FC236}">
                      <a16:creationId xmlns:a16="http://schemas.microsoft.com/office/drawing/2014/main" id="{D636C67B-14D8-C388-3A4E-2C1C46C6AFBC}"/>
                    </a:ext>
                  </a:extLst>
                </p:cNvPr>
                <p:cNvSpPr txBox="1">
                  <a:spLocks noRot="1" noChangeAspect="1" noMove="1" noResize="1" noEditPoints="1" noAdjustHandles="1" noChangeArrowheads="1" noChangeShapeType="1" noTextEdit="1"/>
                </p:cNvSpPr>
                <p:nvPr/>
              </p:nvSpPr>
              <p:spPr>
                <a:xfrm>
                  <a:off x="8578815" y="600450"/>
                  <a:ext cx="338041" cy="298928"/>
                </a:xfrm>
                <a:prstGeom prst="rect">
                  <a:avLst/>
                </a:prstGeom>
                <a:blipFill>
                  <a:blip r:embed="rId7"/>
                  <a:stretch>
                    <a:fillRect l="-23214" r="-3571" b="-24000"/>
                  </a:stretch>
                </a:blipFill>
              </p:spPr>
              <p:txBody>
                <a:bodyPr/>
                <a:lstStyle/>
                <a:p>
                  <a:r>
                    <a:rPr lang="en-US">
                      <a:noFill/>
                    </a:rPr>
                    <a:t> </a:t>
                  </a:r>
                </a:p>
              </p:txBody>
            </p:sp>
          </mc:Fallback>
        </mc:AlternateContent>
        <p:cxnSp>
          <p:nvCxnSpPr>
            <p:cNvPr id="37" name="Straight Connector 36">
              <a:extLst>
                <a:ext uri="{FF2B5EF4-FFF2-40B4-BE49-F238E27FC236}">
                  <a16:creationId xmlns:a16="http://schemas.microsoft.com/office/drawing/2014/main" id="{77BC3282-0E0E-8196-A350-2003F79F3D69}"/>
                </a:ext>
              </a:extLst>
            </p:cNvPr>
            <p:cNvCxnSpPr/>
            <p:nvPr/>
          </p:nvCxnSpPr>
          <p:spPr>
            <a:xfrm>
              <a:off x="9478119" y="889027"/>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EF597610-5DE2-F44A-527D-1E4932CCC247}"/>
                </a:ext>
              </a:extLst>
            </p:cNvPr>
            <p:cNvCxnSpPr/>
            <p:nvPr/>
          </p:nvCxnSpPr>
          <p:spPr>
            <a:xfrm>
              <a:off x="9814426" y="880665"/>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F13BADB9-92D0-7E42-3694-020928AEAC82}"/>
                </a:ext>
              </a:extLst>
            </p:cNvPr>
            <p:cNvCxnSpPr/>
            <p:nvPr/>
          </p:nvCxnSpPr>
          <p:spPr>
            <a:xfrm>
              <a:off x="10129688" y="889027"/>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DF843AAF-69F5-7107-1607-954C5776F45A}"/>
                </a:ext>
              </a:extLst>
            </p:cNvPr>
            <p:cNvCxnSpPr/>
            <p:nvPr/>
          </p:nvCxnSpPr>
          <p:spPr>
            <a:xfrm>
              <a:off x="10470090" y="880665"/>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3D115938-9022-D06C-BEC0-25F4A7B68BE2}"/>
                </a:ext>
              </a:extLst>
            </p:cNvPr>
            <p:cNvCxnSpPr>
              <a:cxnSpLocks/>
            </p:cNvCxnSpPr>
            <p:nvPr/>
          </p:nvCxnSpPr>
          <p:spPr>
            <a:xfrm rot="16200000">
              <a:off x="9833306" y="236508"/>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D7D9EBD4-BD5B-2F8A-1B80-E2EFF4977716}"/>
                </a:ext>
              </a:extLst>
            </p:cNvPr>
            <p:cNvCxnSpPr>
              <a:cxnSpLocks/>
            </p:cNvCxnSpPr>
            <p:nvPr/>
          </p:nvCxnSpPr>
          <p:spPr>
            <a:xfrm rot="16200000">
              <a:off x="9822090" y="578342"/>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EC7BDF7F-DC0F-E1EF-A568-32F0BD0BB7CF}"/>
                </a:ext>
              </a:extLst>
            </p:cNvPr>
            <p:cNvCxnSpPr>
              <a:cxnSpLocks/>
            </p:cNvCxnSpPr>
            <p:nvPr/>
          </p:nvCxnSpPr>
          <p:spPr>
            <a:xfrm rot="16200000">
              <a:off x="9846866" y="906440"/>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29239DFC-3E48-67D9-43CF-044980996DC1}"/>
                </a:ext>
              </a:extLst>
            </p:cNvPr>
            <p:cNvCxnSpPr>
              <a:cxnSpLocks/>
            </p:cNvCxnSpPr>
            <p:nvPr/>
          </p:nvCxnSpPr>
          <p:spPr>
            <a:xfrm rot="16200000">
              <a:off x="9846866" y="1230095"/>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4EAC1761-B2FC-9C16-091F-9F27339152F4}"/>
                </a:ext>
              </a:extLst>
            </p:cNvPr>
            <p:cNvCxnSpPr/>
            <p:nvPr/>
          </p:nvCxnSpPr>
          <p:spPr>
            <a:xfrm>
              <a:off x="7957248" y="1581953"/>
              <a:ext cx="408539" cy="0"/>
            </a:xfrm>
            <a:prstGeom prst="straightConnector1">
              <a:avLst/>
            </a:prstGeom>
            <a:ln w="22225">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0406B8ED-F612-7BEB-5A5F-F33CFF4DCE52}"/>
                    </a:ext>
                  </a:extLst>
                </p:cNvPr>
                <p:cNvSpPr txBox="1"/>
                <p:nvPr/>
              </p:nvSpPr>
              <p:spPr>
                <a:xfrm>
                  <a:off x="9047094" y="81231"/>
                  <a:ext cx="1458476" cy="369332"/>
                </a:xfrm>
                <a:prstGeom prst="rect">
                  <a:avLst/>
                </a:prstGeom>
                <a:noFill/>
              </p:spPr>
              <p:txBody>
                <a:bodyPr wrap="none" rtlCol="0">
                  <a:spAutoFit/>
                </a:bodyPr>
                <a:lstStyle/>
                <a:p>
                  <a:r>
                    <a:rPr lang="en-US" dirty="0"/>
                    <a:t>Snapshot </a:t>
                  </a:r>
                  <a14:m>
                    <m:oMath xmlns:m="http://schemas.openxmlformats.org/officeDocument/2006/math">
                      <m:sSub>
                        <m:sSubPr>
                          <m:ctrlPr>
                            <a:rPr lang="en-US" i="1" dirty="0" smtClean="0">
                              <a:latin typeface="Cambria Math" panose="02040503050406030204" pitchFamily="18" charset="0"/>
                            </a:rPr>
                          </m:ctrlPr>
                        </m:sSubPr>
                        <m:e>
                          <m:r>
                            <a:rPr lang="de-DE" b="0" i="1" dirty="0" smtClean="0">
                              <a:latin typeface="Cambria Math" panose="02040503050406030204" pitchFamily="18" charset="0"/>
                            </a:rPr>
                            <m:t>𝑛</m:t>
                          </m:r>
                        </m:e>
                        <m:sub>
                          <m:r>
                            <a:rPr lang="de-DE" b="0" i="1" dirty="0" smtClean="0">
                              <a:latin typeface="Cambria Math" panose="02040503050406030204" pitchFamily="18" charset="0"/>
                            </a:rPr>
                            <m:t>1</m:t>
                          </m:r>
                        </m:sub>
                      </m:sSub>
                    </m:oMath>
                  </a14:m>
                  <a:endParaRPr lang="en-US" dirty="0"/>
                </a:p>
              </p:txBody>
            </p:sp>
          </mc:Choice>
          <mc:Fallback xmlns="">
            <p:sp>
              <p:nvSpPr>
                <p:cNvPr id="62" name="TextBox 61">
                  <a:extLst>
                    <a:ext uri="{FF2B5EF4-FFF2-40B4-BE49-F238E27FC236}">
                      <a16:creationId xmlns:a16="http://schemas.microsoft.com/office/drawing/2014/main" id="{0406B8ED-F612-7BEB-5A5F-F33CFF4DCE52}"/>
                    </a:ext>
                  </a:extLst>
                </p:cNvPr>
                <p:cNvSpPr txBox="1">
                  <a:spLocks noRot="1" noChangeAspect="1" noMove="1" noResize="1" noEditPoints="1" noAdjustHandles="1" noChangeArrowheads="1" noChangeShapeType="1" noTextEdit="1"/>
                </p:cNvSpPr>
                <p:nvPr/>
              </p:nvSpPr>
              <p:spPr>
                <a:xfrm>
                  <a:off x="9047094" y="81231"/>
                  <a:ext cx="1458476" cy="369332"/>
                </a:xfrm>
                <a:prstGeom prst="rect">
                  <a:avLst/>
                </a:prstGeom>
                <a:blipFill>
                  <a:blip r:embed="rId8"/>
                  <a:stretch>
                    <a:fillRect l="-3347" t="-8197" b="-24590"/>
                  </a:stretch>
                </a:blipFill>
              </p:spPr>
              <p:txBody>
                <a:bodyPr/>
                <a:lstStyle/>
                <a:p>
                  <a:r>
                    <a:rPr lang="en-US">
                      <a:noFill/>
                    </a:rPr>
                    <a:t> </a:t>
                  </a:r>
                </a:p>
              </p:txBody>
            </p:sp>
          </mc:Fallback>
        </mc:AlternateContent>
      </p:grpSp>
      <p:cxnSp>
        <p:nvCxnSpPr>
          <p:cNvPr id="47" name="Straight Arrow Connector 46">
            <a:extLst>
              <a:ext uri="{FF2B5EF4-FFF2-40B4-BE49-F238E27FC236}">
                <a16:creationId xmlns:a16="http://schemas.microsoft.com/office/drawing/2014/main" id="{E5C267FA-CE3A-78CD-4541-FF8593D52FC8}"/>
              </a:ext>
            </a:extLst>
          </p:cNvPr>
          <p:cNvCxnSpPr>
            <a:cxnSpLocks/>
          </p:cNvCxnSpPr>
          <p:nvPr/>
        </p:nvCxnSpPr>
        <p:spPr>
          <a:xfrm>
            <a:off x="8909531" y="5746803"/>
            <a:ext cx="1738184" cy="0"/>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C2C19EAA-721D-5B3D-B95E-22DE55E2F72A}"/>
              </a:ext>
            </a:extLst>
          </p:cNvPr>
          <p:cNvCxnSpPr>
            <a:cxnSpLocks/>
          </p:cNvCxnSpPr>
          <p:nvPr/>
        </p:nvCxnSpPr>
        <p:spPr>
          <a:xfrm rot="16200000">
            <a:off x="8108831" y="4987035"/>
            <a:ext cx="1738184" cy="0"/>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49" name="Oval 48">
            <a:extLst>
              <a:ext uri="{FF2B5EF4-FFF2-40B4-BE49-F238E27FC236}">
                <a16:creationId xmlns:a16="http://schemas.microsoft.com/office/drawing/2014/main" id="{B5F5B26F-6078-CD00-AD05-E482DA4CE074}"/>
              </a:ext>
            </a:extLst>
          </p:cNvPr>
          <p:cNvSpPr/>
          <p:nvPr/>
        </p:nvSpPr>
        <p:spPr>
          <a:xfrm>
            <a:off x="9982909" y="5222311"/>
            <a:ext cx="252000" cy="252000"/>
          </a:xfrm>
          <a:prstGeom prst="ellipse">
            <a:avLst/>
          </a:prstGeom>
          <a:gradFill flip="none" rotWithShape="1">
            <a:gsLst>
              <a:gs pos="60000">
                <a:schemeClr val="accent2">
                  <a:lumMod val="60000"/>
                  <a:lumOff val="40000"/>
                </a:schemeClr>
              </a:gs>
              <a:gs pos="0">
                <a:schemeClr val="accent2">
                  <a:lumMod val="75000"/>
                </a:schemeClr>
              </a:gs>
              <a:gs pos="97000">
                <a:schemeClr val="accent2">
                  <a:lumMod val="20000"/>
                  <a:lumOff val="8000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307C7F26-5545-BC76-1406-BAF055BFF8A2}"/>
              </a:ext>
            </a:extLst>
          </p:cNvPr>
          <p:cNvSpPr/>
          <p:nvPr/>
        </p:nvSpPr>
        <p:spPr>
          <a:xfrm>
            <a:off x="9095943" y="4835192"/>
            <a:ext cx="252000" cy="252000"/>
          </a:xfrm>
          <a:prstGeom prst="ellipse">
            <a:avLst/>
          </a:prstGeom>
          <a:gradFill flip="none" rotWithShape="1">
            <a:gsLst>
              <a:gs pos="60000">
                <a:schemeClr val="accent2">
                  <a:lumMod val="60000"/>
                  <a:lumOff val="40000"/>
                </a:schemeClr>
              </a:gs>
              <a:gs pos="0">
                <a:schemeClr val="accent2">
                  <a:lumMod val="75000"/>
                </a:schemeClr>
              </a:gs>
              <a:gs pos="97000">
                <a:schemeClr val="accent2">
                  <a:lumMod val="20000"/>
                  <a:lumOff val="8000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A25CEB5A-A2DE-B1EE-2AF8-BC50C5473191}"/>
                  </a:ext>
                </a:extLst>
              </p:cNvPr>
              <p:cNvSpPr txBox="1"/>
              <p:nvPr/>
            </p:nvSpPr>
            <p:spPr>
              <a:xfrm>
                <a:off x="10295079" y="5784302"/>
                <a:ext cx="33041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𝜓</m:t>
                          </m:r>
                        </m:e>
                        <m:sub>
                          <m:r>
                            <a:rPr lang="de-DE" b="0" i="1" smtClean="0">
                              <a:latin typeface="Cambria Math" panose="02040503050406030204" pitchFamily="18" charset="0"/>
                            </a:rPr>
                            <m:t>𝑥</m:t>
                          </m:r>
                        </m:sub>
                      </m:sSub>
                    </m:oMath>
                  </m:oMathPara>
                </a14:m>
                <a:endParaRPr lang="en-US" dirty="0"/>
              </a:p>
            </p:txBody>
          </p:sp>
        </mc:Choice>
        <mc:Fallback xmlns="">
          <p:sp>
            <p:nvSpPr>
              <p:cNvPr id="51" name="TextBox 50">
                <a:extLst>
                  <a:ext uri="{FF2B5EF4-FFF2-40B4-BE49-F238E27FC236}">
                    <a16:creationId xmlns:a16="http://schemas.microsoft.com/office/drawing/2014/main" id="{A25CEB5A-A2DE-B1EE-2AF8-BC50C5473191}"/>
                  </a:ext>
                </a:extLst>
              </p:cNvPr>
              <p:cNvSpPr txBox="1">
                <a:spLocks noRot="1" noChangeAspect="1" noMove="1" noResize="1" noEditPoints="1" noAdjustHandles="1" noChangeArrowheads="1" noChangeShapeType="1" noTextEdit="1"/>
              </p:cNvSpPr>
              <p:nvPr/>
            </p:nvSpPr>
            <p:spPr>
              <a:xfrm>
                <a:off x="10295079" y="5784302"/>
                <a:ext cx="330411" cy="276999"/>
              </a:xfrm>
              <a:prstGeom prst="rect">
                <a:avLst/>
              </a:prstGeom>
              <a:blipFill>
                <a:blip r:embed="rId9"/>
                <a:stretch>
                  <a:fillRect l="-24074" b="-377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7CFBDB5A-6A59-18FF-3BCE-69CDBC0DAF61}"/>
                  </a:ext>
                </a:extLst>
              </p:cNvPr>
              <p:cNvSpPr txBox="1"/>
              <p:nvPr/>
            </p:nvSpPr>
            <p:spPr>
              <a:xfrm>
                <a:off x="8556895" y="4066504"/>
                <a:ext cx="338041" cy="2989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𝜓</m:t>
                          </m:r>
                        </m:e>
                        <m:sub>
                          <m:r>
                            <a:rPr lang="de-DE" b="0" i="1" smtClean="0">
                              <a:latin typeface="Cambria Math" panose="02040503050406030204" pitchFamily="18" charset="0"/>
                            </a:rPr>
                            <m:t>𝑦</m:t>
                          </m:r>
                        </m:sub>
                      </m:sSub>
                    </m:oMath>
                  </m:oMathPara>
                </a14:m>
                <a:endParaRPr lang="en-US" dirty="0"/>
              </a:p>
            </p:txBody>
          </p:sp>
        </mc:Choice>
        <mc:Fallback xmlns="">
          <p:sp>
            <p:nvSpPr>
              <p:cNvPr id="52" name="TextBox 51">
                <a:extLst>
                  <a:ext uri="{FF2B5EF4-FFF2-40B4-BE49-F238E27FC236}">
                    <a16:creationId xmlns:a16="http://schemas.microsoft.com/office/drawing/2014/main" id="{7CFBDB5A-6A59-18FF-3BCE-69CDBC0DAF61}"/>
                  </a:ext>
                </a:extLst>
              </p:cNvPr>
              <p:cNvSpPr txBox="1">
                <a:spLocks noRot="1" noChangeAspect="1" noMove="1" noResize="1" noEditPoints="1" noAdjustHandles="1" noChangeArrowheads="1" noChangeShapeType="1" noTextEdit="1"/>
              </p:cNvSpPr>
              <p:nvPr/>
            </p:nvSpPr>
            <p:spPr>
              <a:xfrm>
                <a:off x="8556895" y="4066504"/>
                <a:ext cx="338041" cy="298928"/>
              </a:xfrm>
              <a:prstGeom prst="rect">
                <a:avLst/>
              </a:prstGeom>
              <a:blipFill>
                <a:blip r:embed="rId10"/>
                <a:stretch>
                  <a:fillRect l="-23636" r="-3636" b="-26531"/>
                </a:stretch>
              </a:blipFill>
            </p:spPr>
            <p:txBody>
              <a:bodyPr/>
              <a:lstStyle/>
              <a:p>
                <a:r>
                  <a:rPr lang="en-US">
                    <a:noFill/>
                  </a:rPr>
                  <a:t> </a:t>
                </a:r>
              </a:p>
            </p:txBody>
          </p:sp>
        </mc:Fallback>
      </mc:AlternateContent>
      <p:cxnSp>
        <p:nvCxnSpPr>
          <p:cNvPr id="53" name="Straight Connector 52">
            <a:extLst>
              <a:ext uri="{FF2B5EF4-FFF2-40B4-BE49-F238E27FC236}">
                <a16:creationId xmlns:a16="http://schemas.microsoft.com/office/drawing/2014/main" id="{C3BC6684-1EC9-7251-1650-6D5507F7EEC1}"/>
              </a:ext>
            </a:extLst>
          </p:cNvPr>
          <p:cNvCxnSpPr/>
          <p:nvPr/>
        </p:nvCxnSpPr>
        <p:spPr>
          <a:xfrm>
            <a:off x="9218074" y="4288406"/>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8A1ADEE8-3E62-4AE6-A202-299EC3EA4201}"/>
              </a:ext>
            </a:extLst>
          </p:cNvPr>
          <p:cNvCxnSpPr/>
          <p:nvPr/>
        </p:nvCxnSpPr>
        <p:spPr>
          <a:xfrm>
            <a:off x="9554381" y="4280044"/>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5F8F74E8-DAA2-E146-8CC1-FB508DABCF48}"/>
              </a:ext>
            </a:extLst>
          </p:cNvPr>
          <p:cNvCxnSpPr/>
          <p:nvPr/>
        </p:nvCxnSpPr>
        <p:spPr>
          <a:xfrm>
            <a:off x="9869643" y="4288406"/>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D937E34F-2134-349D-9127-FD477D31833C}"/>
              </a:ext>
            </a:extLst>
          </p:cNvPr>
          <p:cNvCxnSpPr/>
          <p:nvPr/>
        </p:nvCxnSpPr>
        <p:spPr>
          <a:xfrm>
            <a:off x="10210045" y="4280044"/>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6B6AC510-7C3E-71BA-45D9-B9427F4D419B}"/>
              </a:ext>
            </a:extLst>
          </p:cNvPr>
          <p:cNvCxnSpPr>
            <a:cxnSpLocks/>
          </p:cNvCxnSpPr>
          <p:nvPr/>
        </p:nvCxnSpPr>
        <p:spPr>
          <a:xfrm rot="16200000">
            <a:off x="9573261" y="3635887"/>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0FADE149-E0DE-74FC-6A78-DA4123DD0D2B}"/>
              </a:ext>
            </a:extLst>
          </p:cNvPr>
          <p:cNvCxnSpPr>
            <a:cxnSpLocks/>
          </p:cNvCxnSpPr>
          <p:nvPr/>
        </p:nvCxnSpPr>
        <p:spPr>
          <a:xfrm rot="16200000">
            <a:off x="9562045" y="3977721"/>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2DC42798-1B83-8CC8-5D85-84C1ABDE36C4}"/>
              </a:ext>
            </a:extLst>
          </p:cNvPr>
          <p:cNvCxnSpPr>
            <a:cxnSpLocks/>
          </p:cNvCxnSpPr>
          <p:nvPr/>
        </p:nvCxnSpPr>
        <p:spPr>
          <a:xfrm rot="16200000">
            <a:off x="9586821" y="4305819"/>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84B1C3F9-8BBF-4A45-FFAA-247E7C51C16F}"/>
              </a:ext>
            </a:extLst>
          </p:cNvPr>
          <p:cNvCxnSpPr>
            <a:cxnSpLocks/>
          </p:cNvCxnSpPr>
          <p:nvPr/>
        </p:nvCxnSpPr>
        <p:spPr>
          <a:xfrm rot="16200000">
            <a:off x="9586821" y="4629474"/>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FA0521BE-E6F5-DB19-B7BD-EFE710886263}"/>
              </a:ext>
            </a:extLst>
          </p:cNvPr>
          <p:cNvCxnSpPr>
            <a:cxnSpLocks/>
          </p:cNvCxnSpPr>
          <p:nvPr/>
        </p:nvCxnSpPr>
        <p:spPr>
          <a:xfrm>
            <a:off x="9802917" y="2789927"/>
            <a:ext cx="0" cy="509722"/>
          </a:xfrm>
          <a:prstGeom prst="straightConnector1">
            <a:avLst/>
          </a:prstGeom>
          <a:ln w="22225">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36111AB9-8451-62E2-EDDF-A45E4FE8B16B}"/>
                  </a:ext>
                </a:extLst>
              </p:cNvPr>
              <p:cNvSpPr txBox="1"/>
              <p:nvPr/>
            </p:nvSpPr>
            <p:spPr>
              <a:xfrm>
                <a:off x="9036390" y="3601901"/>
                <a:ext cx="1458476" cy="369332"/>
              </a:xfrm>
              <a:prstGeom prst="rect">
                <a:avLst/>
              </a:prstGeom>
              <a:noFill/>
            </p:spPr>
            <p:txBody>
              <a:bodyPr wrap="none" rtlCol="0">
                <a:spAutoFit/>
              </a:bodyPr>
              <a:lstStyle/>
              <a:p>
                <a:r>
                  <a:rPr lang="en-US" dirty="0"/>
                  <a:t>Snapshot </a:t>
                </a:r>
                <a14:m>
                  <m:oMath xmlns:m="http://schemas.openxmlformats.org/officeDocument/2006/math">
                    <m:sSub>
                      <m:sSubPr>
                        <m:ctrlPr>
                          <a:rPr lang="en-US" i="1" dirty="0">
                            <a:latin typeface="Cambria Math" panose="02040503050406030204" pitchFamily="18" charset="0"/>
                          </a:rPr>
                        </m:ctrlPr>
                      </m:sSubPr>
                      <m:e>
                        <m:r>
                          <a:rPr lang="de-DE" i="1" dirty="0">
                            <a:latin typeface="Cambria Math" panose="02040503050406030204" pitchFamily="18" charset="0"/>
                          </a:rPr>
                          <m:t>𝑛</m:t>
                        </m:r>
                      </m:e>
                      <m:sub>
                        <m:r>
                          <a:rPr lang="de-DE" b="0" i="1" dirty="0" smtClean="0">
                            <a:latin typeface="Cambria Math" panose="02040503050406030204" pitchFamily="18" charset="0"/>
                          </a:rPr>
                          <m:t>2</m:t>
                        </m:r>
                      </m:sub>
                    </m:sSub>
                  </m:oMath>
                </a14:m>
                <a:endParaRPr lang="en-US" dirty="0"/>
              </a:p>
            </p:txBody>
          </p:sp>
        </mc:Choice>
        <mc:Fallback xmlns="">
          <p:sp>
            <p:nvSpPr>
              <p:cNvPr id="65" name="TextBox 64">
                <a:extLst>
                  <a:ext uri="{FF2B5EF4-FFF2-40B4-BE49-F238E27FC236}">
                    <a16:creationId xmlns:a16="http://schemas.microsoft.com/office/drawing/2014/main" id="{36111AB9-8451-62E2-EDDF-A45E4FE8B16B}"/>
                  </a:ext>
                </a:extLst>
              </p:cNvPr>
              <p:cNvSpPr txBox="1">
                <a:spLocks noRot="1" noChangeAspect="1" noMove="1" noResize="1" noEditPoints="1" noAdjustHandles="1" noChangeArrowheads="1" noChangeShapeType="1" noTextEdit="1"/>
              </p:cNvSpPr>
              <p:nvPr/>
            </p:nvSpPr>
            <p:spPr>
              <a:xfrm>
                <a:off x="9036390" y="3601901"/>
                <a:ext cx="1458476" cy="369332"/>
              </a:xfrm>
              <a:prstGeom prst="rect">
                <a:avLst/>
              </a:prstGeom>
              <a:blipFill>
                <a:blip r:embed="rId11"/>
                <a:stretch>
                  <a:fillRect l="-3333" t="-10000" b="-26667"/>
                </a:stretch>
              </a:blipFill>
            </p:spPr>
            <p:txBody>
              <a:bodyPr/>
              <a:lstStyle/>
              <a:p>
                <a:r>
                  <a:rPr lang="en-US">
                    <a:noFill/>
                  </a:rPr>
                  <a:t> </a:t>
                </a:r>
              </a:p>
            </p:txBody>
          </p:sp>
        </mc:Fallback>
      </mc:AlternateContent>
      <p:cxnSp>
        <p:nvCxnSpPr>
          <p:cNvPr id="66" name="Straight Arrow Connector 65">
            <a:extLst>
              <a:ext uri="{FF2B5EF4-FFF2-40B4-BE49-F238E27FC236}">
                <a16:creationId xmlns:a16="http://schemas.microsoft.com/office/drawing/2014/main" id="{609FE6F4-8E0C-59E9-A665-CE61FC9E1E48}"/>
              </a:ext>
            </a:extLst>
          </p:cNvPr>
          <p:cNvCxnSpPr>
            <a:cxnSpLocks/>
          </p:cNvCxnSpPr>
          <p:nvPr/>
        </p:nvCxnSpPr>
        <p:spPr>
          <a:xfrm>
            <a:off x="3788714" y="5617910"/>
            <a:ext cx="3727456" cy="0"/>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839686F2-E74C-3453-2BB0-0FC75CADBA0E}"/>
                  </a:ext>
                </a:extLst>
              </p:cNvPr>
              <p:cNvSpPr txBox="1"/>
              <p:nvPr/>
            </p:nvSpPr>
            <p:spPr>
              <a:xfrm>
                <a:off x="7355037" y="5773821"/>
                <a:ext cx="16113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de-DE" b="0" i="1" smtClean="0">
                          <a:latin typeface="Cambria Math" panose="02040503050406030204" pitchFamily="18" charset="0"/>
                        </a:rPr>
                        <m:t>𝑡</m:t>
                      </m:r>
                    </m:oMath>
                  </m:oMathPara>
                </a14:m>
                <a:endParaRPr lang="en-US" dirty="0"/>
              </a:p>
            </p:txBody>
          </p:sp>
        </mc:Choice>
        <mc:Fallback xmlns="">
          <p:sp>
            <p:nvSpPr>
              <p:cNvPr id="68" name="TextBox 67">
                <a:extLst>
                  <a:ext uri="{FF2B5EF4-FFF2-40B4-BE49-F238E27FC236}">
                    <a16:creationId xmlns:a16="http://schemas.microsoft.com/office/drawing/2014/main" id="{839686F2-E74C-3453-2BB0-0FC75CADBA0E}"/>
                  </a:ext>
                </a:extLst>
              </p:cNvPr>
              <p:cNvSpPr txBox="1">
                <a:spLocks noRot="1" noChangeAspect="1" noMove="1" noResize="1" noEditPoints="1" noAdjustHandles="1" noChangeArrowheads="1" noChangeShapeType="1" noTextEdit="1"/>
              </p:cNvSpPr>
              <p:nvPr/>
            </p:nvSpPr>
            <p:spPr>
              <a:xfrm>
                <a:off x="7355037" y="5773821"/>
                <a:ext cx="161133" cy="276999"/>
              </a:xfrm>
              <a:prstGeom prst="rect">
                <a:avLst/>
              </a:prstGeom>
              <a:blipFill>
                <a:blip r:embed="rId12"/>
                <a:stretch>
                  <a:fillRect l="-30769" r="-23077" b="-6522"/>
                </a:stretch>
              </a:blipFill>
            </p:spPr>
            <p:txBody>
              <a:bodyPr/>
              <a:lstStyle/>
              <a:p>
                <a:r>
                  <a:rPr lang="en-US">
                    <a:noFill/>
                  </a:rPr>
                  <a:t> </a:t>
                </a:r>
              </a:p>
            </p:txBody>
          </p:sp>
        </mc:Fallback>
      </mc:AlternateContent>
      <p:cxnSp>
        <p:nvCxnSpPr>
          <p:cNvPr id="69" name="Straight Arrow Connector 68">
            <a:extLst>
              <a:ext uri="{FF2B5EF4-FFF2-40B4-BE49-F238E27FC236}">
                <a16:creationId xmlns:a16="http://schemas.microsoft.com/office/drawing/2014/main" id="{A4AD0881-FDCE-027A-AD03-3F0B6DDCAE4D}"/>
              </a:ext>
            </a:extLst>
          </p:cNvPr>
          <p:cNvCxnSpPr>
            <a:cxnSpLocks/>
          </p:cNvCxnSpPr>
          <p:nvPr/>
        </p:nvCxnSpPr>
        <p:spPr>
          <a:xfrm flipV="1">
            <a:off x="3941114" y="3930166"/>
            <a:ext cx="0" cy="1840144"/>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A535EA5A-D3F9-9167-D1CD-5B03EFDD1096}"/>
                  </a:ext>
                </a:extLst>
              </p:cNvPr>
              <p:cNvSpPr txBox="1"/>
              <p:nvPr/>
            </p:nvSpPr>
            <p:spPr>
              <a:xfrm>
                <a:off x="3462817" y="3801611"/>
                <a:ext cx="40209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𝐸</m:t>
                      </m:r>
                    </m:oMath>
                  </m:oMathPara>
                </a14:m>
                <a:endParaRPr lang="en-US" dirty="0"/>
              </a:p>
            </p:txBody>
          </p:sp>
        </mc:Choice>
        <mc:Fallback xmlns="">
          <p:sp>
            <p:nvSpPr>
              <p:cNvPr id="71" name="TextBox 70">
                <a:extLst>
                  <a:ext uri="{FF2B5EF4-FFF2-40B4-BE49-F238E27FC236}">
                    <a16:creationId xmlns:a16="http://schemas.microsoft.com/office/drawing/2014/main" id="{A535EA5A-D3F9-9167-D1CD-5B03EFDD1096}"/>
                  </a:ext>
                </a:extLst>
              </p:cNvPr>
              <p:cNvSpPr txBox="1">
                <a:spLocks noRot="1" noChangeAspect="1" noMove="1" noResize="1" noEditPoints="1" noAdjustHandles="1" noChangeArrowheads="1" noChangeShapeType="1" noTextEdit="1"/>
              </p:cNvSpPr>
              <p:nvPr/>
            </p:nvSpPr>
            <p:spPr>
              <a:xfrm>
                <a:off x="3462817" y="3801611"/>
                <a:ext cx="402097" cy="369332"/>
              </a:xfrm>
              <a:prstGeom prst="rect">
                <a:avLst/>
              </a:prstGeom>
              <a:blipFill>
                <a:blip r:embed="rId13"/>
                <a:stretch>
                  <a:fillRect/>
                </a:stretch>
              </a:blipFill>
            </p:spPr>
            <p:txBody>
              <a:bodyPr/>
              <a:lstStyle/>
              <a:p>
                <a:r>
                  <a:rPr lang="en-US">
                    <a:noFill/>
                  </a:rPr>
                  <a:t> </a:t>
                </a:r>
              </a:p>
            </p:txBody>
          </p:sp>
        </mc:Fallback>
      </mc:AlternateContent>
      <p:sp>
        <p:nvSpPr>
          <p:cNvPr id="78" name="Freeform: Shape 77">
            <a:extLst>
              <a:ext uri="{FF2B5EF4-FFF2-40B4-BE49-F238E27FC236}">
                <a16:creationId xmlns:a16="http://schemas.microsoft.com/office/drawing/2014/main" id="{0EC7A0AF-4DA9-F39B-E7BD-85EA0C9C1ACD}"/>
              </a:ext>
            </a:extLst>
          </p:cNvPr>
          <p:cNvSpPr/>
          <p:nvPr/>
        </p:nvSpPr>
        <p:spPr>
          <a:xfrm>
            <a:off x="3946983" y="4267888"/>
            <a:ext cx="3114675" cy="1123398"/>
          </a:xfrm>
          <a:custGeom>
            <a:avLst/>
            <a:gdLst>
              <a:gd name="connsiteX0" fmla="*/ 0 w 3114675"/>
              <a:gd name="connsiteY0" fmla="*/ 1085886 h 1123398"/>
              <a:gd name="connsiteX1" fmla="*/ 590550 w 3114675"/>
              <a:gd name="connsiteY1" fmla="*/ 1038261 h 1123398"/>
              <a:gd name="connsiteX2" fmla="*/ 819150 w 3114675"/>
              <a:gd name="connsiteY2" fmla="*/ 542961 h 1123398"/>
              <a:gd name="connsiteX3" fmla="*/ 962025 w 3114675"/>
              <a:gd name="connsiteY3" fmla="*/ 952536 h 1123398"/>
              <a:gd name="connsiteX4" fmla="*/ 1666875 w 3114675"/>
              <a:gd name="connsiteY4" fmla="*/ 1066836 h 1123398"/>
              <a:gd name="connsiteX5" fmla="*/ 2400300 w 3114675"/>
              <a:gd name="connsiteY5" fmla="*/ 1028736 h 1123398"/>
              <a:gd name="connsiteX6" fmla="*/ 2581275 w 3114675"/>
              <a:gd name="connsiteY6" fmla="*/ 36 h 1123398"/>
              <a:gd name="connsiteX7" fmla="*/ 2714625 w 3114675"/>
              <a:gd name="connsiteY7" fmla="*/ 990636 h 1123398"/>
              <a:gd name="connsiteX8" fmla="*/ 3114675 w 3114675"/>
              <a:gd name="connsiteY8" fmla="*/ 1085886 h 1123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4675" h="1123398">
                <a:moveTo>
                  <a:pt x="0" y="1085886"/>
                </a:moveTo>
                <a:cubicBezTo>
                  <a:pt x="227012" y="1107317"/>
                  <a:pt x="454025" y="1128748"/>
                  <a:pt x="590550" y="1038261"/>
                </a:cubicBezTo>
                <a:cubicBezTo>
                  <a:pt x="727075" y="947774"/>
                  <a:pt x="757238" y="557248"/>
                  <a:pt x="819150" y="542961"/>
                </a:cubicBezTo>
                <a:cubicBezTo>
                  <a:pt x="881062" y="528674"/>
                  <a:pt x="820738" y="865224"/>
                  <a:pt x="962025" y="952536"/>
                </a:cubicBezTo>
                <a:cubicBezTo>
                  <a:pt x="1103312" y="1039848"/>
                  <a:pt x="1427163" y="1054136"/>
                  <a:pt x="1666875" y="1066836"/>
                </a:cubicBezTo>
                <a:cubicBezTo>
                  <a:pt x="1906587" y="1079536"/>
                  <a:pt x="2247900" y="1206536"/>
                  <a:pt x="2400300" y="1028736"/>
                </a:cubicBezTo>
                <a:cubicBezTo>
                  <a:pt x="2552700" y="850936"/>
                  <a:pt x="2528888" y="6386"/>
                  <a:pt x="2581275" y="36"/>
                </a:cubicBezTo>
                <a:cubicBezTo>
                  <a:pt x="2633662" y="-6314"/>
                  <a:pt x="2625725" y="809661"/>
                  <a:pt x="2714625" y="990636"/>
                </a:cubicBezTo>
                <a:cubicBezTo>
                  <a:pt x="2803525" y="1171611"/>
                  <a:pt x="2959100" y="1128748"/>
                  <a:pt x="3114675" y="1085886"/>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9" name="Straight Connector 78">
            <a:extLst>
              <a:ext uri="{FF2B5EF4-FFF2-40B4-BE49-F238E27FC236}">
                <a16:creationId xmlns:a16="http://schemas.microsoft.com/office/drawing/2014/main" id="{3C3EB33D-3D27-D150-8320-E4A8F9E05631}"/>
              </a:ext>
            </a:extLst>
          </p:cNvPr>
          <p:cNvCxnSpPr>
            <a:cxnSpLocks/>
            <a:endCxn id="78" idx="2"/>
          </p:cNvCxnSpPr>
          <p:nvPr/>
        </p:nvCxnSpPr>
        <p:spPr>
          <a:xfrm flipV="1">
            <a:off x="4755697" y="4810849"/>
            <a:ext cx="10436" cy="807061"/>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74538587-A2A8-F7EB-E665-3389170338E0}"/>
              </a:ext>
            </a:extLst>
          </p:cNvPr>
          <p:cNvCxnSpPr>
            <a:cxnSpLocks/>
            <a:endCxn id="78" idx="6"/>
          </p:cNvCxnSpPr>
          <p:nvPr/>
        </p:nvCxnSpPr>
        <p:spPr>
          <a:xfrm flipV="1">
            <a:off x="6528258" y="4267924"/>
            <a:ext cx="0" cy="1349986"/>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B7E0025B-71A3-3997-AEA1-92A0A8CCBBEF}"/>
                  </a:ext>
                </a:extLst>
              </p:cNvPr>
              <p:cNvSpPr txBox="1"/>
              <p:nvPr/>
            </p:nvSpPr>
            <p:spPr>
              <a:xfrm>
                <a:off x="4403102" y="5604189"/>
                <a:ext cx="70518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de-DE" b="0" i="1" dirty="0" smtClean="0">
                              <a:latin typeface="Cambria Math" panose="02040503050406030204" pitchFamily="18" charset="0"/>
                            </a:rPr>
                            <m:t>𝑛</m:t>
                          </m:r>
                        </m:e>
                        <m:sub>
                          <m:r>
                            <a:rPr lang="de-DE" b="0" i="1" dirty="0" smtClean="0">
                              <a:latin typeface="Cambria Math" panose="02040503050406030204" pitchFamily="18" charset="0"/>
                            </a:rPr>
                            <m:t>1</m:t>
                          </m:r>
                        </m:sub>
                      </m:sSub>
                    </m:oMath>
                  </m:oMathPara>
                </a14:m>
                <a:endParaRPr lang="en-US" dirty="0"/>
              </a:p>
            </p:txBody>
          </p:sp>
        </mc:Choice>
        <mc:Fallback xmlns="">
          <p:sp>
            <p:nvSpPr>
              <p:cNvPr id="87" name="TextBox 86">
                <a:extLst>
                  <a:ext uri="{FF2B5EF4-FFF2-40B4-BE49-F238E27FC236}">
                    <a16:creationId xmlns:a16="http://schemas.microsoft.com/office/drawing/2014/main" id="{B7E0025B-71A3-3997-AEA1-92A0A8CCBBEF}"/>
                  </a:ext>
                </a:extLst>
              </p:cNvPr>
              <p:cNvSpPr txBox="1">
                <a:spLocks noRot="1" noChangeAspect="1" noMove="1" noResize="1" noEditPoints="1" noAdjustHandles="1" noChangeArrowheads="1" noChangeShapeType="1" noTextEdit="1"/>
              </p:cNvSpPr>
              <p:nvPr/>
            </p:nvSpPr>
            <p:spPr>
              <a:xfrm>
                <a:off x="4403102" y="5604189"/>
                <a:ext cx="705189" cy="369332"/>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0473D752-8874-9D46-2310-D650834D1A55}"/>
                  </a:ext>
                </a:extLst>
              </p:cNvPr>
              <p:cNvSpPr txBox="1"/>
              <p:nvPr/>
            </p:nvSpPr>
            <p:spPr>
              <a:xfrm>
                <a:off x="6186926" y="5558569"/>
                <a:ext cx="70518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de-DE" b="0" i="1" dirty="0" smtClean="0">
                              <a:latin typeface="Cambria Math" panose="02040503050406030204" pitchFamily="18" charset="0"/>
                            </a:rPr>
                            <m:t>𝑛</m:t>
                          </m:r>
                        </m:e>
                        <m:sub>
                          <m:r>
                            <a:rPr lang="de-DE" b="0" i="1" dirty="0" smtClean="0">
                              <a:latin typeface="Cambria Math" panose="02040503050406030204" pitchFamily="18" charset="0"/>
                            </a:rPr>
                            <m:t>2</m:t>
                          </m:r>
                        </m:sub>
                      </m:sSub>
                    </m:oMath>
                  </m:oMathPara>
                </a14:m>
                <a:endParaRPr lang="en-US" dirty="0"/>
              </a:p>
            </p:txBody>
          </p:sp>
        </mc:Choice>
        <mc:Fallback xmlns="">
          <p:sp>
            <p:nvSpPr>
              <p:cNvPr id="88" name="TextBox 87">
                <a:extLst>
                  <a:ext uri="{FF2B5EF4-FFF2-40B4-BE49-F238E27FC236}">
                    <a16:creationId xmlns:a16="http://schemas.microsoft.com/office/drawing/2014/main" id="{0473D752-8874-9D46-2310-D650834D1A55}"/>
                  </a:ext>
                </a:extLst>
              </p:cNvPr>
              <p:cNvSpPr txBox="1">
                <a:spLocks noRot="1" noChangeAspect="1" noMove="1" noResize="1" noEditPoints="1" noAdjustHandles="1" noChangeArrowheads="1" noChangeShapeType="1" noTextEdit="1"/>
              </p:cNvSpPr>
              <p:nvPr/>
            </p:nvSpPr>
            <p:spPr>
              <a:xfrm>
                <a:off x="6186926" y="5558569"/>
                <a:ext cx="705189" cy="369332"/>
              </a:xfrm>
              <a:prstGeom prst="rect">
                <a:avLst/>
              </a:prstGeom>
              <a:blipFill>
                <a:blip r:embed="rId15"/>
                <a:stretch>
                  <a:fillRect/>
                </a:stretch>
              </a:blipFill>
            </p:spPr>
            <p:txBody>
              <a:bodyPr/>
              <a:lstStyle/>
              <a:p>
                <a:r>
                  <a:rPr lang="en-US">
                    <a:noFill/>
                  </a:rPr>
                  <a:t> </a:t>
                </a:r>
              </a:p>
            </p:txBody>
          </p:sp>
        </mc:Fallback>
      </mc:AlternateContent>
      <p:pic>
        <p:nvPicPr>
          <p:cNvPr id="2" name="Picture 1">
            <a:extLst>
              <a:ext uri="{FF2B5EF4-FFF2-40B4-BE49-F238E27FC236}">
                <a16:creationId xmlns:a16="http://schemas.microsoft.com/office/drawing/2014/main" id="{171E30EF-99D4-741D-9969-143A4C3AE920}"/>
              </a:ext>
            </a:extLst>
          </p:cNvPr>
          <p:cNvPicPr>
            <a:picLocks noChangeAspect="1"/>
          </p:cNvPicPr>
          <p:nvPr/>
        </p:nvPicPr>
        <p:blipFill>
          <a:blip r:embed="rId16"/>
          <a:stretch>
            <a:fillRect/>
          </a:stretch>
        </p:blipFill>
        <p:spPr>
          <a:xfrm>
            <a:off x="35548" y="645523"/>
            <a:ext cx="4707067" cy="2964312"/>
          </a:xfrm>
          <a:prstGeom prst="rect">
            <a:avLst/>
          </a:prstGeom>
        </p:spPr>
      </p:pic>
      <p:cxnSp>
        <p:nvCxnSpPr>
          <p:cNvPr id="4" name="Straight Arrow Connector 3">
            <a:extLst>
              <a:ext uri="{FF2B5EF4-FFF2-40B4-BE49-F238E27FC236}">
                <a16:creationId xmlns:a16="http://schemas.microsoft.com/office/drawing/2014/main" id="{87564D02-0341-A19E-0426-00B602A0CA5A}"/>
              </a:ext>
            </a:extLst>
          </p:cNvPr>
          <p:cNvCxnSpPr>
            <a:cxnSpLocks/>
          </p:cNvCxnSpPr>
          <p:nvPr/>
        </p:nvCxnSpPr>
        <p:spPr>
          <a:xfrm flipV="1">
            <a:off x="3808639" y="4329715"/>
            <a:ext cx="2149402" cy="1392383"/>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8" name="Freeform: Shape 7">
            <a:extLst>
              <a:ext uri="{FF2B5EF4-FFF2-40B4-BE49-F238E27FC236}">
                <a16:creationId xmlns:a16="http://schemas.microsoft.com/office/drawing/2014/main" id="{3A1FD6AF-FD32-B204-4BEC-EAECE66BC3F8}"/>
              </a:ext>
            </a:extLst>
          </p:cNvPr>
          <p:cNvSpPr/>
          <p:nvPr/>
        </p:nvSpPr>
        <p:spPr>
          <a:xfrm>
            <a:off x="4792717" y="4147468"/>
            <a:ext cx="3114675" cy="661373"/>
          </a:xfrm>
          <a:custGeom>
            <a:avLst/>
            <a:gdLst>
              <a:gd name="connsiteX0" fmla="*/ 0 w 3114675"/>
              <a:gd name="connsiteY0" fmla="*/ 1085886 h 1123398"/>
              <a:gd name="connsiteX1" fmla="*/ 590550 w 3114675"/>
              <a:gd name="connsiteY1" fmla="*/ 1038261 h 1123398"/>
              <a:gd name="connsiteX2" fmla="*/ 819150 w 3114675"/>
              <a:gd name="connsiteY2" fmla="*/ 542961 h 1123398"/>
              <a:gd name="connsiteX3" fmla="*/ 962025 w 3114675"/>
              <a:gd name="connsiteY3" fmla="*/ 952536 h 1123398"/>
              <a:gd name="connsiteX4" fmla="*/ 1666875 w 3114675"/>
              <a:gd name="connsiteY4" fmla="*/ 1066836 h 1123398"/>
              <a:gd name="connsiteX5" fmla="*/ 2400300 w 3114675"/>
              <a:gd name="connsiteY5" fmla="*/ 1028736 h 1123398"/>
              <a:gd name="connsiteX6" fmla="*/ 2581275 w 3114675"/>
              <a:gd name="connsiteY6" fmla="*/ 36 h 1123398"/>
              <a:gd name="connsiteX7" fmla="*/ 2714625 w 3114675"/>
              <a:gd name="connsiteY7" fmla="*/ 990636 h 1123398"/>
              <a:gd name="connsiteX8" fmla="*/ 3114675 w 3114675"/>
              <a:gd name="connsiteY8" fmla="*/ 1085886 h 1123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4675" h="1123398">
                <a:moveTo>
                  <a:pt x="0" y="1085886"/>
                </a:moveTo>
                <a:cubicBezTo>
                  <a:pt x="227012" y="1107317"/>
                  <a:pt x="454025" y="1128748"/>
                  <a:pt x="590550" y="1038261"/>
                </a:cubicBezTo>
                <a:cubicBezTo>
                  <a:pt x="727075" y="947774"/>
                  <a:pt x="757238" y="557248"/>
                  <a:pt x="819150" y="542961"/>
                </a:cubicBezTo>
                <a:cubicBezTo>
                  <a:pt x="881062" y="528674"/>
                  <a:pt x="820738" y="865224"/>
                  <a:pt x="962025" y="952536"/>
                </a:cubicBezTo>
                <a:cubicBezTo>
                  <a:pt x="1103312" y="1039848"/>
                  <a:pt x="1427163" y="1054136"/>
                  <a:pt x="1666875" y="1066836"/>
                </a:cubicBezTo>
                <a:cubicBezTo>
                  <a:pt x="1906587" y="1079536"/>
                  <a:pt x="2247900" y="1206536"/>
                  <a:pt x="2400300" y="1028736"/>
                </a:cubicBezTo>
                <a:cubicBezTo>
                  <a:pt x="2552700" y="850936"/>
                  <a:pt x="2528888" y="6386"/>
                  <a:pt x="2581275" y="36"/>
                </a:cubicBezTo>
                <a:cubicBezTo>
                  <a:pt x="2633662" y="-6314"/>
                  <a:pt x="2625725" y="809661"/>
                  <a:pt x="2714625" y="990636"/>
                </a:cubicBezTo>
                <a:cubicBezTo>
                  <a:pt x="2803525" y="1171611"/>
                  <a:pt x="2959100" y="1128748"/>
                  <a:pt x="3114675" y="1085886"/>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068F1016-52F6-B999-B970-BE8B3DF6BFEF}"/>
              </a:ext>
            </a:extLst>
          </p:cNvPr>
          <p:cNvSpPr txBox="1"/>
          <p:nvPr/>
        </p:nvSpPr>
        <p:spPr>
          <a:xfrm>
            <a:off x="5181486" y="3980185"/>
            <a:ext cx="1018227" cy="369332"/>
          </a:xfrm>
          <a:prstGeom prst="rect">
            <a:avLst/>
          </a:prstGeom>
          <a:noFill/>
        </p:spPr>
        <p:txBody>
          <a:bodyPr wrap="none" rtlCol="0">
            <a:spAutoFit/>
          </a:bodyPr>
          <a:lstStyle/>
          <a:p>
            <a:r>
              <a:rPr lang="en-US" dirty="0"/>
              <a:t>antenna</a:t>
            </a:r>
          </a:p>
        </p:txBody>
      </p:sp>
    </p:spTree>
    <p:extLst>
      <p:ext uri="{BB962C8B-B14F-4D97-AF65-F5344CB8AC3E}">
        <p14:creationId xmlns:p14="http://schemas.microsoft.com/office/powerpoint/2010/main" val="27470631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9"/>
                                        </p:tgtEl>
                                        <p:attrNameLst>
                                          <p:attrName>style.visibility</p:attrName>
                                        </p:attrNameLst>
                                      </p:cBhvr>
                                      <p:to>
                                        <p:strVal val="visible"/>
                                      </p:to>
                                    </p:set>
                                    <p:animEffect transition="in" filter="fade">
                                      <p:cBhvr>
                                        <p:cTn id="7" dur="500"/>
                                        <p:tgtEl>
                                          <p:spTgt spid="8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0"/>
                                        </p:tgtEl>
                                        <p:attrNameLst>
                                          <p:attrName>style.visibility</p:attrName>
                                        </p:attrNameLst>
                                      </p:cBhvr>
                                      <p:to>
                                        <p:strVal val="visible"/>
                                      </p:to>
                                    </p:set>
                                    <p:animEffect transition="in" filter="fade">
                                      <p:cBhvr>
                                        <p:cTn id="12" dur="500"/>
                                        <p:tgtEl>
                                          <p:spTgt spid="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795647-919A-0F24-EC60-F63B110ADFE8}"/>
            </a:ext>
          </a:extLst>
        </p:cNvPr>
        <p:cNvGrpSpPr/>
        <p:nvPr/>
      </p:nvGrpSpPr>
      <p:grpSpPr>
        <a:xfrm>
          <a:off x="0" y="0"/>
          <a:ext cx="0" cy="0"/>
          <a:chOff x="0" y="0"/>
          <a:chExt cx="0" cy="0"/>
        </a:xfrm>
      </p:grpSpPr>
      <p:sp>
        <p:nvSpPr>
          <p:cNvPr id="30" name="TextBox 33">
            <a:extLst>
              <a:ext uri="{FF2B5EF4-FFF2-40B4-BE49-F238E27FC236}">
                <a16:creationId xmlns:a16="http://schemas.microsoft.com/office/drawing/2014/main" id="{CF3289B6-04B5-BA20-57B5-DD39BFB36075}"/>
              </a:ext>
            </a:extLst>
          </p:cNvPr>
          <p:cNvSpPr/>
          <p:nvPr/>
        </p:nvSpPr>
        <p:spPr>
          <a:xfrm>
            <a:off x="0" y="1257"/>
            <a:ext cx="4234754" cy="521766"/>
          </a:xfrm>
          <a:prstGeom prst="rect">
            <a:avLst/>
          </a:prstGeom>
          <a:solidFill>
            <a:srgbClr val="C00000">
              <a:alpha val="22000"/>
            </a:srgbClr>
          </a:solid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buNone/>
            </a:pPr>
            <a:endParaRPr lang="en-GB" sz="2800" b="0" strike="noStrike" spc="-1" noProof="0" dirty="0">
              <a:latin typeface="Arial"/>
            </a:endParaRPr>
          </a:p>
        </p:txBody>
      </p:sp>
      <p:sp>
        <p:nvSpPr>
          <p:cNvPr id="124" name="TextBox 33">
            <a:extLst>
              <a:ext uri="{FF2B5EF4-FFF2-40B4-BE49-F238E27FC236}">
                <a16:creationId xmlns:a16="http://schemas.microsoft.com/office/drawing/2014/main" id="{6E2D71A5-3AC7-AC2A-F5B0-1030DD27DEFE}"/>
              </a:ext>
            </a:extLst>
          </p:cNvPr>
          <p:cNvSpPr/>
          <p:nvPr/>
        </p:nvSpPr>
        <p:spPr>
          <a:xfrm>
            <a:off x="0" y="28107"/>
            <a:ext cx="3416746" cy="521766"/>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2800" spc="-1" dirty="0">
                <a:solidFill>
                  <a:srgbClr val="000000"/>
                </a:solidFill>
                <a:latin typeface="Calibri"/>
              </a:rPr>
              <a:t>Localization Algorithm</a:t>
            </a:r>
            <a:endParaRPr lang="en-GB" sz="2800" b="0" strike="noStrike" spc="-1" noProof="0" dirty="0">
              <a:latin typeface="Arial"/>
            </a:endParaRPr>
          </a:p>
        </p:txBody>
      </p:sp>
      <p:sp>
        <p:nvSpPr>
          <p:cNvPr id="117" name="TextBox 116">
            <a:extLst>
              <a:ext uri="{FF2B5EF4-FFF2-40B4-BE49-F238E27FC236}">
                <a16:creationId xmlns:a16="http://schemas.microsoft.com/office/drawing/2014/main" id="{77F9E20D-3E34-FA9F-3A74-83FEB5386651}"/>
              </a:ext>
            </a:extLst>
          </p:cNvPr>
          <p:cNvSpPr txBox="1"/>
          <p:nvPr/>
        </p:nvSpPr>
        <p:spPr>
          <a:xfrm>
            <a:off x="0" y="6416911"/>
            <a:ext cx="7086600" cy="223245"/>
          </a:xfrm>
          <a:prstGeom prst="rect">
            <a:avLst/>
          </a:prstGeom>
          <a:noFill/>
        </p:spPr>
        <p:txBody>
          <a:bodyPr wrap="square">
            <a:spAutoFit/>
          </a:bodyPr>
          <a:lstStyle/>
          <a:p>
            <a:r>
              <a:rPr lang="es-ES" sz="700" dirty="0"/>
              <a:t>[1] </a:t>
            </a:r>
            <a:r>
              <a:rPr lang="es-ES" sz="800" dirty="0"/>
              <a:t>T. J. Cui </a:t>
            </a:r>
            <a:r>
              <a:rPr lang="es-ES" sz="800" i="1" dirty="0"/>
              <a:t>et al.</a:t>
            </a:r>
            <a:r>
              <a:rPr lang="es-ES" sz="800" dirty="0"/>
              <a:t>, “</a:t>
            </a:r>
            <a:r>
              <a:rPr lang="es-ES" sz="800" dirty="0" err="1"/>
              <a:t>Programmable</a:t>
            </a:r>
            <a:r>
              <a:rPr lang="es-ES" sz="800" dirty="0"/>
              <a:t> artificial </a:t>
            </a:r>
            <a:r>
              <a:rPr lang="es-ES" sz="800" dirty="0" err="1"/>
              <a:t>intelligence</a:t>
            </a:r>
            <a:r>
              <a:rPr lang="es-ES" sz="800" dirty="0"/>
              <a:t> machine </a:t>
            </a:r>
            <a:r>
              <a:rPr lang="es-ES" sz="800" dirty="0" err="1"/>
              <a:t>for</a:t>
            </a:r>
            <a:r>
              <a:rPr lang="es-ES" sz="800" dirty="0"/>
              <a:t> wave </a:t>
            </a:r>
            <a:r>
              <a:rPr lang="es-ES" sz="800" dirty="0" err="1"/>
              <a:t>sensing</a:t>
            </a:r>
            <a:r>
              <a:rPr lang="es-ES" sz="800" dirty="0"/>
              <a:t> and </a:t>
            </a:r>
            <a:r>
              <a:rPr lang="es-ES" sz="800" dirty="0" err="1"/>
              <a:t>communications</a:t>
            </a:r>
            <a:r>
              <a:rPr lang="es-ES" sz="800" dirty="0"/>
              <a:t>,” Oct. 19, 2020. </a:t>
            </a:r>
            <a:r>
              <a:rPr lang="es-ES" sz="800" dirty="0" err="1"/>
              <a:t>doi</a:t>
            </a:r>
            <a:r>
              <a:rPr lang="es-ES" sz="800" dirty="0"/>
              <a:t>: </a:t>
            </a:r>
            <a:r>
              <a:rPr lang="es-ES" sz="800" dirty="0">
                <a:hlinkClick r:id="rId2"/>
              </a:rPr>
              <a:t>10.21203/rs.3.rs-90701/v1</a:t>
            </a:r>
            <a:r>
              <a:rPr lang="es-ES" sz="800" dirty="0"/>
              <a:t>.</a:t>
            </a:r>
            <a:endParaRPr lang="es-ES" sz="800" dirty="0">
              <a:effectLst/>
            </a:endParaRPr>
          </a:p>
        </p:txBody>
      </p:sp>
      <p:sp>
        <p:nvSpPr>
          <p:cNvPr id="219" name="Slide Number Placeholder 218">
            <a:extLst>
              <a:ext uri="{FF2B5EF4-FFF2-40B4-BE49-F238E27FC236}">
                <a16:creationId xmlns:a16="http://schemas.microsoft.com/office/drawing/2014/main" id="{66BD1897-FF1D-B56A-C28F-DB083AB19368}"/>
              </a:ext>
            </a:extLst>
          </p:cNvPr>
          <p:cNvSpPr>
            <a:spLocks noGrp="1"/>
          </p:cNvSpPr>
          <p:nvPr>
            <p:ph type="sldNum" idx="3"/>
          </p:nvPr>
        </p:nvSpPr>
        <p:spPr>
          <a:xfrm>
            <a:off x="11599112" y="6510203"/>
            <a:ext cx="585472" cy="364680"/>
          </a:xfrm>
        </p:spPr>
        <p:txBody>
          <a:bodyPr/>
          <a:lstStyle/>
          <a:p>
            <a:fld id="{C932A77E-96FA-4D0D-9FF9-7EEFED12E590}" type="slidenum">
              <a:rPr lang="en-GB" sz="1600" noProof="0" smtClean="0"/>
              <a:t>3</a:t>
            </a:fld>
            <a:endParaRPr lang="en-GB" sz="1600" noProof="0" dirty="0"/>
          </a:p>
        </p:txBody>
      </p:sp>
      <p:sp>
        <p:nvSpPr>
          <p:cNvPr id="5" name="Oval 4">
            <a:extLst>
              <a:ext uri="{FF2B5EF4-FFF2-40B4-BE49-F238E27FC236}">
                <a16:creationId xmlns:a16="http://schemas.microsoft.com/office/drawing/2014/main" id="{C3DC27C0-300B-AA9F-FD48-E8F094775BA9}"/>
              </a:ext>
            </a:extLst>
          </p:cNvPr>
          <p:cNvSpPr/>
          <p:nvPr/>
        </p:nvSpPr>
        <p:spPr>
          <a:xfrm>
            <a:off x="5720525" y="3048210"/>
            <a:ext cx="1214148" cy="327178"/>
          </a:xfrm>
          <a:prstGeom prst="ellipse">
            <a:avLst/>
          </a:prstGeom>
          <a:solidFill>
            <a:srgbClr val="FFE6CB"/>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7" name="Oval 6">
            <a:extLst>
              <a:ext uri="{FF2B5EF4-FFF2-40B4-BE49-F238E27FC236}">
                <a16:creationId xmlns:a16="http://schemas.microsoft.com/office/drawing/2014/main" id="{0145A249-7ED7-8742-CC01-93F970738BE7}"/>
              </a:ext>
            </a:extLst>
          </p:cNvPr>
          <p:cNvSpPr/>
          <p:nvPr/>
        </p:nvSpPr>
        <p:spPr>
          <a:xfrm>
            <a:off x="3339872" y="4419264"/>
            <a:ext cx="1214148" cy="327178"/>
          </a:xfrm>
          <a:prstGeom prst="ellipse">
            <a:avLst/>
          </a:prstGeom>
          <a:solidFill>
            <a:srgbClr val="FFE6CB"/>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10" name="TextBox 8">
            <a:extLst>
              <a:ext uri="{FF2B5EF4-FFF2-40B4-BE49-F238E27FC236}">
                <a16:creationId xmlns:a16="http://schemas.microsoft.com/office/drawing/2014/main" id="{F0B1445D-15AA-7224-AAD4-9BBC312E1B5F}"/>
              </a:ext>
            </a:extLst>
          </p:cNvPr>
          <p:cNvSpPr/>
          <p:nvPr/>
        </p:nvSpPr>
        <p:spPr>
          <a:xfrm>
            <a:off x="4935124" y="3631558"/>
            <a:ext cx="868320" cy="64487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n-GB" sz="1800" b="0" strike="noStrike" spc="-1" noProof="0" dirty="0">
                <a:solidFill>
                  <a:srgbClr val="000000"/>
                </a:solidFill>
                <a:latin typeface="Calibri"/>
              </a:rPr>
              <a:t>Mobile</a:t>
            </a:r>
          </a:p>
          <a:p>
            <a:pPr algn="ctr">
              <a:lnSpc>
                <a:spcPct val="100000"/>
              </a:lnSpc>
              <a:buNone/>
            </a:pPr>
            <a:r>
              <a:rPr lang="en-GB" spc="-1" noProof="0" dirty="0">
                <a:solidFill>
                  <a:srgbClr val="000000"/>
                </a:solidFill>
                <a:latin typeface="Calibri"/>
              </a:rPr>
              <a:t>Robots</a:t>
            </a:r>
            <a:endParaRPr lang="en-GB" sz="1800" b="0" strike="noStrike" spc="-1" noProof="0" dirty="0">
              <a:latin typeface="Arial"/>
            </a:endParaRPr>
          </a:p>
        </p:txBody>
      </p:sp>
      <p:sp>
        <p:nvSpPr>
          <p:cNvPr id="119" name="Cube 118">
            <a:extLst>
              <a:ext uri="{FF2B5EF4-FFF2-40B4-BE49-F238E27FC236}">
                <a16:creationId xmlns:a16="http://schemas.microsoft.com/office/drawing/2014/main" id="{F0D88A33-DDE5-AF40-B76A-95D3BECEB5D1}"/>
              </a:ext>
            </a:extLst>
          </p:cNvPr>
          <p:cNvSpPr/>
          <p:nvPr/>
        </p:nvSpPr>
        <p:spPr>
          <a:xfrm>
            <a:off x="0" y="622675"/>
            <a:ext cx="7664824" cy="5231277"/>
          </a:xfrm>
          <a:prstGeom prst="cube">
            <a:avLst>
              <a:gd name="adj" fmla="val 13327"/>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05" name="TextBox 204">
                <a:extLst>
                  <a:ext uri="{FF2B5EF4-FFF2-40B4-BE49-F238E27FC236}">
                    <a16:creationId xmlns:a16="http://schemas.microsoft.com/office/drawing/2014/main" id="{721794C2-0EAF-898F-08C3-8ABE67F6FE4E}"/>
                  </a:ext>
                </a:extLst>
              </p:cNvPr>
              <p:cNvSpPr txBox="1"/>
              <p:nvPr/>
            </p:nvSpPr>
            <p:spPr>
              <a:xfrm>
                <a:off x="503288" y="3231919"/>
                <a:ext cx="3071417" cy="3379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rPr>
                        <m:t>𝑟</m:t>
                      </m:r>
                      <m:r>
                        <a:rPr lang="en-GB" b="0" i="1" noProof="0" smtClean="0">
                          <a:latin typeface="Cambria Math" panose="02040503050406030204" pitchFamily="18" charset="0"/>
                        </a:rPr>
                        <m:t>(</m:t>
                      </m:r>
                      <m:r>
                        <a:rPr lang="en-GB" b="0" i="1" noProof="0" smtClean="0">
                          <a:latin typeface="Cambria Math" panose="02040503050406030204" pitchFamily="18" charset="0"/>
                        </a:rPr>
                        <m:t>𝑛</m:t>
                      </m:r>
                      <m:r>
                        <a:rPr lang="en-GB" b="0" i="1" noProof="0" smtClean="0">
                          <a:latin typeface="Cambria Math" panose="02040503050406030204" pitchFamily="18" charset="0"/>
                        </a:rPr>
                        <m:t>,</m:t>
                      </m:r>
                      <m:r>
                        <a:rPr lang="en-GB" b="0" i="1" noProof="0" smtClean="0">
                          <a:latin typeface="Cambria Math" panose="02040503050406030204" pitchFamily="18" charset="0"/>
                        </a:rPr>
                        <m:t>𝑡</m:t>
                      </m:r>
                      <m:r>
                        <a:rPr lang="en-GB" b="0" i="1" noProof="0" smtClean="0">
                          <a:latin typeface="Cambria Math" panose="02040503050406030204" pitchFamily="18" charset="0"/>
                        </a:rPr>
                        <m:t>)=</m:t>
                      </m:r>
                      <m:rad>
                        <m:radPr>
                          <m:degHide m:val="on"/>
                          <m:ctrlPr>
                            <a:rPr lang="en-GB" b="0" i="1" noProof="0" smtClean="0">
                              <a:latin typeface="Cambria Math" panose="02040503050406030204" pitchFamily="18" charset="0"/>
                            </a:rPr>
                          </m:ctrlPr>
                        </m:radPr>
                        <m:deg/>
                        <m:e>
                          <m:r>
                            <m:rPr>
                              <m:sty m:val="p"/>
                            </m:rPr>
                            <a:rPr lang="en-GB" b="0" i="0" noProof="0" smtClean="0">
                              <a:latin typeface="Cambria Math" panose="02040503050406030204" pitchFamily="18" charset="0"/>
                            </a:rPr>
                            <m:t>SNR</m:t>
                          </m:r>
                        </m:e>
                      </m:rad>
                      <m:r>
                        <a:rPr lang="en-GB" b="1" i="1" noProof="0" smtClean="0">
                          <a:latin typeface="Cambria Math" panose="02040503050406030204" pitchFamily="18" charset="0"/>
                        </a:rPr>
                        <m:t>𝒂</m:t>
                      </m:r>
                      <m:d>
                        <m:dPr>
                          <m:ctrlPr>
                            <a:rPr lang="en-GB" b="0" i="1" noProof="0" smtClean="0">
                              <a:latin typeface="Cambria Math" panose="02040503050406030204" pitchFamily="18" charset="0"/>
                            </a:rPr>
                          </m:ctrlPr>
                        </m:dPr>
                        <m:e>
                          <m:sSub>
                            <m:sSubPr>
                              <m:ctrlPr>
                                <a:rPr lang="en-GB" i="1" noProof="0" smtClean="0">
                                  <a:latin typeface="Cambria Math" panose="02040503050406030204" pitchFamily="18" charset="0"/>
                                </a:rPr>
                              </m:ctrlPr>
                            </m:sSubPr>
                            <m:e>
                              <m:r>
                                <a:rPr lang="en-GB" b="0" i="1" noProof="0" smtClean="0">
                                  <a:latin typeface="Cambria Math" panose="02040503050406030204" pitchFamily="18" charset="0"/>
                                </a:rPr>
                                <m:t>𝜓</m:t>
                              </m:r>
                            </m:e>
                            <m:sub>
                              <m:r>
                                <a:rPr lang="en-GB" b="0" i="1" noProof="0" smtClean="0">
                                  <a:latin typeface="Cambria Math" panose="02040503050406030204" pitchFamily="18" charset="0"/>
                                </a:rPr>
                                <m:t>𝑥</m:t>
                              </m:r>
                            </m:sub>
                          </m:sSub>
                          <m:r>
                            <a:rPr lang="en-GB" b="0" i="1" noProof="0" smtClean="0">
                              <a:latin typeface="Cambria Math" panose="02040503050406030204" pitchFamily="18" charset="0"/>
                            </a:rPr>
                            <m:t>,</m:t>
                          </m:r>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𝜓</m:t>
                              </m:r>
                            </m:e>
                            <m:sub>
                              <m:r>
                                <a:rPr lang="en-GB" b="0" i="1" noProof="0" smtClean="0">
                                  <a:latin typeface="Cambria Math" panose="02040503050406030204" pitchFamily="18" charset="0"/>
                                </a:rPr>
                                <m:t>𝑦</m:t>
                              </m:r>
                            </m:sub>
                          </m:sSub>
                        </m:e>
                      </m:d>
                      <m:r>
                        <a:rPr lang="en-GB" b="0" i="1" noProof="0" smtClean="0">
                          <a:latin typeface="Cambria Math" panose="02040503050406030204" pitchFamily="18" charset="0"/>
                        </a:rPr>
                        <m:t>𝑠</m:t>
                      </m:r>
                      <m:r>
                        <a:rPr lang="en-GB" b="0" i="1" noProof="0" smtClean="0">
                          <a:latin typeface="Cambria Math" panose="02040503050406030204" pitchFamily="18" charset="0"/>
                        </a:rPr>
                        <m:t>+</m:t>
                      </m:r>
                      <m:r>
                        <a:rPr lang="en-GB" b="1" i="1" noProof="0" smtClean="0">
                          <a:latin typeface="Cambria Math" panose="02040503050406030204" pitchFamily="18" charset="0"/>
                        </a:rPr>
                        <m:t>𝒖</m:t>
                      </m:r>
                    </m:oMath>
                  </m:oMathPara>
                </a14:m>
                <a:endParaRPr lang="en-GB" b="1" noProof="0" dirty="0"/>
              </a:p>
            </p:txBody>
          </p:sp>
        </mc:Choice>
        <mc:Fallback xmlns="">
          <p:sp>
            <p:nvSpPr>
              <p:cNvPr id="205" name="TextBox 204">
                <a:extLst>
                  <a:ext uri="{FF2B5EF4-FFF2-40B4-BE49-F238E27FC236}">
                    <a16:creationId xmlns:a16="http://schemas.microsoft.com/office/drawing/2014/main" id="{721794C2-0EAF-898F-08C3-8ABE67F6FE4E}"/>
                  </a:ext>
                </a:extLst>
              </p:cNvPr>
              <p:cNvSpPr txBox="1">
                <a:spLocks noRot="1" noChangeAspect="1" noMove="1" noResize="1" noEditPoints="1" noAdjustHandles="1" noChangeArrowheads="1" noChangeShapeType="1" noTextEdit="1"/>
              </p:cNvSpPr>
              <p:nvPr/>
            </p:nvSpPr>
            <p:spPr>
              <a:xfrm>
                <a:off x="503288" y="3231919"/>
                <a:ext cx="3071417" cy="337913"/>
              </a:xfrm>
              <a:prstGeom prst="rect">
                <a:avLst/>
              </a:prstGeom>
              <a:blipFill>
                <a:blip r:embed="rId3"/>
                <a:stretch>
                  <a:fillRect l="-398" r="-795" b="-21429"/>
                </a:stretch>
              </a:blipFill>
            </p:spPr>
            <p:txBody>
              <a:bodyPr/>
              <a:lstStyle/>
              <a:p>
                <a:r>
                  <a:rPr lang="en-US">
                    <a:noFill/>
                  </a:rPr>
                  <a:t> </a:t>
                </a:r>
              </a:p>
            </p:txBody>
          </p:sp>
        </mc:Fallback>
      </mc:AlternateContent>
      <p:grpSp>
        <p:nvGrpSpPr>
          <p:cNvPr id="1025" name="Group 1024">
            <a:extLst>
              <a:ext uri="{FF2B5EF4-FFF2-40B4-BE49-F238E27FC236}">
                <a16:creationId xmlns:a16="http://schemas.microsoft.com/office/drawing/2014/main" id="{4104B36A-9A3A-8E61-9222-E75ED410C6B2}"/>
              </a:ext>
            </a:extLst>
          </p:cNvPr>
          <p:cNvGrpSpPr>
            <a:grpSpLocks noChangeAspect="1"/>
          </p:cNvGrpSpPr>
          <p:nvPr/>
        </p:nvGrpSpPr>
        <p:grpSpPr>
          <a:xfrm>
            <a:off x="3524019" y="3918834"/>
            <a:ext cx="804417" cy="713070"/>
            <a:chOff x="1758028" y="3687481"/>
            <a:chExt cx="1312148" cy="1163145"/>
          </a:xfrm>
        </p:grpSpPr>
        <p:grpSp>
          <p:nvGrpSpPr>
            <p:cNvPr id="213" name="Group 212">
              <a:extLst>
                <a:ext uri="{FF2B5EF4-FFF2-40B4-BE49-F238E27FC236}">
                  <a16:creationId xmlns:a16="http://schemas.microsoft.com/office/drawing/2014/main" id="{2C8F7C9B-92DB-7626-42E2-C8C4E01DE238}"/>
                </a:ext>
              </a:extLst>
            </p:cNvPr>
            <p:cNvGrpSpPr/>
            <p:nvPr/>
          </p:nvGrpSpPr>
          <p:grpSpPr>
            <a:xfrm>
              <a:off x="2615571" y="4393426"/>
              <a:ext cx="454605" cy="457200"/>
              <a:chOff x="2615571" y="4393426"/>
              <a:chExt cx="454605" cy="457200"/>
            </a:xfrm>
          </p:grpSpPr>
          <p:sp>
            <p:nvSpPr>
              <p:cNvPr id="211" name="Oval 210">
                <a:extLst>
                  <a:ext uri="{FF2B5EF4-FFF2-40B4-BE49-F238E27FC236}">
                    <a16:creationId xmlns:a16="http://schemas.microsoft.com/office/drawing/2014/main" id="{3BE7A3AC-951E-1110-7C5C-62975AF8FB4F}"/>
                  </a:ext>
                </a:extLst>
              </p:cNvPr>
              <p:cNvSpPr/>
              <p:nvPr/>
            </p:nvSpPr>
            <p:spPr>
              <a:xfrm>
                <a:off x="2615571" y="4393426"/>
                <a:ext cx="454605" cy="457200"/>
              </a:xfrm>
              <a:prstGeom prst="ellipse">
                <a:avLst/>
              </a:prstGeom>
              <a:noFill/>
              <a:ln w="254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 name="Oval 211">
                <a:extLst>
                  <a:ext uri="{FF2B5EF4-FFF2-40B4-BE49-F238E27FC236}">
                    <a16:creationId xmlns:a16="http://schemas.microsoft.com/office/drawing/2014/main" id="{C83261C1-8AAE-F4C7-153C-938EE0589B4C}"/>
                  </a:ext>
                </a:extLst>
              </p:cNvPr>
              <p:cNvSpPr>
                <a:spLocks noChangeAspect="1"/>
              </p:cNvSpPr>
              <p:nvPr/>
            </p:nvSpPr>
            <p:spPr>
              <a:xfrm>
                <a:off x="2776764" y="4563411"/>
                <a:ext cx="124523" cy="125233"/>
              </a:xfrm>
              <a:prstGeom prst="ellipse">
                <a:avLst/>
              </a:prstGeom>
              <a:noFill/>
              <a:ln w="254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14" name="Group 213">
              <a:extLst>
                <a:ext uri="{FF2B5EF4-FFF2-40B4-BE49-F238E27FC236}">
                  <a16:creationId xmlns:a16="http://schemas.microsoft.com/office/drawing/2014/main" id="{0A53806A-9C4B-94D6-98B9-A1F892F71AC7}"/>
                </a:ext>
              </a:extLst>
            </p:cNvPr>
            <p:cNvGrpSpPr/>
            <p:nvPr/>
          </p:nvGrpSpPr>
          <p:grpSpPr>
            <a:xfrm>
              <a:off x="1758028" y="4383486"/>
              <a:ext cx="454605" cy="457200"/>
              <a:chOff x="2615571" y="4393426"/>
              <a:chExt cx="454605" cy="457200"/>
            </a:xfrm>
          </p:grpSpPr>
          <p:sp>
            <p:nvSpPr>
              <p:cNvPr id="215" name="Oval 214">
                <a:extLst>
                  <a:ext uri="{FF2B5EF4-FFF2-40B4-BE49-F238E27FC236}">
                    <a16:creationId xmlns:a16="http://schemas.microsoft.com/office/drawing/2014/main" id="{239CB788-9E98-4923-3A5B-14493A680672}"/>
                  </a:ext>
                </a:extLst>
              </p:cNvPr>
              <p:cNvSpPr/>
              <p:nvPr/>
            </p:nvSpPr>
            <p:spPr>
              <a:xfrm>
                <a:off x="2615571" y="4393426"/>
                <a:ext cx="454605" cy="457200"/>
              </a:xfrm>
              <a:prstGeom prst="ellipse">
                <a:avLst/>
              </a:prstGeom>
              <a:noFill/>
              <a:ln w="254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6" name="Oval 215">
                <a:extLst>
                  <a:ext uri="{FF2B5EF4-FFF2-40B4-BE49-F238E27FC236}">
                    <a16:creationId xmlns:a16="http://schemas.microsoft.com/office/drawing/2014/main" id="{55C904EA-A5D8-5D61-A415-1B5951414AAE}"/>
                  </a:ext>
                </a:extLst>
              </p:cNvPr>
              <p:cNvSpPr>
                <a:spLocks noChangeAspect="1"/>
              </p:cNvSpPr>
              <p:nvPr/>
            </p:nvSpPr>
            <p:spPr>
              <a:xfrm>
                <a:off x="2776764" y="4563411"/>
                <a:ext cx="124523" cy="125233"/>
              </a:xfrm>
              <a:prstGeom prst="ellipse">
                <a:avLst/>
              </a:prstGeom>
              <a:noFill/>
              <a:ln w="254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18" name="Straight Connector 217">
              <a:extLst>
                <a:ext uri="{FF2B5EF4-FFF2-40B4-BE49-F238E27FC236}">
                  <a16:creationId xmlns:a16="http://schemas.microsoft.com/office/drawing/2014/main" id="{4D2AC773-3C26-BF00-36C5-48904C7F2E7A}"/>
                </a:ext>
              </a:extLst>
            </p:cNvPr>
            <p:cNvCxnSpPr>
              <a:stCxn id="215" idx="6"/>
              <a:endCxn id="211" idx="2"/>
            </p:cNvCxnSpPr>
            <p:nvPr/>
          </p:nvCxnSpPr>
          <p:spPr>
            <a:xfrm>
              <a:off x="2212633" y="4612086"/>
              <a:ext cx="402938" cy="99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a:extLst>
                <a:ext uri="{FF2B5EF4-FFF2-40B4-BE49-F238E27FC236}">
                  <a16:creationId xmlns:a16="http://schemas.microsoft.com/office/drawing/2014/main" id="{E25A1B85-53CB-4878-4A42-E1734A169058}"/>
                </a:ext>
              </a:extLst>
            </p:cNvPr>
            <p:cNvCxnSpPr>
              <a:cxnSpLocks/>
              <a:stCxn id="215" idx="0"/>
            </p:cNvCxnSpPr>
            <p:nvPr/>
          </p:nvCxnSpPr>
          <p:spPr>
            <a:xfrm flipV="1">
              <a:off x="1985331" y="4223565"/>
              <a:ext cx="0" cy="15992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54038229-EEAD-5EBE-00FF-94D1896AC692}"/>
                </a:ext>
              </a:extLst>
            </p:cNvPr>
            <p:cNvCxnSpPr>
              <a:cxnSpLocks/>
            </p:cNvCxnSpPr>
            <p:nvPr/>
          </p:nvCxnSpPr>
          <p:spPr>
            <a:xfrm flipV="1">
              <a:off x="1983863" y="4120488"/>
              <a:ext cx="118781" cy="11260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159C7DD2-AD8F-537F-518B-548B4F6CDF92}"/>
                </a:ext>
              </a:extLst>
            </p:cNvPr>
            <p:cNvCxnSpPr>
              <a:cxnSpLocks/>
            </p:cNvCxnSpPr>
            <p:nvPr/>
          </p:nvCxnSpPr>
          <p:spPr>
            <a:xfrm flipH="1">
              <a:off x="2102644" y="4120488"/>
              <a:ext cx="74314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F06FEBFB-775A-3333-2A1A-85EDB1C7607C}"/>
                </a:ext>
              </a:extLst>
            </p:cNvPr>
            <p:cNvCxnSpPr>
              <a:cxnSpLocks/>
              <a:stCxn id="211" idx="0"/>
            </p:cNvCxnSpPr>
            <p:nvPr/>
          </p:nvCxnSpPr>
          <p:spPr>
            <a:xfrm flipV="1">
              <a:off x="2842874" y="4120488"/>
              <a:ext cx="5839" cy="2729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4" name="Straight Connector 233">
              <a:extLst>
                <a:ext uri="{FF2B5EF4-FFF2-40B4-BE49-F238E27FC236}">
                  <a16:creationId xmlns:a16="http://schemas.microsoft.com/office/drawing/2014/main" id="{1D81485E-6E54-D6E0-DA3F-638E46C82D74}"/>
                </a:ext>
              </a:extLst>
            </p:cNvPr>
            <p:cNvCxnSpPr/>
            <p:nvPr/>
          </p:nvCxnSpPr>
          <p:spPr>
            <a:xfrm>
              <a:off x="1981482" y="4303525"/>
              <a:ext cx="34579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5" name="Straight Connector 234">
              <a:extLst>
                <a:ext uri="{FF2B5EF4-FFF2-40B4-BE49-F238E27FC236}">
                  <a16:creationId xmlns:a16="http://schemas.microsoft.com/office/drawing/2014/main" id="{7489DD75-F82E-FE6D-C8ED-7909F7F3BF6C}"/>
                </a:ext>
              </a:extLst>
            </p:cNvPr>
            <p:cNvCxnSpPr>
              <a:cxnSpLocks/>
            </p:cNvCxnSpPr>
            <p:nvPr/>
          </p:nvCxnSpPr>
          <p:spPr>
            <a:xfrm flipV="1">
              <a:off x="2313356" y="4120488"/>
              <a:ext cx="214398" cy="18303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9" name="Straight Connector 238">
              <a:extLst>
                <a:ext uri="{FF2B5EF4-FFF2-40B4-BE49-F238E27FC236}">
                  <a16:creationId xmlns:a16="http://schemas.microsoft.com/office/drawing/2014/main" id="{81DF7447-9A6C-8E2B-5714-F363EF3894C8}"/>
                </a:ext>
              </a:extLst>
            </p:cNvPr>
            <p:cNvCxnSpPr>
              <a:cxnSpLocks/>
            </p:cNvCxnSpPr>
            <p:nvPr/>
          </p:nvCxnSpPr>
          <p:spPr>
            <a:xfrm flipV="1">
              <a:off x="2396967" y="3874689"/>
              <a:ext cx="0" cy="23584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1" name="Straight Connector 240">
              <a:extLst>
                <a:ext uri="{FF2B5EF4-FFF2-40B4-BE49-F238E27FC236}">
                  <a16:creationId xmlns:a16="http://schemas.microsoft.com/office/drawing/2014/main" id="{A7026A46-A8B4-EA56-565F-1F9D5318305F}"/>
                </a:ext>
              </a:extLst>
            </p:cNvPr>
            <p:cNvCxnSpPr>
              <a:cxnSpLocks/>
            </p:cNvCxnSpPr>
            <p:nvPr/>
          </p:nvCxnSpPr>
          <p:spPr>
            <a:xfrm flipV="1">
              <a:off x="2615571" y="3874689"/>
              <a:ext cx="0" cy="23584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43" name="Oval 242">
              <a:extLst>
                <a:ext uri="{FF2B5EF4-FFF2-40B4-BE49-F238E27FC236}">
                  <a16:creationId xmlns:a16="http://schemas.microsoft.com/office/drawing/2014/main" id="{A1359226-EDC2-B56F-9AF3-9596CF522F95}"/>
                </a:ext>
              </a:extLst>
            </p:cNvPr>
            <p:cNvSpPr>
              <a:spLocks noChangeAspect="1"/>
            </p:cNvSpPr>
            <p:nvPr/>
          </p:nvSpPr>
          <p:spPr>
            <a:xfrm>
              <a:off x="2494458" y="3687481"/>
              <a:ext cx="200126" cy="201267"/>
            </a:xfrm>
            <a:prstGeom prst="ellipse">
              <a:avLst/>
            </a:prstGeom>
            <a:noFill/>
            <a:ln w="254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4" name="Oval 243">
              <a:extLst>
                <a:ext uri="{FF2B5EF4-FFF2-40B4-BE49-F238E27FC236}">
                  <a16:creationId xmlns:a16="http://schemas.microsoft.com/office/drawing/2014/main" id="{F51F0B47-2297-28FC-01DA-C60CAD53AC72}"/>
                </a:ext>
              </a:extLst>
            </p:cNvPr>
            <p:cNvSpPr>
              <a:spLocks noChangeAspect="1"/>
            </p:cNvSpPr>
            <p:nvPr/>
          </p:nvSpPr>
          <p:spPr>
            <a:xfrm>
              <a:off x="2074531" y="3732390"/>
              <a:ext cx="131835" cy="132589"/>
            </a:xfrm>
            <a:prstGeom prst="ellipse">
              <a:avLst/>
            </a:prstGeom>
            <a:noFill/>
            <a:ln w="254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46" name="Straight Connector 245">
              <a:extLst>
                <a:ext uri="{FF2B5EF4-FFF2-40B4-BE49-F238E27FC236}">
                  <a16:creationId xmlns:a16="http://schemas.microsoft.com/office/drawing/2014/main" id="{759F4C20-02A1-7C7F-E332-382048172419}"/>
                </a:ext>
              </a:extLst>
            </p:cNvPr>
            <p:cNvCxnSpPr>
              <a:stCxn id="243" idx="4"/>
              <a:endCxn id="244" idx="4"/>
            </p:cNvCxnSpPr>
            <p:nvPr/>
          </p:nvCxnSpPr>
          <p:spPr>
            <a:xfrm flipH="1" flipV="1">
              <a:off x="2140449" y="3864979"/>
              <a:ext cx="454072" cy="2376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7" name="Straight Connector 246">
              <a:extLst>
                <a:ext uri="{FF2B5EF4-FFF2-40B4-BE49-F238E27FC236}">
                  <a16:creationId xmlns:a16="http://schemas.microsoft.com/office/drawing/2014/main" id="{3659694B-CBDD-DCEA-E47C-87B821E005DC}"/>
                </a:ext>
              </a:extLst>
            </p:cNvPr>
            <p:cNvCxnSpPr>
              <a:cxnSpLocks/>
              <a:stCxn id="243" idx="0"/>
              <a:endCxn id="244" idx="0"/>
            </p:cNvCxnSpPr>
            <p:nvPr/>
          </p:nvCxnSpPr>
          <p:spPr>
            <a:xfrm flipH="1">
              <a:off x="2140450" y="3687481"/>
              <a:ext cx="454071" cy="4491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1" name="Straight Connector 250">
              <a:extLst>
                <a:ext uri="{FF2B5EF4-FFF2-40B4-BE49-F238E27FC236}">
                  <a16:creationId xmlns:a16="http://schemas.microsoft.com/office/drawing/2014/main" id="{E26BCB6B-5F47-92FB-8D84-9B0A86BA74B8}"/>
                </a:ext>
              </a:extLst>
            </p:cNvPr>
            <p:cNvCxnSpPr>
              <a:stCxn id="244" idx="2"/>
            </p:cNvCxnSpPr>
            <p:nvPr/>
          </p:nvCxnSpPr>
          <p:spPr>
            <a:xfrm flipH="1" flipV="1">
              <a:off x="1981482" y="3798684"/>
              <a:ext cx="93049" cy="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3" name="Straight Connector 252">
              <a:extLst>
                <a:ext uri="{FF2B5EF4-FFF2-40B4-BE49-F238E27FC236}">
                  <a16:creationId xmlns:a16="http://schemas.microsoft.com/office/drawing/2014/main" id="{0D2DEF7C-C50F-00FA-C0E3-1A11983FD0CB}"/>
                </a:ext>
              </a:extLst>
            </p:cNvPr>
            <p:cNvCxnSpPr/>
            <p:nvPr/>
          </p:nvCxnSpPr>
          <p:spPr>
            <a:xfrm flipV="1">
              <a:off x="1981482" y="3709935"/>
              <a:ext cx="0" cy="16475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5" name="Straight Connector 254">
              <a:extLst>
                <a:ext uri="{FF2B5EF4-FFF2-40B4-BE49-F238E27FC236}">
                  <a16:creationId xmlns:a16="http://schemas.microsoft.com/office/drawing/2014/main" id="{03E379A9-F0FC-E328-C862-27E213353790}"/>
                </a:ext>
              </a:extLst>
            </p:cNvPr>
            <p:cNvCxnSpPr/>
            <p:nvPr/>
          </p:nvCxnSpPr>
          <p:spPr>
            <a:xfrm flipH="1">
              <a:off x="1840706" y="3709935"/>
              <a:ext cx="140776" cy="3342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4" name="Straight Connector 1023">
              <a:extLst>
                <a:ext uri="{FF2B5EF4-FFF2-40B4-BE49-F238E27FC236}">
                  <a16:creationId xmlns:a16="http://schemas.microsoft.com/office/drawing/2014/main" id="{5EB0B5E9-FDE6-0D55-7254-27FDCF154954}"/>
                </a:ext>
              </a:extLst>
            </p:cNvPr>
            <p:cNvCxnSpPr>
              <a:cxnSpLocks/>
            </p:cNvCxnSpPr>
            <p:nvPr/>
          </p:nvCxnSpPr>
          <p:spPr>
            <a:xfrm flipH="1" flipV="1">
              <a:off x="1845353" y="3838066"/>
              <a:ext cx="140776" cy="3342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1028" name="Graphic 1027" descr="Wireless with solid fill">
            <a:extLst>
              <a:ext uri="{FF2B5EF4-FFF2-40B4-BE49-F238E27FC236}">
                <a16:creationId xmlns:a16="http://schemas.microsoft.com/office/drawing/2014/main" id="{B44C9739-C912-271C-9678-BC70DD4A3B2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20955696">
            <a:off x="3702260" y="3546157"/>
            <a:ext cx="322586" cy="297515"/>
          </a:xfrm>
          <a:prstGeom prst="rect">
            <a:avLst/>
          </a:prstGeom>
        </p:spPr>
      </p:pic>
      <p:grpSp>
        <p:nvGrpSpPr>
          <p:cNvPr id="1029" name="Group 1028">
            <a:extLst>
              <a:ext uri="{FF2B5EF4-FFF2-40B4-BE49-F238E27FC236}">
                <a16:creationId xmlns:a16="http://schemas.microsoft.com/office/drawing/2014/main" id="{121CAE2B-6137-6D1D-EDF3-0708C8C8BA30}"/>
              </a:ext>
            </a:extLst>
          </p:cNvPr>
          <p:cNvGrpSpPr>
            <a:grpSpLocks noChangeAspect="1"/>
          </p:cNvGrpSpPr>
          <p:nvPr/>
        </p:nvGrpSpPr>
        <p:grpSpPr>
          <a:xfrm>
            <a:off x="5936985" y="2531692"/>
            <a:ext cx="804417" cy="713070"/>
            <a:chOff x="1758028" y="3687481"/>
            <a:chExt cx="1312148" cy="1163145"/>
          </a:xfrm>
        </p:grpSpPr>
        <p:grpSp>
          <p:nvGrpSpPr>
            <p:cNvPr id="1030" name="Group 1029">
              <a:extLst>
                <a:ext uri="{FF2B5EF4-FFF2-40B4-BE49-F238E27FC236}">
                  <a16:creationId xmlns:a16="http://schemas.microsoft.com/office/drawing/2014/main" id="{3E553993-4932-EEE0-CA56-EF0688065B96}"/>
                </a:ext>
              </a:extLst>
            </p:cNvPr>
            <p:cNvGrpSpPr/>
            <p:nvPr/>
          </p:nvGrpSpPr>
          <p:grpSpPr>
            <a:xfrm>
              <a:off x="2615571" y="4393426"/>
              <a:ext cx="454605" cy="457200"/>
              <a:chOff x="2615571" y="4393426"/>
              <a:chExt cx="454605" cy="457200"/>
            </a:xfrm>
          </p:grpSpPr>
          <p:sp>
            <p:nvSpPr>
              <p:cNvPr id="1051" name="Oval 1050">
                <a:extLst>
                  <a:ext uri="{FF2B5EF4-FFF2-40B4-BE49-F238E27FC236}">
                    <a16:creationId xmlns:a16="http://schemas.microsoft.com/office/drawing/2014/main" id="{75D1BA93-3EA5-0CEC-6493-9780AAD03CE3}"/>
                  </a:ext>
                </a:extLst>
              </p:cNvPr>
              <p:cNvSpPr/>
              <p:nvPr/>
            </p:nvSpPr>
            <p:spPr>
              <a:xfrm>
                <a:off x="2615571" y="4393426"/>
                <a:ext cx="454605" cy="457200"/>
              </a:xfrm>
              <a:prstGeom prst="ellipse">
                <a:avLst/>
              </a:prstGeom>
              <a:noFill/>
              <a:ln w="254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2" name="Oval 1051">
                <a:extLst>
                  <a:ext uri="{FF2B5EF4-FFF2-40B4-BE49-F238E27FC236}">
                    <a16:creationId xmlns:a16="http://schemas.microsoft.com/office/drawing/2014/main" id="{1956F12B-6E44-BC9C-916E-55B0B80F423B}"/>
                  </a:ext>
                </a:extLst>
              </p:cNvPr>
              <p:cNvSpPr>
                <a:spLocks noChangeAspect="1"/>
              </p:cNvSpPr>
              <p:nvPr/>
            </p:nvSpPr>
            <p:spPr>
              <a:xfrm>
                <a:off x="2776764" y="4563411"/>
                <a:ext cx="124523" cy="125233"/>
              </a:xfrm>
              <a:prstGeom prst="ellipse">
                <a:avLst/>
              </a:prstGeom>
              <a:noFill/>
              <a:ln w="254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31" name="Group 1030">
              <a:extLst>
                <a:ext uri="{FF2B5EF4-FFF2-40B4-BE49-F238E27FC236}">
                  <a16:creationId xmlns:a16="http://schemas.microsoft.com/office/drawing/2014/main" id="{D5CAFF88-42AA-85F0-9A41-E574502DD2EB}"/>
                </a:ext>
              </a:extLst>
            </p:cNvPr>
            <p:cNvGrpSpPr/>
            <p:nvPr/>
          </p:nvGrpSpPr>
          <p:grpSpPr>
            <a:xfrm>
              <a:off x="1758028" y="4383486"/>
              <a:ext cx="454605" cy="457200"/>
              <a:chOff x="2615571" y="4393426"/>
              <a:chExt cx="454605" cy="457200"/>
            </a:xfrm>
          </p:grpSpPr>
          <p:sp>
            <p:nvSpPr>
              <p:cNvPr id="1049" name="Oval 1048">
                <a:extLst>
                  <a:ext uri="{FF2B5EF4-FFF2-40B4-BE49-F238E27FC236}">
                    <a16:creationId xmlns:a16="http://schemas.microsoft.com/office/drawing/2014/main" id="{1744BEC2-B7EC-FBCA-02AB-C31F021D1DDC}"/>
                  </a:ext>
                </a:extLst>
              </p:cNvPr>
              <p:cNvSpPr/>
              <p:nvPr/>
            </p:nvSpPr>
            <p:spPr>
              <a:xfrm>
                <a:off x="2615571" y="4393426"/>
                <a:ext cx="454605" cy="457200"/>
              </a:xfrm>
              <a:prstGeom prst="ellipse">
                <a:avLst/>
              </a:prstGeom>
              <a:noFill/>
              <a:ln w="254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0" name="Oval 1049">
                <a:extLst>
                  <a:ext uri="{FF2B5EF4-FFF2-40B4-BE49-F238E27FC236}">
                    <a16:creationId xmlns:a16="http://schemas.microsoft.com/office/drawing/2014/main" id="{04BBC30E-4982-6919-0340-13CF33526F02}"/>
                  </a:ext>
                </a:extLst>
              </p:cNvPr>
              <p:cNvSpPr>
                <a:spLocks noChangeAspect="1"/>
              </p:cNvSpPr>
              <p:nvPr/>
            </p:nvSpPr>
            <p:spPr>
              <a:xfrm>
                <a:off x="2776764" y="4563411"/>
                <a:ext cx="124523" cy="125233"/>
              </a:xfrm>
              <a:prstGeom prst="ellipse">
                <a:avLst/>
              </a:prstGeom>
              <a:noFill/>
              <a:ln w="254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032" name="Straight Connector 1031">
              <a:extLst>
                <a:ext uri="{FF2B5EF4-FFF2-40B4-BE49-F238E27FC236}">
                  <a16:creationId xmlns:a16="http://schemas.microsoft.com/office/drawing/2014/main" id="{CCD5E7A0-EBF2-5727-5A34-9F9D93B574A7}"/>
                </a:ext>
              </a:extLst>
            </p:cNvPr>
            <p:cNvCxnSpPr>
              <a:stCxn id="1049" idx="6"/>
              <a:endCxn id="1051" idx="2"/>
            </p:cNvCxnSpPr>
            <p:nvPr/>
          </p:nvCxnSpPr>
          <p:spPr>
            <a:xfrm>
              <a:off x="2212633" y="4612086"/>
              <a:ext cx="402938" cy="99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3" name="Straight Connector 1032">
              <a:extLst>
                <a:ext uri="{FF2B5EF4-FFF2-40B4-BE49-F238E27FC236}">
                  <a16:creationId xmlns:a16="http://schemas.microsoft.com/office/drawing/2014/main" id="{FB040BFC-0BB3-B47E-FF3B-A952A2B85160}"/>
                </a:ext>
              </a:extLst>
            </p:cNvPr>
            <p:cNvCxnSpPr>
              <a:cxnSpLocks/>
              <a:stCxn id="1049" idx="0"/>
            </p:cNvCxnSpPr>
            <p:nvPr/>
          </p:nvCxnSpPr>
          <p:spPr>
            <a:xfrm flipV="1">
              <a:off x="1985331" y="4223565"/>
              <a:ext cx="0" cy="15992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4" name="Straight Connector 1033">
              <a:extLst>
                <a:ext uri="{FF2B5EF4-FFF2-40B4-BE49-F238E27FC236}">
                  <a16:creationId xmlns:a16="http://schemas.microsoft.com/office/drawing/2014/main" id="{BECBA384-0E86-B758-F692-3BCA468AFE96}"/>
                </a:ext>
              </a:extLst>
            </p:cNvPr>
            <p:cNvCxnSpPr>
              <a:cxnSpLocks/>
            </p:cNvCxnSpPr>
            <p:nvPr/>
          </p:nvCxnSpPr>
          <p:spPr>
            <a:xfrm flipV="1">
              <a:off x="1983863" y="4120488"/>
              <a:ext cx="118781" cy="11260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5" name="Straight Connector 1034">
              <a:extLst>
                <a:ext uri="{FF2B5EF4-FFF2-40B4-BE49-F238E27FC236}">
                  <a16:creationId xmlns:a16="http://schemas.microsoft.com/office/drawing/2014/main" id="{95B7C471-157B-CCF3-7B0E-65B1E37CD540}"/>
                </a:ext>
              </a:extLst>
            </p:cNvPr>
            <p:cNvCxnSpPr>
              <a:cxnSpLocks/>
            </p:cNvCxnSpPr>
            <p:nvPr/>
          </p:nvCxnSpPr>
          <p:spPr>
            <a:xfrm flipH="1">
              <a:off x="2102644" y="4120488"/>
              <a:ext cx="74314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6" name="Straight Connector 1035">
              <a:extLst>
                <a:ext uri="{FF2B5EF4-FFF2-40B4-BE49-F238E27FC236}">
                  <a16:creationId xmlns:a16="http://schemas.microsoft.com/office/drawing/2014/main" id="{A02C03F6-8ABB-C762-94D4-4B0A7FFB6D96}"/>
                </a:ext>
              </a:extLst>
            </p:cNvPr>
            <p:cNvCxnSpPr>
              <a:cxnSpLocks/>
              <a:stCxn id="1051" idx="0"/>
            </p:cNvCxnSpPr>
            <p:nvPr/>
          </p:nvCxnSpPr>
          <p:spPr>
            <a:xfrm flipV="1">
              <a:off x="2842874" y="4120488"/>
              <a:ext cx="5839" cy="2729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7" name="Straight Connector 1036">
              <a:extLst>
                <a:ext uri="{FF2B5EF4-FFF2-40B4-BE49-F238E27FC236}">
                  <a16:creationId xmlns:a16="http://schemas.microsoft.com/office/drawing/2014/main" id="{DE7C675A-E907-A2D5-F715-3FC3537C8F8E}"/>
                </a:ext>
              </a:extLst>
            </p:cNvPr>
            <p:cNvCxnSpPr/>
            <p:nvPr/>
          </p:nvCxnSpPr>
          <p:spPr>
            <a:xfrm>
              <a:off x="1981482" y="4303525"/>
              <a:ext cx="34579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8" name="Straight Connector 1037">
              <a:extLst>
                <a:ext uri="{FF2B5EF4-FFF2-40B4-BE49-F238E27FC236}">
                  <a16:creationId xmlns:a16="http://schemas.microsoft.com/office/drawing/2014/main" id="{F635E751-5D88-6256-CB71-E851911C0C86}"/>
                </a:ext>
              </a:extLst>
            </p:cNvPr>
            <p:cNvCxnSpPr>
              <a:cxnSpLocks/>
            </p:cNvCxnSpPr>
            <p:nvPr/>
          </p:nvCxnSpPr>
          <p:spPr>
            <a:xfrm flipV="1">
              <a:off x="2313356" y="4120488"/>
              <a:ext cx="214398" cy="18303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9" name="Straight Connector 1038">
              <a:extLst>
                <a:ext uri="{FF2B5EF4-FFF2-40B4-BE49-F238E27FC236}">
                  <a16:creationId xmlns:a16="http://schemas.microsoft.com/office/drawing/2014/main" id="{BDCCA21A-01DE-6CB9-46F6-33E555DD4E34}"/>
                </a:ext>
              </a:extLst>
            </p:cNvPr>
            <p:cNvCxnSpPr>
              <a:cxnSpLocks/>
            </p:cNvCxnSpPr>
            <p:nvPr/>
          </p:nvCxnSpPr>
          <p:spPr>
            <a:xfrm flipV="1">
              <a:off x="2396967" y="3874689"/>
              <a:ext cx="0" cy="23584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0" name="Straight Connector 1039">
              <a:extLst>
                <a:ext uri="{FF2B5EF4-FFF2-40B4-BE49-F238E27FC236}">
                  <a16:creationId xmlns:a16="http://schemas.microsoft.com/office/drawing/2014/main" id="{4716FF9F-E88E-4360-CDA0-54E375F68EA3}"/>
                </a:ext>
              </a:extLst>
            </p:cNvPr>
            <p:cNvCxnSpPr>
              <a:cxnSpLocks/>
            </p:cNvCxnSpPr>
            <p:nvPr/>
          </p:nvCxnSpPr>
          <p:spPr>
            <a:xfrm flipV="1">
              <a:off x="2615571" y="3874689"/>
              <a:ext cx="0" cy="23584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41" name="Oval 1040">
              <a:extLst>
                <a:ext uri="{FF2B5EF4-FFF2-40B4-BE49-F238E27FC236}">
                  <a16:creationId xmlns:a16="http://schemas.microsoft.com/office/drawing/2014/main" id="{83D6B38D-ABF8-F0BA-705D-148FFED5B785}"/>
                </a:ext>
              </a:extLst>
            </p:cNvPr>
            <p:cNvSpPr>
              <a:spLocks noChangeAspect="1"/>
            </p:cNvSpPr>
            <p:nvPr/>
          </p:nvSpPr>
          <p:spPr>
            <a:xfrm>
              <a:off x="2494458" y="3687481"/>
              <a:ext cx="200126" cy="201267"/>
            </a:xfrm>
            <a:prstGeom prst="ellipse">
              <a:avLst/>
            </a:prstGeom>
            <a:noFill/>
            <a:ln w="254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42" name="Oval 1041">
              <a:extLst>
                <a:ext uri="{FF2B5EF4-FFF2-40B4-BE49-F238E27FC236}">
                  <a16:creationId xmlns:a16="http://schemas.microsoft.com/office/drawing/2014/main" id="{E33EA7B6-E388-8529-5284-91E082991BDD}"/>
                </a:ext>
              </a:extLst>
            </p:cNvPr>
            <p:cNvSpPr>
              <a:spLocks noChangeAspect="1"/>
            </p:cNvSpPr>
            <p:nvPr/>
          </p:nvSpPr>
          <p:spPr>
            <a:xfrm>
              <a:off x="2074531" y="3732390"/>
              <a:ext cx="131835" cy="132589"/>
            </a:xfrm>
            <a:prstGeom prst="ellipse">
              <a:avLst/>
            </a:prstGeom>
            <a:noFill/>
            <a:ln w="254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43" name="Straight Connector 1042">
              <a:extLst>
                <a:ext uri="{FF2B5EF4-FFF2-40B4-BE49-F238E27FC236}">
                  <a16:creationId xmlns:a16="http://schemas.microsoft.com/office/drawing/2014/main" id="{D0FE4BE7-109F-C034-D422-94764689E2A7}"/>
                </a:ext>
              </a:extLst>
            </p:cNvPr>
            <p:cNvCxnSpPr>
              <a:stCxn id="1041" idx="4"/>
              <a:endCxn id="1042" idx="4"/>
            </p:cNvCxnSpPr>
            <p:nvPr/>
          </p:nvCxnSpPr>
          <p:spPr>
            <a:xfrm flipH="1" flipV="1">
              <a:off x="2140449" y="3864979"/>
              <a:ext cx="454072" cy="2376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4" name="Straight Connector 1043">
              <a:extLst>
                <a:ext uri="{FF2B5EF4-FFF2-40B4-BE49-F238E27FC236}">
                  <a16:creationId xmlns:a16="http://schemas.microsoft.com/office/drawing/2014/main" id="{457E4447-95D1-ADAA-F3F6-EFF817E3A158}"/>
                </a:ext>
              </a:extLst>
            </p:cNvPr>
            <p:cNvCxnSpPr>
              <a:cxnSpLocks/>
              <a:stCxn id="1041" idx="0"/>
              <a:endCxn id="1042" idx="0"/>
            </p:cNvCxnSpPr>
            <p:nvPr/>
          </p:nvCxnSpPr>
          <p:spPr>
            <a:xfrm flipH="1">
              <a:off x="2140450" y="3687481"/>
              <a:ext cx="454071" cy="4491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5" name="Straight Connector 1044">
              <a:extLst>
                <a:ext uri="{FF2B5EF4-FFF2-40B4-BE49-F238E27FC236}">
                  <a16:creationId xmlns:a16="http://schemas.microsoft.com/office/drawing/2014/main" id="{A7DF7D1A-EC4A-EC82-BCFC-76333F7CC7D0}"/>
                </a:ext>
              </a:extLst>
            </p:cNvPr>
            <p:cNvCxnSpPr>
              <a:stCxn id="1042" idx="2"/>
            </p:cNvCxnSpPr>
            <p:nvPr/>
          </p:nvCxnSpPr>
          <p:spPr>
            <a:xfrm flipH="1" flipV="1">
              <a:off x="1981482" y="3798684"/>
              <a:ext cx="93049" cy="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6" name="Straight Connector 1045">
              <a:extLst>
                <a:ext uri="{FF2B5EF4-FFF2-40B4-BE49-F238E27FC236}">
                  <a16:creationId xmlns:a16="http://schemas.microsoft.com/office/drawing/2014/main" id="{BE6C3E79-9AAD-B9E5-1ADB-41FACDE12008}"/>
                </a:ext>
              </a:extLst>
            </p:cNvPr>
            <p:cNvCxnSpPr/>
            <p:nvPr/>
          </p:nvCxnSpPr>
          <p:spPr>
            <a:xfrm flipV="1">
              <a:off x="1981482" y="3709935"/>
              <a:ext cx="0" cy="16475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7" name="Straight Connector 1046">
              <a:extLst>
                <a:ext uri="{FF2B5EF4-FFF2-40B4-BE49-F238E27FC236}">
                  <a16:creationId xmlns:a16="http://schemas.microsoft.com/office/drawing/2014/main" id="{33907A6C-A71E-E9B0-78D0-6A377F72CDFE}"/>
                </a:ext>
              </a:extLst>
            </p:cNvPr>
            <p:cNvCxnSpPr/>
            <p:nvPr/>
          </p:nvCxnSpPr>
          <p:spPr>
            <a:xfrm flipH="1">
              <a:off x="1840706" y="3709935"/>
              <a:ext cx="140776" cy="3342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8" name="Straight Connector 1047">
              <a:extLst>
                <a:ext uri="{FF2B5EF4-FFF2-40B4-BE49-F238E27FC236}">
                  <a16:creationId xmlns:a16="http://schemas.microsoft.com/office/drawing/2014/main" id="{ED0BA2F5-79D9-3B3B-6B03-105F227717FF}"/>
                </a:ext>
              </a:extLst>
            </p:cNvPr>
            <p:cNvCxnSpPr>
              <a:cxnSpLocks/>
            </p:cNvCxnSpPr>
            <p:nvPr/>
          </p:nvCxnSpPr>
          <p:spPr>
            <a:xfrm flipH="1" flipV="1">
              <a:off x="1845353" y="3838066"/>
              <a:ext cx="140776" cy="3342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1053" name="Graphic 1052" descr="Wireless with solid fill">
            <a:extLst>
              <a:ext uri="{FF2B5EF4-FFF2-40B4-BE49-F238E27FC236}">
                <a16:creationId xmlns:a16="http://schemas.microsoft.com/office/drawing/2014/main" id="{11F55C7A-893F-902A-B93E-708CA086D63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20955696">
            <a:off x="6115226" y="2159015"/>
            <a:ext cx="322586" cy="297515"/>
          </a:xfrm>
          <a:prstGeom prst="rect">
            <a:avLst/>
          </a:prstGeom>
        </p:spPr>
      </p:pic>
      <p:sp>
        <p:nvSpPr>
          <p:cNvPr id="1054" name="Oval 1053">
            <a:extLst>
              <a:ext uri="{FF2B5EF4-FFF2-40B4-BE49-F238E27FC236}">
                <a16:creationId xmlns:a16="http://schemas.microsoft.com/office/drawing/2014/main" id="{C8D3AEC5-8085-4B57-20C8-80562757A05B}"/>
              </a:ext>
            </a:extLst>
          </p:cNvPr>
          <p:cNvSpPr/>
          <p:nvPr/>
        </p:nvSpPr>
        <p:spPr>
          <a:xfrm>
            <a:off x="5541179" y="5257045"/>
            <a:ext cx="1214148" cy="327178"/>
          </a:xfrm>
          <a:prstGeom prst="ellipse">
            <a:avLst/>
          </a:prstGeom>
          <a:solidFill>
            <a:srgbClr val="FFE6CB"/>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grpSp>
        <p:nvGrpSpPr>
          <p:cNvPr id="1055" name="Group 1054">
            <a:extLst>
              <a:ext uri="{FF2B5EF4-FFF2-40B4-BE49-F238E27FC236}">
                <a16:creationId xmlns:a16="http://schemas.microsoft.com/office/drawing/2014/main" id="{868F81EE-14E3-8648-46F5-A682355D42EB}"/>
              </a:ext>
            </a:extLst>
          </p:cNvPr>
          <p:cNvGrpSpPr>
            <a:grpSpLocks noChangeAspect="1"/>
          </p:cNvGrpSpPr>
          <p:nvPr/>
        </p:nvGrpSpPr>
        <p:grpSpPr>
          <a:xfrm>
            <a:off x="5725326" y="4756615"/>
            <a:ext cx="804417" cy="713070"/>
            <a:chOff x="1758028" y="3687481"/>
            <a:chExt cx="1312148" cy="1163145"/>
          </a:xfrm>
        </p:grpSpPr>
        <p:grpSp>
          <p:nvGrpSpPr>
            <p:cNvPr id="1056" name="Group 1055">
              <a:extLst>
                <a:ext uri="{FF2B5EF4-FFF2-40B4-BE49-F238E27FC236}">
                  <a16:creationId xmlns:a16="http://schemas.microsoft.com/office/drawing/2014/main" id="{C60DFEF6-E00E-BCE0-785B-54CC0A82D455}"/>
                </a:ext>
              </a:extLst>
            </p:cNvPr>
            <p:cNvGrpSpPr/>
            <p:nvPr/>
          </p:nvGrpSpPr>
          <p:grpSpPr>
            <a:xfrm>
              <a:off x="2615571" y="4393426"/>
              <a:ext cx="454605" cy="457200"/>
              <a:chOff x="2615571" y="4393426"/>
              <a:chExt cx="454605" cy="457200"/>
            </a:xfrm>
          </p:grpSpPr>
          <p:sp>
            <p:nvSpPr>
              <p:cNvPr id="1077" name="Oval 1076">
                <a:extLst>
                  <a:ext uri="{FF2B5EF4-FFF2-40B4-BE49-F238E27FC236}">
                    <a16:creationId xmlns:a16="http://schemas.microsoft.com/office/drawing/2014/main" id="{3C6B5C4C-CE0C-FB71-4B43-8900E3796390}"/>
                  </a:ext>
                </a:extLst>
              </p:cNvPr>
              <p:cNvSpPr/>
              <p:nvPr/>
            </p:nvSpPr>
            <p:spPr>
              <a:xfrm>
                <a:off x="2615571" y="4393426"/>
                <a:ext cx="454605" cy="457200"/>
              </a:xfrm>
              <a:prstGeom prst="ellipse">
                <a:avLst/>
              </a:prstGeom>
              <a:noFill/>
              <a:ln w="254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8" name="Oval 1077">
                <a:extLst>
                  <a:ext uri="{FF2B5EF4-FFF2-40B4-BE49-F238E27FC236}">
                    <a16:creationId xmlns:a16="http://schemas.microsoft.com/office/drawing/2014/main" id="{D82BD67E-D774-68F4-FFA6-BFC6FCD3E32A}"/>
                  </a:ext>
                </a:extLst>
              </p:cNvPr>
              <p:cNvSpPr>
                <a:spLocks noChangeAspect="1"/>
              </p:cNvSpPr>
              <p:nvPr/>
            </p:nvSpPr>
            <p:spPr>
              <a:xfrm>
                <a:off x="2776764" y="4563411"/>
                <a:ext cx="124523" cy="125233"/>
              </a:xfrm>
              <a:prstGeom prst="ellipse">
                <a:avLst/>
              </a:prstGeom>
              <a:noFill/>
              <a:ln w="254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57" name="Group 1056">
              <a:extLst>
                <a:ext uri="{FF2B5EF4-FFF2-40B4-BE49-F238E27FC236}">
                  <a16:creationId xmlns:a16="http://schemas.microsoft.com/office/drawing/2014/main" id="{09628D6B-2AC9-B302-0693-B405C34AE888}"/>
                </a:ext>
              </a:extLst>
            </p:cNvPr>
            <p:cNvGrpSpPr/>
            <p:nvPr/>
          </p:nvGrpSpPr>
          <p:grpSpPr>
            <a:xfrm>
              <a:off x="1758028" y="4383486"/>
              <a:ext cx="454605" cy="457200"/>
              <a:chOff x="2615571" y="4393426"/>
              <a:chExt cx="454605" cy="457200"/>
            </a:xfrm>
          </p:grpSpPr>
          <p:sp>
            <p:nvSpPr>
              <p:cNvPr id="1075" name="Oval 1074">
                <a:extLst>
                  <a:ext uri="{FF2B5EF4-FFF2-40B4-BE49-F238E27FC236}">
                    <a16:creationId xmlns:a16="http://schemas.microsoft.com/office/drawing/2014/main" id="{5C3D0546-94CD-C0BB-3CB9-25E290CA3D58}"/>
                  </a:ext>
                </a:extLst>
              </p:cNvPr>
              <p:cNvSpPr/>
              <p:nvPr/>
            </p:nvSpPr>
            <p:spPr>
              <a:xfrm>
                <a:off x="2615571" y="4393426"/>
                <a:ext cx="454605" cy="457200"/>
              </a:xfrm>
              <a:prstGeom prst="ellipse">
                <a:avLst/>
              </a:prstGeom>
              <a:noFill/>
              <a:ln w="254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6" name="Oval 1075">
                <a:extLst>
                  <a:ext uri="{FF2B5EF4-FFF2-40B4-BE49-F238E27FC236}">
                    <a16:creationId xmlns:a16="http://schemas.microsoft.com/office/drawing/2014/main" id="{8286C0AB-CB38-DBED-F481-D8C67B1FE72C}"/>
                  </a:ext>
                </a:extLst>
              </p:cNvPr>
              <p:cNvSpPr>
                <a:spLocks noChangeAspect="1"/>
              </p:cNvSpPr>
              <p:nvPr/>
            </p:nvSpPr>
            <p:spPr>
              <a:xfrm>
                <a:off x="2776764" y="4563411"/>
                <a:ext cx="124523" cy="125233"/>
              </a:xfrm>
              <a:prstGeom prst="ellipse">
                <a:avLst/>
              </a:prstGeom>
              <a:noFill/>
              <a:ln w="254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058" name="Straight Connector 1057">
              <a:extLst>
                <a:ext uri="{FF2B5EF4-FFF2-40B4-BE49-F238E27FC236}">
                  <a16:creationId xmlns:a16="http://schemas.microsoft.com/office/drawing/2014/main" id="{BA7DEE37-A7A2-DF41-566C-C0543FAD532A}"/>
                </a:ext>
              </a:extLst>
            </p:cNvPr>
            <p:cNvCxnSpPr>
              <a:stCxn id="1075" idx="6"/>
              <a:endCxn id="1077" idx="2"/>
            </p:cNvCxnSpPr>
            <p:nvPr/>
          </p:nvCxnSpPr>
          <p:spPr>
            <a:xfrm>
              <a:off x="2212633" y="4612086"/>
              <a:ext cx="402938" cy="99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9" name="Straight Connector 1058">
              <a:extLst>
                <a:ext uri="{FF2B5EF4-FFF2-40B4-BE49-F238E27FC236}">
                  <a16:creationId xmlns:a16="http://schemas.microsoft.com/office/drawing/2014/main" id="{F037AE3A-B90B-8DD1-0FF2-0BC0D1A328FA}"/>
                </a:ext>
              </a:extLst>
            </p:cNvPr>
            <p:cNvCxnSpPr>
              <a:cxnSpLocks/>
              <a:stCxn id="1075" idx="0"/>
            </p:cNvCxnSpPr>
            <p:nvPr/>
          </p:nvCxnSpPr>
          <p:spPr>
            <a:xfrm flipV="1">
              <a:off x="1985331" y="4223565"/>
              <a:ext cx="0" cy="15992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0" name="Straight Connector 1059">
              <a:extLst>
                <a:ext uri="{FF2B5EF4-FFF2-40B4-BE49-F238E27FC236}">
                  <a16:creationId xmlns:a16="http://schemas.microsoft.com/office/drawing/2014/main" id="{556DC607-312F-167C-FBBE-CB49E0262DB5}"/>
                </a:ext>
              </a:extLst>
            </p:cNvPr>
            <p:cNvCxnSpPr>
              <a:cxnSpLocks/>
            </p:cNvCxnSpPr>
            <p:nvPr/>
          </p:nvCxnSpPr>
          <p:spPr>
            <a:xfrm flipV="1">
              <a:off x="1983863" y="4120488"/>
              <a:ext cx="118781" cy="11260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1" name="Straight Connector 1060">
              <a:extLst>
                <a:ext uri="{FF2B5EF4-FFF2-40B4-BE49-F238E27FC236}">
                  <a16:creationId xmlns:a16="http://schemas.microsoft.com/office/drawing/2014/main" id="{9B483D02-8971-E1B0-CD57-B58FC1678738}"/>
                </a:ext>
              </a:extLst>
            </p:cNvPr>
            <p:cNvCxnSpPr>
              <a:cxnSpLocks/>
            </p:cNvCxnSpPr>
            <p:nvPr/>
          </p:nvCxnSpPr>
          <p:spPr>
            <a:xfrm flipH="1">
              <a:off x="2102644" y="4120488"/>
              <a:ext cx="74314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2" name="Straight Connector 1061">
              <a:extLst>
                <a:ext uri="{FF2B5EF4-FFF2-40B4-BE49-F238E27FC236}">
                  <a16:creationId xmlns:a16="http://schemas.microsoft.com/office/drawing/2014/main" id="{3A8842BF-3C8E-A56C-B2D3-74C4116DCD9C}"/>
                </a:ext>
              </a:extLst>
            </p:cNvPr>
            <p:cNvCxnSpPr>
              <a:cxnSpLocks/>
              <a:stCxn id="1077" idx="0"/>
            </p:cNvCxnSpPr>
            <p:nvPr/>
          </p:nvCxnSpPr>
          <p:spPr>
            <a:xfrm flipV="1">
              <a:off x="2842874" y="4120488"/>
              <a:ext cx="5839" cy="2729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3" name="Straight Connector 1062">
              <a:extLst>
                <a:ext uri="{FF2B5EF4-FFF2-40B4-BE49-F238E27FC236}">
                  <a16:creationId xmlns:a16="http://schemas.microsoft.com/office/drawing/2014/main" id="{A9F92AC2-725F-4D5F-60CD-C08E6B987845}"/>
                </a:ext>
              </a:extLst>
            </p:cNvPr>
            <p:cNvCxnSpPr/>
            <p:nvPr/>
          </p:nvCxnSpPr>
          <p:spPr>
            <a:xfrm>
              <a:off x="1981482" y="4303525"/>
              <a:ext cx="34579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4" name="Straight Connector 1063">
              <a:extLst>
                <a:ext uri="{FF2B5EF4-FFF2-40B4-BE49-F238E27FC236}">
                  <a16:creationId xmlns:a16="http://schemas.microsoft.com/office/drawing/2014/main" id="{4B611080-DA71-2AB7-FE2C-3FBF831CD8CB}"/>
                </a:ext>
              </a:extLst>
            </p:cNvPr>
            <p:cNvCxnSpPr>
              <a:cxnSpLocks/>
            </p:cNvCxnSpPr>
            <p:nvPr/>
          </p:nvCxnSpPr>
          <p:spPr>
            <a:xfrm flipV="1">
              <a:off x="2313356" y="4120488"/>
              <a:ext cx="214398" cy="18303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5" name="Straight Connector 1064">
              <a:extLst>
                <a:ext uri="{FF2B5EF4-FFF2-40B4-BE49-F238E27FC236}">
                  <a16:creationId xmlns:a16="http://schemas.microsoft.com/office/drawing/2014/main" id="{5C43F9F0-A614-933B-D2CB-5DAC04510749}"/>
                </a:ext>
              </a:extLst>
            </p:cNvPr>
            <p:cNvCxnSpPr>
              <a:cxnSpLocks/>
            </p:cNvCxnSpPr>
            <p:nvPr/>
          </p:nvCxnSpPr>
          <p:spPr>
            <a:xfrm flipV="1">
              <a:off x="2396967" y="3874689"/>
              <a:ext cx="0" cy="23584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6" name="Straight Connector 1065">
              <a:extLst>
                <a:ext uri="{FF2B5EF4-FFF2-40B4-BE49-F238E27FC236}">
                  <a16:creationId xmlns:a16="http://schemas.microsoft.com/office/drawing/2014/main" id="{1B095185-9D98-9BF0-CF8F-4A8805EE0435}"/>
                </a:ext>
              </a:extLst>
            </p:cNvPr>
            <p:cNvCxnSpPr>
              <a:cxnSpLocks/>
            </p:cNvCxnSpPr>
            <p:nvPr/>
          </p:nvCxnSpPr>
          <p:spPr>
            <a:xfrm flipV="1">
              <a:off x="2615571" y="3874689"/>
              <a:ext cx="0" cy="23584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67" name="Oval 1066">
              <a:extLst>
                <a:ext uri="{FF2B5EF4-FFF2-40B4-BE49-F238E27FC236}">
                  <a16:creationId xmlns:a16="http://schemas.microsoft.com/office/drawing/2014/main" id="{3C75D588-6C96-CD18-3388-5CE5C908A968}"/>
                </a:ext>
              </a:extLst>
            </p:cNvPr>
            <p:cNvSpPr>
              <a:spLocks noChangeAspect="1"/>
            </p:cNvSpPr>
            <p:nvPr/>
          </p:nvSpPr>
          <p:spPr>
            <a:xfrm>
              <a:off x="2494458" y="3687481"/>
              <a:ext cx="200126" cy="201267"/>
            </a:xfrm>
            <a:prstGeom prst="ellipse">
              <a:avLst/>
            </a:prstGeom>
            <a:noFill/>
            <a:ln w="254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68" name="Oval 1067">
              <a:extLst>
                <a:ext uri="{FF2B5EF4-FFF2-40B4-BE49-F238E27FC236}">
                  <a16:creationId xmlns:a16="http://schemas.microsoft.com/office/drawing/2014/main" id="{6EB75E29-00A3-4027-0D30-011CB288195B}"/>
                </a:ext>
              </a:extLst>
            </p:cNvPr>
            <p:cNvSpPr>
              <a:spLocks noChangeAspect="1"/>
            </p:cNvSpPr>
            <p:nvPr/>
          </p:nvSpPr>
          <p:spPr>
            <a:xfrm>
              <a:off x="2074531" y="3732390"/>
              <a:ext cx="131835" cy="132589"/>
            </a:xfrm>
            <a:prstGeom prst="ellipse">
              <a:avLst/>
            </a:prstGeom>
            <a:noFill/>
            <a:ln w="254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69" name="Straight Connector 1068">
              <a:extLst>
                <a:ext uri="{FF2B5EF4-FFF2-40B4-BE49-F238E27FC236}">
                  <a16:creationId xmlns:a16="http://schemas.microsoft.com/office/drawing/2014/main" id="{7582214F-DCA1-10CB-16C2-DD89F0507290}"/>
                </a:ext>
              </a:extLst>
            </p:cNvPr>
            <p:cNvCxnSpPr>
              <a:stCxn id="1067" idx="4"/>
              <a:endCxn id="1068" idx="4"/>
            </p:cNvCxnSpPr>
            <p:nvPr/>
          </p:nvCxnSpPr>
          <p:spPr>
            <a:xfrm flipH="1" flipV="1">
              <a:off x="2140449" y="3864979"/>
              <a:ext cx="454072" cy="2376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0" name="Straight Connector 1069">
              <a:extLst>
                <a:ext uri="{FF2B5EF4-FFF2-40B4-BE49-F238E27FC236}">
                  <a16:creationId xmlns:a16="http://schemas.microsoft.com/office/drawing/2014/main" id="{BEB934E3-F1D3-5850-7BFB-B557EB43961C}"/>
                </a:ext>
              </a:extLst>
            </p:cNvPr>
            <p:cNvCxnSpPr>
              <a:cxnSpLocks/>
              <a:stCxn id="1067" idx="0"/>
              <a:endCxn id="1068" idx="0"/>
            </p:cNvCxnSpPr>
            <p:nvPr/>
          </p:nvCxnSpPr>
          <p:spPr>
            <a:xfrm flipH="1">
              <a:off x="2140450" y="3687481"/>
              <a:ext cx="454071" cy="4491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1" name="Straight Connector 1070">
              <a:extLst>
                <a:ext uri="{FF2B5EF4-FFF2-40B4-BE49-F238E27FC236}">
                  <a16:creationId xmlns:a16="http://schemas.microsoft.com/office/drawing/2014/main" id="{2CEB98E5-8AAC-15A2-6DCB-0CD17EF9065E}"/>
                </a:ext>
              </a:extLst>
            </p:cNvPr>
            <p:cNvCxnSpPr>
              <a:stCxn id="1068" idx="2"/>
            </p:cNvCxnSpPr>
            <p:nvPr/>
          </p:nvCxnSpPr>
          <p:spPr>
            <a:xfrm flipH="1" flipV="1">
              <a:off x="1981482" y="3798684"/>
              <a:ext cx="93049" cy="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2" name="Straight Connector 1071">
              <a:extLst>
                <a:ext uri="{FF2B5EF4-FFF2-40B4-BE49-F238E27FC236}">
                  <a16:creationId xmlns:a16="http://schemas.microsoft.com/office/drawing/2014/main" id="{28EEEAD7-3BE3-9DA8-1EB3-26A3A5184908}"/>
                </a:ext>
              </a:extLst>
            </p:cNvPr>
            <p:cNvCxnSpPr/>
            <p:nvPr/>
          </p:nvCxnSpPr>
          <p:spPr>
            <a:xfrm flipV="1">
              <a:off x="1981482" y="3709935"/>
              <a:ext cx="0" cy="16475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3" name="Straight Connector 1072">
              <a:extLst>
                <a:ext uri="{FF2B5EF4-FFF2-40B4-BE49-F238E27FC236}">
                  <a16:creationId xmlns:a16="http://schemas.microsoft.com/office/drawing/2014/main" id="{C71426E2-3222-021E-2A1F-97750DD067DB}"/>
                </a:ext>
              </a:extLst>
            </p:cNvPr>
            <p:cNvCxnSpPr/>
            <p:nvPr/>
          </p:nvCxnSpPr>
          <p:spPr>
            <a:xfrm flipH="1">
              <a:off x="1840706" y="3709935"/>
              <a:ext cx="140776" cy="3342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4" name="Straight Connector 1073">
              <a:extLst>
                <a:ext uri="{FF2B5EF4-FFF2-40B4-BE49-F238E27FC236}">
                  <a16:creationId xmlns:a16="http://schemas.microsoft.com/office/drawing/2014/main" id="{83177EE0-6566-A9A2-FAFB-6429B96121AB}"/>
                </a:ext>
              </a:extLst>
            </p:cNvPr>
            <p:cNvCxnSpPr>
              <a:cxnSpLocks/>
            </p:cNvCxnSpPr>
            <p:nvPr/>
          </p:nvCxnSpPr>
          <p:spPr>
            <a:xfrm flipH="1" flipV="1">
              <a:off x="1845353" y="3838066"/>
              <a:ext cx="140776" cy="3342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1079" name="Graphic 1078" descr="Wireless with solid fill">
            <a:extLst>
              <a:ext uri="{FF2B5EF4-FFF2-40B4-BE49-F238E27FC236}">
                <a16:creationId xmlns:a16="http://schemas.microsoft.com/office/drawing/2014/main" id="{EAD68B91-92B6-13D0-9043-A7A7FC04515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20955696">
            <a:off x="5903567" y="4383938"/>
            <a:ext cx="322586" cy="297515"/>
          </a:xfrm>
          <a:prstGeom prst="rect">
            <a:avLst/>
          </a:prstGeom>
        </p:spPr>
      </p:pic>
      <p:sp>
        <p:nvSpPr>
          <p:cNvPr id="1080" name="TextBox 1079">
            <a:extLst>
              <a:ext uri="{FF2B5EF4-FFF2-40B4-BE49-F238E27FC236}">
                <a16:creationId xmlns:a16="http://schemas.microsoft.com/office/drawing/2014/main" id="{3A64491C-3F65-A77E-988D-D60BA862F5D8}"/>
              </a:ext>
            </a:extLst>
          </p:cNvPr>
          <p:cNvSpPr txBox="1"/>
          <p:nvPr/>
        </p:nvSpPr>
        <p:spPr>
          <a:xfrm>
            <a:off x="1186435" y="1768882"/>
            <a:ext cx="1043876" cy="646331"/>
          </a:xfrm>
          <a:prstGeom prst="rect">
            <a:avLst/>
          </a:prstGeom>
          <a:noFill/>
        </p:spPr>
        <p:txBody>
          <a:bodyPr wrap="none" rtlCol="0">
            <a:spAutoFit/>
          </a:bodyPr>
          <a:lstStyle/>
          <a:p>
            <a:pPr algn="ctr"/>
            <a:r>
              <a:rPr lang="en-US" dirty="0"/>
              <a:t>URA</a:t>
            </a:r>
          </a:p>
          <a:p>
            <a:pPr algn="ctr"/>
            <a:r>
              <a:rPr lang="en-US" dirty="0"/>
              <a:t>Antenna</a:t>
            </a:r>
          </a:p>
        </p:txBody>
      </p:sp>
      <p:sp>
        <p:nvSpPr>
          <p:cNvPr id="1081" name="Arc 1080">
            <a:extLst>
              <a:ext uri="{FF2B5EF4-FFF2-40B4-BE49-F238E27FC236}">
                <a16:creationId xmlns:a16="http://schemas.microsoft.com/office/drawing/2014/main" id="{7FEFFC85-C9F8-CB86-C795-A096A39AF375}"/>
              </a:ext>
            </a:extLst>
          </p:cNvPr>
          <p:cNvSpPr/>
          <p:nvPr/>
        </p:nvSpPr>
        <p:spPr>
          <a:xfrm>
            <a:off x="2077087" y="2903646"/>
            <a:ext cx="537745" cy="494571"/>
          </a:xfrm>
          <a:prstGeom prst="arc">
            <a:avLst>
              <a:gd name="adj1" fmla="val 10969992"/>
              <a:gd name="adj2" fmla="val 17327058"/>
            </a:avLst>
          </a:prstGeom>
          <a:ln w="15875">
            <a:solidFill>
              <a:schemeClr val="tx1"/>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1082" name="Group 1081">
            <a:extLst>
              <a:ext uri="{FF2B5EF4-FFF2-40B4-BE49-F238E27FC236}">
                <a16:creationId xmlns:a16="http://schemas.microsoft.com/office/drawing/2014/main" id="{DCC8EE85-5A88-B9F3-CDEB-E2BDA6ADAF16}"/>
              </a:ext>
            </a:extLst>
          </p:cNvPr>
          <p:cNvGrpSpPr/>
          <p:nvPr/>
        </p:nvGrpSpPr>
        <p:grpSpPr>
          <a:xfrm>
            <a:off x="2478610" y="1504577"/>
            <a:ext cx="1378238" cy="1430728"/>
            <a:chOff x="1851871" y="1287138"/>
            <a:chExt cx="1378238" cy="1430728"/>
          </a:xfrm>
        </p:grpSpPr>
        <p:grpSp>
          <p:nvGrpSpPr>
            <p:cNvPr id="1083" name="Group 1082">
              <a:extLst>
                <a:ext uri="{FF2B5EF4-FFF2-40B4-BE49-F238E27FC236}">
                  <a16:creationId xmlns:a16="http://schemas.microsoft.com/office/drawing/2014/main" id="{8C6F3743-39E0-0DEF-ACF1-27A54A258330}"/>
                </a:ext>
              </a:extLst>
            </p:cNvPr>
            <p:cNvGrpSpPr/>
            <p:nvPr/>
          </p:nvGrpSpPr>
          <p:grpSpPr>
            <a:xfrm>
              <a:off x="1871922" y="1287138"/>
              <a:ext cx="108640" cy="146399"/>
              <a:chOff x="1844231" y="869163"/>
              <a:chExt cx="108640" cy="146399"/>
            </a:xfrm>
          </p:grpSpPr>
          <p:cxnSp>
            <p:nvCxnSpPr>
              <p:cNvPr id="1144" name="Straight Connector 1143">
                <a:extLst>
                  <a:ext uri="{FF2B5EF4-FFF2-40B4-BE49-F238E27FC236}">
                    <a16:creationId xmlns:a16="http://schemas.microsoft.com/office/drawing/2014/main" id="{4A046797-6507-8528-655D-554C7FA3DEB8}"/>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145" name="Straight Connector 1144">
                <a:extLst>
                  <a:ext uri="{FF2B5EF4-FFF2-40B4-BE49-F238E27FC236}">
                    <a16:creationId xmlns:a16="http://schemas.microsoft.com/office/drawing/2014/main" id="{2AA8DE21-DDBB-C309-1631-1D5386437B02}"/>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146" name="Straight Connector 1145">
                <a:extLst>
                  <a:ext uri="{FF2B5EF4-FFF2-40B4-BE49-F238E27FC236}">
                    <a16:creationId xmlns:a16="http://schemas.microsoft.com/office/drawing/2014/main" id="{D16B36F2-5841-C5E3-B2BB-4148644F8753}"/>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084" name="Group 1083">
              <a:extLst>
                <a:ext uri="{FF2B5EF4-FFF2-40B4-BE49-F238E27FC236}">
                  <a16:creationId xmlns:a16="http://schemas.microsoft.com/office/drawing/2014/main" id="{2CF0F7FC-0391-52C9-9E42-38B06BA4FF4B}"/>
                </a:ext>
              </a:extLst>
            </p:cNvPr>
            <p:cNvGrpSpPr/>
            <p:nvPr/>
          </p:nvGrpSpPr>
          <p:grpSpPr>
            <a:xfrm>
              <a:off x="1851871" y="1716303"/>
              <a:ext cx="108640" cy="146399"/>
              <a:chOff x="1844231" y="869163"/>
              <a:chExt cx="108640" cy="146399"/>
            </a:xfrm>
          </p:grpSpPr>
          <p:cxnSp>
            <p:nvCxnSpPr>
              <p:cNvPr id="1141" name="Straight Connector 1140">
                <a:extLst>
                  <a:ext uri="{FF2B5EF4-FFF2-40B4-BE49-F238E27FC236}">
                    <a16:creationId xmlns:a16="http://schemas.microsoft.com/office/drawing/2014/main" id="{1345C55C-3FF1-6456-4DFE-8021150B9E2C}"/>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142" name="Straight Connector 1141">
                <a:extLst>
                  <a:ext uri="{FF2B5EF4-FFF2-40B4-BE49-F238E27FC236}">
                    <a16:creationId xmlns:a16="http://schemas.microsoft.com/office/drawing/2014/main" id="{7D4DA3A2-5B70-5327-275A-06E67C94CBF7}"/>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143" name="Straight Connector 1142">
                <a:extLst>
                  <a:ext uri="{FF2B5EF4-FFF2-40B4-BE49-F238E27FC236}">
                    <a16:creationId xmlns:a16="http://schemas.microsoft.com/office/drawing/2014/main" id="{D3033733-8B57-5301-764D-7731DECD3AB1}"/>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085" name="Group 1084">
              <a:extLst>
                <a:ext uri="{FF2B5EF4-FFF2-40B4-BE49-F238E27FC236}">
                  <a16:creationId xmlns:a16="http://schemas.microsoft.com/office/drawing/2014/main" id="{1DABD72B-94F8-7B3B-611C-089B6F5BF264}"/>
                </a:ext>
              </a:extLst>
            </p:cNvPr>
            <p:cNvGrpSpPr/>
            <p:nvPr/>
          </p:nvGrpSpPr>
          <p:grpSpPr>
            <a:xfrm>
              <a:off x="1858742" y="2138974"/>
              <a:ext cx="108640" cy="146399"/>
              <a:chOff x="1844231" y="869163"/>
              <a:chExt cx="108640" cy="146399"/>
            </a:xfrm>
          </p:grpSpPr>
          <p:cxnSp>
            <p:nvCxnSpPr>
              <p:cNvPr id="1138" name="Straight Connector 1137">
                <a:extLst>
                  <a:ext uri="{FF2B5EF4-FFF2-40B4-BE49-F238E27FC236}">
                    <a16:creationId xmlns:a16="http://schemas.microsoft.com/office/drawing/2014/main" id="{6F094134-B4D6-E09E-45A2-B0D98FC627B8}"/>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139" name="Straight Connector 1138">
                <a:extLst>
                  <a:ext uri="{FF2B5EF4-FFF2-40B4-BE49-F238E27FC236}">
                    <a16:creationId xmlns:a16="http://schemas.microsoft.com/office/drawing/2014/main" id="{D4E00199-CB18-715D-384A-8D145CA66035}"/>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140" name="Straight Connector 1139">
                <a:extLst>
                  <a:ext uri="{FF2B5EF4-FFF2-40B4-BE49-F238E27FC236}">
                    <a16:creationId xmlns:a16="http://schemas.microsoft.com/office/drawing/2014/main" id="{D5C1F38A-33EC-4EA5-53EF-36831F8C51F4}"/>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086" name="Group 1085">
              <a:extLst>
                <a:ext uri="{FF2B5EF4-FFF2-40B4-BE49-F238E27FC236}">
                  <a16:creationId xmlns:a16="http://schemas.microsoft.com/office/drawing/2014/main" id="{8F98889F-5A2E-AFE2-B33A-790C1718BFFB}"/>
                </a:ext>
              </a:extLst>
            </p:cNvPr>
            <p:cNvGrpSpPr/>
            <p:nvPr/>
          </p:nvGrpSpPr>
          <p:grpSpPr>
            <a:xfrm>
              <a:off x="1858742" y="2571204"/>
              <a:ext cx="108640" cy="146399"/>
              <a:chOff x="1844231" y="869163"/>
              <a:chExt cx="108640" cy="146399"/>
            </a:xfrm>
          </p:grpSpPr>
          <p:cxnSp>
            <p:nvCxnSpPr>
              <p:cNvPr id="1135" name="Straight Connector 1134">
                <a:extLst>
                  <a:ext uri="{FF2B5EF4-FFF2-40B4-BE49-F238E27FC236}">
                    <a16:creationId xmlns:a16="http://schemas.microsoft.com/office/drawing/2014/main" id="{A3213ED9-7001-27D9-1CCE-96F03F275D8B}"/>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136" name="Straight Connector 1135">
                <a:extLst>
                  <a:ext uri="{FF2B5EF4-FFF2-40B4-BE49-F238E27FC236}">
                    <a16:creationId xmlns:a16="http://schemas.microsoft.com/office/drawing/2014/main" id="{C0A49DA2-629E-28BF-BFC2-5F3FB870BA57}"/>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137" name="Straight Connector 1136">
                <a:extLst>
                  <a:ext uri="{FF2B5EF4-FFF2-40B4-BE49-F238E27FC236}">
                    <a16:creationId xmlns:a16="http://schemas.microsoft.com/office/drawing/2014/main" id="{D1544644-2799-58F4-E12F-96EA63422537}"/>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087" name="Group 1086">
              <a:extLst>
                <a:ext uri="{FF2B5EF4-FFF2-40B4-BE49-F238E27FC236}">
                  <a16:creationId xmlns:a16="http://schemas.microsoft.com/office/drawing/2014/main" id="{99913448-50BB-EB12-7C12-A35F8085458C}"/>
                </a:ext>
              </a:extLst>
            </p:cNvPr>
            <p:cNvGrpSpPr/>
            <p:nvPr/>
          </p:nvGrpSpPr>
          <p:grpSpPr>
            <a:xfrm>
              <a:off x="2279675" y="1290378"/>
              <a:ext cx="108640" cy="146399"/>
              <a:chOff x="1844231" y="869163"/>
              <a:chExt cx="108640" cy="146399"/>
            </a:xfrm>
          </p:grpSpPr>
          <p:cxnSp>
            <p:nvCxnSpPr>
              <p:cNvPr id="1132" name="Straight Connector 1131">
                <a:extLst>
                  <a:ext uri="{FF2B5EF4-FFF2-40B4-BE49-F238E27FC236}">
                    <a16:creationId xmlns:a16="http://schemas.microsoft.com/office/drawing/2014/main" id="{ED687D05-E810-14CD-67FA-DBA4B4957F89}"/>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133" name="Straight Connector 1132">
                <a:extLst>
                  <a:ext uri="{FF2B5EF4-FFF2-40B4-BE49-F238E27FC236}">
                    <a16:creationId xmlns:a16="http://schemas.microsoft.com/office/drawing/2014/main" id="{0BF1B266-AA40-8E4E-66AB-BB27787158EB}"/>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134" name="Straight Connector 1133">
                <a:extLst>
                  <a:ext uri="{FF2B5EF4-FFF2-40B4-BE49-F238E27FC236}">
                    <a16:creationId xmlns:a16="http://schemas.microsoft.com/office/drawing/2014/main" id="{913FD64F-3DA6-FAEE-781A-30436C542AB5}"/>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088" name="Group 1087">
              <a:extLst>
                <a:ext uri="{FF2B5EF4-FFF2-40B4-BE49-F238E27FC236}">
                  <a16:creationId xmlns:a16="http://schemas.microsoft.com/office/drawing/2014/main" id="{E217B941-21FB-07E3-32B0-4D9B149B253B}"/>
                </a:ext>
              </a:extLst>
            </p:cNvPr>
            <p:cNvGrpSpPr/>
            <p:nvPr/>
          </p:nvGrpSpPr>
          <p:grpSpPr>
            <a:xfrm>
              <a:off x="2274432" y="1710028"/>
              <a:ext cx="108640" cy="146399"/>
              <a:chOff x="1844231" y="869163"/>
              <a:chExt cx="108640" cy="146399"/>
            </a:xfrm>
          </p:grpSpPr>
          <p:cxnSp>
            <p:nvCxnSpPr>
              <p:cNvPr id="1129" name="Straight Connector 1128">
                <a:extLst>
                  <a:ext uri="{FF2B5EF4-FFF2-40B4-BE49-F238E27FC236}">
                    <a16:creationId xmlns:a16="http://schemas.microsoft.com/office/drawing/2014/main" id="{636E7E7E-A2D3-6E15-C97E-EFE23FF298FB}"/>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130" name="Straight Connector 1129">
                <a:extLst>
                  <a:ext uri="{FF2B5EF4-FFF2-40B4-BE49-F238E27FC236}">
                    <a16:creationId xmlns:a16="http://schemas.microsoft.com/office/drawing/2014/main" id="{5F097A83-A023-32E7-11B2-04D6EF8CF09D}"/>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131" name="Straight Connector 1130">
                <a:extLst>
                  <a:ext uri="{FF2B5EF4-FFF2-40B4-BE49-F238E27FC236}">
                    <a16:creationId xmlns:a16="http://schemas.microsoft.com/office/drawing/2014/main" id="{C58F9925-E69A-7FDB-54D5-D5E90E76A2AA}"/>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089" name="Group 1088">
              <a:extLst>
                <a:ext uri="{FF2B5EF4-FFF2-40B4-BE49-F238E27FC236}">
                  <a16:creationId xmlns:a16="http://schemas.microsoft.com/office/drawing/2014/main" id="{9139CEF4-6109-84FE-2A70-5F30E06FF24C}"/>
                </a:ext>
              </a:extLst>
            </p:cNvPr>
            <p:cNvGrpSpPr/>
            <p:nvPr/>
          </p:nvGrpSpPr>
          <p:grpSpPr>
            <a:xfrm>
              <a:off x="2272598" y="2132570"/>
              <a:ext cx="108640" cy="146399"/>
              <a:chOff x="1844231" y="869163"/>
              <a:chExt cx="108640" cy="146399"/>
            </a:xfrm>
          </p:grpSpPr>
          <p:cxnSp>
            <p:nvCxnSpPr>
              <p:cNvPr id="1126" name="Straight Connector 1125">
                <a:extLst>
                  <a:ext uri="{FF2B5EF4-FFF2-40B4-BE49-F238E27FC236}">
                    <a16:creationId xmlns:a16="http://schemas.microsoft.com/office/drawing/2014/main" id="{633C352E-8664-BAC1-E565-67478AE88593}"/>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127" name="Straight Connector 1126">
                <a:extLst>
                  <a:ext uri="{FF2B5EF4-FFF2-40B4-BE49-F238E27FC236}">
                    <a16:creationId xmlns:a16="http://schemas.microsoft.com/office/drawing/2014/main" id="{E89A795D-2E0B-A164-65C2-204647522FBE}"/>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128" name="Straight Connector 1127">
                <a:extLst>
                  <a:ext uri="{FF2B5EF4-FFF2-40B4-BE49-F238E27FC236}">
                    <a16:creationId xmlns:a16="http://schemas.microsoft.com/office/drawing/2014/main" id="{7D401015-F830-C48B-8B00-039D4EE96AE9}"/>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090" name="Group 1089">
              <a:extLst>
                <a:ext uri="{FF2B5EF4-FFF2-40B4-BE49-F238E27FC236}">
                  <a16:creationId xmlns:a16="http://schemas.microsoft.com/office/drawing/2014/main" id="{360CFC84-7714-7EDF-792E-82DA7977B9F0}"/>
                </a:ext>
              </a:extLst>
            </p:cNvPr>
            <p:cNvGrpSpPr/>
            <p:nvPr/>
          </p:nvGrpSpPr>
          <p:grpSpPr>
            <a:xfrm>
              <a:off x="2279055" y="2571467"/>
              <a:ext cx="108640" cy="146399"/>
              <a:chOff x="1844231" y="869163"/>
              <a:chExt cx="108640" cy="146399"/>
            </a:xfrm>
          </p:grpSpPr>
          <p:cxnSp>
            <p:nvCxnSpPr>
              <p:cNvPr id="1123" name="Straight Connector 1122">
                <a:extLst>
                  <a:ext uri="{FF2B5EF4-FFF2-40B4-BE49-F238E27FC236}">
                    <a16:creationId xmlns:a16="http://schemas.microsoft.com/office/drawing/2014/main" id="{9B317F74-4EDD-0418-7620-32E29D2023BA}"/>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124" name="Straight Connector 1123">
                <a:extLst>
                  <a:ext uri="{FF2B5EF4-FFF2-40B4-BE49-F238E27FC236}">
                    <a16:creationId xmlns:a16="http://schemas.microsoft.com/office/drawing/2014/main" id="{6F5E5380-571B-1D99-958D-40E37B9C39B5}"/>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125" name="Straight Connector 1124">
                <a:extLst>
                  <a:ext uri="{FF2B5EF4-FFF2-40B4-BE49-F238E27FC236}">
                    <a16:creationId xmlns:a16="http://schemas.microsoft.com/office/drawing/2014/main" id="{1ED65BA0-67F6-6645-7A19-ECA68B4A0263}"/>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091" name="Group 1090">
              <a:extLst>
                <a:ext uri="{FF2B5EF4-FFF2-40B4-BE49-F238E27FC236}">
                  <a16:creationId xmlns:a16="http://schemas.microsoft.com/office/drawing/2014/main" id="{F1FAB314-AA95-856C-58E0-B49D4B682425}"/>
                </a:ext>
              </a:extLst>
            </p:cNvPr>
            <p:cNvGrpSpPr/>
            <p:nvPr/>
          </p:nvGrpSpPr>
          <p:grpSpPr>
            <a:xfrm>
              <a:off x="2713716" y="1287138"/>
              <a:ext cx="108640" cy="146399"/>
              <a:chOff x="1844231" y="869163"/>
              <a:chExt cx="108640" cy="146399"/>
            </a:xfrm>
          </p:grpSpPr>
          <p:cxnSp>
            <p:nvCxnSpPr>
              <p:cNvPr id="1120" name="Straight Connector 1119">
                <a:extLst>
                  <a:ext uri="{FF2B5EF4-FFF2-40B4-BE49-F238E27FC236}">
                    <a16:creationId xmlns:a16="http://schemas.microsoft.com/office/drawing/2014/main" id="{2CDBA21E-473B-A70F-F2FF-7BF43D7BE0B6}"/>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121" name="Straight Connector 1120">
                <a:extLst>
                  <a:ext uri="{FF2B5EF4-FFF2-40B4-BE49-F238E27FC236}">
                    <a16:creationId xmlns:a16="http://schemas.microsoft.com/office/drawing/2014/main" id="{8C32A49A-8D5B-5F01-CD2F-3575E3C56F77}"/>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122" name="Straight Connector 1121">
                <a:extLst>
                  <a:ext uri="{FF2B5EF4-FFF2-40B4-BE49-F238E27FC236}">
                    <a16:creationId xmlns:a16="http://schemas.microsoft.com/office/drawing/2014/main" id="{A4A39771-7EE9-861D-7FC1-B5BE5271FBB2}"/>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092" name="Group 1091">
              <a:extLst>
                <a:ext uri="{FF2B5EF4-FFF2-40B4-BE49-F238E27FC236}">
                  <a16:creationId xmlns:a16="http://schemas.microsoft.com/office/drawing/2014/main" id="{3236EF47-D3C8-3397-7016-6BAC0DABF644}"/>
                </a:ext>
              </a:extLst>
            </p:cNvPr>
            <p:cNvGrpSpPr/>
            <p:nvPr/>
          </p:nvGrpSpPr>
          <p:grpSpPr>
            <a:xfrm>
              <a:off x="2693665" y="1716303"/>
              <a:ext cx="108640" cy="146399"/>
              <a:chOff x="1844231" y="869163"/>
              <a:chExt cx="108640" cy="146399"/>
            </a:xfrm>
          </p:grpSpPr>
          <p:cxnSp>
            <p:nvCxnSpPr>
              <p:cNvPr id="1117" name="Straight Connector 1116">
                <a:extLst>
                  <a:ext uri="{FF2B5EF4-FFF2-40B4-BE49-F238E27FC236}">
                    <a16:creationId xmlns:a16="http://schemas.microsoft.com/office/drawing/2014/main" id="{58218681-456E-155F-8DBA-0F0BBAD9A1FD}"/>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118" name="Straight Connector 1117">
                <a:extLst>
                  <a:ext uri="{FF2B5EF4-FFF2-40B4-BE49-F238E27FC236}">
                    <a16:creationId xmlns:a16="http://schemas.microsoft.com/office/drawing/2014/main" id="{0D760D31-2A35-7608-BDCD-DA9D9350D29B}"/>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119" name="Straight Connector 1118">
                <a:extLst>
                  <a:ext uri="{FF2B5EF4-FFF2-40B4-BE49-F238E27FC236}">
                    <a16:creationId xmlns:a16="http://schemas.microsoft.com/office/drawing/2014/main" id="{E2102ECC-23B1-418A-7629-FC34D97F0B43}"/>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093" name="Group 1092">
              <a:extLst>
                <a:ext uri="{FF2B5EF4-FFF2-40B4-BE49-F238E27FC236}">
                  <a16:creationId xmlns:a16="http://schemas.microsoft.com/office/drawing/2014/main" id="{E34EFB9A-0F8C-5528-154D-1BD584F02588}"/>
                </a:ext>
              </a:extLst>
            </p:cNvPr>
            <p:cNvGrpSpPr/>
            <p:nvPr/>
          </p:nvGrpSpPr>
          <p:grpSpPr>
            <a:xfrm>
              <a:off x="2700536" y="2138974"/>
              <a:ext cx="108640" cy="146399"/>
              <a:chOff x="1844231" y="869163"/>
              <a:chExt cx="108640" cy="146399"/>
            </a:xfrm>
          </p:grpSpPr>
          <p:cxnSp>
            <p:nvCxnSpPr>
              <p:cNvPr id="1114" name="Straight Connector 1113">
                <a:extLst>
                  <a:ext uri="{FF2B5EF4-FFF2-40B4-BE49-F238E27FC236}">
                    <a16:creationId xmlns:a16="http://schemas.microsoft.com/office/drawing/2014/main" id="{D226A840-1BF5-9A00-C79C-C5AEE964D9B2}"/>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115" name="Straight Connector 1114">
                <a:extLst>
                  <a:ext uri="{FF2B5EF4-FFF2-40B4-BE49-F238E27FC236}">
                    <a16:creationId xmlns:a16="http://schemas.microsoft.com/office/drawing/2014/main" id="{FA6DE6F4-4B7B-B14E-7440-95CA0D2766A9}"/>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116" name="Straight Connector 1115">
                <a:extLst>
                  <a:ext uri="{FF2B5EF4-FFF2-40B4-BE49-F238E27FC236}">
                    <a16:creationId xmlns:a16="http://schemas.microsoft.com/office/drawing/2014/main" id="{9E275D42-618A-FA79-E3E6-FACB35A3A58B}"/>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094" name="Group 1093">
              <a:extLst>
                <a:ext uri="{FF2B5EF4-FFF2-40B4-BE49-F238E27FC236}">
                  <a16:creationId xmlns:a16="http://schemas.microsoft.com/office/drawing/2014/main" id="{C1BA61B9-246A-6429-ABE5-BAD9C0E828DA}"/>
                </a:ext>
              </a:extLst>
            </p:cNvPr>
            <p:cNvGrpSpPr/>
            <p:nvPr/>
          </p:nvGrpSpPr>
          <p:grpSpPr>
            <a:xfrm>
              <a:off x="2700536" y="2571204"/>
              <a:ext cx="108640" cy="146399"/>
              <a:chOff x="1844231" y="869163"/>
              <a:chExt cx="108640" cy="146399"/>
            </a:xfrm>
          </p:grpSpPr>
          <p:cxnSp>
            <p:nvCxnSpPr>
              <p:cNvPr id="1111" name="Straight Connector 1110">
                <a:extLst>
                  <a:ext uri="{FF2B5EF4-FFF2-40B4-BE49-F238E27FC236}">
                    <a16:creationId xmlns:a16="http://schemas.microsoft.com/office/drawing/2014/main" id="{5B9B49A9-70BB-C532-31BA-9E925789AD19}"/>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112" name="Straight Connector 1111">
                <a:extLst>
                  <a:ext uri="{FF2B5EF4-FFF2-40B4-BE49-F238E27FC236}">
                    <a16:creationId xmlns:a16="http://schemas.microsoft.com/office/drawing/2014/main" id="{B910EC60-CDEB-2881-C68D-02D875C843FC}"/>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113" name="Straight Connector 1112">
                <a:extLst>
                  <a:ext uri="{FF2B5EF4-FFF2-40B4-BE49-F238E27FC236}">
                    <a16:creationId xmlns:a16="http://schemas.microsoft.com/office/drawing/2014/main" id="{FA721F19-E2D7-2BD4-3151-64F3AC9EF367}"/>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095" name="Group 1094">
              <a:extLst>
                <a:ext uri="{FF2B5EF4-FFF2-40B4-BE49-F238E27FC236}">
                  <a16:creationId xmlns:a16="http://schemas.microsoft.com/office/drawing/2014/main" id="{7E377E1F-565D-3EBA-C89C-DDC95558BACF}"/>
                </a:ext>
              </a:extLst>
            </p:cNvPr>
            <p:cNvGrpSpPr/>
            <p:nvPr/>
          </p:nvGrpSpPr>
          <p:grpSpPr>
            <a:xfrm>
              <a:off x="3121469" y="1290378"/>
              <a:ext cx="108640" cy="146399"/>
              <a:chOff x="1844231" y="869163"/>
              <a:chExt cx="108640" cy="146399"/>
            </a:xfrm>
          </p:grpSpPr>
          <p:cxnSp>
            <p:nvCxnSpPr>
              <p:cNvPr id="1108" name="Straight Connector 1107">
                <a:extLst>
                  <a:ext uri="{FF2B5EF4-FFF2-40B4-BE49-F238E27FC236}">
                    <a16:creationId xmlns:a16="http://schemas.microsoft.com/office/drawing/2014/main" id="{7AA1E313-C240-031F-0533-CE230C89AC29}"/>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109" name="Straight Connector 1108">
                <a:extLst>
                  <a:ext uri="{FF2B5EF4-FFF2-40B4-BE49-F238E27FC236}">
                    <a16:creationId xmlns:a16="http://schemas.microsoft.com/office/drawing/2014/main" id="{1B35BC14-C3EC-45AB-71D6-A0A3425723BD}"/>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110" name="Straight Connector 1109">
                <a:extLst>
                  <a:ext uri="{FF2B5EF4-FFF2-40B4-BE49-F238E27FC236}">
                    <a16:creationId xmlns:a16="http://schemas.microsoft.com/office/drawing/2014/main" id="{5CAC6E72-381D-C00D-C56E-3F3B6E09DF54}"/>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096" name="Group 1095">
              <a:extLst>
                <a:ext uri="{FF2B5EF4-FFF2-40B4-BE49-F238E27FC236}">
                  <a16:creationId xmlns:a16="http://schemas.microsoft.com/office/drawing/2014/main" id="{61992F09-690B-BB48-777F-172E250DEA9A}"/>
                </a:ext>
              </a:extLst>
            </p:cNvPr>
            <p:cNvGrpSpPr/>
            <p:nvPr/>
          </p:nvGrpSpPr>
          <p:grpSpPr>
            <a:xfrm>
              <a:off x="3116226" y="1710028"/>
              <a:ext cx="108640" cy="146399"/>
              <a:chOff x="1844231" y="869163"/>
              <a:chExt cx="108640" cy="146399"/>
            </a:xfrm>
          </p:grpSpPr>
          <p:cxnSp>
            <p:nvCxnSpPr>
              <p:cNvPr id="1105" name="Straight Connector 1104">
                <a:extLst>
                  <a:ext uri="{FF2B5EF4-FFF2-40B4-BE49-F238E27FC236}">
                    <a16:creationId xmlns:a16="http://schemas.microsoft.com/office/drawing/2014/main" id="{A548C2E0-4D96-61D8-A821-92BA8E03C320}"/>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106" name="Straight Connector 1105">
                <a:extLst>
                  <a:ext uri="{FF2B5EF4-FFF2-40B4-BE49-F238E27FC236}">
                    <a16:creationId xmlns:a16="http://schemas.microsoft.com/office/drawing/2014/main" id="{C97B8F18-2B47-5DB6-06AE-5B5A00821B6E}"/>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107" name="Straight Connector 1106">
                <a:extLst>
                  <a:ext uri="{FF2B5EF4-FFF2-40B4-BE49-F238E27FC236}">
                    <a16:creationId xmlns:a16="http://schemas.microsoft.com/office/drawing/2014/main" id="{20AF3490-F63F-00B8-CAB5-710909964EEC}"/>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097" name="Group 1096">
              <a:extLst>
                <a:ext uri="{FF2B5EF4-FFF2-40B4-BE49-F238E27FC236}">
                  <a16:creationId xmlns:a16="http://schemas.microsoft.com/office/drawing/2014/main" id="{D7DAA7E6-202B-1061-0CFC-106ACFB9FD49}"/>
                </a:ext>
              </a:extLst>
            </p:cNvPr>
            <p:cNvGrpSpPr/>
            <p:nvPr/>
          </p:nvGrpSpPr>
          <p:grpSpPr>
            <a:xfrm>
              <a:off x="3114392" y="2132570"/>
              <a:ext cx="108640" cy="146399"/>
              <a:chOff x="1844231" y="869163"/>
              <a:chExt cx="108640" cy="146399"/>
            </a:xfrm>
          </p:grpSpPr>
          <p:cxnSp>
            <p:nvCxnSpPr>
              <p:cNvPr id="1102" name="Straight Connector 1101">
                <a:extLst>
                  <a:ext uri="{FF2B5EF4-FFF2-40B4-BE49-F238E27FC236}">
                    <a16:creationId xmlns:a16="http://schemas.microsoft.com/office/drawing/2014/main" id="{4AB45278-CA3C-0D8E-408D-6EACAFE015AB}"/>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103" name="Straight Connector 1102">
                <a:extLst>
                  <a:ext uri="{FF2B5EF4-FFF2-40B4-BE49-F238E27FC236}">
                    <a16:creationId xmlns:a16="http://schemas.microsoft.com/office/drawing/2014/main" id="{544C1A08-83F1-6551-5983-F60B6C63B3AF}"/>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104" name="Straight Connector 1103">
                <a:extLst>
                  <a:ext uri="{FF2B5EF4-FFF2-40B4-BE49-F238E27FC236}">
                    <a16:creationId xmlns:a16="http://schemas.microsoft.com/office/drawing/2014/main" id="{171EAE85-4D2E-5F0E-2AC9-83754F7F6661}"/>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098" name="Group 1097">
              <a:extLst>
                <a:ext uri="{FF2B5EF4-FFF2-40B4-BE49-F238E27FC236}">
                  <a16:creationId xmlns:a16="http://schemas.microsoft.com/office/drawing/2014/main" id="{8A6A5D1C-15F3-B07C-51A6-C84F3CDF159B}"/>
                </a:ext>
              </a:extLst>
            </p:cNvPr>
            <p:cNvGrpSpPr/>
            <p:nvPr/>
          </p:nvGrpSpPr>
          <p:grpSpPr>
            <a:xfrm>
              <a:off x="3120849" y="2571467"/>
              <a:ext cx="108640" cy="146399"/>
              <a:chOff x="1844231" y="869163"/>
              <a:chExt cx="108640" cy="146399"/>
            </a:xfrm>
          </p:grpSpPr>
          <p:cxnSp>
            <p:nvCxnSpPr>
              <p:cNvPr id="1099" name="Straight Connector 1098">
                <a:extLst>
                  <a:ext uri="{FF2B5EF4-FFF2-40B4-BE49-F238E27FC236}">
                    <a16:creationId xmlns:a16="http://schemas.microsoft.com/office/drawing/2014/main" id="{76BB4C33-EA8D-81D9-9B68-8069D9880E3E}"/>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100" name="Straight Connector 1099">
                <a:extLst>
                  <a:ext uri="{FF2B5EF4-FFF2-40B4-BE49-F238E27FC236}">
                    <a16:creationId xmlns:a16="http://schemas.microsoft.com/office/drawing/2014/main" id="{2EDF8E8F-9121-581A-6C05-0F0BDFF993B8}"/>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101" name="Straight Connector 1100">
                <a:extLst>
                  <a:ext uri="{FF2B5EF4-FFF2-40B4-BE49-F238E27FC236}">
                    <a16:creationId xmlns:a16="http://schemas.microsoft.com/office/drawing/2014/main" id="{AE3C31C0-BE16-27B3-B487-B43E456D0EDF}"/>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28685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81AB0C-0E55-EFF1-61F8-1B2FC56A4D63}"/>
            </a:ext>
          </a:extLst>
        </p:cNvPr>
        <p:cNvGrpSpPr/>
        <p:nvPr/>
      </p:nvGrpSpPr>
      <p:grpSpPr>
        <a:xfrm>
          <a:off x="0" y="0"/>
          <a:ext cx="0" cy="0"/>
          <a:chOff x="0" y="0"/>
          <a:chExt cx="0" cy="0"/>
        </a:xfrm>
      </p:grpSpPr>
      <p:sp>
        <p:nvSpPr>
          <p:cNvPr id="30" name="TextBox 33">
            <a:extLst>
              <a:ext uri="{FF2B5EF4-FFF2-40B4-BE49-F238E27FC236}">
                <a16:creationId xmlns:a16="http://schemas.microsoft.com/office/drawing/2014/main" id="{20244482-41E6-F8F3-4A14-93DECF468789}"/>
              </a:ext>
            </a:extLst>
          </p:cNvPr>
          <p:cNvSpPr/>
          <p:nvPr/>
        </p:nvSpPr>
        <p:spPr>
          <a:xfrm>
            <a:off x="0" y="1257"/>
            <a:ext cx="4234754" cy="521766"/>
          </a:xfrm>
          <a:prstGeom prst="rect">
            <a:avLst/>
          </a:prstGeom>
          <a:solidFill>
            <a:srgbClr val="C00000">
              <a:alpha val="22000"/>
            </a:srgbClr>
          </a:solid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buNone/>
            </a:pPr>
            <a:endParaRPr lang="en-GB" sz="2800" b="0" strike="noStrike" spc="-1" noProof="0" dirty="0">
              <a:latin typeface="Arial"/>
            </a:endParaRPr>
          </a:p>
        </p:txBody>
      </p:sp>
      <p:sp>
        <p:nvSpPr>
          <p:cNvPr id="124" name="TextBox 33">
            <a:extLst>
              <a:ext uri="{FF2B5EF4-FFF2-40B4-BE49-F238E27FC236}">
                <a16:creationId xmlns:a16="http://schemas.microsoft.com/office/drawing/2014/main" id="{E863721F-7989-6A0E-0860-A347AB915E5A}"/>
              </a:ext>
            </a:extLst>
          </p:cNvPr>
          <p:cNvSpPr/>
          <p:nvPr/>
        </p:nvSpPr>
        <p:spPr>
          <a:xfrm>
            <a:off x="0" y="28107"/>
            <a:ext cx="2407560" cy="521766"/>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2800" spc="-1" dirty="0">
                <a:solidFill>
                  <a:srgbClr val="000000"/>
                </a:solidFill>
                <a:latin typeface="Calibri"/>
              </a:rPr>
              <a:t>State of the Art</a:t>
            </a:r>
            <a:endParaRPr lang="en-GB" sz="2800" b="0" strike="noStrike" spc="-1" noProof="0" dirty="0">
              <a:latin typeface="Arial"/>
            </a:endParaRPr>
          </a:p>
        </p:txBody>
      </p:sp>
      <p:sp>
        <p:nvSpPr>
          <p:cNvPr id="117" name="TextBox 116">
            <a:extLst>
              <a:ext uri="{FF2B5EF4-FFF2-40B4-BE49-F238E27FC236}">
                <a16:creationId xmlns:a16="http://schemas.microsoft.com/office/drawing/2014/main" id="{7E0A61F9-257B-9111-0C6D-103EF6285348}"/>
              </a:ext>
            </a:extLst>
          </p:cNvPr>
          <p:cNvSpPr txBox="1"/>
          <p:nvPr/>
        </p:nvSpPr>
        <p:spPr>
          <a:xfrm>
            <a:off x="0" y="6416912"/>
            <a:ext cx="11558472" cy="446276"/>
          </a:xfrm>
          <a:prstGeom prst="rect">
            <a:avLst/>
          </a:prstGeom>
          <a:noFill/>
        </p:spPr>
        <p:txBody>
          <a:bodyPr wrap="square">
            <a:spAutoFit/>
          </a:bodyPr>
          <a:lstStyle/>
          <a:p>
            <a:r>
              <a:rPr lang="es-ES" sz="700" dirty="0"/>
              <a:t>[1] R. </a:t>
            </a:r>
            <a:r>
              <a:rPr lang="es-ES" sz="700" dirty="0" err="1"/>
              <a:t>Soltani</a:t>
            </a:r>
            <a:r>
              <a:rPr lang="es-ES" sz="700" dirty="0"/>
              <a:t>, D. </a:t>
            </a:r>
            <a:r>
              <a:rPr lang="es-ES" sz="700" dirty="0" err="1"/>
              <a:t>Truhachev</a:t>
            </a:r>
            <a:r>
              <a:rPr lang="es-ES" sz="700" dirty="0"/>
              <a:t>, A. </a:t>
            </a:r>
            <a:r>
              <a:rPr lang="es-ES" sz="700" dirty="0" err="1"/>
              <a:t>Bayesteh</a:t>
            </a:r>
            <a:r>
              <a:rPr lang="es-ES" sz="700" dirty="0"/>
              <a:t>, and M. </a:t>
            </a:r>
            <a:r>
              <a:rPr lang="es-ES" sz="700" dirty="0" err="1"/>
              <a:t>Vameghestahbanati</a:t>
            </a:r>
            <a:r>
              <a:rPr lang="es-ES" sz="700" dirty="0"/>
              <a:t>, “</a:t>
            </a:r>
            <a:r>
              <a:rPr lang="es-ES" sz="700" dirty="0" err="1"/>
              <a:t>Location-Based</a:t>
            </a:r>
            <a:r>
              <a:rPr lang="es-ES" sz="700" dirty="0"/>
              <a:t> </a:t>
            </a:r>
            <a:r>
              <a:rPr lang="es-ES" sz="700" dirty="0" err="1"/>
              <a:t>Unsourced</a:t>
            </a:r>
            <a:r>
              <a:rPr lang="es-ES" sz="700" dirty="0"/>
              <a:t> </a:t>
            </a:r>
            <a:r>
              <a:rPr lang="es-ES" sz="700" dirty="0" err="1"/>
              <a:t>Random</a:t>
            </a:r>
            <a:r>
              <a:rPr lang="es-ES" sz="700" dirty="0"/>
              <a:t> Access,” </a:t>
            </a:r>
            <a:r>
              <a:rPr lang="es-ES" sz="700" i="1" dirty="0"/>
              <a:t>IEEE Access</a:t>
            </a:r>
            <a:r>
              <a:rPr lang="es-ES" sz="700" dirty="0"/>
              <a:t>, vol. 12, pp. 51166–51175, 2024, </a:t>
            </a:r>
            <a:r>
              <a:rPr lang="es-ES" sz="700" dirty="0" err="1"/>
              <a:t>doi</a:t>
            </a:r>
            <a:r>
              <a:rPr lang="es-ES" sz="700" dirty="0"/>
              <a:t>: </a:t>
            </a:r>
            <a:r>
              <a:rPr lang="es-ES" sz="700" dirty="0">
                <a:hlinkClick r:id="rId2"/>
              </a:rPr>
              <a:t>10.1109/ACCESS.2024.3386194</a:t>
            </a:r>
            <a:r>
              <a:rPr lang="es-ES" sz="700" dirty="0"/>
              <a:t>.</a:t>
            </a:r>
          </a:p>
          <a:p>
            <a:r>
              <a:rPr lang="es-ES" sz="800" dirty="0"/>
              <a:t>[2] P. </a:t>
            </a:r>
            <a:r>
              <a:rPr lang="es-ES" sz="800" dirty="0" err="1"/>
              <a:t>Ramezani</a:t>
            </a:r>
            <a:r>
              <a:rPr lang="es-ES" sz="800" dirty="0"/>
              <a:t>, A. </a:t>
            </a:r>
            <a:r>
              <a:rPr lang="es-ES" sz="800" dirty="0" err="1"/>
              <a:t>Kosasih</a:t>
            </a:r>
            <a:r>
              <a:rPr lang="es-ES" sz="800" dirty="0"/>
              <a:t>, and E. </a:t>
            </a:r>
            <a:r>
              <a:rPr lang="es-ES" sz="800" dirty="0" err="1"/>
              <a:t>Björnson</a:t>
            </a:r>
            <a:r>
              <a:rPr lang="es-ES" sz="800" dirty="0"/>
              <a:t>, “An </a:t>
            </a:r>
            <a:r>
              <a:rPr lang="es-ES" sz="800" dirty="0" err="1"/>
              <a:t>Efficient</a:t>
            </a:r>
            <a:r>
              <a:rPr lang="es-ES" sz="800" dirty="0"/>
              <a:t> </a:t>
            </a:r>
            <a:r>
              <a:rPr lang="es-ES" sz="800" dirty="0" err="1"/>
              <a:t>Modified</a:t>
            </a:r>
            <a:r>
              <a:rPr lang="es-ES" sz="800" dirty="0"/>
              <a:t> MUSIC </a:t>
            </a:r>
            <a:r>
              <a:rPr lang="es-ES" sz="800" dirty="0" err="1"/>
              <a:t>Algorithm</a:t>
            </a:r>
            <a:r>
              <a:rPr lang="es-ES" sz="800" dirty="0"/>
              <a:t> </a:t>
            </a:r>
            <a:r>
              <a:rPr lang="es-ES" sz="800" dirty="0" err="1"/>
              <a:t>for</a:t>
            </a:r>
            <a:r>
              <a:rPr lang="es-ES" sz="800" dirty="0"/>
              <a:t> RIS-</a:t>
            </a:r>
            <a:r>
              <a:rPr lang="es-ES" sz="800" dirty="0" err="1"/>
              <a:t>Assisted</a:t>
            </a:r>
            <a:r>
              <a:rPr lang="es-ES" sz="800" dirty="0"/>
              <a:t> </a:t>
            </a:r>
            <a:r>
              <a:rPr lang="es-ES" sz="800" dirty="0" err="1"/>
              <a:t>Near</a:t>
            </a:r>
            <a:r>
              <a:rPr lang="es-ES" sz="800" dirty="0"/>
              <a:t>-Field </a:t>
            </a:r>
            <a:r>
              <a:rPr lang="es-ES" sz="800" dirty="0" err="1"/>
              <a:t>Localization</a:t>
            </a:r>
            <a:r>
              <a:rPr lang="es-ES" sz="800" dirty="0"/>
              <a:t>,” in </a:t>
            </a:r>
            <a:r>
              <a:rPr lang="es-ES" sz="800" i="1" dirty="0"/>
              <a:t>GLOBECOM 2024 - 2024 IEEE Global </a:t>
            </a:r>
            <a:r>
              <a:rPr lang="es-ES" sz="800" i="1" dirty="0" err="1"/>
              <a:t>Communications</a:t>
            </a:r>
            <a:r>
              <a:rPr lang="es-ES" sz="800" i="1" dirty="0"/>
              <a:t> Conference</a:t>
            </a:r>
            <a:r>
              <a:rPr lang="es-ES" sz="800" dirty="0"/>
              <a:t>, Dec. 2024, pp. 4430–4435. </a:t>
            </a:r>
            <a:r>
              <a:rPr lang="es-ES" sz="800" dirty="0" err="1"/>
              <a:t>doi</a:t>
            </a:r>
            <a:r>
              <a:rPr lang="es-ES" sz="800" dirty="0"/>
              <a:t>: </a:t>
            </a:r>
            <a:r>
              <a:rPr lang="es-ES" sz="800" dirty="0">
                <a:hlinkClick r:id="rId3"/>
              </a:rPr>
              <a:t>10.1109/GLOBECOM52923.2024.10901595</a:t>
            </a:r>
            <a:r>
              <a:rPr lang="es-ES" sz="800" dirty="0"/>
              <a:t>.</a:t>
            </a:r>
          </a:p>
        </p:txBody>
      </p:sp>
      <p:sp>
        <p:nvSpPr>
          <p:cNvPr id="219" name="Slide Number Placeholder 218">
            <a:extLst>
              <a:ext uri="{FF2B5EF4-FFF2-40B4-BE49-F238E27FC236}">
                <a16:creationId xmlns:a16="http://schemas.microsoft.com/office/drawing/2014/main" id="{E3EDCE03-D405-1271-AFF2-7F9E688AC83E}"/>
              </a:ext>
            </a:extLst>
          </p:cNvPr>
          <p:cNvSpPr>
            <a:spLocks noGrp="1"/>
          </p:cNvSpPr>
          <p:nvPr>
            <p:ph type="sldNum" idx="3"/>
          </p:nvPr>
        </p:nvSpPr>
        <p:spPr>
          <a:xfrm>
            <a:off x="11599112" y="6510203"/>
            <a:ext cx="585472" cy="364680"/>
          </a:xfrm>
        </p:spPr>
        <p:txBody>
          <a:bodyPr/>
          <a:lstStyle/>
          <a:p>
            <a:fld id="{C932A77E-96FA-4D0D-9FF9-7EEFED12E590}" type="slidenum">
              <a:rPr lang="en-GB" sz="1600" noProof="0" smtClean="0"/>
              <a:t>30</a:t>
            </a:fld>
            <a:endParaRPr lang="en-GB" sz="1600" noProof="0" dirty="0"/>
          </a:p>
        </p:txBody>
      </p:sp>
      <p:pic>
        <p:nvPicPr>
          <p:cNvPr id="4" name="Picture 3">
            <a:extLst>
              <a:ext uri="{FF2B5EF4-FFF2-40B4-BE49-F238E27FC236}">
                <a16:creationId xmlns:a16="http://schemas.microsoft.com/office/drawing/2014/main" id="{FCB94A4F-88F7-17C9-C019-11F61715C418}"/>
              </a:ext>
            </a:extLst>
          </p:cNvPr>
          <p:cNvPicPr>
            <a:picLocks noChangeAspect="1"/>
          </p:cNvPicPr>
          <p:nvPr/>
        </p:nvPicPr>
        <p:blipFill>
          <a:blip r:embed="rId4"/>
          <a:stretch>
            <a:fillRect/>
          </a:stretch>
        </p:blipFill>
        <p:spPr>
          <a:xfrm>
            <a:off x="148251" y="1014104"/>
            <a:ext cx="3621434" cy="5334000"/>
          </a:xfrm>
          <a:prstGeom prst="rect">
            <a:avLst/>
          </a:prstGeom>
          <a:ln>
            <a:solidFill>
              <a:schemeClr val="accent1"/>
            </a:solidFill>
          </a:ln>
        </p:spPr>
      </p:pic>
      <p:sp>
        <p:nvSpPr>
          <p:cNvPr id="7" name="Rectangle: Rounded Corners 6">
            <a:extLst>
              <a:ext uri="{FF2B5EF4-FFF2-40B4-BE49-F238E27FC236}">
                <a16:creationId xmlns:a16="http://schemas.microsoft.com/office/drawing/2014/main" id="{12D5F6C9-A597-B66B-5E83-5117752E7731}"/>
              </a:ext>
            </a:extLst>
          </p:cNvPr>
          <p:cNvSpPr/>
          <p:nvPr/>
        </p:nvSpPr>
        <p:spPr>
          <a:xfrm>
            <a:off x="790832" y="2552768"/>
            <a:ext cx="1178011" cy="215149"/>
          </a:xfrm>
          <a:prstGeom prst="round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Rounded Corners 7">
            <a:extLst>
              <a:ext uri="{FF2B5EF4-FFF2-40B4-BE49-F238E27FC236}">
                <a16:creationId xmlns:a16="http://schemas.microsoft.com/office/drawing/2014/main" id="{7C99C699-71CB-0F91-B041-B14772B68CE4}"/>
              </a:ext>
            </a:extLst>
          </p:cNvPr>
          <p:cNvSpPr/>
          <p:nvPr/>
        </p:nvSpPr>
        <p:spPr>
          <a:xfrm>
            <a:off x="626891" y="3230948"/>
            <a:ext cx="3022867" cy="215149"/>
          </a:xfrm>
          <a:prstGeom prst="round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745ABF0D-AD81-C0DD-6844-8FF40AEA3004}"/>
              </a:ext>
            </a:extLst>
          </p:cNvPr>
          <p:cNvPicPr>
            <a:picLocks noChangeAspect="1"/>
          </p:cNvPicPr>
          <p:nvPr/>
        </p:nvPicPr>
        <p:blipFill>
          <a:blip r:embed="rId5"/>
          <a:stretch>
            <a:fillRect/>
          </a:stretch>
        </p:blipFill>
        <p:spPr>
          <a:xfrm>
            <a:off x="8270401" y="1085904"/>
            <a:ext cx="3114675" cy="5238750"/>
          </a:xfrm>
          <a:prstGeom prst="rect">
            <a:avLst/>
          </a:prstGeom>
          <a:ln>
            <a:solidFill>
              <a:schemeClr val="accent1"/>
            </a:solidFill>
          </a:ln>
        </p:spPr>
      </p:pic>
      <p:sp>
        <p:nvSpPr>
          <p:cNvPr id="11" name="TextBox 10">
            <a:extLst>
              <a:ext uri="{FF2B5EF4-FFF2-40B4-BE49-F238E27FC236}">
                <a16:creationId xmlns:a16="http://schemas.microsoft.com/office/drawing/2014/main" id="{AD9EBD1C-AC2F-F519-C375-21813F503AC8}"/>
              </a:ext>
            </a:extLst>
          </p:cNvPr>
          <p:cNvSpPr txBox="1"/>
          <p:nvPr/>
        </p:nvSpPr>
        <p:spPr>
          <a:xfrm>
            <a:off x="148250" y="600948"/>
            <a:ext cx="2248961" cy="261610"/>
          </a:xfrm>
          <a:prstGeom prst="rect">
            <a:avLst/>
          </a:prstGeom>
          <a:noFill/>
          <a:ln>
            <a:solidFill>
              <a:schemeClr val="accent1"/>
            </a:solidFill>
          </a:ln>
        </p:spPr>
        <p:txBody>
          <a:bodyPr wrap="square">
            <a:spAutoFit/>
          </a:bodyPr>
          <a:lstStyle/>
          <a:p>
            <a:r>
              <a:rPr lang="es-ES" sz="1100" dirty="0">
                <a:latin typeface="Calibri" panose="020F0502020204030204" pitchFamily="34" charset="0"/>
                <a:ea typeface="Calibri" panose="020F0502020204030204" pitchFamily="34" charset="0"/>
                <a:cs typeface="Calibri" panose="020F0502020204030204" pitchFamily="34" charset="0"/>
              </a:rPr>
              <a:t>Reference [1]: MUSIC &amp; </a:t>
            </a:r>
            <a:r>
              <a:rPr lang="es-ES" sz="1100" dirty="0" err="1">
                <a:latin typeface="Calibri" panose="020F0502020204030204" pitchFamily="34" charset="0"/>
                <a:ea typeface="Calibri" panose="020F0502020204030204" pitchFamily="34" charset="0"/>
                <a:cs typeface="Calibri" panose="020F0502020204030204" pitchFamily="34" charset="0"/>
              </a:rPr>
              <a:t>Search</a:t>
            </a:r>
            <a:endParaRPr lang="en-US" sz="3200" dirty="0">
              <a:latin typeface="Calibri" panose="020F0502020204030204" pitchFamily="34" charset="0"/>
              <a:ea typeface="Calibri" panose="020F0502020204030204" pitchFamily="34" charset="0"/>
              <a:cs typeface="Calibri" panose="020F0502020204030204" pitchFamily="34" charset="0"/>
            </a:endParaRPr>
          </a:p>
        </p:txBody>
      </p:sp>
      <p:sp>
        <p:nvSpPr>
          <p:cNvPr id="12" name="TextBox 11">
            <a:extLst>
              <a:ext uri="{FF2B5EF4-FFF2-40B4-BE49-F238E27FC236}">
                <a16:creationId xmlns:a16="http://schemas.microsoft.com/office/drawing/2014/main" id="{0224B301-6DE5-09D8-6923-BFA14BF5B7BB}"/>
              </a:ext>
            </a:extLst>
          </p:cNvPr>
          <p:cNvSpPr txBox="1"/>
          <p:nvPr/>
        </p:nvSpPr>
        <p:spPr>
          <a:xfrm>
            <a:off x="8764673" y="585560"/>
            <a:ext cx="1999298" cy="261610"/>
          </a:xfrm>
          <a:prstGeom prst="rect">
            <a:avLst/>
          </a:prstGeom>
          <a:noFill/>
          <a:ln>
            <a:solidFill>
              <a:schemeClr val="accent1"/>
            </a:solidFill>
          </a:ln>
        </p:spPr>
        <p:txBody>
          <a:bodyPr wrap="square">
            <a:spAutoFit/>
          </a:bodyPr>
          <a:lstStyle/>
          <a:p>
            <a:r>
              <a:rPr lang="es-ES" sz="1100" dirty="0">
                <a:latin typeface="Calibri" panose="020F0502020204030204" pitchFamily="34" charset="0"/>
                <a:ea typeface="Calibri" panose="020F0502020204030204" pitchFamily="34" charset="0"/>
                <a:cs typeface="Calibri" panose="020F0502020204030204" pitchFamily="34" charset="0"/>
              </a:rPr>
              <a:t>Reference [2]: MUSIC &amp; </a:t>
            </a:r>
            <a:r>
              <a:rPr lang="es-ES" sz="1100">
                <a:latin typeface="Calibri" panose="020F0502020204030204" pitchFamily="34" charset="0"/>
                <a:ea typeface="Calibri" panose="020F0502020204030204" pitchFamily="34" charset="0"/>
                <a:cs typeface="Calibri" panose="020F0502020204030204" pitchFamily="34" charset="0"/>
              </a:rPr>
              <a:t>Search</a:t>
            </a:r>
            <a:endParaRPr lang="en-US" sz="3200"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716009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E18D00-2BEC-AA40-9AC4-0F305CC6BEB8}"/>
            </a:ext>
          </a:extLst>
        </p:cNvPr>
        <p:cNvGrpSpPr/>
        <p:nvPr/>
      </p:nvGrpSpPr>
      <p:grpSpPr>
        <a:xfrm>
          <a:off x="0" y="0"/>
          <a:ext cx="0" cy="0"/>
          <a:chOff x="0" y="0"/>
          <a:chExt cx="0" cy="0"/>
        </a:xfrm>
      </p:grpSpPr>
      <p:sp>
        <p:nvSpPr>
          <p:cNvPr id="30" name="TextBox 33">
            <a:extLst>
              <a:ext uri="{FF2B5EF4-FFF2-40B4-BE49-F238E27FC236}">
                <a16:creationId xmlns:a16="http://schemas.microsoft.com/office/drawing/2014/main" id="{A44EA6A9-F056-720C-2730-240B2EA89684}"/>
              </a:ext>
            </a:extLst>
          </p:cNvPr>
          <p:cNvSpPr/>
          <p:nvPr/>
        </p:nvSpPr>
        <p:spPr>
          <a:xfrm>
            <a:off x="0" y="1257"/>
            <a:ext cx="4234754" cy="521766"/>
          </a:xfrm>
          <a:prstGeom prst="rect">
            <a:avLst/>
          </a:prstGeom>
          <a:solidFill>
            <a:srgbClr val="C00000">
              <a:alpha val="22000"/>
            </a:srgbClr>
          </a:solid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buNone/>
            </a:pPr>
            <a:endParaRPr lang="en-GB" sz="2800" b="0" strike="noStrike" spc="-1" noProof="0" dirty="0">
              <a:latin typeface="Arial"/>
            </a:endParaRPr>
          </a:p>
        </p:txBody>
      </p:sp>
      <p:sp>
        <p:nvSpPr>
          <p:cNvPr id="124" name="TextBox 33">
            <a:extLst>
              <a:ext uri="{FF2B5EF4-FFF2-40B4-BE49-F238E27FC236}">
                <a16:creationId xmlns:a16="http://schemas.microsoft.com/office/drawing/2014/main" id="{83026A21-6918-000B-E256-20AF414170EC}"/>
              </a:ext>
            </a:extLst>
          </p:cNvPr>
          <p:cNvSpPr/>
          <p:nvPr/>
        </p:nvSpPr>
        <p:spPr>
          <a:xfrm>
            <a:off x="0" y="28107"/>
            <a:ext cx="3661749" cy="521766"/>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2800" spc="-1" dirty="0">
                <a:solidFill>
                  <a:srgbClr val="000000"/>
                </a:solidFill>
                <a:latin typeface="Calibri"/>
              </a:rPr>
              <a:t>Reinforcement Learning</a:t>
            </a:r>
            <a:endParaRPr lang="en-GB" sz="2800" b="0" strike="noStrike" spc="-1" noProof="0" dirty="0">
              <a:latin typeface="Arial"/>
            </a:endParaRPr>
          </a:p>
        </p:txBody>
      </p:sp>
      <p:sp>
        <p:nvSpPr>
          <p:cNvPr id="117" name="TextBox 116">
            <a:extLst>
              <a:ext uri="{FF2B5EF4-FFF2-40B4-BE49-F238E27FC236}">
                <a16:creationId xmlns:a16="http://schemas.microsoft.com/office/drawing/2014/main" id="{A738B44F-EAD6-FCA9-B65D-3AAD67BC5725}"/>
              </a:ext>
            </a:extLst>
          </p:cNvPr>
          <p:cNvSpPr txBox="1"/>
          <p:nvPr/>
        </p:nvSpPr>
        <p:spPr>
          <a:xfrm>
            <a:off x="0" y="6416911"/>
            <a:ext cx="7086600" cy="223245"/>
          </a:xfrm>
          <a:prstGeom prst="rect">
            <a:avLst/>
          </a:prstGeom>
          <a:noFill/>
        </p:spPr>
        <p:txBody>
          <a:bodyPr wrap="square">
            <a:spAutoFit/>
          </a:bodyPr>
          <a:lstStyle/>
          <a:p>
            <a:r>
              <a:rPr lang="es-ES" sz="700" dirty="0"/>
              <a:t>[1] </a:t>
            </a:r>
            <a:r>
              <a:rPr lang="es-ES" sz="800" dirty="0"/>
              <a:t>T. J. Cui </a:t>
            </a:r>
            <a:r>
              <a:rPr lang="es-ES" sz="800" i="1" dirty="0"/>
              <a:t>et al.</a:t>
            </a:r>
            <a:r>
              <a:rPr lang="es-ES" sz="800" dirty="0"/>
              <a:t>, “</a:t>
            </a:r>
            <a:r>
              <a:rPr lang="es-ES" sz="800" dirty="0" err="1"/>
              <a:t>Programmable</a:t>
            </a:r>
            <a:r>
              <a:rPr lang="es-ES" sz="800" dirty="0"/>
              <a:t> artificial </a:t>
            </a:r>
            <a:r>
              <a:rPr lang="es-ES" sz="800" dirty="0" err="1"/>
              <a:t>intelligence</a:t>
            </a:r>
            <a:r>
              <a:rPr lang="es-ES" sz="800" dirty="0"/>
              <a:t> machine </a:t>
            </a:r>
            <a:r>
              <a:rPr lang="es-ES" sz="800" dirty="0" err="1"/>
              <a:t>for</a:t>
            </a:r>
            <a:r>
              <a:rPr lang="es-ES" sz="800" dirty="0"/>
              <a:t> wave </a:t>
            </a:r>
            <a:r>
              <a:rPr lang="es-ES" sz="800" dirty="0" err="1"/>
              <a:t>sensing</a:t>
            </a:r>
            <a:r>
              <a:rPr lang="es-ES" sz="800" dirty="0"/>
              <a:t> and </a:t>
            </a:r>
            <a:r>
              <a:rPr lang="es-ES" sz="800" dirty="0" err="1"/>
              <a:t>communications</a:t>
            </a:r>
            <a:r>
              <a:rPr lang="es-ES" sz="800" dirty="0"/>
              <a:t>,” Oct. 19, 2020. </a:t>
            </a:r>
            <a:r>
              <a:rPr lang="es-ES" sz="800" dirty="0" err="1"/>
              <a:t>doi</a:t>
            </a:r>
            <a:r>
              <a:rPr lang="es-ES" sz="800" dirty="0"/>
              <a:t>: </a:t>
            </a:r>
            <a:r>
              <a:rPr lang="es-ES" sz="800" dirty="0">
                <a:hlinkClick r:id="rId2"/>
              </a:rPr>
              <a:t>10.21203/rs.3.rs-90701/v1</a:t>
            </a:r>
            <a:r>
              <a:rPr lang="es-ES" sz="800" dirty="0"/>
              <a:t>.</a:t>
            </a:r>
            <a:endParaRPr lang="es-ES" sz="800" dirty="0">
              <a:effectLst/>
            </a:endParaRPr>
          </a:p>
        </p:txBody>
      </p:sp>
      <p:sp>
        <p:nvSpPr>
          <p:cNvPr id="219" name="Slide Number Placeholder 218">
            <a:extLst>
              <a:ext uri="{FF2B5EF4-FFF2-40B4-BE49-F238E27FC236}">
                <a16:creationId xmlns:a16="http://schemas.microsoft.com/office/drawing/2014/main" id="{989D1796-C63D-4F69-8561-0658D4F40578}"/>
              </a:ext>
            </a:extLst>
          </p:cNvPr>
          <p:cNvSpPr>
            <a:spLocks noGrp="1"/>
          </p:cNvSpPr>
          <p:nvPr>
            <p:ph type="sldNum" idx="3"/>
          </p:nvPr>
        </p:nvSpPr>
        <p:spPr>
          <a:xfrm>
            <a:off x="11599112" y="6510203"/>
            <a:ext cx="585472" cy="364680"/>
          </a:xfrm>
        </p:spPr>
        <p:txBody>
          <a:bodyPr/>
          <a:lstStyle/>
          <a:p>
            <a:fld id="{C932A77E-96FA-4D0D-9FF9-7EEFED12E590}" type="slidenum">
              <a:rPr lang="en-GB" sz="1600" noProof="0" smtClean="0"/>
              <a:t>31</a:t>
            </a:fld>
            <a:endParaRPr lang="en-GB" sz="1600" noProof="0" dirty="0"/>
          </a:p>
        </p:txBody>
      </p:sp>
      <p:pic>
        <p:nvPicPr>
          <p:cNvPr id="3" name="Picture 2">
            <a:extLst>
              <a:ext uri="{FF2B5EF4-FFF2-40B4-BE49-F238E27FC236}">
                <a16:creationId xmlns:a16="http://schemas.microsoft.com/office/drawing/2014/main" id="{8D46B3B2-B75B-4565-D70F-13373FB9CE2D}"/>
              </a:ext>
            </a:extLst>
          </p:cNvPr>
          <p:cNvPicPr>
            <a:picLocks noChangeAspect="1"/>
          </p:cNvPicPr>
          <p:nvPr/>
        </p:nvPicPr>
        <p:blipFill>
          <a:blip r:embed="rId3"/>
          <a:stretch>
            <a:fillRect/>
          </a:stretch>
        </p:blipFill>
        <p:spPr>
          <a:xfrm>
            <a:off x="198004" y="991373"/>
            <a:ext cx="5169249" cy="2580502"/>
          </a:xfrm>
          <a:prstGeom prst="rect">
            <a:avLst/>
          </a:prstGeom>
        </p:spPr>
      </p:pic>
      <p:pic>
        <p:nvPicPr>
          <p:cNvPr id="94" name="Picture 93">
            <a:extLst>
              <a:ext uri="{FF2B5EF4-FFF2-40B4-BE49-F238E27FC236}">
                <a16:creationId xmlns:a16="http://schemas.microsoft.com/office/drawing/2014/main" id="{8F4AA75B-63D9-E3B4-0802-84CA3191C696}"/>
              </a:ext>
            </a:extLst>
          </p:cNvPr>
          <p:cNvPicPr>
            <a:picLocks noChangeAspect="1"/>
          </p:cNvPicPr>
          <p:nvPr/>
        </p:nvPicPr>
        <p:blipFill>
          <a:blip r:embed="rId4"/>
          <a:stretch>
            <a:fillRect/>
          </a:stretch>
        </p:blipFill>
        <p:spPr>
          <a:xfrm>
            <a:off x="5681385" y="2504842"/>
            <a:ext cx="6312611" cy="3495908"/>
          </a:xfrm>
          <a:prstGeom prst="rect">
            <a:avLst/>
          </a:prstGeom>
        </p:spPr>
      </p:pic>
    </p:spTree>
    <p:extLst>
      <p:ext uri="{BB962C8B-B14F-4D97-AF65-F5344CB8AC3E}">
        <p14:creationId xmlns:p14="http://schemas.microsoft.com/office/powerpoint/2010/main" val="32721164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3A3A5B-63BF-5368-EDE3-2C2EFED7C6DD}"/>
            </a:ext>
          </a:extLst>
        </p:cNvPr>
        <p:cNvGrpSpPr/>
        <p:nvPr/>
      </p:nvGrpSpPr>
      <p:grpSpPr>
        <a:xfrm>
          <a:off x="0" y="0"/>
          <a:ext cx="0" cy="0"/>
          <a:chOff x="0" y="0"/>
          <a:chExt cx="0" cy="0"/>
        </a:xfrm>
      </p:grpSpPr>
      <p:sp>
        <p:nvSpPr>
          <p:cNvPr id="30" name="TextBox 33">
            <a:extLst>
              <a:ext uri="{FF2B5EF4-FFF2-40B4-BE49-F238E27FC236}">
                <a16:creationId xmlns:a16="http://schemas.microsoft.com/office/drawing/2014/main" id="{920AFD50-A52E-EF6A-7A32-78EC72C3042B}"/>
              </a:ext>
            </a:extLst>
          </p:cNvPr>
          <p:cNvSpPr/>
          <p:nvPr/>
        </p:nvSpPr>
        <p:spPr>
          <a:xfrm>
            <a:off x="0" y="1257"/>
            <a:ext cx="4234754" cy="521766"/>
          </a:xfrm>
          <a:prstGeom prst="rect">
            <a:avLst/>
          </a:prstGeom>
          <a:solidFill>
            <a:srgbClr val="C00000">
              <a:alpha val="22000"/>
            </a:srgbClr>
          </a:solid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buNone/>
            </a:pPr>
            <a:endParaRPr lang="en-GB" sz="2800" b="0" strike="noStrike" spc="-1" noProof="0" dirty="0">
              <a:latin typeface="Arial"/>
            </a:endParaRPr>
          </a:p>
        </p:txBody>
      </p:sp>
      <p:sp>
        <p:nvSpPr>
          <p:cNvPr id="124" name="TextBox 33">
            <a:extLst>
              <a:ext uri="{FF2B5EF4-FFF2-40B4-BE49-F238E27FC236}">
                <a16:creationId xmlns:a16="http://schemas.microsoft.com/office/drawing/2014/main" id="{42EE6008-B712-494C-A26B-C318A4D698EC}"/>
              </a:ext>
            </a:extLst>
          </p:cNvPr>
          <p:cNvSpPr/>
          <p:nvPr/>
        </p:nvSpPr>
        <p:spPr>
          <a:xfrm>
            <a:off x="0" y="28107"/>
            <a:ext cx="3661749" cy="521766"/>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2800" spc="-1" dirty="0">
                <a:solidFill>
                  <a:srgbClr val="000000"/>
                </a:solidFill>
                <a:latin typeface="Calibri"/>
              </a:rPr>
              <a:t>Reinforcement Learning</a:t>
            </a:r>
            <a:endParaRPr lang="en-GB" sz="2800" b="0" strike="noStrike" spc="-1" noProof="0" dirty="0">
              <a:latin typeface="Arial"/>
            </a:endParaRPr>
          </a:p>
        </p:txBody>
      </p:sp>
      <p:sp>
        <p:nvSpPr>
          <p:cNvPr id="117" name="TextBox 116">
            <a:extLst>
              <a:ext uri="{FF2B5EF4-FFF2-40B4-BE49-F238E27FC236}">
                <a16:creationId xmlns:a16="http://schemas.microsoft.com/office/drawing/2014/main" id="{2E2A9F3F-35E2-1E69-F05D-94C767DDBE53}"/>
              </a:ext>
            </a:extLst>
          </p:cNvPr>
          <p:cNvSpPr txBox="1"/>
          <p:nvPr/>
        </p:nvSpPr>
        <p:spPr>
          <a:xfrm>
            <a:off x="0" y="6416911"/>
            <a:ext cx="7086600" cy="223245"/>
          </a:xfrm>
          <a:prstGeom prst="rect">
            <a:avLst/>
          </a:prstGeom>
          <a:noFill/>
        </p:spPr>
        <p:txBody>
          <a:bodyPr wrap="square">
            <a:spAutoFit/>
          </a:bodyPr>
          <a:lstStyle/>
          <a:p>
            <a:r>
              <a:rPr lang="es-ES" sz="700" dirty="0"/>
              <a:t>[1] </a:t>
            </a:r>
            <a:r>
              <a:rPr lang="es-ES" sz="800" dirty="0"/>
              <a:t>T. J. Cui </a:t>
            </a:r>
            <a:r>
              <a:rPr lang="es-ES" sz="800" i="1" dirty="0"/>
              <a:t>et al.</a:t>
            </a:r>
            <a:r>
              <a:rPr lang="es-ES" sz="800" dirty="0"/>
              <a:t>, “</a:t>
            </a:r>
            <a:r>
              <a:rPr lang="es-ES" sz="800" dirty="0" err="1"/>
              <a:t>Programmable</a:t>
            </a:r>
            <a:r>
              <a:rPr lang="es-ES" sz="800" dirty="0"/>
              <a:t> artificial </a:t>
            </a:r>
            <a:r>
              <a:rPr lang="es-ES" sz="800" dirty="0" err="1"/>
              <a:t>intelligence</a:t>
            </a:r>
            <a:r>
              <a:rPr lang="es-ES" sz="800" dirty="0"/>
              <a:t> machine </a:t>
            </a:r>
            <a:r>
              <a:rPr lang="es-ES" sz="800" dirty="0" err="1"/>
              <a:t>for</a:t>
            </a:r>
            <a:r>
              <a:rPr lang="es-ES" sz="800" dirty="0"/>
              <a:t> wave </a:t>
            </a:r>
            <a:r>
              <a:rPr lang="es-ES" sz="800" dirty="0" err="1"/>
              <a:t>sensing</a:t>
            </a:r>
            <a:r>
              <a:rPr lang="es-ES" sz="800" dirty="0"/>
              <a:t> and </a:t>
            </a:r>
            <a:r>
              <a:rPr lang="es-ES" sz="800" dirty="0" err="1"/>
              <a:t>communications</a:t>
            </a:r>
            <a:r>
              <a:rPr lang="es-ES" sz="800" dirty="0"/>
              <a:t>,” Oct. 19, 2020. </a:t>
            </a:r>
            <a:r>
              <a:rPr lang="es-ES" sz="800" dirty="0" err="1"/>
              <a:t>doi</a:t>
            </a:r>
            <a:r>
              <a:rPr lang="es-ES" sz="800" dirty="0"/>
              <a:t>: </a:t>
            </a:r>
            <a:r>
              <a:rPr lang="es-ES" sz="800" dirty="0">
                <a:hlinkClick r:id="rId2"/>
              </a:rPr>
              <a:t>10.21203/rs.3.rs-90701/v1</a:t>
            </a:r>
            <a:r>
              <a:rPr lang="es-ES" sz="800" dirty="0"/>
              <a:t>.</a:t>
            </a:r>
            <a:endParaRPr lang="es-ES" sz="800" dirty="0">
              <a:effectLst/>
            </a:endParaRPr>
          </a:p>
        </p:txBody>
      </p:sp>
      <p:sp>
        <p:nvSpPr>
          <p:cNvPr id="219" name="Slide Number Placeholder 218">
            <a:extLst>
              <a:ext uri="{FF2B5EF4-FFF2-40B4-BE49-F238E27FC236}">
                <a16:creationId xmlns:a16="http://schemas.microsoft.com/office/drawing/2014/main" id="{5D4B2D10-1D08-4E9A-2209-31D21E1A9B66}"/>
              </a:ext>
            </a:extLst>
          </p:cNvPr>
          <p:cNvSpPr>
            <a:spLocks noGrp="1"/>
          </p:cNvSpPr>
          <p:nvPr>
            <p:ph type="sldNum" idx="3"/>
          </p:nvPr>
        </p:nvSpPr>
        <p:spPr>
          <a:xfrm>
            <a:off x="11599112" y="6510203"/>
            <a:ext cx="585472" cy="364680"/>
          </a:xfrm>
        </p:spPr>
        <p:txBody>
          <a:bodyPr/>
          <a:lstStyle/>
          <a:p>
            <a:fld id="{C932A77E-96FA-4D0D-9FF9-7EEFED12E590}" type="slidenum">
              <a:rPr lang="en-GB" sz="1600" noProof="0" smtClean="0"/>
              <a:t>32</a:t>
            </a:fld>
            <a:endParaRPr lang="en-GB" sz="1600" noProof="0" dirty="0"/>
          </a:p>
        </p:txBody>
      </p:sp>
      <p:grpSp>
        <p:nvGrpSpPr>
          <p:cNvPr id="89" name="Group 88">
            <a:extLst>
              <a:ext uri="{FF2B5EF4-FFF2-40B4-BE49-F238E27FC236}">
                <a16:creationId xmlns:a16="http://schemas.microsoft.com/office/drawing/2014/main" id="{14C60BD3-E41B-69E5-DCE2-E5C1E8ADEF89}"/>
              </a:ext>
            </a:extLst>
          </p:cNvPr>
          <p:cNvGrpSpPr/>
          <p:nvPr/>
        </p:nvGrpSpPr>
        <p:grpSpPr>
          <a:xfrm>
            <a:off x="5888653" y="131087"/>
            <a:ext cx="2068595" cy="2449290"/>
            <a:chOff x="5888653" y="131087"/>
            <a:chExt cx="2068595" cy="2449290"/>
          </a:xfrm>
        </p:grpSpPr>
        <p:cxnSp>
          <p:nvCxnSpPr>
            <p:cNvPr id="6" name="Straight Arrow Connector 5">
              <a:extLst>
                <a:ext uri="{FF2B5EF4-FFF2-40B4-BE49-F238E27FC236}">
                  <a16:creationId xmlns:a16="http://schemas.microsoft.com/office/drawing/2014/main" id="{CF908D31-61B6-3F55-88C4-B2C007CFA119}"/>
                </a:ext>
              </a:extLst>
            </p:cNvPr>
            <p:cNvCxnSpPr>
              <a:cxnSpLocks/>
            </p:cNvCxnSpPr>
            <p:nvPr/>
          </p:nvCxnSpPr>
          <p:spPr>
            <a:xfrm>
              <a:off x="6219064" y="2262704"/>
              <a:ext cx="1738184" cy="0"/>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A35BCD78-FCE2-8CA1-81EB-DEBE285E0FE6}"/>
                </a:ext>
              </a:extLst>
            </p:cNvPr>
            <p:cNvCxnSpPr>
              <a:cxnSpLocks/>
            </p:cNvCxnSpPr>
            <p:nvPr/>
          </p:nvCxnSpPr>
          <p:spPr>
            <a:xfrm rot="16200000">
              <a:off x="5440589" y="1506111"/>
              <a:ext cx="1738184" cy="0"/>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46AAD0A9-4953-4488-354A-E9B9CA36E2F9}"/>
                </a:ext>
              </a:extLst>
            </p:cNvPr>
            <p:cNvSpPr/>
            <p:nvPr/>
          </p:nvSpPr>
          <p:spPr>
            <a:xfrm>
              <a:off x="7314667" y="1721932"/>
              <a:ext cx="252000" cy="252000"/>
            </a:xfrm>
            <a:prstGeom prst="ellipse">
              <a:avLst/>
            </a:prstGeom>
            <a:gradFill flip="none" rotWithShape="1">
              <a:gsLst>
                <a:gs pos="60000">
                  <a:schemeClr val="accent2">
                    <a:lumMod val="60000"/>
                    <a:lumOff val="40000"/>
                  </a:schemeClr>
                </a:gs>
                <a:gs pos="0">
                  <a:schemeClr val="accent2">
                    <a:lumMod val="75000"/>
                  </a:schemeClr>
                </a:gs>
                <a:gs pos="97000">
                  <a:schemeClr val="accent2">
                    <a:lumMod val="20000"/>
                    <a:lumOff val="8000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D3360B6C-498D-7744-CACB-B9E9DC3FBF96}"/>
                </a:ext>
              </a:extLst>
            </p:cNvPr>
            <p:cNvSpPr/>
            <p:nvPr/>
          </p:nvSpPr>
          <p:spPr>
            <a:xfrm>
              <a:off x="6405476" y="1351093"/>
              <a:ext cx="252000" cy="252000"/>
            </a:xfrm>
            <a:prstGeom prst="ellipse">
              <a:avLst/>
            </a:prstGeom>
            <a:gradFill flip="none" rotWithShape="1">
              <a:gsLst>
                <a:gs pos="60000">
                  <a:schemeClr val="accent2">
                    <a:lumMod val="60000"/>
                    <a:lumOff val="40000"/>
                  </a:schemeClr>
                </a:gs>
                <a:gs pos="0">
                  <a:schemeClr val="accent2">
                    <a:lumMod val="75000"/>
                  </a:schemeClr>
                </a:gs>
                <a:gs pos="97000">
                  <a:schemeClr val="accent2">
                    <a:lumMod val="20000"/>
                    <a:lumOff val="8000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EE07E437-A86C-9CAE-E026-C12794431CA0}"/>
                    </a:ext>
                  </a:extLst>
                </p:cNvPr>
                <p:cNvSpPr txBox="1"/>
                <p:nvPr/>
              </p:nvSpPr>
              <p:spPr>
                <a:xfrm>
                  <a:off x="7626837" y="2303378"/>
                  <a:ext cx="33041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𝜓</m:t>
                            </m:r>
                          </m:e>
                          <m:sub>
                            <m:r>
                              <a:rPr lang="de-DE" b="0" i="1" smtClean="0">
                                <a:latin typeface="Cambria Math" panose="02040503050406030204" pitchFamily="18" charset="0"/>
                              </a:rPr>
                              <m:t>𝑥</m:t>
                            </m:r>
                          </m:sub>
                        </m:sSub>
                      </m:oMath>
                    </m:oMathPara>
                  </a14:m>
                  <a:endParaRPr lang="en-US" dirty="0"/>
                </a:p>
              </p:txBody>
            </p:sp>
          </mc:Choice>
          <mc:Fallback xmlns="">
            <p:sp>
              <p:nvSpPr>
                <p:cNvPr id="19" name="TextBox 18">
                  <a:extLst>
                    <a:ext uri="{FF2B5EF4-FFF2-40B4-BE49-F238E27FC236}">
                      <a16:creationId xmlns:a16="http://schemas.microsoft.com/office/drawing/2014/main" id="{EE07E437-A86C-9CAE-E026-C12794431CA0}"/>
                    </a:ext>
                  </a:extLst>
                </p:cNvPr>
                <p:cNvSpPr txBox="1">
                  <a:spLocks noRot="1" noChangeAspect="1" noMove="1" noResize="1" noEditPoints="1" noAdjustHandles="1" noChangeArrowheads="1" noChangeShapeType="1" noTextEdit="1"/>
                </p:cNvSpPr>
                <p:nvPr/>
              </p:nvSpPr>
              <p:spPr>
                <a:xfrm>
                  <a:off x="7626837" y="2303378"/>
                  <a:ext cx="330411" cy="276999"/>
                </a:xfrm>
                <a:prstGeom prst="rect">
                  <a:avLst/>
                </a:prstGeom>
                <a:blipFill>
                  <a:blip r:embed="rId3"/>
                  <a:stretch>
                    <a:fillRect l="-24074" b="-377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62C35676-6AA7-AC5C-74D2-A749DCB4C842}"/>
                    </a:ext>
                  </a:extLst>
                </p:cNvPr>
                <p:cNvSpPr txBox="1"/>
                <p:nvPr/>
              </p:nvSpPr>
              <p:spPr>
                <a:xfrm>
                  <a:off x="5888653" y="585580"/>
                  <a:ext cx="338041" cy="2989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𝜓</m:t>
                            </m:r>
                          </m:e>
                          <m:sub>
                            <m:r>
                              <a:rPr lang="de-DE" b="0" i="1" smtClean="0">
                                <a:latin typeface="Cambria Math" panose="02040503050406030204" pitchFamily="18" charset="0"/>
                              </a:rPr>
                              <m:t>𝑦</m:t>
                            </m:r>
                          </m:sub>
                        </m:sSub>
                      </m:oMath>
                    </m:oMathPara>
                  </a14:m>
                  <a:endParaRPr lang="en-US" dirty="0"/>
                </a:p>
              </p:txBody>
            </p:sp>
          </mc:Choice>
          <mc:Fallback xmlns="">
            <p:sp>
              <p:nvSpPr>
                <p:cNvPr id="20" name="TextBox 19">
                  <a:extLst>
                    <a:ext uri="{FF2B5EF4-FFF2-40B4-BE49-F238E27FC236}">
                      <a16:creationId xmlns:a16="http://schemas.microsoft.com/office/drawing/2014/main" id="{62C35676-6AA7-AC5C-74D2-A749DCB4C842}"/>
                    </a:ext>
                  </a:extLst>
                </p:cNvPr>
                <p:cNvSpPr txBox="1">
                  <a:spLocks noRot="1" noChangeAspect="1" noMove="1" noResize="1" noEditPoints="1" noAdjustHandles="1" noChangeArrowheads="1" noChangeShapeType="1" noTextEdit="1"/>
                </p:cNvSpPr>
                <p:nvPr/>
              </p:nvSpPr>
              <p:spPr>
                <a:xfrm>
                  <a:off x="5888653" y="585580"/>
                  <a:ext cx="338041" cy="298928"/>
                </a:xfrm>
                <a:prstGeom prst="rect">
                  <a:avLst/>
                </a:prstGeom>
                <a:blipFill>
                  <a:blip r:embed="rId4"/>
                  <a:stretch>
                    <a:fillRect l="-23636" r="-3636" b="-26531"/>
                  </a:stretch>
                </a:blipFill>
              </p:spPr>
              <p:txBody>
                <a:bodyPr/>
                <a:lstStyle/>
                <a:p>
                  <a:r>
                    <a:rPr lang="en-US">
                      <a:noFill/>
                    </a:rPr>
                    <a:t> </a:t>
                  </a:r>
                </a:p>
              </p:txBody>
            </p:sp>
          </mc:Fallback>
        </mc:AlternateContent>
        <p:cxnSp>
          <p:nvCxnSpPr>
            <p:cNvPr id="22" name="Straight Connector 21">
              <a:extLst>
                <a:ext uri="{FF2B5EF4-FFF2-40B4-BE49-F238E27FC236}">
                  <a16:creationId xmlns:a16="http://schemas.microsoft.com/office/drawing/2014/main" id="{68C9F5EB-D743-2A07-18CC-9DC671257C65}"/>
                </a:ext>
              </a:extLst>
            </p:cNvPr>
            <p:cNvCxnSpPr/>
            <p:nvPr/>
          </p:nvCxnSpPr>
          <p:spPr>
            <a:xfrm>
              <a:off x="6610090" y="967146"/>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A2310E8-8460-463B-FD6A-CDA09E53092C}"/>
                </a:ext>
              </a:extLst>
            </p:cNvPr>
            <p:cNvCxnSpPr/>
            <p:nvPr/>
          </p:nvCxnSpPr>
          <p:spPr>
            <a:xfrm>
              <a:off x="6946397" y="958784"/>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5EEFA4BF-2DDD-9C08-89F1-3D3EE596BBCD}"/>
                </a:ext>
              </a:extLst>
            </p:cNvPr>
            <p:cNvCxnSpPr/>
            <p:nvPr/>
          </p:nvCxnSpPr>
          <p:spPr>
            <a:xfrm>
              <a:off x="7261659" y="967146"/>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6DEFE77-A46E-5983-63A5-97A3C9B059A2}"/>
                </a:ext>
              </a:extLst>
            </p:cNvPr>
            <p:cNvCxnSpPr/>
            <p:nvPr/>
          </p:nvCxnSpPr>
          <p:spPr>
            <a:xfrm>
              <a:off x="7602061" y="958784"/>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BD2D5CFF-0650-FDAD-260E-C22BFA61F1A9}"/>
                </a:ext>
              </a:extLst>
            </p:cNvPr>
            <p:cNvCxnSpPr>
              <a:cxnSpLocks/>
            </p:cNvCxnSpPr>
            <p:nvPr/>
          </p:nvCxnSpPr>
          <p:spPr>
            <a:xfrm rot="16200000">
              <a:off x="6965277" y="314627"/>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B287DBC5-9D49-32A5-D5FB-AB86C3AB8236}"/>
                </a:ext>
              </a:extLst>
            </p:cNvPr>
            <p:cNvCxnSpPr>
              <a:cxnSpLocks/>
            </p:cNvCxnSpPr>
            <p:nvPr/>
          </p:nvCxnSpPr>
          <p:spPr>
            <a:xfrm rot="16200000">
              <a:off x="6954061" y="656461"/>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6966EAC8-FAC1-CA70-EDE1-68E7A59964BD}"/>
                </a:ext>
              </a:extLst>
            </p:cNvPr>
            <p:cNvCxnSpPr>
              <a:cxnSpLocks/>
            </p:cNvCxnSpPr>
            <p:nvPr/>
          </p:nvCxnSpPr>
          <p:spPr>
            <a:xfrm rot="16200000">
              <a:off x="6978837" y="984559"/>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C9711C3F-1D67-8AFB-9DDE-5F54596820C6}"/>
                </a:ext>
              </a:extLst>
            </p:cNvPr>
            <p:cNvCxnSpPr>
              <a:cxnSpLocks/>
            </p:cNvCxnSpPr>
            <p:nvPr/>
          </p:nvCxnSpPr>
          <p:spPr>
            <a:xfrm rot="16200000">
              <a:off x="6978837" y="1308214"/>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50B4D384-C8FC-1353-0498-2847D6877AE4}"/>
                    </a:ext>
                  </a:extLst>
                </p:cNvPr>
                <p:cNvSpPr txBox="1"/>
                <p:nvPr/>
              </p:nvSpPr>
              <p:spPr>
                <a:xfrm>
                  <a:off x="6303011" y="131087"/>
                  <a:ext cx="1351652" cy="369332"/>
                </a:xfrm>
                <a:prstGeom prst="rect">
                  <a:avLst/>
                </a:prstGeom>
                <a:noFill/>
              </p:spPr>
              <p:txBody>
                <a:bodyPr wrap="none" rtlCol="0">
                  <a:spAutoFit/>
                </a:bodyPr>
                <a:lstStyle/>
                <a:p>
                  <a:r>
                    <a:rPr lang="en-US" dirty="0"/>
                    <a:t>Snapshot </a:t>
                  </a:r>
                  <a14:m>
                    <m:oMath xmlns:m="http://schemas.openxmlformats.org/officeDocument/2006/math">
                      <m:r>
                        <a:rPr lang="en-US" i="1" dirty="0" smtClean="0">
                          <a:latin typeface="Cambria Math" panose="02040503050406030204" pitchFamily="18" charset="0"/>
                        </a:rPr>
                        <m:t>1</m:t>
                      </m:r>
                    </m:oMath>
                  </a14:m>
                  <a:endParaRPr lang="en-US" dirty="0"/>
                </a:p>
              </p:txBody>
            </p:sp>
          </mc:Choice>
          <mc:Fallback xmlns="">
            <p:sp>
              <p:nvSpPr>
                <p:cNvPr id="61" name="TextBox 60">
                  <a:extLst>
                    <a:ext uri="{FF2B5EF4-FFF2-40B4-BE49-F238E27FC236}">
                      <a16:creationId xmlns:a16="http://schemas.microsoft.com/office/drawing/2014/main" id="{50B4D384-C8FC-1353-0498-2847D6877AE4}"/>
                    </a:ext>
                  </a:extLst>
                </p:cNvPr>
                <p:cNvSpPr txBox="1">
                  <a:spLocks noRot="1" noChangeAspect="1" noMove="1" noResize="1" noEditPoints="1" noAdjustHandles="1" noChangeArrowheads="1" noChangeShapeType="1" noTextEdit="1"/>
                </p:cNvSpPr>
                <p:nvPr/>
              </p:nvSpPr>
              <p:spPr>
                <a:xfrm>
                  <a:off x="6303011" y="131087"/>
                  <a:ext cx="1351652" cy="369332"/>
                </a:xfrm>
                <a:prstGeom prst="rect">
                  <a:avLst/>
                </a:prstGeom>
                <a:blipFill>
                  <a:blip r:embed="rId5"/>
                  <a:stretch>
                    <a:fillRect l="-4054" t="-10000" b="-26667"/>
                  </a:stretch>
                </a:blipFill>
              </p:spPr>
              <p:txBody>
                <a:bodyPr/>
                <a:lstStyle/>
                <a:p>
                  <a:r>
                    <a:rPr lang="en-US">
                      <a:noFill/>
                    </a:rPr>
                    <a:t> </a:t>
                  </a:r>
                </a:p>
              </p:txBody>
            </p:sp>
          </mc:Fallback>
        </mc:AlternateContent>
      </p:grpSp>
      <p:grpSp>
        <p:nvGrpSpPr>
          <p:cNvPr id="90" name="Group 89">
            <a:extLst>
              <a:ext uri="{FF2B5EF4-FFF2-40B4-BE49-F238E27FC236}">
                <a16:creationId xmlns:a16="http://schemas.microsoft.com/office/drawing/2014/main" id="{363B8B4B-54F7-7D4F-ED18-84331D244822}"/>
              </a:ext>
            </a:extLst>
          </p:cNvPr>
          <p:cNvGrpSpPr/>
          <p:nvPr/>
        </p:nvGrpSpPr>
        <p:grpSpPr>
          <a:xfrm>
            <a:off x="7957248" y="81231"/>
            <a:ext cx="2712387" cy="2514016"/>
            <a:chOff x="7957248" y="81231"/>
            <a:chExt cx="2712387" cy="2514016"/>
          </a:xfrm>
        </p:grpSpPr>
        <p:cxnSp>
          <p:nvCxnSpPr>
            <p:cNvPr id="31" name="Straight Arrow Connector 30">
              <a:extLst>
                <a:ext uri="{FF2B5EF4-FFF2-40B4-BE49-F238E27FC236}">
                  <a16:creationId xmlns:a16="http://schemas.microsoft.com/office/drawing/2014/main" id="{4EE58EED-85A0-43DA-B145-FFAF4C073914}"/>
                </a:ext>
              </a:extLst>
            </p:cNvPr>
            <p:cNvCxnSpPr>
              <a:cxnSpLocks/>
            </p:cNvCxnSpPr>
            <p:nvPr/>
          </p:nvCxnSpPr>
          <p:spPr>
            <a:xfrm>
              <a:off x="8931451" y="2280749"/>
              <a:ext cx="1738184" cy="0"/>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1EADB65F-2334-2337-64E6-D8C160D4E952}"/>
                </a:ext>
              </a:extLst>
            </p:cNvPr>
            <p:cNvCxnSpPr>
              <a:cxnSpLocks/>
            </p:cNvCxnSpPr>
            <p:nvPr/>
          </p:nvCxnSpPr>
          <p:spPr>
            <a:xfrm rot="16200000">
              <a:off x="8130751" y="1520981"/>
              <a:ext cx="1738184" cy="0"/>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33" name="Oval 32">
              <a:extLst>
                <a:ext uri="{FF2B5EF4-FFF2-40B4-BE49-F238E27FC236}">
                  <a16:creationId xmlns:a16="http://schemas.microsoft.com/office/drawing/2014/main" id="{53C6E124-4514-BA4E-9787-21556F46B3C6}"/>
                </a:ext>
              </a:extLst>
            </p:cNvPr>
            <p:cNvSpPr/>
            <p:nvPr/>
          </p:nvSpPr>
          <p:spPr>
            <a:xfrm>
              <a:off x="10004829" y="1756257"/>
              <a:ext cx="252000" cy="252000"/>
            </a:xfrm>
            <a:prstGeom prst="ellipse">
              <a:avLst/>
            </a:prstGeom>
            <a:gradFill flip="none" rotWithShape="1">
              <a:gsLst>
                <a:gs pos="60000">
                  <a:schemeClr val="accent2">
                    <a:lumMod val="60000"/>
                    <a:lumOff val="40000"/>
                  </a:schemeClr>
                </a:gs>
                <a:gs pos="0">
                  <a:schemeClr val="accent2">
                    <a:lumMod val="75000"/>
                  </a:schemeClr>
                </a:gs>
                <a:gs pos="97000">
                  <a:schemeClr val="accent2">
                    <a:lumMod val="20000"/>
                    <a:lumOff val="8000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F7AE27EA-FF57-04CE-D836-EC514187AC3B}"/>
                </a:ext>
              </a:extLst>
            </p:cNvPr>
            <p:cNvSpPr/>
            <p:nvPr/>
          </p:nvSpPr>
          <p:spPr>
            <a:xfrm>
              <a:off x="9117863" y="1369138"/>
              <a:ext cx="252000" cy="252000"/>
            </a:xfrm>
            <a:prstGeom prst="ellipse">
              <a:avLst/>
            </a:prstGeom>
            <a:gradFill flip="none" rotWithShape="1">
              <a:gsLst>
                <a:gs pos="60000">
                  <a:schemeClr val="accent2">
                    <a:lumMod val="60000"/>
                    <a:lumOff val="40000"/>
                  </a:schemeClr>
                </a:gs>
                <a:gs pos="0">
                  <a:schemeClr val="accent2">
                    <a:lumMod val="75000"/>
                  </a:schemeClr>
                </a:gs>
                <a:gs pos="97000">
                  <a:schemeClr val="accent2">
                    <a:lumMod val="20000"/>
                    <a:lumOff val="8000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0C8DE3F2-72E6-E4D4-C3A6-25AB10509E6E}"/>
                    </a:ext>
                  </a:extLst>
                </p:cNvPr>
                <p:cNvSpPr txBox="1"/>
                <p:nvPr/>
              </p:nvSpPr>
              <p:spPr>
                <a:xfrm>
                  <a:off x="10316999" y="2318248"/>
                  <a:ext cx="33041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𝜓</m:t>
                            </m:r>
                          </m:e>
                          <m:sub>
                            <m:r>
                              <a:rPr lang="de-DE" b="0" i="1" smtClean="0">
                                <a:latin typeface="Cambria Math" panose="02040503050406030204" pitchFamily="18" charset="0"/>
                              </a:rPr>
                              <m:t>𝑥</m:t>
                            </m:r>
                          </m:sub>
                        </m:sSub>
                      </m:oMath>
                    </m:oMathPara>
                  </a14:m>
                  <a:endParaRPr lang="en-US" dirty="0"/>
                </a:p>
              </p:txBody>
            </p:sp>
          </mc:Choice>
          <mc:Fallback xmlns="">
            <p:sp>
              <p:nvSpPr>
                <p:cNvPr id="35" name="TextBox 34">
                  <a:extLst>
                    <a:ext uri="{FF2B5EF4-FFF2-40B4-BE49-F238E27FC236}">
                      <a16:creationId xmlns:a16="http://schemas.microsoft.com/office/drawing/2014/main" id="{0C8DE3F2-72E6-E4D4-C3A6-25AB10509E6E}"/>
                    </a:ext>
                  </a:extLst>
                </p:cNvPr>
                <p:cNvSpPr txBox="1">
                  <a:spLocks noRot="1" noChangeAspect="1" noMove="1" noResize="1" noEditPoints="1" noAdjustHandles="1" noChangeArrowheads="1" noChangeShapeType="1" noTextEdit="1"/>
                </p:cNvSpPr>
                <p:nvPr/>
              </p:nvSpPr>
              <p:spPr>
                <a:xfrm>
                  <a:off x="10316999" y="2318248"/>
                  <a:ext cx="330411" cy="276999"/>
                </a:xfrm>
                <a:prstGeom prst="rect">
                  <a:avLst/>
                </a:prstGeom>
                <a:blipFill>
                  <a:blip r:embed="rId6"/>
                  <a:stretch>
                    <a:fillRect l="-23636" b="-347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6480C5E5-CEE1-1EF0-C2B7-BF9794B32C0F}"/>
                    </a:ext>
                  </a:extLst>
                </p:cNvPr>
                <p:cNvSpPr txBox="1"/>
                <p:nvPr/>
              </p:nvSpPr>
              <p:spPr>
                <a:xfrm>
                  <a:off x="8578815" y="600450"/>
                  <a:ext cx="338041" cy="2989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𝜓</m:t>
                            </m:r>
                          </m:e>
                          <m:sub>
                            <m:r>
                              <a:rPr lang="de-DE" b="0" i="1" smtClean="0">
                                <a:latin typeface="Cambria Math" panose="02040503050406030204" pitchFamily="18" charset="0"/>
                              </a:rPr>
                              <m:t>𝑦</m:t>
                            </m:r>
                          </m:sub>
                        </m:sSub>
                      </m:oMath>
                    </m:oMathPara>
                  </a14:m>
                  <a:endParaRPr lang="en-US" dirty="0"/>
                </a:p>
              </p:txBody>
            </p:sp>
          </mc:Choice>
          <mc:Fallback xmlns="">
            <p:sp>
              <p:nvSpPr>
                <p:cNvPr id="36" name="TextBox 35">
                  <a:extLst>
                    <a:ext uri="{FF2B5EF4-FFF2-40B4-BE49-F238E27FC236}">
                      <a16:creationId xmlns:a16="http://schemas.microsoft.com/office/drawing/2014/main" id="{6480C5E5-CEE1-1EF0-C2B7-BF9794B32C0F}"/>
                    </a:ext>
                  </a:extLst>
                </p:cNvPr>
                <p:cNvSpPr txBox="1">
                  <a:spLocks noRot="1" noChangeAspect="1" noMove="1" noResize="1" noEditPoints="1" noAdjustHandles="1" noChangeArrowheads="1" noChangeShapeType="1" noTextEdit="1"/>
                </p:cNvSpPr>
                <p:nvPr/>
              </p:nvSpPr>
              <p:spPr>
                <a:xfrm>
                  <a:off x="8578815" y="600450"/>
                  <a:ext cx="338041" cy="298928"/>
                </a:xfrm>
                <a:prstGeom prst="rect">
                  <a:avLst/>
                </a:prstGeom>
                <a:blipFill>
                  <a:blip r:embed="rId7"/>
                  <a:stretch>
                    <a:fillRect l="-23214" r="-3571" b="-24000"/>
                  </a:stretch>
                </a:blipFill>
              </p:spPr>
              <p:txBody>
                <a:bodyPr/>
                <a:lstStyle/>
                <a:p>
                  <a:r>
                    <a:rPr lang="en-US">
                      <a:noFill/>
                    </a:rPr>
                    <a:t> </a:t>
                  </a:r>
                </a:p>
              </p:txBody>
            </p:sp>
          </mc:Fallback>
        </mc:AlternateContent>
        <p:cxnSp>
          <p:nvCxnSpPr>
            <p:cNvPr id="37" name="Straight Connector 36">
              <a:extLst>
                <a:ext uri="{FF2B5EF4-FFF2-40B4-BE49-F238E27FC236}">
                  <a16:creationId xmlns:a16="http://schemas.microsoft.com/office/drawing/2014/main" id="{3B65CFCF-2F91-3273-72DF-9FAC32EBD7EE}"/>
                </a:ext>
              </a:extLst>
            </p:cNvPr>
            <p:cNvCxnSpPr/>
            <p:nvPr/>
          </p:nvCxnSpPr>
          <p:spPr>
            <a:xfrm>
              <a:off x="9478119" y="889027"/>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F04D7B8D-966D-25C5-474C-59787B81BD60}"/>
                </a:ext>
              </a:extLst>
            </p:cNvPr>
            <p:cNvCxnSpPr/>
            <p:nvPr/>
          </p:nvCxnSpPr>
          <p:spPr>
            <a:xfrm>
              <a:off x="9814426" y="880665"/>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ECF2EABB-512E-784D-3BA9-CD125D0AABDE}"/>
                </a:ext>
              </a:extLst>
            </p:cNvPr>
            <p:cNvCxnSpPr/>
            <p:nvPr/>
          </p:nvCxnSpPr>
          <p:spPr>
            <a:xfrm>
              <a:off x="10129688" y="889027"/>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79C9162E-7897-C327-4A61-94A977E65706}"/>
                </a:ext>
              </a:extLst>
            </p:cNvPr>
            <p:cNvCxnSpPr/>
            <p:nvPr/>
          </p:nvCxnSpPr>
          <p:spPr>
            <a:xfrm>
              <a:off x="10470090" y="880665"/>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BA73E81E-2425-CC94-B882-E1C3C88243F4}"/>
                </a:ext>
              </a:extLst>
            </p:cNvPr>
            <p:cNvCxnSpPr>
              <a:cxnSpLocks/>
            </p:cNvCxnSpPr>
            <p:nvPr/>
          </p:nvCxnSpPr>
          <p:spPr>
            <a:xfrm rot="16200000">
              <a:off x="9833306" y="236508"/>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5EA005FD-58A6-6901-8D30-ACA1D78829A4}"/>
                </a:ext>
              </a:extLst>
            </p:cNvPr>
            <p:cNvCxnSpPr>
              <a:cxnSpLocks/>
            </p:cNvCxnSpPr>
            <p:nvPr/>
          </p:nvCxnSpPr>
          <p:spPr>
            <a:xfrm rot="16200000">
              <a:off x="9822090" y="578342"/>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25CCBEB2-9E18-6BA2-6564-ED2A3AA58DD5}"/>
                </a:ext>
              </a:extLst>
            </p:cNvPr>
            <p:cNvCxnSpPr>
              <a:cxnSpLocks/>
            </p:cNvCxnSpPr>
            <p:nvPr/>
          </p:nvCxnSpPr>
          <p:spPr>
            <a:xfrm rot="16200000">
              <a:off x="9846866" y="906440"/>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02FB4274-2278-A113-0C54-423E7F91132A}"/>
                </a:ext>
              </a:extLst>
            </p:cNvPr>
            <p:cNvCxnSpPr>
              <a:cxnSpLocks/>
            </p:cNvCxnSpPr>
            <p:nvPr/>
          </p:nvCxnSpPr>
          <p:spPr>
            <a:xfrm rot="16200000">
              <a:off x="9846866" y="1230095"/>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D1EE76DE-58C8-152B-E34A-5E5F6137210F}"/>
                </a:ext>
              </a:extLst>
            </p:cNvPr>
            <p:cNvCxnSpPr/>
            <p:nvPr/>
          </p:nvCxnSpPr>
          <p:spPr>
            <a:xfrm>
              <a:off x="7957248" y="1581953"/>
              <a:ext cx="408539" cy="0"/>
            </a:xfrm>
            <a:prstGeom prst="straightConnector1">
              <a:avLst/>
            </a:prstGeom>
            <a:ln w="22225">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77624E2E-0010-6D70-610F-ACB675F6DD9C}"/>
                    </a:ext>
                  </a:extLst>
                </p:cNvPr>
                <p:cNvSpPr txBox="1"/>
                <p:nvPr/>
              </p:nvSpPr>
              <p:spPr>
                <a:xfrm>
                  <a:off x="9047094" y="81231"/>
                  <a:ext cx="1458476" cy="369332"/>
                </a:xfrm>
                <a:prstGeom prst="rect">
                  <a:avLst/>
                </a:prstGeom>
                <a:noFill/>
              </p:spPr>
              <p:txBody>
                <a:bodyPr wrap="none" rtlCol="0">
                  <a:spAutoFit/>
                </a:bodyPr>
                <a:lstStyle/>
                <a:p>
                  <a:r>
                    <a:rPr lang="en-US" dirty="0"/>
                    <a:t>Snapshot </a:t>
                  </a:r>
                  <a14:m>
                    <m:oMath xmlns:m="http://schemas.openxmlformats.org/officeDocument/2006/math">
                      <m:sSub>
                        <m:sSubPr>
                          <m:ctrlPr>
                            <a:rPr lang="en-US" i="1" dirty="0" smtClean="0">
                              <a:latin typeface="Cambria Math" panose="02040503050406030204" pitchFamily="18" charset="0"/>
                            </a:rPr>
                          </m:ctrlPr>
                        </m:sSubPr>
                        <m:e>
                          <m:r>
                            <a:rPr lang="de-DE" b="0" i="1" dirty="0" smtClean="0">
                              <a:latin typeface="Cambria Math" panose="02040503050406030204" pitchFamily="18" charset="0"/>
                            </a:rPr>
                            <m:t>𝑛</m:t>
                          </m:r>
                        </m:e>
                        <m:sub>
                          <m:r>
                            <a:rPr lang="de-DE" b="0" i="1" dirty="0" smtClean="0">
                              <a:latin typeface="Cambria Math" panose="02040503050406030204" pitchFamily="18" charset="0"/>
                            </a:rPr>
                            <m:t>1</m:t>
                          </m:r>
                        </m:sub>
                      </m:sSub>
                    </m:oMath>
                  </a14:m>
                  <a:endParaRPr lang="en-US" dirty="0"/>
                </a:p>
              </p:txBody>
            </p:sp>
          </mc:Choice>
          <mc:Fallback xmlns="">
            <p:sp>
              <p:nvSpPr>
                <p:cNvPr id="62" name="TextBox 61">
                  <a:extLst>
                    <a:ext uri="{FF2B5EF4-FFF2-40B4-BE49-F238E27FC236}">
                      <a16:creationId xmlns:a16="http://schemas.microsoft.com/office/drawing/2014/main" id="{77624E2E-0010-6D70-610F-ACB675F6DD9C}"/>
                    </a:ext>
                  </a:extLst>
                </p:cNvPr>
                <p:cNvSpPr txBox="1">
                  <a:spLocks noRot="1" noChangeAspect="1" noMove="1" noResize="1" noEditPoints="1" noAdjustHandles="1" noChangeArrowheads="1" noChangeShapeType="1" noTextEdit="1"/>
                </p:cNvSpPr>
                <p:nvPr/>
              </p:nvSpPr>
              <p:spPr>
                <a:xfrm>
                  <a:off x="9047094" y="81231"/>
                  <a:ext cx="1458476" cy="369332"/>
                </a:xfrm>
                <a:prstGeom prst="rect">
                  <a:avLst/>
                </a:prstGeom>
                <a:blipFill>
                  <a:blip r:embed="rId8"/>
                  <a:stretch>
                    <a:fillRect l="-3347" t="-8197" b="-24590"/>
                  </a:stretch>
                </a:blipFill>
              </p:spPr>
              <p:txBody>
                <a:bodyPr/>
                <a:lstStyle/>
                <a:p>
                  <a:r>
                    <a:rPr lang="en-US">
                      <a:noFill/>
                    </a:rPr>
                    <a:t> </a:t>
                  </a:r>
                </a:p>
              </p:txBody>
            </p:sp>
          </mc:Fallback>
        </mc:AlternateContent>
      </p:grpSp>
      <p:cxnSp>
        <p:nvCxnSpPr>
          <p:cNvPr id="47" name="Straight Arrow Connector 46">
            <a:extLst>
              <a:ext uri="{FF2B5EF4-FFF2-40B4-BE49-F238E27FC236}">
                <a16:creationId xmlns:a16="http://schemas.microsoft.com/office/drawing/2014/main" id="{93C5E671-E65C-2591-92E6-623CC897170E}"/>
              </a:ext>
            </a:extLst>
          </p:cNvPr>
          <p:cNvCxnSpPr>
            <a:cxnSpLocks/>
          </p:cNvCxnSpPr>
          <p:nvPr/>
        </p:nvCxnSpPr>
        <p:spPr>
          <a:xfrm>
            <a:off x="8909531" y="5746803"/>
            <a:ext cx="1738184" cy="0"/>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EC5210A6-5D1D-8DFB-190E-893EF81EEC3A}"/>
              </a:ext>
            </a:extLst>
          </p:cNvPr>
          <p:cNvCxnSpPr>
            <a:cxnSpLocks/>
          </p:cNvCxnSpPr>
          <p:nvPr/>
        </p:nvCxnSpPr>
        <p:spPr>
          <a:xfrm rot="16200000">
            <a:off x="8108831" y="4987035"/>
            <a:ext cx="1738184" cy="0"/>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49" name="Oval 48">
            <a:extLst>
              <a:ext uri="{FF2B5EF4-FFF2-40B4-BE49-F238E27FC236}">
                <a16:creationId xmlns:a16="http://schemas.microsoft.com/office/drawing/2014/main" id="{40DC273B-AB25-EF4E-7A6E-78F8F995CF0F}"/>
              </a:ext>
            </a:extLst>
          </p:cNvPr>
          <p:cNvSpPr/>
          <p:nvPr/>
        </p:nvSpPr>
        <p:spPr>
          <a:xfrm>
            <a:off x="9982909" y="5222311"/>
            <a:ext cx="252000" cy="252000"/>
          </a:xfrm>
          <a:prstGeom prst="ellipse">
            <a:avLst/>
          </a:prstGeom>
          <a:gradFill flip="none" rotWithShape="1">
            <a:gsLst>
              <a:gs pos="60000">
                <a:schemeClr val="accent2">
                  <a:lumMod val="60000"/>
                  <a:lumOff val="40000"/>
                </a:schemeClr>
              </a:gs>
              <a:gs pos="0">
                <a:schemeClr val="accent2">
                  <a:lumMod val="75000"/>
                </a:schemeClr>
              </a:gs>
              <a:gs pos="97000">
                <a:schemeClr val="accent2">
                  <a:lumMod val="20000"/>
                  <a:lumOff val="8000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B802448B-6C23-A673-2DDE-2C75627B6B68}"/>
              </a:ext>
            </a:extLst>
          </p:cNvPr>
          <p:cNvSpPr/>
          <p:nvPr/>
        </p:nvSpPr>
        <p:spPr>
          <a:xfrm>
            <a:off x="9095943" y="4835192"/>
            <a:ext cx="252000" cy="252000"/>
          </a:xfrm>
          <a:prstGeom prst="ellipse">
            <a:avLst/>
          </a:prstGeom>
          <a:gradFill flip="none" rotWithShape="1">
            <a:gsLst>
              <a:gs pos="60000">
                <a:schemeClr val="accent2">
                  <a:lumMod val="60000"/>
                  <a:lumOff val="40000"/>
                </a:schemeClr>
              </a:gs>
              <a:gs pos="0">
                <a:schemeClr val="accent2">
                  <a:lumMod val="75000"/>
                </a:schemeClr>
              </a:gs>
              <a:gs pos="97000">
                <a:schemeClr val="accent2">
                  <a:lumMod val="20000"/>
                  <a:lumOff val="8000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E3A305B8-69AA-F25C-7781-A813448198F4}"/>
                  </a:ext>
                </a:extLst>
              </p:cNvPr>
              <p:cNvSpPr txBox="1"/>
              <p:nvPr/>
            </p:nvSpPr>
            <p:spPr>
              <a:xfrm>
                <a:off x="10295079" y="5784302"/>
                <a:ext cx="33041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𝜓</m:t>
                          </m:r>
                        </m:e>
                        <m:sub>
                          <m:r>
                            <a:rPr lang="de-DE" b="0" i="1" smtClean="0">
                              <a:latin typeface="Cambria Math" panose="02040503050406030204" pitchFamily="18" charset="0"/>
                            </a:rPr>
                            <m:t>𝑥</m:t>
                          </m:r>
                        </m:sub>
                      </m:sSub>
                    </m:oMath>
                  </m:oMathPara>
                </a14:m>
                <a:endParaRPr lang="en-US" dirty="0"/>
              </a:p>
            </p:txBody>
          </p:sp>
        </mc:Choice>
        <mc:Fallback xmlns="">
          <p:sp>
            <p:nvSpPr>
              <p:cNvPr id="51" name="TextBox 50">
                <a:extLst>
                  <a:ext uri="{FF2B5EF4-FFF2-40B4-BE49-F238E27FC236}">
                    <a16:creationId xmlns:a16="http://schemas.microsoft.com/office/drawing/2014/main" id="{E3A305B8-69AA-F25C-7781-A813448198F4}"/>
                  </a:ext>
                </a:extLst>
              </p:cNvPr>
              <p:cNvSpPr txBox="1">
                <a:spLocks noRot="1" noChangeAspect="1" noMove="1" noResize="1" noEditPoints="1" noAdjustHandles="1" noChangeArrowheads="1" noChangeShapeType="1" noTextEdit="1"/>
              </p:cNvSpPr>
              <p:nvPr/>
            </p:nvSpPr>
            <p:spPr>
              <a:xfrm>
                <a:off x="10295079" y="5784302"/>
                <a:ext cx="330411" cy="276999"/>
              </a:xfrm>
              <a:prstGeom prst="rect">
                <a:avLst/>
              </a:prstGeom>
              <a:blipFill>
                <a:blip r:embed="rId9"/>
                <a:stretch>
                  <a:fillRect l="-24074" b="-377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C4257D34-E266-1675-A502-151DBBB9054E}"/>
                  </a:ext>
                </a:extLst>
              </p:cNvPr>
              <p:cNvSpPr txBox="1"/>
              <p:nvPr/>
            </p:nvSpPr>
            <p:spPr>
              <a:xfrm>
                <a:off x="8556895" y="4066504"/>
                <a:ext cx="338041" cy="2989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𝜓</m:t>
                          </m:r>
                        </m:e>
                        <m:sub>
                          <m:r>
                            <a:rPr lang="de-DE" b="0" i="1" smtClean="0">
                              <a:latin typeface="Cambria Math" panose="02040503050406030204" pitchFamily="18" charset="0"/>
                            </a:rPr>
                            <m:t>𝑦</m:t>
                          </m:r>
                        </m:sub>
                      </m:sSub>
                    </m:oMath>
                  </m:oMathPara>
                </a14:m>
                <a:endParaRPr lang="en-US" dirty="0"/>
              </a:p>
            </p:txBody>
          </p:sp>
        </mc:Choice>
        <mc:Fallback xmlns="">
          <p:sp>
            <p:nvSpPr>
              <p:cNvPr id="52" name="TextBox 51">
                <a:extLst>
                  <a:ext uri="{FF2B5EF4-FFF2-40B4-BE49-F238E27FC236}">
                    <a16:creationId xmlns:a16="http://schemas.microsoft.com/office/drawing/2014/main" id="{C4257D34-E266-1675-A502-151DBBB9054E}"/>
                  </a:ext>
                </a:extLst>
              </p:cNvPr>
              <p:cNvSpPr txBox="1">
                <a:spLocks noRot="1" noChangeAspect="1" noMove="1" noResize="1" noEditPoints="1" noAdjustHandles="1" noChangeArrowheads="1" noChangeShapeType="1" noTextEdit="1"/>
              </p:cNvSpPr>
              <p:nvPr/>
            </p:nvSpPr>
            <p:spPr>
              <a:xfrm>
                <a:off x="8556895" y="4066504"/>
                <a:ext cx="338041" cy="298928"/>
              </a:xfrm>
              <a:prstGeom prst="rect">
                <a:avLst/>
              </a:prstGeom>
              <a:blipFill>
                <a:blip r:embed="rId10"/>
                <a:stretch>
                  <a:fillRect l="-23636" r="-3636" b="-26531"/>
                </a:stretch>
              </a:blipFill>
            </p:spPr>
            <p:txBody>
              <a:bodyPr/>
              <a:lstStyle/>
              <a:p>
                <a:r>
                  <a:rPr lang="en-US">
                    <a:noFill/>
                  </a:rPr>
                  <a:t> </a:t>
                </a:r>
              </a:p>
            </p:txBody>
          </p:sp>
        </mc:Fallback>
      </mc:AlternateContent>
      <p:cxnSp>
        <p:nvCxnSpPr>
          <p:cNvPr id="53" name="Straight Connector 52">
            <a:extLst>
              <a:ext uri="{FF2B5EF4-FFF2-40B4-BE49-F238E27FC236}">
                <a16:creationId xmlns:a16="http://schemas.microsoft.com/office/drawing/2014/main" id="{2B003A27-1CF7-12F5-FE9D-F846FB6B4762}"/>
              </a:ext>
            </a:extLst>
          </p:cNvPr>
          <p:cNvCxnSpPr/>
          <p:nvPr/>
        </p:nvCxnSpPr>
        <p:spPr>
          <a:xfrm>
            <a:off x="9218074" y="4288406"/>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7A6DC8CA-240F-BF38-F077-3A2E99D7F63E}"/>
              </a:ext>
            </a:extLst>
          </p:cNvPr>
          <p:cNvCxnSpPr/>
          <p:nvPr/>
        </p:nvCxnSpPr>
        <p:spPr>
          <a:xfrm>
            <a:off x="9554381" y="4280044"/>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1F4B63B2-5E08-8E3F-A3BE-E91AE0C2DF7F}"/>
              </a:ext>
            </a:extLst>
          </p:cNvPr>
          <p:cNvCxnSpPr/>
          <p:nvPr/>
        </p:nvCxnSpPr>
        <p:spPr>
          <a:xfrm>
            <a:off x="9869643" y="4288406"/>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B3128C5A-CB0B-ED45-173A-835984FCA723}"/>
              </a:ext>
            </a:extLst>
          </p:cNvPr>
          <p:cNvCxnSpPr/>
          <p:nvPr/>
        </p:nvCxnSpPr>
        <p:spPr>
          <a:xfrm>
            <a:off x="10210045" y="4280044"/>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73E04F44-389B-A8E2-F9AB-0B1C8FC97609}"/>
              </a:ext>
            </a:extLst>
          </p:cNvPr>
          <p:cNvCxnSpPr>
            <a:cxnSpLocks/>
          </p:cNvCxnSpPr>
          <p:nvPr/>
        </p:nvCxnSpPr>
        <p:spPr>
          <a:xfrm rot="16200000">
            <a:off x="9573261" y="3635887"/>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749F248F-BD10-B7F1-FD43-38AF2941B4E6}"/>
              </a:ext>
            </a:extLst>
          </p:cNvPr>
          <p:cNvCxnSpPr>
            <a:cxnSpLocks/>
          </p:cNvCxnSpPr>
          <p:nvPr/>
        </p:nvCxnSpPr>
        <p:spPr>
          <a:xfrm rot="16200000">
            <a:off x="9562045" y="3977721"/>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0D264D31-3019-19B8-0749-F1C05E2ED19C}"/>
              </a:ext>
            </a:extLst>
          </p:cNvPr>
          <p:cNvCxnSpPr>
            <a:cxnSpLocks/>
          </p:cNvCxnSpPr>
          <p:nvPr/>
        </p:nvCxnSpPr>
        <p:spPr>
          <a:xfrm rot="16200000">
            <a:off x="9586821" y="4305819"/>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25EF0AB3-220E-CBC9-E655-A39094D7F3C4}"/>
              </a:ext>
            </a:extLst>
          </p:cNvPr>
          <p:cNvCxnSpPr>
            <a:cxnSpLocks/>
          </p:cNvCxnSpPr>
          <p:nvPr/>
        </p:nvCxnSpPr>
        <p:spPr>
          <a:xfrm rot="16200000">
            <a:off x="9586821" y="4629474"/>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EFDFB152-A678-F116-2D9E-65F2346AA374}"/>
              </a:ext>
            </a:extLst>
          </p:cNvPr>
          <p:cNvCxnSpPr>
            <a:cxnSpLocks/>
          </p:cNvCxnSpPr>
          <p:nvPr/>
        </p:nvCxnSpPr>
        <p:spPr>
          <a:xfrm>
            <a:off x="9802917" y="2789927"/>
            <a:ext cx="0" cy="509722"/>
          </a:xfrm>
          <a:prstGeom prst="straightConnector1">
            <a:avLst/>
          </a:prstGeom>
          <a:ln w="22225">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56031FD7-B857-A273-C771-B58DDA661140}"/>
                  </a:ext>
                </a:extLst>
              </p:cNvPr>
              <p:cNvSpPr txBox="1"/>
              <p:nvPr/>
            </p:nvSpPr>
            <p:spPr>
              <a:xfrm>
                <a:off x="9036390" y="3601901"/>
                <a:ext cx="1458476" cy="369332"/>
              </a:xfrm>
              <a:prstGeom prst="rect">
                <a:avLst/>
              </a:prstGeom>
              <a:noFill/>
            </p:spPr>
            <p:txBody>
              <a:bodyPr wrap="none" rtlCol="0">
                <a:spAutoFit/>
              </a:bodyPr>
              <a:lstStyle/>
              <a:p>
                <a:r>
                  <a:rPr lang="en-US" dirty="0"/>
                  <a:t>Snapshot </a:t>
                </a:r>
                <a14:m>
                  <m:oMath xmlns:m="http://schemas.openxmlformats.org/officeDocument/2006/math">
                    <m:sSub>
                      <m:sSubPr>
                        <m:ctrlPr>
                          <a:rPr lang="en-US" i="1" dirty="0">
                            <a:latin typeface="Cambria Math" panose="02040503050406030204" pitchFamily="18" charset="0"/>
                          </a:rPr>
                        </m:ctrlPr>
                      </m:sSubPr>
                      <m:e>
                        <m:r>
                          <a:rPr lang="de-DE" i="1" dirty="0">
                            <a:latin typeface="Cambria Math" panose="02040503050406030204" pitchFamily="18" charset="0"/>
                          </a:rPr>
                          <m:t>𝑛</m:t>
                        </m:r>
                      </m:e>
                      <m:sub>
                        <m:r>
                          <a:rPr lang="de-DE" b="0" i="1" dirty="0" smtClean="0">
                            <a:latin typeface="Cambria Math" panose="02040503050406030204" pitchFamily="18" charset="0"/>
                          </a:rPr>
                          <m:t>2</m:t>
                        </m:r>
                      </m:sub>
                    </m:sSub>
                  </m:oMath>
                </a14:m>
                <a:endParaRPr lang="en-US" dirty="0"/>
              </a:p>
            </p:txBody>
          </p:sp>
        </mc:Choice>
        <mc:Fallback xmlns="">
          <p:sp>
            <p:nvSpPr>
              <p:cNvPr id="65" name="TextBox 64">
                <a:extLst>
                  <a:ext uri="{FF2B5EF4-FFF2-40B4-BE49-F238E27FC236}">
                    <a16:creationId xmlns:a16="http://schemas.microsoft.com/office/drawing/2014/main" id="{56031FD7-B857-A273-C771-B58DDA661140}"/>
                  </a:ext>
                </a:extLst>
              </p:cNvPr>
              <p:cNvSpPr txBox="1">
                <a:spLocks noRot="1" noChangeAspect="1" noMove="1" noResize="1" noEditPoints="1" noAdjustHandles="1" noChangeArrowheads="1" noChangeShapeType="1" noTextEdit="1"/>
              </p:cNvSpPr>
              <p:nvPr/>
            </p:nvSpPr>
            <p:spPr>
              <a:xfrm>
                <a:off x="9036390" y="3601901"/>
                <a:ext cx="1458476" cy="369332"/>
              </a:xfrm>
              <a:prstGeom prst="rect">
                <a:avLst/>
              </a:prstGeom>
              <a:blipFill>
                <a:blip r:embed="rId11"/>
                <a:stretch>
                  <a:fillRect l="-3333" t="-10000" b="-26667"/>
                </a:stretch>
              </a:blipFill>
            </p:spPr>
            <p:txBody>
              <a:bodyPr/>
              <a:lstStyle/>
              <a:p>
                <a:r>
                  <a:rPr lang="en-US">
                    <a:noFill/>
                  </a:rPr>
                  <a:t> </a:t>
                </a:r>
              </a:p>
            </p:txBody>
          </p:sp>
        </mc:Fallback>
      </mc:AlternateContent>
      <p:cxnSp>
        <p:nvCxnSpPr>
          <p:cNvPr id="66" name="Straight Arrow Connector 65">
            <a:extLst>
              <a:ext uri="{FF2B5EF4-FFF2-40B4-BE49-F238E27FC236}">
                <a16:creationId xmlns:a16="http://schemas.microsoft.com/office/drawing/2014/main" id="{FE8EB9D6-DA9E-94EC-2FAB-632BF217FC3A}"/>
              </a:ext>
            </a:extLst>
          </p:cNvPr>
          <p:cNvCxnSpPr>
            <a:cxnSpLocks/>
          </p:cNvCxnSpPr>
          <p:nvPr/>
        </p:nvCxnSpPr>
        <p:spPr>
          <a:xfrm>
            <a:off x="3788714" y="5617910"/>
            <a:ext cx="3727456" cy="0"/>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BD2C6458-3060-A966-028F-BE76DFCDE743}"/>
                  </a:ext>
                </a:extLst>
              </p:cNvPr>
              <p:cNvSpPr txBox="1"/>
              <p:nvPr/>
            </p:nvSpPr>
            <p:spPr>
              <a:xfrm>
                <a:off x="7355037" y="5773821"/>
                <a:ext cx="16113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de-DE" b="0" i="1" smtClean="0">
                          <a:latin typeface="Cambria Math" panose="02040503050406030204" pitchFamily="18" charset="0"/>
                        </a:rPr>
                        <m:t>𝑡</m:t>
                      </m:r>
                    </m:oMath>
                  </m:oMathPara>
                </a14:m>
                <a:endParaRPr lang="en-US" dirty="0"/>
              </a:p>
            </p:txBody>
          </p:sp>
        </mc:Choice>
        <mc:Fallback xmlns="">
          <p:sp>
            <p:nvSpPr>
              <p:cNvPr id="68" name="TextBox 67">
                <a:extLst>
                  <a:ext uri="{FF2B5EF4-FFF2-40B4-BE49-F238E27FC236}">
                    <a16:creationId xmlns:a16="http://schemas.microsoft.com/office/drawing/2014/main" id="{BD2C6458-3060-A966-028F-BE76DFCDE743}"/>
                  </a:ext>
                </a:extLst>
              </p:cNvPr>
              <p:cNvSpPr txBox="1">
                <a:spLocks noRot="1" noChangeAspect="1" noMove="1" noResize="1" noEditPoints="1" noAdjustHandles="1" noChangeArrowheads="1" noChangeShapeType="1" noTextEdit="1"/>
              </p:cNvSpPr>
              <p:nvPr/>
            </p:nvSpPr>
            <p:spPr>
              <a:xfrm>
                <a:off x="7355037" y="5773821"/>
                <a:ext cx="161133" cy="276999"/>
              </a:xfrm>
              <a:prstGeom prst="rect">
                <a:avLst/>
              </a:prstGeom>
              <a:blipFill>
                <a:blip r:embed="rId12"/>
                <a:stretch>
                  <a:fillRect l="-30769" r="-23077" b="-6522"/>
                </a:stretch>
              </a:blipFill>
            </p:spPr>
            <p:txBody>
              <a:bodyPr/>
              <a:lstStyle/>
              <a:p>
                <a:r>
                  <a:rPr lang="en-US">
                    <a:noFill/>
                  </a:rPr>
                  <a:t> </a:t>
                </a:r>
              </a:p>
            </p:txBody>
          </p:sp>
        </mc:Fallback>
      </mc:AlternateContent>
      <p:cxnSp>
        <p:nvCxnSpPr>
          <p:cNvPr id="69" name="Straight Arrow Connector 68">
            <a:extLst>
              <a:ext uri="{FF2B5EF4-FFF2-40B4-BE49-F238E27FC236}">
                <a16:creationId xmlns:a16="http://schemas.microsoft.com/office/drawing/2014/main" id="{2C75E5F8-5D6E-5B59-8E08-8F2F659F6FCE}"/>
              </a:ext>
            </a:extLst>
          </p:cNvPr>
          <p:cNvCxnSpPr>
            <a:cxnSpLocks/>
          </p:cNvCxnSpPr>
          <p:nvPr/>
        </p:nvCxnSpPr>
        <p:spPr>
          <a:xfrm flipV="1">
            <a:off x="3941114" y="3930166"/>
            <a:ext cx="0" cy="1840144"/>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0C70AE76-3B74-772E-D281-52B50EA372C1}"/>
                  </a:ext>
                </a:extLst>
              </p:cNvPr>
              <p:cNvSpPr txBox="1"/>
              <p:nvPr/>
            </p:nvSpPr>
            <p:spPr>
              <a:xfrm>
                <a:off x="3462817" y="3801611"/>
                <a:ext cx="40209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𝐸</m:t>
                      </m:r>
                    </m:oMath>
                  </m:oMathPara>
                </a14:m>
                <a:endParaRPr lang="en-US" dirty="0"/>
              </a:p>
            </p:txBody>
          </p:sp>
        </mc:Choice>
        <mc:Fallback xmlns="">
          <p:sp>
            <p:nvSpPr>
              <p:cNvPr id="71" name="TextBox 70">
                <a:extLst>
                  <a:ext uri="{FF2B5EF4-FFF2-40B4-BE49-F238E27FC236}">
                    <a16:creationId xmlns:a16="http://schemas.microsoft.com/office/drawing/2014/main" id="{0C70AE76-3B74-772E-D281-52B50EA372C1}"/>
                  </a:ext>
                </a:extLst>
              </p:cNvPr>
              <p:cNvSpPr txBox="1">
                <a:spLocks noRot="1" noChangeAspect="1" noMove="1" noResize="1" noEditPoints="1" noAdjustHandles="1" noChangeArrowheads="1" noChangeShapeType="1" noTextEdit="1"/>
              </p:cNvSpPr>
              <p:nvPr/>
            </p:nvSpPr>
            <p:spPr>
              <a:xfrm>
                <a:off x="3462817" y="3801611"/>
                <a:ext cx="402097" cy="369332"/>
              </a:xfrm>
              <a:prstGeom prst="rect">
                <a:avLst/>
              </a:prstGeom>
              <a:blipFill>
                <a:blip r:embed="rId13"/>
                <a:stretch>
                  <a:fillRect/>
                </a:stretch>
              </a:blipFill>
            </p:spPr>
            <p:txBody>
              <a:bodyPr/>
              <a:lstStyle/>
              <a:p>
                <a:r>
                  <a:rPr lang="en-US">
                    <a:noFill/>
                  </a:rPr>
                  <a:t> </a:t>
                </a:r>
              </a:p>
            </p:txBody>
          </p:sp>
        </mc:Fallback>
      </mc:AlternateContent>
      <p:sp>
        <p:nvSpPr>
          <p:cNvPr id="78" name="Freeform: Shape 77">
            <a:extLst>
              <a:ext uri="{FF2B5EF4-FFF2-40B4-BE49-F238E27FC236}">
                <a16:creationId xmlns:a16="http://schemas.microsoft.com/office/drawing/2014/main" id="{5D63784B-8F34-E30D-73F5-63F98E8C7A71}"/>
              </a:ext>
            </a:extLst>
          </p:cNvPr>
          <p:cNvSpPr/>
          <p:nvPr/>
        </p:nvSpPr>
        <p:spPr>
          <a:xfrm>
            <a:off x="3946983" y="4267888"/>
            <a:ext cx="3114675" cy="1123398"/>
          </a:xfrm>
          <a:custGeom>
            <a:avLst/>
            <a:gdLst>
              <a:gd name="connsiteX0" fmla="*/ 0 w 3114675"/>
              <a:gd name="connsiteY0" fmla="*/ 1085886 h 1123398"/>
              <a:gd name="connsiteX1" fmla="*/ 590550 w 3114675"/>
              <a:gd name="connsiteY1" fmla="*/ 1038261 h 1123398"/>
              <a:gd name="connsiteX2" fmla="*/ 819150 w 3114675"/>
              <a:gd name="connsiteY2" fmla="*/ 542961 h 1123398"/>
              <a:gd name="connsiteX3" fmla="*/ 962025 w 3114675"/>
              <a:gd name="connsiteY3" fmla="*/ 952536 h 1123398"/>
              <a:gd name="connsiteX4" fmla="*/ 1666875 w 3114675"/>
              <a:gd name="connsiteY4" fmla="*/ 1066836 h 1123398"/>
              <a:gd name="connsiteX5" fmla="*/ 2400300 w 3114675"/>
              <a:gd name="connsiteY5" fmla="*/ 1028736 h 1123398"/>
              <a:gd name="connsiteX6" fmla="*/ 2581275 w 3114675"/>
              <a:gd name="connsiteY6" fmla="*/ 36 h 1123398"/>
              <a:gd name="connsiteX7" fmla="*/ 2714625 w 3114675"/>
              <a:gd name="connsiteY7" fmla="*/ 990636 h 1123398"/>
              <a:gd name="connsiteX8" fmla="*/ 3114675 w 3114675"/>
              <a:gd name="connsiteY8" fmla="*/ 1085886 h 1123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4675" h="1123398">
                <a:moveTo>
                  <a:pt x="0" y="1085886"/>
                </a:moveTo>
                <a:cubicBezTo>
                  <a:pt x="227012" y="1107317"/>
                  <a:pt x="454025" y="1128748"/>
                  <a:pt x="590550" y="1038261"/>
                </a:cubicBezTo>
                <a:cubicBezTo>
                  <a:pt x="727075" y="947774"/>
                  <a:pt x="757238" y="557248"/>
                  <a:pt x="819150" y="542961"/>
                </a:cubicBezTo>
                <a:cubicBezTo>
                  <a:pt x="881062" y="528674"/>
                  <a:pt x="820738" y="865224"/>
                  <a:pt x="962025" y="952536"/>
                </a:cubicBezTo>
                <a:cubicBezTo>
                  <a:pt x="1103312" y="1039848"/>
                  <a:pt x="1427163" y="1054136"/>
                  <a:pt x="1666875" y="1066836"/>
                </a:cubicBezTo>
                <a:cubicBezTo>
                  <a:pt x="1906587" y="1079536"/>
                  <a:pt x="2247900" y="1206536"/>
                  <a:pt x="2400300" y="1028736"/>
                </a:cubicBezTo>
                <a:cubicBezTo>
                  <a:pt x="2552700" y="850936"/>
                  <a:pt x="2528888" y="6386"/>
                  <a:pt x="2581275" y="36"/>
                </a:cubicBezTo>
                <a:cubicBezTo>
                  <a:pt x="2633662" y="-6314"/>
                  <a:pt x="2625725" y="809661"/>
                  <a:pt x="2714625" y="990636"/>
                </a:cubicBezTo>
                <a:cubicBezTo>
                  <a:pt x="2803525" y="1171611"/>
                  <a:pt x="2959100" y="1128748"/>
                  <a:pt x="3114675" y="1085886"/>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9" name="Straight Connector 78">
            <a:extLst>
              <a:ext uri="{FF2B5EF4-FFF2-40B4-BE49-F238E27FC236}">
                <a16:creationId xmlns:a16="http://schemas.microsoft.com/office/drawing/2014/main" id="{70CE77FB-DEA7-3F70-15CA-84581381E35E}"/>
              </a:ext>
            </a:extLst>
          </p:cNvPr>
          <p:cNvCxnSpPr>
            <a:cxnSpLocks/>
            <a:endCxn id="78" idx="2"/>
          </p:cNvCxnSpPr>
          <p:nvPr/>
        </p:nvCxnSpPr>
        <p:spPr>
          <a:xfrm flipV="1">
            <a:off x="4755697" y="4810849"/>
            <a:ext cx="10436" cy="807061"/>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EBF3397E-0533-E820-2E40-26CF1BC4AE12}"/>
              </a:ext>
            </a:extLst>
          </p:cNvPr>
          <p:cNvCxnSpPr>
            <a:cxnSpLocks/>
            <a:endCxn id="78" idx="6"/>
          </p:cNvCxnSpPr>
          <p:nvPr/>
        </p:nvCxnSpPr>
        <p:spPr>
          <a:xfrm flipV="1">
            <a:off x="6528258" y="4267924"/>
            <a:ext cx="0" cy="1349986"/>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7BB9254A-B173-1061-18EF-A859102A481D}"/>
                  </a:ext>
                </a:extLst>
              </p:cNvPr>
              <p:cNvSpPr txBox="1"/>
              <p:nvPr/>
            </p:nvSpPr>
            <p:spPr>
              <a:xfrm>
                <a:off x="4403102" y="5604189"/>
                <a:ext cx="70518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de-DE" b="0" i="1" dirty="0" smtClean="0">
                              <a:latin typeface="Cambria Math" panose="02040503050406030204" pitchFamily="18" charset="0"/>
                            </a:rPr>
                            <m:t>𝑛</m:t>
                          </m:r>
                        </m:e>
                        <m:sub>
                          <m:r>
                            <a:rPr lang="de-DE" b="0" i="1" dirty="0" smtClean="0">
                              <a:latin typeface="Cambria Math" panose="02040503050406030204" pitchFamily="18" charset="0"/>
                            </a:rPr>
                            <m:t>1</m:t>
                          </m:r>
                        </m:sub>
                      </m:sSub>
                    </m:oMath>
                  </m:oMathPara>
                </a14:m>
                <a:endParaRPr lang="en-US" dirty="0"/>
              </a:p>
            </p:txBody>
          </p:sp>
        </mc:Choice>
        <mc:Fallback xmlns="">
          <p:sp>
            <p:nvSpPr>
              <p:cNvPr id="87" name="TextBox 86">
                <a:extLst>
                  <a:ext uri="{FF2B5EF4-FFF2-40B4-BE49-F238E27FC236}">
                    <a16:creationId xmlns:a16="http://schemas.microsoft.com/office/drawing/2014/main" id="{7BB9254A-B173-1061-18EF-A859102A481D}"/>
                  </a:ext>
                </a:extLst>
              </p:cNvPr>
              <p:cNvSpPr txBox="1">
                <a:spLocks noRot="1" noChangeAspect="1" noMove="1" noResize="1" noEditPoints="1" noAdjustHandles="1" noChangeArrowheads="1" noChangeShapeType="1" noTextEdit="1"/>
              </p:cNvSpPr>
              <p:nvPr/>
            </p:nvSpPr>
            <p:spPr>
              <a:xfrm>
                <a:off x="4403102" y="5604189"/>
                <a:ext cx="705189" cy="369332"/>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4CB06A9E-3DB4-1E88-7926-C7B9E117D326}"/>
                  </a:ext>
                </a:extLst>
              </p:cNvPr>
              <p:cNvSpPr txBox="1"/>
              <p:nvPr/>
            </p:nvSpPr>
            <p:spPr>
              <a:xfrm>
                <a:off x="6186926" y="5558569"/>
                <a:ext cx="70518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de-DE" b="0" i="1" dirty="0" smtClean="0">
                              <a:latin typeface="Cambria Math" panose="02040503050406030204" pitchFamily="18" charset="0"/>
                            </a:rPr>
                            <m:t>𝑛</m:t>
                          </m:r>
                        </m:e>
                        <m:sub>
                          <m:r>
                            <a:rPr lang="de-DE" b="0" i="1" dirty="0" smtClean="0">
                              <a:latin typeface="Cambria Math" panose="02040503050406030204" pitchFamily="18" charset="0"/>
                            </a:rPr>
                            <m:t>2</m:t>
                          </m:r>
                        </m:sub>
                      </m:sSub>
                    </m:oMath>
                  </m:oMathPara>
                </a14:m>
                <a:endParaRPr lang="en-US" dirty="0"/>
              </a:p>
            </p:txBody>
          </p:sp>
        </mc:Choice>
        <mc:Fallback xmlns="">
          <p:sp>
            <p:nvSpPr>
              <p:cNvPr id="88" name="TextBox 87">
                <a:extLst>
                  <a:ext uri="{FF2B5EF4-FFF2-40B4-BE49-F238E27FC236}">
                    <a16:creationId xmlns:a16="http://schemas.microsoft.com/office/drawing/2014/main" id="{4CB06A9E-3DB4-1E88-7926-C7B9E117D326}"/>
                  </a:ext>
                </a:extLst>
              </p:cNvPr>
              <p:cNvSpPr txBox="1">
                <a:spLocks noRot="1" noChangeAspect="1" noMove="1" noResize="1" noEditPoints="1" noAdjustHandles="1" noChangeArrowheads="1" noChangeShapeType="1" noTextEdit="1"/>
              </p:cNvSpPr>
              <p:nvPr/>
            </p:nvSpPr>
            <p:spPr>
              <a:xfrm>
                <a:off x="6186926" y="5558569"/>
                <a:ext cx="705189" cy="369332"/>
              </a:xfrm>
              <a:prstGeom prst="rect">
                <a:avLst/>
              </a:prstGeom>
              <a:blipFill>
                <a:blip r:embed="rId15"/>
                <a:stretch>
                  <a:fillRect/>
                </a:stretch>
              </a:blipFill>
            </p:spPr>
            <p:txBody>
              <a:bodyPr/>
              <a:lstStyle/>
              <a:p>
                <a:r>
                  <a:rPr lang="en-US">
                    <a:noFill/>
                  </a:rPr>
                  <a:t> </a:t>
                </a:r>
              </a:p>
            </p:txBody>
          </p:sp>
        </mc:Fallback>
      </mc:AlternateContent>
      <p:pic>
        <p:nvPicPr>
          <p:cNvPr id="2" name="Picture 1">
            <a:extLst>
              <a:ext uri="{FF2B5EF4-FFF2-40B4-BE49-F238E27FC236}">
                <a16:creationId xmlns:a16="http://schemas.microsoft.com/office/drawing/2014/main" id="{93331EE9-383B-E16B-9609-40C7071FEC31}"/>
              </a:ext>
            </a:extLst>
          </p:cNvPr>
          <p:cNvPicPr>
            <a:picLocks noChangeAspect="1"/>
          </p:cNvPicPr>
          <p:nvPr/>
        </p:nvPicPr>
        <p:blipFill>
          <a:blip r:embed="rId16"/>
          <a:stretch>
            <a:fillRect/>
          </a:stretch>
        </p:blipFill>
        <p:spPr>
          <a:xfrm>
            <a:off x="35548" y="645523"/>
            <a:ext cx="4707067" cy="2964312"/>
          </a:xfrm>
          <a:prstGeom prst="rect">
            <a:avLst/>
          </a:prstGeom>
        </p:spPr>
      </p:pic>
      <p:cxnSp>
        <p:nvCxnSpPr>
          <p:cNvPr id="4" name="Straight Arrow Connector 3">
            <a:extLst>
              <a:ext uri="{FF2B5EF4-FFF2-40B4-BE49-F238E27FC236}">
                <a16:creationId xmlns:a16="http://schemas.microsoft.com/office/drawing/2014/main" id="{82D2B23C-9CFD-EDC5-68A3-8A212D126199}"/>
              </a:ext>
            </a:extLst>
          </p:cNvPr>
          <p:cNvCxnSpPr>
            <a:cxnSpLocks/>
          </p:cNvCxnSpPr>
          <p:nvPr/>
        </p:nvCxnSpPr>
        <p:spPr>
          <a:xfrm flipV="1">
            <a:off x="3808639" y="4329715"/>
            <a:ext cx="2149402" cy="1392383"/>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8" name="Freeform: Shape 7">
            <a:extLst>
              <a:ext uri="{FF2B5EF4-FFF2-40B4-BE49-F238E27FC236}">
                <a16:creationId xmlns:a16="http://schemas.microsoft.com/office/drawing/2014/main" id="{D25247CC-1D35-E48E-698D-F080F972F4F6}"/>
              </a:ext>
            </a:extLst>
          </p:cNvPr>
          <p:cNvSpPr/>
          <p:nvPr/>
        </p:nvSpPr>
        <p:spPr>
          <a:xfrm>
            <a:off x="4792717" y="4147468"/>
            <a:ext cx="3114675" cy="661373"/>
          </a:xfrm>
          <a:custGeom>
            <a:avLst/>
            <a:gdLst>
              <a:gd name="connsiteX0" fmla="*/ 0 w 3114675"/>
              <a:gd name="connsiteY0" fmla="*/ 1085886 h 1123398"/>
              <a:gd name="connsiteX1" fmla="*/ 590550 w 3114675"/>
              <a:gd name="connsiteY1" fmla="*/ 1038261 h 1123398"/>
              <a:gd name="connsiteX2" fmla="*/ 819150 w 3114675"/>
              <a:gd name="connsiteY2" fmla="*/ 542961 h 1123398"/>
              <a:gd name="connsiteX3" fmla="*/ 962025 w 3114675"/>
              <a:gd name="connsiteY3" fmla="*/ 952536 h 1123398"/>
              <a:gd name="connsiteX4" fmla="*/ 1666875 w 3114675"/>
              <a:gd name="connsiteY4" fmla="*/ 1066836 h 1123398"/>
              <a:gd name="connsiteX5" fmla="*/ 2400300 w 3114675"/>
              <a:gd name="connsiteY5" fmla="*/ 1028736 h 1123398"/>
              <a:gd name="connsiteX6" fmla="*/ 2581275 w 3114675"/>
              <a:gd name="connsiteY6" fmla="*/ 36 h 1123398"/>
              <a:gd name="connsiteX7" fmla="*/ 2714625 w 3114675"/>
              <a:gd name="connsiteY7" fmla="*/ 990636 h 1123398"/>
              <a:gd name="connsiteX8" fmla="*/ 3114675 w 3114675"/>
              <a:gd name="connsiteY8" fmla="*/ 1085886 h 1123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4675" h="1123398">
                <a:moveTo>
                  <a:pt x="0" y="1085886"/>
                </a:moveTo>
                <a:cubicBezTo>
                  <a:pt x="227012" y="1107317"/>
                  <a:pt x="454025" y="1128748"/>
                  <a:pt x="590550" y="1038261"/>
                </a:cubicBezTo>
                <a:cubicBezTo>
                  <a:pt x="727075" y="947774"/>
                  <a:pt x="757238" y="557248"/>
                  <a:pt x="819150" y="542961"/>
                </a:cubicBezTo>
                <a:cubicBezTo>
                  <a:pt x="881062" y="528674"/>
                  <a:pt x="820738" y="865224"/>
                  <a:pt x="962025" y="952536"/>
                </a:cubicBezTo>
                <a:cubicBezTo>
                  <a:pt x="1103312" y="1039848"/>
                  <a:pt x="1427163" y="1054136"/>
                  <a:pt x="1666875" y="1066836"/>
                </a:cubicBezTo>
                <a:cubicBezTo>
                  <a:pt x="1906587" y="1079536"/>
                  <a:pt x="2247900" y="1206536"/>
                  <a:pt x="2400300" y="1028736"/>
                </a:cubicBezTo>
                <a:cubicBezTo>
                  <a:pt x="2552700" y="850936"/>
                  <a:pt x="2528888" y="6386"/>
                  <a:pt x="2581275" y="36"/>
                </a:cubicBezTo>
                <a:cubicBezTo>
                  <a:pt x="2633662" y="-6314"/>
                  <a:pt x="2625725" y="809661"/>
                  <a:pt x="2714625" y="990636"/>
                </a:cubicBezTo>
                <a:cubicBezTo>
                  <a:pt x="2803525" y="1171611"/>
                  <a:pt x="2959100" y="1128748"/>
                  <a:pt x="3114675" y="1085886"/>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E5C6471D-456A-B5EF-CD3D-41E5F502290A}"/>
              </a:ext>
            </a:extLst>
          </p:cNvPr>
          <p:cNvSpPr txBox="1"/>
          <p:nvPr/>
        </p:nvSpPr>
        <p:spPr>
          <a:xfrm>
            <a:off x="5181486" y="3980185"/>
            <a:ext cx="1018227" cy="369332"/>
          </a:xfrm>
          <a:prstGeom prst="rect">
            <a:avLst/>
          </a:prstGeom>
          <a:noFill/>
        </p:spPr>
        <p:txBody>
          <a:bodyPr wrap="none" rtlCol="0">
            <a:spAutoFit/>
          </a:bodyPr>
          <a:lstStyle/>
          <a:p>
            <a:r>
              <a:rPr lang="en-US" dirty="0"/>
              <a:t>antenna</a:t>
            </a:r>
          </a:p>
        </p:txBody>
      </p:sp>
    </p:spTree>
    <p:extLst>
      <p:ext uri="{BB962C8B-B14F-4D97-AF65-F5344CB8AC3E}">
        <p14:creationId xmlns:p14="http://schemas.microsoft.com/office/powerpoint/2010/main" val="27366975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9"/>
                                        </p:tgtEl>
                                        <p:attrNameLst>
                                          <p:attrName>style.visibility</p:attrName>
                                        </p:attrNameLst>
                                      </p:cBhvr>
                                      <p:to>
                                        <p:strVal val="visible"/>
                                      </p:to>
                                    </p:set>
                                    <p:animEffect transition="in" filter="fade">
                                      <p:cBhvr>
                                        <p:cTn id="7" dur="500"/>
                                        <p:tgtEl>
                                          <p:spTgt spid="8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0"/>
                                        </p:tgtEl>
                                        <p:attrNameLst>
                                          <p:attrName>style.visibility</p:attrName>
                                        </p:attrNameLst>
                                      </p:cBhvr>
                                      <p:to>
                                        <p:strVal val="visible"/>
                                      </p:to>
                                    </p:set>
                                    <p:animEffect transition="in" filter="fade">
                                      <p:cBhvr>
                                        <p:cTn id="12" dur="500"/>
                                        <p:tgtEl>
                                          <p:spTgt spid="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0E4CC6-F41E-326C-C3EF-58170CC56DE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A03A82D-8CE6-1F8C-4E6B-BD07CD7169A9}"/>
              </a:ext>
            </a:extLst>
          </p:cNvPr>
          <p:cNvSpPr>
            <a:spLocks noGrp="1"/>
          </p:cNvSpPr>
          <p:nvPr>
            <p:ph type="title"/>
          </p:nvPr>
        </p:nvSpPr>
        <p:spPr>
          <a:xfrm>
            <a:off x="144158" y="154052"/>
            <a:ext cx="4664909" cy="664430"/>
          </a:xfrm>
        </p:spPr>
        <p:txBody>
          <a:bodyPr/>
          <a:lstStyle/>
          <a:p>
            <a:r>
              <a:rPr lang="en-GB" sz="3600" noProof="0" dirty="0"/>
              <a:t>Localization Scenario</a:t>
            </a:r>
          </a:p>
        </p:txBody>
      </p:sp>
      <p:sp>
        <p:nvSpPr>
          <p:cNvPr id="4" name="Slide Number Placeholder 3">
            <a:extLst>
              <a:ext uri="{FF2B5EF4-FFF2-40B4-BE49-F238E27FC236}">
                <a16:creationId xmlns:a16="http://schemas.microsoft.com/office/drawing/2014/main" id="{69053551-A99E-D809-CED1-27BAE8DDC283}"/>
              </a:ext>
            </a:extLst>
          </p:cNvPr>
          <p:cNvSpPr>
            <a:spLocks noGrp="1"/>
          </p:cNvSpPr>
          <p:nvPr>
            <p:ph type="sldNum" idx="3"/>
          </p:nvPr>
        </p:nvSpPr>
        <p:spPr/>
        <p:txBody>
          <a:bodyPr/>
          <a:lstStyle/>
          <a:p>
            <a:fld id="{C932A77E-96FA-4D0D-9FF9-7EEFED12E590}" type="slidenum">
              <a:rPr lang="en-GB" noProof="0" smtClean="0"/>
              <a:t>33</a:t>
            </a:fld>
            <a:endParaRPr lang="en-GB" noProof="0" dirty="0"/>
          </a:p>
        </p:txBody>
      </p:sp>
      <p:sp>
        <p:nvSpPr>
          <p:cNvPr id="5" name="TextBox 4">
            <a:extLst>
              <a:ext uri="{FF2B5EF4-FFF2-40B4-BE49-F238E27FC236}">
                <a16:creationId xmlns:a16="http://schemas.microsoft.com/office/drawing/2014/main" id="{0D0862E0-9FE9-50F6-D4CD-E97AAE3E6118}"/>
              </a:ext>
            </a:extLst>
          </p:cNvPr>
          <p:cNvSpPr txBox="1"/>
          <p:nvPr/>
        </p:nvSpPr>
        <p:spPr>
          <a:xfrm>
            <a:off x="3457" y="6389012"/>
            <a:ext cx="10435943" cy="430887"/>
          </a:xfrm>
          <a:prstGeom prst="rect">
            <a:avLst/>
          </a:prstGeom>
          <a:noFill/>
        </p:spPr>
        <p:txBody>
          <a:bodyPr wrap="square">
            <a:spAutoFit/>
          </a:bodyPr>
          <a:lstStyle/>
          <a:p>
            <a:r>
              <a:rPr lang="en-GB" sz="1100" b="0" i="0" noProof="0" dirty="0">
                <a:solidFill>
                  <a:srgbClr val="333333"/>
                </a:solidFill>
                <a:effectLst/>
                <a:latin typeface="HelveticaNeue Regular"/>
              </a:rPr>
              <a:t>P. Heidenreich, A. M. Zoubir and M. </a:t>
            </a:r>
            <a:r>
              <a:rPr lang="en-GB" sz="1100" b="0" i="0" noProof="0" dirty="0" err="1">
                <a:solidFill>
                  <a:srgbClr val="333333"/>
                </a:solidFill>
                <a:effectLst/>
                <a:latin typeface="HelveticaNeue Regular"/>
              </a:rPr>
              <a:t>Rubsamen</a:t>
            </a:r>
            <a:r>
              <a:rPr lang="en-GB" sz="1100" b="0" i="0" noProof="0" dirty="0">
                <a:solidFill>
                  <a:srgbClr val="333333"/>
                </a:solidFill>
                <a:effectLst/>
                <a:latin typeface="HelveticaNeue Regular"/>
              </a:rPr>
              <a:t>, "Joint 2-D DOA Estimation and Phase Calibration for Uniform Rectangular Arrays," in </a:t>
            </a:r>
            <a:r>
              <a:rPr lang="en-GB" sz="1100" b="0" i="1" noProof="0" dirty="0">
                <a:solidFill>
                  <a:srgbClr val="333333"/>
                </a:solidFill>
                <a:effectLst/>
                <a:latin typeface="HelveticaNeue Regular"/>
              </a:rPr>
              <a:t>IEEE Transactions on Signal Processing</a:t>
            </a:r>
            <a:r>
              <a:rPr lang="en-GB" sz="1100" b="0" i="0" noProof="0" dirty="0">
                <a:solidFill>
                  <a:srgbClr val="333333"/>
                </a:solidFill>
                <a:effectLst/>
                <a:latin typeface="HelveticaNeue Regular"/>
              </a:rPr>
              <a:t>, vol. 60, no. 9, pp. 4683-4693, Sept. 2012, </a:t>
            </a:r>
            <a:r>
              <a:rPr lang="en-GB" sz="1100" b="0" i="0" noProof="0" dirty="0" err="1">
                <a:solidFill>
                  <a:srgbClr val="333333"/>
                </a:solidFill>
                <a:effectLst/>
                <a:latin typeface="HelveticaNeue Regular"/>
              </a:rPr>
              <a:t>doi</a:t>
            </a:r>
            <a:r>
              <a:rPr lang="en-GB" sz="1100" b="0" i="0" noProof="0" dirty="0">
                <a:solidFill>
                  <a:srgbClr val="333333"/>
                </a:solidFill>
                <a:effectLst/>
                <a:latin typeface="HelveticaNeue Regular"/>
              </a:rPr>
              <a:t>: 10.1109/TSP.2012.2203125.</a:t>
            </a:r>
            <a:endParaRPr lang="en-GB" sz="1100" noProof="0" dirty="0"/>
          </a:p>
        </p:txBody>
      </p:sp>
      <p:grpSp>
        <p:nvGrpSpPr>
          <p:cNvPr id="9" name="Group 8">
            <a:extLst>
              <a:ext uri="{FF2B5EF4-FFF2-40B4-BE49-F238E27FC236}">
                <a16:creationId xmlns:a16="http://schemas.microsoft.com/office/drawing/2014/main" id="{148FEBDA-2CF4-114D-D711-8F73C35B6451}"/>
              </a:ext>
            </a:extLst>
          </p:cNvPr>
          <p:cNvGrpSpPr/>
          <p:nvPr/>
        </p:nvGrpSpPr>
        <p:grpSpPr>
          <a:xfrm>
            <a:off x="5262237" y="1344447"/>
            <a:ext cx="1378238" cy="1430728"/>
            <a:chOff x="1851871" y="1287138"/>
            <a:chExt cx="1378238" cy="1430728"/>
          </a:xfrm>
        </p:grpSpPr>
        <p:grpSp>
          <p:nvGrpSpPr>
            <p:cNvPr id="10" name="Group 9">
              <a:extLst>
                <a:ext uri="{FF2B5EF4-FFF2-40B4-BE49-F238E27FC236}">
                  <a16:creationId xmlns:a16="http://schemas.microsoft.com/office/drawing/2014/main" id="{6618177E-F815-3424-2E82-BC58BE125FA7}"/>
                </a:ext>
              </a:extLst>
            </p:cNvPr>
            <p:cNvGrpSpPr/>
            <p:nvPr/>
          </p:nvGrpSpPr>
          <p:grpSpPr>
            <a:xfrm>
              <a:off x="1871922" y="1287138"/>
              <a:ext cx="108640" cy="146399"/>
              <a:chOff x="1844231" y="869163"/>
              <a:chExt cx="108640" cy="146399"/>
            </a:xfrm>
          </p:grpSpPr>
          <p:cxnSp>
            <p:nvCxnSpPr>
              <p:cNvPr id="71" name="Straight Connector 70">
                <a:extLst>
                  <a:ext uri="{FF2B5EF4-FFF2-40B4-BE49-F238E27FC236}">
                    <a16:creationId xmlns:a16="http://schemas.microsoft.com/office/drawing/2014/main" id="{F09B8ACC-6551-6DCA-FCAD-F9AEF9D094FB}"/>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F01971F5-0FF9-3AE2-7830-2CF4BED69655}"/>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671C9DF5-3003-8BE4-D78F-DC13FF500F56}"/>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1" name="Group 10">
              <a:extLst>
                <a:ext uri="{FF2B5EF4-FFF2-40B4-BE49-F238E27FC236}">
                  <a16:creationId xmlns:a16="http://schemas.microsoft.com/office/drawing/2014/main" id="{9CE78833-40B0-3E9C-ED1E-3632D7BE1E67}"/>
                </a:ext>
              </a:extLst>
            </p:cNvPr>
            <p:cNvGrpSpPr/>
            <p:nvPr/>
          </p:nvGrpSpPr>
          <p:grpSpPr>
            <a:xfrm>
              <a:off x="1851871" y="1716303"/>
              <a:ext cx="108640" cy="146399"/>
              <a:chOff x="1844231" y="869163"/>
              <a:chExt cx="108640" cy="146399"/>
            </a:xfrm>
          </p:grpSpPr>
          <p:cxnSp>
            <p:nvCxnSpPr>
              <p:cNvPr id="68" name="Straight Connector 67">
                <a:extLst>
                  <a:ext uri="{FF2B5EF4-FFF2-40B4-BE49-F238E27FC236}">
                    <a16:creationId xmlns:a16="http://schemas.microsoft.com/office/drawing/2014/main" id="{2AD5D2FF-1409-9B0A-5E0B-5E5742822A8F}"/>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B14E2C81-FEE6-47C7-81D0-04D22CFAE67B}"/>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D7BFE9B3-C385-685D-1D61-27FFA93EB14B}"/>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2" name="Group 11">
              <a:extLst>
                <a:ext uri="{FF2B5EF4-FFF2-40B4-BE49-F238E27FC236}">
                  <a16:creationId xmlns:a16="http://schemas.microsoft.com/office/drawing/2014/main" id="{82437611-0C65-27E9-3E6F-AC28AE46298E}"/>
                </a:ext>
              </a:extLst>
            </p:cNvPr>
            <p:cNvGrpSpPr/>
            <p:nvPr/>
          </p:nvGrpSpPr>
          <p:grpSpPr>
            <a:xfrm>
              <a:off x="1858742" y="2138974"/>
              <a:ext cx="108640" cy="146399"/>
              <a:chOff x="1844231" y="869163"/>
              <a:chExt cx="108640" cy="146399"/>
            </a:xfrm>
          </p:grpSpPr>
          <p:cxnSp>
            <p:nvCxnSpPr>
              <p:cNvPr id="65" name="Straight Connector 64">
                <a:extLst>
                  <a:ext uri="{FF2B5EF4-FFF2-40B4-BE49-F238E27FC236}">
                    <a16:creationId xmlns:a16="http://schemas.microsoft.com/office/drawing/2014/main" id="{F84DA2D0-B7A1-A621-4F2A-241E4371D73F}"/>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AD988E83-046D-E24D-B293-A5B6D999E349}"/>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DC058243-D90B-5F9A-DA8E-C719CD46F6AC}"/>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2915D12A-CD55-DF83-6004-8AE386A12A17}"/>
                </a:ext>
              </a:extLst>
            </p:cNvPr>
            <p:cNvGrpSpPr/>
            <p:nvPr/>
          </p:nvGrpSpPr>
          <p:grpSpPr>
            <a:xfrm>
              <a:off x="1858742" y="2571204"/>
              <a:ext cx="108640" cy="146399"/>
              <a:chOff x="1844231" y="869163"/>
              <a:chExt cx="108640" cy="146399"/>
            </a:xfrm>
          </p:grpSpPr>
          <p:cxnSp>
            <p:nvCxnSpPr>
              <p:cNvPr id="62" name="Straight Connector 61">
                <a:extLst>
                  <a:ext uri="{FF2B5EF4-FFF2-40B4-BE49-F238E27FC236}">
                    <a16:creationId xmlns:a16="http://schemas.microsoft.com/office/drawing/2014/main" id="{5CF1BBF4-672F-437E-3E2F-1497BB330360}"/>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F8BCD908-6B38-B693-78E9-51003322222B}"/>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414C7D07-660B-48B3-E2C8-C435010571B2}"/>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4" name="Group 13">
              <a:extLst>
                <a:ext uri="{FF2B5EF4-FFF2-40B4-BE49-F238E27FC236}">
                  <a16:creationId xmlns:a16="http://schemas.microsoft.com/office/drawing/2014/main" id="{3DEACBCE-46B5-C076-CCA4-FF4EF16461FB}"/>
                </a:ext>
              </a:extLst>
            </p:cNvPr>
            <p:cNvGrpSpPr/>
            <p:nvPr/>
          </p:nvGrpSpPr>
          <p:grpSpPr>
            <a:xfrm>
              <a:off x="2279675" y="1290378"/>
              <a:ext cx="108640" cy="146399"/>
              <a:chOff x="1844231" y="869163"/>
              <a:chExt cx="108640" cy="146399"/>
            </a:xfrm>
          </p:grpSpPr>
          <p:cxnSp>
            <p:nvCxnSpPr>
              <p:cNvPr id="59" name="Straight Connector 58">
                <a:extLst>
                  <a:ext uri="{FF2B5EF4-FFF2-40B4-BE49-F238E27FC236}">
                    <a16:creationId xmlns:a16="http://schemas.microsoft.com/office/drawing/2014/main" id="{E2676D17-ECE2-0C7D-9692-24DF50B38F57}"/>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D12213FF-2044-F8C8-EDC5-C6EC199D0A09}"/>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713A8159-5D6E-60D6-9499-B4E4F09521EB}"/>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5" name="Group 14">
              <a:extLst>
                <a:ext uri="{FF2B5EF4-FFF2-40B4-BE49-F238E27FC236}">
                  <a16:creationId xmlns:a16="http://schemas.microsoft.com/office/drawing/2014/main" id="{FE6A992A-3AED-986C-C288-30381E191210}"/>
                </a:ext>
              </a:extLst>
            </p:cNvPr>
            <p:cNvGrpSpPr/>
            <p:nvPr/>
          </p:nvGrpSpPr>
          <p:grpSpPr>
            <a:xfrm>
              <a:off x="2274432" y="1710028"/>
              <a:ext cx="108640" cy="146399"/>
              <a:chOff x="1844231" y="869163"/>
              <a:chExt cx="108640" cy="146399"/>
            </a:xfrm>
          </p:grpSpPr>
          <p:cxnSp>
            <p:nvCxnSpPr>
              <p:cNvPr id="56" name="Straight Connector 55">
                <a:extLst>
                  <a:ext uri="{FF2B5EF4-FFF2-40B4-BE49-F238E27FC236}">
                    <a16:creationId xmlns:a16="http://schemas.microsoft.com/office/drawing/2014/main" id="{761A3DA0-8A30-130C-16A4-F1AE51C95C2D}"/>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57B8A867-93E4-F58E-0F96-D21A3831F38E}"/>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DBD7BD29-26B3-6C99-F86D-F50F7063E7FE}"/>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6" name="Group 15">
              <a:extLst>
                <a:ext uri="{FF2B5EF4-FFF2-40B4-BE49-F238E27FC236}">
                  <a16:creationId xmlns:a16="http://schemas.microsoft.com/office/drawing/2014/main" id="{BB4B9678-0E21-F529-0678-C9182A5A7CFC}"/>
                </a:ext>
              </a:extLst>
            </p:cNvPr>
            <p:cNvGrpSpPr/>
            <p:nvPr/>
          </p:nvGrpSpPr>
          <p:grpSpPr>
            <a:xfrm>
              <a:off x="2272598" y="2132570"/>
              <a:ext cx="108640" cy="146399"/>
              <a:chOff x="1844231" y="869163"/>
              <a:chExt cx="108640" cy="146399"/>
            </a:xfrm>
          </p:grpSpPr>
          <p:cxnSp>
            <p:nvCxnSpPr>
              <p:cNvPr id="53" name="Straight Connector 52">
                <a:extLst>
                  <a:ext uri="{FF2B5EF4-FFF2-40B4-BE49-F238E27FC236}">
                    <a16:creationId xmlns:a16="http://schemas.microsoft.com/office/drawing/2014/main" id="{EC30A57E-CCED-E610-BA7E-AB7AB1E4A705}"/>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C5C26266-1E1D-6975-C544-EB621807D274}"/>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63E51BF0-DFF4-0D44-FD48-54247D9F26E5}"/>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7" name="Group 16">
              <a:extLst>
                <a:ext uri="{FF2B5EF4-FFF2-40B4-BE49-F238E27FC236}">
                  <a16:creationId xmlns:a16="http://schemas.microsoft.com/office/drawing/2014/main" id="{DA333E32-65C2-6DF7-1A9D-DB7E95032799}"/>
                </a:ext>
              </a:extLst>
            </p:cNvPr>
            <p:cNvGrpSpPr/>
            <p:nvPr/>
          </p:nvGrpSpPr>
          <p:grpSpPr>
            <a:xfrm>
              <a:off x="2279055" y="2571467"/>
              <a:ext cx="108640" cy="146399"/>
              <a:chOff x="1844231" y="869163"/>
              <a:chExt cx="108640" cy="146399"/>
            </a:xfrm>
          </p:grpSpPr>
          <p:cxnSp>
            <p:nvCxnSpPr>
              <p:cNvPr id="50" name="Straight Connector 49">
                <a:extLst>
                  <a:ext uri="{FF2B5EF4-FFF2-40B4-BE49-F238E27FC236}">
                    <a16:creationId xmlns:a16="http://schemas.microsoft.com/office/drawing/2014/main" id="{EB5F24A3-039C-7F43-ED2C-E8A3B0592C7A}"/>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7A13BDEA-CA94-44DF-C6E0-C9800A328CBE}"/>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C124950F-13F5-B98F-B3B7-52B2F42129D2}"/>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8" name="Group 17">
              <a:extLst>
                <a:ext uri="{FF2B5EF4-FFF2-40B4-BE49-F238E27FC236}">
                  <a16:creationId xmlns:a16="http://schemas.microsoft.com/office/drawing/2014/main" id="{42A239E4-1DBE-CADB-DD1B-6506DBE6EECC}"/>
                </a:ext>
              </a:extLst>
            </p:cNvPr>
            <p:cNvGrpSpPr/>
            <p:nvPr/>
          </p:nvGrpSpPr>
          <p:grpSpPr>
            <a:xfrm>
              <a:off x="2713716" y="1287138"/>
              <a:ext cx="108640" cy="146399"/>
              <a:chOff x="1844231" y="869163"/>
              <a:chExt cx="108640" cy="146399"/>
            </a:xfrm>
          </p:grpSpPr>
          <p:cxnSp>
            <p:nvCxnSpPr>
              <p:cNvPr id="47" name="Straight Connector 46">
                <a:extLst>
                  <a:ext uri="{FF2B5EF4-FFF2-40B4-BE49-F238E27FC236}">
                    <a16:creationId xmlns:a16="http://schemas.microsoft.com/office/drawing/2014/main" id="{6A16B9B5-6BC7-7FDB-E850-53B6C6D6DF5F}"/>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C3C040E6-655A-D976-F6D5-BA351A98D4C6}"/>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FCC42BA5-096E-81FA-B9DC-9C33CDE0CBEE}"/>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id="{90F0C28D-D272-0B74-3400-A2171C29667C}"/>
                </a:ext>
              </a:extLst>
            </p:cNvPr>
            <p:cNvGrpSpPr/>
            <p:nvPr/>
          </p:nvGrpSpPr>
          <p:grpSpPr>
            <a:xfrm>
              <a:off x="2693665" y="1716303"/>
              <a:ext cx="108640" cy="146399"/>
              <a:chOff x="1844231" y="869163"/>
              <a:chExt cx="108640" cy="146399"/>
            </a:xfrm>
          </p:grpSpPr>
          <p:cxnSp>
            <p:nvCxnSpPr>
              <p:cNvPr id="44" name="Straight Connector 43">
                <a:extLst>
                  <a:ext uri="{FF2B5EF4-FFF2-40B4-BE49-F238E27FC236}">
                    <a16:creationId xmlns:a16="http://schemas.microsoft.com/office/drawing/2014/main" id="{35C0502F-BDD2-EA38-68F5-A525BAA922C3}"/>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0E3484F1-8393-BF2B-4A32-8A545C089173}"/>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6DD52D7D-35D7-2CD8-54EB-113FC9727864}"/>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20" name="Group 19">
              <a:extLst>
                <a:ext uri="{FF2B5EF4-FFF2-40B4-BE49-F238E27FC236}">
                  <a16:creationId xmlns:a16="http://schemas.microsoft.com/office/drawing/2014/main" id="{B7F7A02D-F394-300F-6CCC-A60B08A519AC}"/>
                </a:ext>
              </a:extLst>
            </p:cNvPr>
            <p:cNvGrpSpPr/>
            <p:nvPr/>
          </p:nvGrpSpPr>
          <p:grpSpPr>
            <a:xfrm>
              <a:off x="2700536" y="2138974"/>
              <a:ext cx="108640" cy="146399"/>
              <a:chOff x="1844231" y="869163"/>
              <a:chExt cx="108640" cy="146399"/>
            </a:xfrm>
          </p:grpSpPr>
          <p:cxnSp>
            <p:nvCxnSpPr>
              <p:cNvPr id="41" name="Straight Connector 40">
                <a:extLst>
                  <a:ext uri="{FF2B5EF4-FFF2-40B4-BE49-F238E27FC236}">
                    <a16:creationId xmlns:a16="http://schemas.microsoft.com/office/drawing/2014/main" id="{9176CD34-0303-FC6D-268A-7EF3BD46BB5E}"/>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A609BEC6-5668-CD45-F169-A0391E0BAADD}"/>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D179827-519C-1F09-E22E-F826720E69F1}"/>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21" name="Group 20">
              <a:extLst>
                <a:ext uri="{FF2B5EF4-FFF2-40B4-BE49-F238E27FC236}">
                  <a16:creationId xmlns:a16="http://schemas.microsoft.com/office/drawing/2014/main" id="{B327280B-F778-05EB-AADC-9DD4E3E55B92}"/>
                </a:ext>
              </a:extLst>
            </p:cNvPr>
            <p:cNvGrpSpPr/>
            <p:nvPr/>
          </p:nvGrpSpPr>
          <p:grpSpPr>
            <a:xfrm>
              <a:off x="2700536" y="2571204"/>
              <a:ext cx="108640" cy="146399"/>
              <a:chOff x="1844231" y="869163"/>
              <a:chExt cx="108640" cy="146399"/>
            </a:xfrm>
          </p:grpSpPr>
          <p:cxnSp>
            <p:nvCxnSpPr>
              <p:cNvPr id="38" name="Straight Connector 37">
                <a:extLst>
                  <a:ext uri="{FF2B5EF4-FFF2-40B4-BE49-F238E27FC236}">
                    <a16:creationId xmlns:a16="http://schemas.microsoft.com/office/drawing/2014/main" id="{6A5924EA-8CC7-C00D-0661-C430D7E1E693}"/>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D621C9FF-4051-D760-AEE7-65D05DEFDBD4}"/>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66CC8EF-BFAA-5AC7-FA8D-950962DCC6A5}"/>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22" name="Group 21">
              <a:extLst>
                <a:ext uri="{FF2B5EF4-FFF2-40B4-BE49-F238E27FC236}">
                  <a16:creationId xmlns:a16="http://schemas.microsoft.com/office/drawing/2014/main" id="{07CB6534-DC3F-538C-E1CF-2E5F5AD1027F}"/>
                </a:ext>
              </a:extLst>
            </p:cNvPr>
            <p:cNvGrpSpPr/>
            <p:nvPr/>
          </p:nvGrpSpPr>
          <p:grpSpPr>
            <a:xfrm>
              <a:off x="3121469" y="1290378"/>
              <a:ext cx="108640" cy="146399"/>
              <a:chOff x="1844231" y="869163"/>
              <a:chExt cx="108640" cy="146399"/>
            </a:xfrm>
          </p:grpSpPr>
          <p:cxnSp>
            <p:nvCxnSpPr>
              <p:cNvPr id="35" name="Straight Connector 34">
                <a:extLst>
                  <a:ext uri="{FF2B5EF4-FFF2-40B4-BE49-F238E27FC236}">
                    <a16:creationId xmlns:a16="http://schemas.microsoft.com/office/drawing/2014/main" id="{EC6B019A-3DA6-21AB-7562-F45486C41B49}"/>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1F8544C0-E2B9-BAA3-8738-F0F934885FB2}"/>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9575D16F-DF28-6879-3DB3-49D2A4E5A185}"/>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23" name="Group 22">
              <a:extLst>
                <a:ext uri="{FF2B5EF4-FFF2-40B4-BE49-F238E27FC236}">
                  <a16:creationId xmlns:a16="http://schemas.microsoft.com/office/drawing/2014/main" id="{99642A5B-F249-3563-43F4-C302225D6506}"/>
                </a:ext>
              </a:extLst>
            </p:cNvPr>
            <p:cNvGrpSpPr/>
            <p:nvPr/>
          </p:nvGrpSpPr>
          <p:grpSpPr>
            <a:xfrm>
              <a:off x="3116226" y="1710028"/>
              <a:ext cx="108640" cy="146399"/>
              <a:chOff x="1844231" y="869163"/>
              <a:chExt cx="108640" cy="146399"/>
            </a:xfrm>
          </p:grpSpPr>
          <p:cxnSp>
            <p:nvCxnSpPr>
              <p:cNvPr id="32" name="Straight Connector 31">
                <a:extLst>
                  <a:ext uri="{FF2B5EF4-FFF2-40B4-BE49-F238E27FC236}">
                    <a16:creationId xmlns:a16="http://schemas.microsoft.com/office/drawing/2014/main" id="{FF8EC92E-F5B0-7136-96C7-F1FA55A57114}"/>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331EDC9-8573-4B98-912A-98731F98A49B}"/>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FBE18C13-4F62-E37F-AB81-2F02ACA83EBE}"/>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24" name="Group 23">
              <a:extLst>
                <a:ext uri="{FF2B5EF4-FFF2-40B4-BE49-F238E27FC236}">
                  <a16:creationId xmlns:a16="http://schemas.microsoft.com/office/drawing/2014/main" id="{6F1A01F8-07AE-9DF3-F953-5552ADC3587E}"/>
                </a:ext>
              </a:extLst>
            </p:cNvPr>
            <p:cNvGrpSpPr/>
            <p:nvPr/>
          </p:nvGrpSpPr>
          <p:grpSpPr>
            <a:xfrm>
              <a:off x="3114392" y="2132570"/>
              <a:ext cx="108640" cy="146399"/>
              <a:chOff x="1844231" y="869163"/>
              <a:chExt cx="108640" cy="146399"/>
            </a:xfrm>
          </p:grpSpPr>
          <p:cxnSp>
            <p:nvCxnSpPr>
              <p:cNvPr id="29" name="Straight Connector 28">
                <a:extLst>
                  <a:ext uri="{FF2B5EF4-FFF2-40B4-BE49-F238E27FC236}">
                    <a16:creationId xmlns:a16="http://schemas.microsoft.com/office/drawing/2014/main" id="{3C01A53B-3EE8-D4C8-45E4-7C7787A61DFE}"/>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90935003-2CBC-619C-1D7C-4778041C445B}"/>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90243AE-B43E-907C-15E2-1825DEE28F1B}"/>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25" name="Group 24">
              <a:extLst>
                <a:ext uri="{FF2B5EF4-FFF2-40B4-BE49-F238E27FC236}">
                  <a16:creationId xmlns:a16="http://schemas.microsoft.com/office/drawing/2014/main" id="{FC88B56F-AEC5-9D01-5633-0EA8C2D41A6C}"/>
                </a:ext>
              </a:extLst>
            </p:cNvPr>
            <p:cNvGrpSpPr/>
            <p:nvPr/>
          </p:nvGrpSpPr>
          <p:grpSpPr>
            <a:xfrm>
              <a:off x="3120849" y="2571467"/>
              <a:ext cx="108640" cy="146399"/>
              <a:chOff x="1844231" y="869163"/>
              <a:chExt cx="108640" cy="146399"/>
            </a:xfrm>
          </p:grpSpPr>
          <p:cxnSp>
            <p:nvCxnSpPr>
              <p:cNvPr id="26" name="Straight Connector 25">
                <a:extLst>
                  <a:ext uri="{FF2B5EF4-FFF2-40B4-BE49-F238E27FC236}">
                    <a16:creationId xmlns:a16="http://schemas.microsoft.com/office/drawing/2014/main" id="{6D667908-F7AA-3BFC-D745-3038DCC57C9B}"/>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B6271C3F-FA8F-567F-0186-8C8BF7E94308}"/>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23B8EA0F-1FEB-B033-6612-4EE0E8C93F2D}"/>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sp>
        <p:nvSpPr>
          <p:cNvPr id="74" name="Oval 73">
            <a:extLst>
              <a:ext uri="{FF2B5EF4-FFF2-40B4-BE49-F238E27FC236}">
                <a16:creationId xmlns:a16="http://schemas.microsoft.com/office/drawing/2014/main" id="{C0A6A932-23F4-8939-3C78-79BCE254772B}"/>
              </a:ext>
            </a:extLst>
          </p:cNvPr>
          <p:cNvSpPr/>
          <p:nvPr/>
        </p:nvSpPr>
        <p:spPr>
          <a:xfrm>
            <a:off x="9387141" y="4489906"/>
            <a:ext cx="1214148" cy="327178"/>
          </a:xfrm>
          <a:prstGeom prst="ellipse">
            <a:avLst/>
          </a:prstGeom>
          <a:solidFill>
            <a:srgbClr val="FFE6CB"/>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75" name="TextBox 8">
            <a:extLst>
              <a:ext uri="{FF2B5EF4-FFF2-40B4-BE49-F238E27FC236}">
                <a16:creationId xmlns:a16="http://schemas.microsoft.com/office/drawing/2014/main" id="{C79055E4-6DE4-58C4-6B1A-99B7B8E853E3}"/>
              </a:ext>
            </a:extLst>
          </p:cNvPr>
          <p:cNvSpPr/>
          <p:nvPr/>
        </p:nvSpPr>
        <p:spPr>
          <a:xfrm>
            <a:off x="10485000" y="3989476"/>
            <a:ext cx="868320" cy="64487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n-GB" sz="1800" b="0" strike="noStrike" spc="-1" noProof="0" dirty="0">
                <a:solidFill>
                  <a:srgbClr val="000000"/>
                </a:solidFill>
                <a:latin typeface="Calibri"/>
              </a:rPr>
              <a:t>Mobile</a:t>
            </a:r>
          </a:p>
          <a:p>
            <a:pPr algn="ctr">
              <a:lnSpc>
                <a:spcPct val="100000"/>
              </a:lnSpc>
              <a:buNone/>
            </a:pPr>
            <a:r>
              <a:rPr lang="en-GB" spc="-1" noProof="0" dirty="0">
                <a:solidFill>
                  <a:srgbClr val="000000"/>
                </a:solidFill>
                <a:latin typeface="Calibri"/>
              </a:rPr>
              <a:t>User</a:t>
            </a:r>
            <a:endParaRPr lang="en-GB" sz="1800" b="0" strike="noStrike" spc="-1" noProof="0" dirty="0">
              <a:latin typeface="Arial"/>
            </a:endParaRPr>
          </a:p>
        </p:txBody>
      </p:sp>
      <p:pic>
        <p:nvPicPr>
          <p:cNvPr id="76" name="Graphic 35" descr="Smart Phone with solid fill">
            <a:extLst>
              <a:ext uri="{FF2B5EF4-FFF2-40B4-BE49-F238E27FC236}">
                <a16:creationId xmlns:a16="http://schemas.microsoft.com/office/drawing/2014/main" id="{4B4D9AE6-7631-70B1-BAF8-9A1224D21891}"/>
              </a:ext>
            </a:extLst>
          </p:cNvPr>
          <p:cNvPicPr/>
          <p:nvPr/>
        </p:nvPicPr>
        <p:blipFill>
          <a:blip r:embed="rId2"/>
          <a:stretch/>
        </p:blipFill>
        <p:spPr>
          <a:xfrm rot="1730551">
            <a:off x="9990066" y="4214462"/>
            <a:ext cx="346456" cy="278418"/>
          </a:xfrm>
          <a:prstGeom prst="rect">
            <a:avLst/>
          </a:prstGeom>
          <a:ln w="0">
            <a:noFill/>
          </a:ln>
        </p:spPr>
      </p:pic>
      <p:pic>
        <p:nvPicPr>
          <p:cNvPr id="78" name="Graphic 77" descr="Walk with solid fill">
            <a:extLst>
              <a:ext uri="{FF2B5EF4-FFF2-40B4-BE49-F238E27FC236}">
                <a16:creationId xmlns:a16="http://schemas.microsoft.com/office/drawing/2014/main" id="{69223490-51B8-9395-1D31-B87247D040C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628752" y="4214123"/>
            <a:ext cx="454605" cy="454605"/>
          </a:xfrm>
          <a:prstGeom prst="rect">
            <a:avLst/>
          </a:prstGeom>
        </p:spPr>
      </p:pic>
      <p:cxnSp>
        <p:nvCxnSpPr>
          <p:cNvPr id="81" name="Straight Arrow Connector 80">
            <a:extLst>
              <a:ext uri="{FF2B5EF4-FFF2-40B4-BE49-F238E27FC236}">
                <a16:creationId xmlns:a16="http://schemas.microsoft.com/office/drawing/2014/main" id="{FF72047F-FB71-A51F-5484-606CC5BF58BE}"/>
              </a:ext>
            </a:extLst>
          </p:cNvPr>
          <p:cNvCxnSpPr>
            <a:cxnSpLocks/>
          </p:cNvCxnSpPr>
          <p:nvPr/>
        </p:nvCxnSpPr>
        <p:spPr>
          <a:xfrm flipH="1" flipV="1">
            <a:off x="8895644" y="3492792"/>
            <a:ext cx="627304" cy="764475"/>
          </a:xfrm>
          <a:prstGeom prst="straightConnector1">
            <a:avLst/>
          </a:prstGeom>
          <a:ln>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224C48D1-7176-D91F-A4B0-E24D8BB9416D}"/>
                  </a:ext>
                </a:extLst>
              </p:cNvPr>
              <p:cNvSpPr txBox="1"/>
              <p:nvPr/>
            </p:nvSpPr>
            <p:spPr>
              <a:xfrm>
                <a:off x="9359528" y="3571211"/>
                <a:ext cx="1124357" cy="4110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b="1" i="1" noProof="0" smtClean="0">
                          <a:latin typeface="Cambria Math" panose="02040503050406030204" pitchFamily="18" charset="0"/>
                        </a:rPr>
                        <m:t>𝒂</m:t>
                      </m:r>
                      <m:d>
                        <m:dPr>
                          <m:ctrlPr>
                            <a:rPr lang="en-GB" b="0" i="1" noProof="0" smtClean="0">
                              <a:latin typeface="Cambria Math" panose="02040503050406030204" pitchFamily="18" charset="0"/>
                            </a:rPr>
                          </m:ctrlPr>
                        </m:dPr>
                        <m:e>
                          <m:sSub>
                            <m:sSubPr>
                              <m:ctrlPr>
                                <a:rPr lang="en-GB" i="1" noProof="0" smtClean="0">
                                  <a:latin typeface="Cambria Math" panose="02040503050406030204" pitchFamily="18" charset="0"/>
                                </a:rPr>
                              </m:ctrlPr>
                            </m:sSubPr>
                            <m:e>
                              <m:r>
                                <a:rPr lang="en-GB" b="0" i="1" noProof="0" smtClean="0">
                                  <a:latin typeface="Cambria Math" panose="02040503050406030204" pitchFamily="18" charset="0"/>
                                </a:rPr>
                                <m:t>𝜓</m:t>
                              </m:r>
                            </m:e>
                            <m:sub>
                              <m:r>
                                <a:rPr lang="en-GB" b="0" i="1" noProof="0" smtClean="0">
                                  <a:latin typeface="Cambria Math" panose="02040503050406030204" pitchFamily="18" charset="0"/>
                                </a:rPr>
                                <m:t>𝑥</m:t>
                              </m:r>
                            </m:sub>
                          </m:sSub>
                          <m:r>
                            <a:rPr lang="en-GB" b="0" i="1" noProof="0" smtClean="0">
                              <a:latin typeface="Cambria Math" panose="02040503050406030204" pitchFamily="18" charset="0"/>
                            </a:rPr>
                            <m:t>,</m:t>
                          </m:r>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𝜓</m:t>
                              </m:r>
                            </m:e>
                            <m:sub>
                              <m:r>
                                <a:rPr lang="en-GB" b="0" i="1" noProof="0" smtClean="0">
                                  <a:latin typeface="Cambria Math" panose="02040503050406030204" pitchFamily="18" charset="0"/>
                                </a:rPr>
                                <m:t>𝑦</m:t>
                              </m:r>
                            </m:sub>
                          </m:sSub>
                        </m:e>
                      </m:d>
                    </m:oMath>
                  </m:oMathPara>
                </a14:m>
                <a:endParaRPr lang="en-GB" noProof="0" dirty="0"/>
              </a:p>
            </p:txBody>
          </p:sp>
        </mc:Choice>
        <mc:Fallback xmlns="">
          <p:sp>
            <p:nvSpPr>
              <p:cNvPr id="82" name="TextBox 81">
                <a:extLst>
                  <a:ext uri="{FF2B5EF4-FFF2-40B4-BE49-F238E27FC236}">
                    <a16:creationId xmlns:a16="http://schemas.microsoft.com/office/drawing/2014/main" id="{224C48D1-7176-D91F-A4B0-E24D8BB9416D}"/>
                  </a:ext>
                </a:extLst>
              </p:cNvPr>
              <p:cNvSpPr txBox="1">
                <a:spLocks noRot="1" noChangeAspect="1" noMove="1" noResize="1" noEditPoints="1" noAdjustHandles="1" noChangeArrowheads="1" noChangeShapeType="1" noTextEdit="1"/>
              </p:cNvSpPr>
              <p:nvPr/>
            </p:nvSpPr>
            <p:spPr>
              <a:xfrm>
                <a:off x="9359528" y="3571211"/>
                <a:ext cx="1124357" cy="411010"/>
              </a:xfrm>
              <a:prstGeom prst="rect">
                <a:avLst/>
              </a:prstGeom>
              <a:blipFill>
                <a:blip r:embed="rId5"/>
                <a:stretch>
                  <a:fillRect b="-7463"/>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FFAB0DE8-0053-EA65-2CF8-3A13A49B3EEF}"/>
                  </a:ext>
                </a:extLst>
              </p:cNvPr>
              <p:cNvSpPr txBox="1"/>
              <p:nvPr/>
            </p:nvSpPr>
            <p:spPr>
              <a:xfrm>
                <a:off x="5343413" y="933257"/>
                <a:ext cx="130401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rPr>
                        <m:t>𝑟</m:t>
                      </m:r>
                      <m:r>
                        <a:rPr lang="en-GB" b="0" i="1" noProof="0" smtClean="0">
                          <a:latin typeface="Cambria Math" panose="02040503050406030204" pitchFamily="18" charset="0"/>
                        </a:rPr>
                        <m:t>(</m:t>
                      </m:r>
                      <m:r>
                        <a:rPr lang="en-GB" b="0" i="1" noProof="0" smtClean="0">
                          <a:latin typeface="Cambria Math" panose="02040503050406030204" pitchFamily="18" charset="0"/>
                        </a:rPr>
                        <m:t>𝑛</m:t>
                      </m:r>
                      <m:r>
                        <a:rPr lang="en-GB" b="0" i="1" noProof="0" smtClean="0">
                          <a:latin typeface="Cambria Math" panose="02040503050406030204" pitchFamily="18" charset="0"/>
                        </a:rPr>
                        <m:t>,</m:t>
                      </m:r>
                      <m:r>
                        <a:rPr lang="en-GB" b="0" i="1" noProof="0" smtClean="0">
                          <a:latin typeface="Cambria Math" panose="02040503050406030204" pitchFamily="18" charset="0"/>
                        </a:rPr>
                        <m:t>𝑡</m:t>
                      </m:r>
                      <m:r>
                        <a:rPr lang="en-GB" b="0" i="1" noProof="0" smtClean="0">
                          <a:latin typeface="Cambria Math" panose="02040503050406030204" pitchFamily="18" charset="0"/>
                        </a:rPr>
                        <m:t>)</m:t>
                      </m:r>
                    </m:oMath>
                  </m:oMathPara>
                </a14:m>
                <a:endParaRPr lang="en-GB" noProof="0" dirty="0"/>
              </a:p>
            </p:txBody>
          </p:sp>
        </mc:Choice>
        <mc:Fallback xmlns="">
          <p:sp>
            <p:nvSpPr>
              <p:cNvPr id="83" name="TextBox 82">
                <a:extLst>
                  <a:ext uri="{FF2B5EF4-FFF2-40B4-BE49-F238E27FC236}">
                    <a16:creationId xmlns:a16="http://schemas.microsoft.com/office/drawing/2014/main" id="{FFAB0DE8-0053-EA65-2CF8-3A13A49B3EEF}"/>
                  </a:ext>
                </a:extLst>
              </p:cNvPr>
              <p:cNvSpPr txBox="1">
                <a:spLocks noRot="1" noChangeAspect="1" noMove="1" noResize="1" noEditPoints="1" noAdjustHandles="1" noChangeArrowheads="1" noChangeShapeType="1" noTextEdit="1"/>
              </p:cNvSpPr>
              <p:nvPr/>
            </p:nvSpPr>
            <p:spPr>
              <a:xfrm>
                <a:off x="5343413" y="933257"/>
                <a:ext cx="1304012" cy="369332"/>
              </a:xfrm>
              <a:prstGeom prst="rect">
                <a:avLst/>
              </a:prstGeom>
              <a:blipFill>
                <a:blip r:embed="rId6"/>
                <a:stretch>
                  <a:fillRect b="-14754"/>
                </a:stretch>
              </a:blipFill>
            </p:spPr>
            <p:txBody>
              <a:bodyPr/>
              <a:lstStyle/>
              <a:p>
                <a:r>
                  <a:rPr lang="LID4096">
                    <a:noFill/>
                  </a:rPr>
                  <a:t> </a:t>
                </a:r>
              </a:p>
            </p:txBody>
          </p:sp>
        </mc:Fallback>
      </mc:AlternateContent>
      <p:pic>
        <p:nvPicPr>
          <p:cNvPr id="89" name="Picture 88">
            <a:extLst>
              <a:ext uri="{FF2B5EF4-FFF2-40B4-BE49-F238E27FC236}">
                <a16:creationId xmlns:a16="http://schemas.microsoft.com/office/drawing/2014/main" id="{F1B23C74-0BD0-25ED-A813-493D419DB314}"/>
              </a:ext>
            </a:extLst>
          </p:cNvPr>
          <p:cNvPicPr>
            <a:picLocks noChangeAspect="1"/>
          </p:cNvPicPr>
          <p:nvPr/>
        </p:nvPicPr>
        <p:blipFill>
          <a:blip r:embed="rId7"/>
          <a:stretch>
            <a:fillRect/>
          </a:stretch>
        </p:blipFill>
        <p:spPr>
          <a:xfrm>
            <a:off x="245758" y="2284226"/>
            <a:ext cx="4329486" cy="3432700"/>
          </a:xfrm>
          <a:prstGeom prst="rect">
            <a:avLst/>
          </a:prstGeom>
        </p:spPr>
      </p:pic>
      <p:sp>
        <p:nvSpPr>
          <p:cNvPr id="90" name="Arc 89">
            <a:extLst>
              <a:ext uri="{FF2B5EF4-FFF2-40B4-BE49-F238E27FC236}">
                <a16:creationId xmlns:a16="http://schemas.microsoft.com/office/drawing/2014/main" id="{0D737528-195B-B579-5839-A1B93095F07D}"/>
              </a:ext>
            </a:extLst>
          </p:cNvPr>
          <p:cNvSpPr/>
          <p:nvPr/>
        </p:nvSpPr>
        <p:spPr>
          <a:xfrm rot="15226965" flipV="1">
            <a:off x="3687627" y="1080235"/>
            <a:ext cx="1450427" cy="2036091"/>
          </a:xfrm>
          <a:prstGeom prst="arc">
            <a:avLst>
              <a:gd name="adj1" fmla="val 18829512"/>
              <a:gd name="adj2" fmla="val 5272874"/>
            </a:avLst>
          </a:prstGeom>
          <a:ln w="19050">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noProof="0" dirty="0"/>
          </a:p>
        </p:txBody>
      </p:sp>
      <p:sp>
        <p:nvSpPr>
          <p:cNvPr id="91" name="TextBox 90">
            <a:extLst>
              <a:ext uri="{FF2B5EF4-FFF2-40B4-BE49-F238E27FC236}">
                <a16:creationId xmlns:a16="http://schemas.microsoft.com/office/drawing/2014/main" id="{7EE732DB-C561-A11B-7F51-BBBECF3B8C4E}"/>
              </a:ext>
            </a:extLst>
          </p:cNvPr>
          <p:cNvSpPr txBox="1"/>
          <p:nvPr/>
        </p:nvSpPr>
        <p:spPr>
          <a:xfrm>
            <a:off x="2675932" y="1511628"/>
            <a:ext cx="2031325" cy="369332"/>
          </a:xfrm>
          <a:prstGeom prst="rect">
            <a:avLst/>
          </a:prstGeom>
          <a:solidFill>
            <a:schemeClr val="bg1">
              <a:alpha val="68000"/>
            </a:schemeClr>
          </a:solidFill>
          <a:ln>
            <a:solidFill>
              <a:schemeClr val="accent1"/>
            </a:solidFill>
          </a:ln>
        </p:spPr>
        <p:txBody>
          <a:bodyPr wrap="none" rtlCol="0">
            <a:spAutoFit/>
          </a:bodyPr>
          <a:lstStyle/>
          <a:p>
            <a:r>
              <a:rPr lang="en-GB" noProof="0" dirty="0"/>
              <a:t>Signal Processing</a:t>
            </a:r>
          </a:p>
        </p:txBody>
      </p:sp>
    </p:spTree>
    <p:extLst>
      <p:ext uri="{BB962C8B-B14F-4D97-AF65-F5344CB8AC3E}">
        <p14:creationId xmlns:p14="http://schemas.microsoft.com/office/powerpoint/2010/main" val="329508576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24EEAD-D8FF-0019-BA7B-3F103CB6DB82}"/>
              </a:ext>
            </a:extLst>
          </p:cNvPr>
          <p:cNvSpPr>
            <a:spLocks noGrp="1"/>
          </p:cNvSpPr>
          <p:nvPr>
            <p:ph type="title"/>
          </p:nvPr>
        </p:nvSpPr>
        <p:spPr>
          <a:xfrm>
            <a:off x="144158" y="154052"/>
            <a:ext cx="4664909" cy="664430"/>
          </a:xfrm>
        </p:spPr>
        <p:txBody>
          <a:bodyPr/>
          <a:lstStyle/>
          <a:p>
            <a:r>
              <a:rPr lang="en-GB" sz="3600" noProof="0" dirty="0"/>
              <a:t>Localization Scenario</a:t>
            </a:r>
          </a:p>
        </p:txBody>
      </p:sp>
      <p:sp>
        <p:nvSpPr>
          <p:cNvPr id="4" name="Slide Number Placeholder 3">
            <a:extLst>
              <a:ext uri="{FF2B5EF4-FFF2-40B4-BE49-F238E27FC236}">
                <a16:creationId xmlns:a16="http://schemas.microsoft.com/office/drawing/2014/main" id="{4DB65B94-E57B-AEB0-370F-19DC6082F9DC}"/>
              </a:ext>
            </a:extLst>
          </p:cNvPr>
          <p:cNvSpPr>
            <a:spLocks noGrp="1"/>
          </p:cNvSpPr>
          <p:nvPr>
            <p:ph type="sldNum" idx="3"/>
          </p:nvPr>
        </p:nvSpPr>
        <p:spPr/>
        <p:txBody>
          <a:bodyPr/>
          <a:lstStyle/>
          <a:p>
            <a:fld id="{C932A77E-96FA-4D0D-9FF9-7EEFED12E590}" type="slidenum">
              <a:rPr lang="en-GB" noProof="0" smtClean="0"/>
              <a:t>34</a:t>
            </a:fld>
            <a:endParaRPr lang="en-GB" noProof="0" dirty="0"/>
          </a:p>
        </p:txBody>
      </p:sp>
      <p:sp>
        <p:nvSpPr>
          <p:cNvPr id="5" name="TextBox 4">
            <a:extLst>
              <a:ext uri="{FF2B5EF4-FFF2-40B4-BE49-F238E27FC236}">
                <a16:creationId xmlns:a16="http://schemas.microsoft.com/office/drawing/2014/main" id="{BA2AE390-D625-4B0B-666C-950762FD9783}"/>
              </a:ext>
            </a:extLst>
          </p:cNvPr>
          <p:cNvSpPr txBox="1"/>
          <p:nvPr/>
        </p:nvSpPr>
        <p:spPr>
          <a:xfrm>
            <a:off x="3457" y="6389012"/>
            <a:ext cx="10435943" cy="430887"/>
          </a:xfrm>
          <a:prstGeom prst="rect">
            <a:avLst/>
          </a:prstGeom>
          <a:noFill/>
        </p:spPr>
        <p:txBody>
          <a:bodyPr wrap="square">
            <a:spAutoFit/>
          </a:bodyPr>
          <a:lstStyle/>
          <a:p>
            <a:r>
              <a:rPr lang="en-GB" sz="1100" noProof="0" dirty="0"/>
              <a:t>J. An et al., "</a:t>
            </a:r>
            <a:r>
              <a:rPr lang="en-GB" sz="1100" b="1" noProof="0" dirty="0"/>
              <a:t>Two-Dimensional Direction-of-Arrival Estimation Using Stacked Intelligent </a:t>
            </a:r>
            <a:r>
              <a:rPr lang="en-GB" sz="1100" b="1" noProof="0" dirty="0" err="1"/>
              <a:t>Metasurfaces</a:t>
            </a:r>
            <a:r>
              <a:rPr lang="en-GB" sz="1100" noProof="0" dirty="0"/>
              <a:t>," in IEEE Journal on Selected Areas in Communications, vol. 42, no. 10, pp. 2786-2802, Oct. 2024.</a:t>
            </a:r>
          </a:p>
        </p:txBody>
      </p:sp>
      <p:graphicFrame>
        <p:nvGraphicFramePr>
          <p:cNvPr id="6" name="Table 5">
            <a:extLst>
              <a:ext uri="{FF2B5EF4-FFF2-40B4-BE49-F238E27FC236}">
                <a16:creationId xmlns:a16="http://schemas.microsoft.com/office/drawing/2014/main" id="{2099D89C-433F-490B-40EA-31233E64E752}"/>
              </a:ext>
            </a:extLst>
          </p:cNvPr>
          <p:cNvGraphicFramePr>
            <a:graphicFrameLocks noGrp="1"/>
          </p:cNvGraphicFramePr>
          <p:nvPr>
            <p:extLst>
              <p:ext uri="{D42A27DB-BD31-4B8C-83A1-F6EECF244321}">
                <p14:modId xmlns:p14="http://schemas.microsoft.com/office/powerpoint/2010/main" val="3296501372"/>
              </p:ext>
            </p:extLst>
          </p:nvPr>
        </p:nvGraphicFramePr>
        <p:xfrm>
          <a:off x="6885820" y="1345562"/>
          <a:ext cx="1457960" cy="1493520"/>
        </p:xfrm>
        <a:graphic>
          <a:graphicData uri="http://schemas.openxmlformats.org/drawingml/2006/table">
            <a:tbl>
              <a:tblPr>
                <a:tableStyleId>{2D5ABB26-0587-4C30-8999-92F81FD0307C}</a:tableStyleId>
              </a:tblPr>
              <a:tblGrid>
                <a:gridCol w="208280">
                  <a:extLst>
                    <a:ext uri="{9D8B030D-6E8A-4147-A177-3AD203B41FA5}">
                      <a16:colId xmlns:a16="http://schemas.microsoft.com/office/drawing/2014/main" val="2882580426"/>
                    </a:ext>
                  </a:extLst>
                </a:gridCol>
                <a:gridCol w="208280">
                  <a:extLst>
                    <a:ext uri="{9D8B030D-6E8A-4147-A177-3AD203B41FA5}">
                      <a16:colId xmlns:a16="http://schemas.microsoft.com/office/drawing/2014/main" val="443376264"/>
                    </a:ext>
                  </a:extLst>
                </a:gridCol>
                <a:gridCol w="208280">
                  <a:extLst>
                    <a:ext uri="{9D8B030D-6E8A-4147-A177-3AD203B41FA5}">
                      <a16:colId xmlns:a16="http://schemas.microsoft.com/office/drawing/2014/main" val="3105435960"/>
                    </a:ext>
                  </a:extLst>
                </a:gridCol>
                <a:gridCol w="208280">
                  <a:extLst>
                    <a:ext uri="{9D8B030D-6E8A-4147-A177-3AD203B41FA5}">
                      <a16:colId xmlns:a16="http://schemas.microsoft.com/office/drawing/2014/main" val="3484105758"/>
                    </a:ext>
                  </a:extLst>
                </a:gridCol>
                <a:gridCol w="208280">
                  <a:extLst>
                    <a:ext uri="{9D8B030D-6E8A-4147-A177-3AD203B41FA5}">
                      <a16:colId xmlns:a16="http://schemas.microsoft.com/office/drawing/2014/main" val="2834287887"/>
                    </a:ext>
                  </a:extLst>
                </a:gridCol>
                <a:gridCol w="208280">
                  <a:extLst>
                    <a:ext uri="{9D8B030D-6E8A-4147-A177-3AD203B41FA5}">
                      <a16:colId xmlns:a16="http://schemas.microsoft.com/office/drawing/2014/main" val="4092967682"/>
                    </a:ext>
                  </a:extLst>
                </a:gridCol>
                <a:gridCol w="208280">
                  <a:extLst>
                    <a:ext uri="{9D8B030D-6E8A-4147-A177-3AD203B41FA5}">
                      <a16:colId xmlns:a16="http://schemas.microsoft.com/office/drawing/2014/main" val="1680628409"/>
                    </a:ext>
                  </a:extLst>
                </a:gridCol>
              </a:tblGrid>
              <a:tr h="0">
                <a:tc>
                  <a:txBody>
                    <a:bodyPr/>
                    <a:lstStyle/>
                    <a:p>
                      <a:endParaRPr lang="en-GB" sz="800" noProof="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1">
                        <a:lumMod val="20000"/>
                        <a:lumOff val="80000"/>
                      </a:schemeClr>
                    </a:solidFill>
                  </a:tcPr>
                </a:tc>
                <a:extLst>
                  <a:ext uri="{0D108BD9-81ED-4DB2-BD59-A6C34878D82A}">
                    <a16:rowId xmlns:a16="http://schemas.microsoft.com/office/drawing/2014/main" val="491537655"/>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383011268"/>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1258789634"/>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285912734"/>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599900343"/>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691790879"/>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58830362"/>
                  </a:ext>
                </a:extLst>
              </a:tr>
            </a:tbl>
          </a:graphicData>
        </a:graphic>
      </p:graphicFrame>
      <p:graphicFrame>
        <p:nvGraphicFramePr>
          <p:cNvPr id="7" name="Table 6">
            <a:extLst>
              <a:ext uri="{FF2B5EF4-FFF2-40B4-BE49-F238E27FC236}">
                <a16:creationId xmlns:a16="http://schemas.microsoft.com/office/drawing/2014/main" id="{67147DE8-45CC-89CE-9BCE-13BB82816BCC}"/>
              </a:ext>
            </a:extLst>
          </p:cNvPr>
          <p:cNvGraphicFramePr>
            <a:graphicFrameLocks noGrp="1"/>
          </p:cNvGraphicFramePr>
          <p:nvPr>
            <p:extLst>
              <p:ext uri="{D42A27DB-BD31-4B8C-83A1-F6EECF244321}">
                <p14:modId xmlns:p14="http://schemas.microsoft.com/office/powerpoint/2010/main" val="3371665324"/>
              </p:ext>
            </p:extLst>
          </p:nvPr>
        </p:nvGraphicFramePr>
        <p:xfrm>
          <a:off x="7152520" y="1635122"/>
          <a:ext cx="1457960" cy="1493520"/>
        </p:xfrm>
        <a:graphic>
          <a:graphicData uri="http://schemas.openxmlformats.org/drawingml/2006/table">
            <a:tbl>
              <a:tblPr>
                <a:tableStyleId>{2D5ABB26-0587-4C30-8999-92F81FD0307C}</a:tableStyleId>
              </a:tblPr>
              <a:tblGrid>
                <a:gridCol w="208280">
                  <a:extLst>
                    <a:ext uri="{9D8B030D-6E8A-4147-A177-3AD203B41FA5}">
                      <a16:colId xmlns:a16="http://schemas.microsoft.com/office/drawing/2014/main" val="2882580426"/>
                    </a:ext>
                  </a:extLst>
                </a:gridCol>
                <a:gridCol w="208280">
                  <a:extLst>
                    <a:ext uri="{9D8B030D-6E8A-4147-A177-3AD203B41FA5}">
                      <a16:colId xmlns:a16="http://schemas.microsoft.com/office/drawing/2014/main" val="443376264"/>
                    </a:ext>
                  </a:extLst>
                </a:gridCol>
                <a:gridCol w="208280">
                  <a:extLst>
                    <a:ext uri="{9D8B030D-6E8A-4147-A177-3AD203B41FA5}">
                      <a16:colId xmlns:a16="http://schemas.microsoft.com/office/drawing/2014/main" val="3105435960"/>
                    </a:ext>
                  </a:extLst>
                </a:gridCol>
                <a:gridCol w="208280">
                  <a:extLst>
                    <a:ext uri="{9D8B030D-6E8A-4147-A177-3AD203B41FA5}">
                      <a16:colId xmlns:a16="http://schemas.microsoft.com/office/drawing/2014/main" val="3484105758"/>
                    </a:ext>
                  </a:extLst>
                </a:gridCol>
                <a:gridCol w="208280">
                  <a:extLst>
                    <a:ext uri="{9D8B030D-6E8A-4147-A177-3AD203B41FA5}">
                      <a16:colId xmlns:a16="http://schemas.microsoft.com/office/drawing/2014/main" val="2834287887"/>
                    </a:ext>
                  </a:extLst>
                </a:gridCol>
                <a:gridCol w="208280">
                  <a:extLst>
                    <a:ext uri="{9D8B030D-6E8A-4147-A177-3AD203B41FA5}">
                      <a16:colId xmlns:a16="http://schemas.microsoft.com/office/drawing/2014/main" val="4092967682"/>
                    </a:ext>
                  </a:extLst>
                </a:gridCol>
                <a:gridCol w="208280">
                  <a:extLst>
                    <a:ext uri="{9D8B030D-6E8A-4147-A177-3AD203B41FA5}">
                      <a16:colId xmlns:a16="http://schemas.microsoft.com/office/drawing/2014/main" val="1680628409"/>
                    </a:ext>
                  </a:extLst>
                </a:gridCol>
              </a:tblGrid>
              <a:tr h="0">
                <a:tc>
                  <a:txBody>
                    <a:bodyPr/>
                    <a:lstStyle/>
                    <a:p>
                      <a:endParaRPr lang="en-GB" sz="800" noProof="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1">
                        <a:lumMod val="20000"/>
                        <a:lumOff val="80000"/>
                      </a:schemeClr>
                    </a:solidFill>
                  </a:tcPr>
                </a:tc>
                <a:extLst>
                  <a:ext uri="{0D108BD9-81ED-4DB2-BD59-A6C34878D82A}">
                    <a16:rowId xmlns:a16="http://schemas.microsoft.com/office/drawing/2014/main" val="491537655"/>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383011268"/>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1258789634"/>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285912734"/>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599900343"/>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691790879"/>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58830362"/>
                  </a:ext>
                </a:extLst>
              </a:tr>
            </a:tbl>
          </a:graphicData>
        </a:graphic>
      </p:graphicFrame>
      <p:graphicFrame>
        <p:nvGraphicFramePr>
          <p:cNvPr id="8" name="Table 7">
            <a:extLst>
              <a:ext uri="{FF2B5EF4-FFF2-40B4-BE49-F238E27FC236}">
                <a16:creationId xmlns:a16="http://schemas.microsoft.com/office/drawing/2014/main" id="{2AC4960B-49EB-764C-F3B4-C8AF38A26BE2}"/>
              </a:ext>
            </a:extLst>
          </p:cNvPr>
          <p:cNvGraphicFramePr>
            <a:graphicFrameLocks noGrp="1"/>
          </p:cNvGraphicFramePr>
          <p:nvPr>
            <p:extLst>
              <p:ext uri="{D42A27DB-BD31-4B8C-83A1-F6EECF244321}">
                <p14:modId xmlns:p14="http://schemas.microsoft.com/office/powerpoint/2010/main" val="3092632748"/>
              </p:ext>
            </p:extLst>
          </p:nvPr>
        </p:nvGraphicFramePr>
        <p:xfrm>
          <a:off x="7746401" y="2231342"/>
          <a:ext cx="1041400" cy="1066800"/>
        </p:xfrm>
        <a:graphic>
          <a:graphicData uri="http://schemas.openxmlformats.org/drawingml/2006/table">
            <a:tbl>
              <a:tblPr>
                <a:tableStyleId>{2D5ABB26-0587-4C30-8999-92F81FD0307C}</a:tableStyleId>
              </a:tblPr>
              <a:tblGrid>
                <a:gridCol w="208280">
                  <a:extLst>
                    <a:ext uri="{9D8B030D-6E8A-4147-A177-3AD203B41FA5}">
                      <a16:colId xmlns:a16="http://schemas.microsoft.com/office/drawing/2014/main" val="3105435960"/>
                    </a:ext>
                  </a:extLst>
                </a:gridCol>
                <a:gridCol w="208280">
                  <a:extLst>
                    <a:ext uri="{9D8B030D-6E8A-4147-A177-3AD203B41FA5}">
                      <a16:colId xmlns:a16="http://schemas.microsoft.com/office/drawing/2014/main" val="3484105758"/>
                    </a:ext>
                  </a:extLst>
                </a:gridCol>
                <a:gridCol w="208280">
                  <a:extLst>
                    <a:ext uri="{9D8B030D-6E8A-4147-A177-3AD203B41FA5}">
                      <a16:colId xmlns:a16="http://schemas.microsoft.com/office/drawing/2014/main" val="2834287887"/>
                    </a:ext>
                  </a:extLst>
                </a:gridCol>
                <a:gridCol w="208280">
                  <a:extLst>
                    <a:ext uri="{9D8B030D-6E8A-4147-A177-3AD203B41FA5}">
                      <a16:colId xmlns:a16="http://schemas.microsoft.com/office/drawing/2014/main" val="4092967682"/>
                    </a:ext>
                  </a:extLst>
                </a:gridCol>
                <a:gridCol w="208280">
                  <a:extLst>
                    <a:ext uri="{9D8B030D-6E8A-4147-A177-3AD203B41FA5}">
                      <a16:colId xmlns:a16="http://schemas.microsoft.com/office/drawing/2014/main" val="1680628409"/>
                    </a:ext>
                  </a:extLst>
                </a:gridCol>
              </a:tblGrid>
              <a:tr h="0">
                <a:tc>
                  <a:txBody>
                    <a:bodyPr/>
                    <a:lstStyle/>
                    <a:p>
                      <a:endParaRPr lang="en-GB" sz="800" noProof="0" dirty="0"/>
                    </a:p>
                  </a:txBody>
                  <a:tcPr>
                    <a:lnL w="6350" cap="flat" cmpd="sng" algn="ctr">
                      <a:solidFill>
                        <a:schemeClr val="tx1"/>
                      </a:solidFill>
                      <a:prstDash val="solid"/>
                      <a:round/>
                      <a:headEnd type="none" w="med" len="med"/>
                      <a:tailEnd type="none" w="med" len="med"/>
                    </a:lnL>
                    <a:lnT w="635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635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635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635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solidFill>
                      <a:schemeClr val="accent1">
                        <a:lumMod val="20000"/>
                        <a:lumOff val="80000"/>
                      </a:schemeClr>
                    </a:solidFill>
                  </a:tcPr>
                </a:tc>
                <a:extLst>
                  <a:ext uri="{0D108BD9-81ED-4DB2-BD59-A6C34878D82A}">
                    <a16:rowId xmlns:a16="http://schemas.microsoft.com/office/drawing/2014/main" val="1258789634"/>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285912734"/>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599900343"/>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691790879"/>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lnB w="635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635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635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635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lnB w="635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58830362"/>
                  </a:ext>
                </a:extLst>
              </a:tr>
            </a:tbl>
          </a:graphicData>
        </a:graphic>
      </p:graphicFrame>
      <p:grpSp>
        <p:nvGrpSpPr>
          <p:cNvPr id="9" name="Group 8">
            <a:extLst>
              <a:ext uri="{FF2B5EF4-FFF2-40B4-BE49-F238E27FC236}">
                <a16:creationId xmlns:a16="http://schemas.microsoft.com/office/drawing/2014/main" id="{800F45ED-AE2E-474A-F372-DA356C1B19F4}"/>
              </a:ext>
            </a:extLst>
          </p:cNvPr>
          <p:cNvGrpSpPr/>
          <p:nvPr/>
        </p:nvGrpSpPr>
        <p:grpSpPr>
          <a:xfrm>
            <a:off x="5262237" y="1344447"/>
            <a:ext cx="1378238" cy="1430728"/>
            <a:chOff x="1851871" y="1287138"/>
            <a:chExt cx="1378238" cy="1430728"/>
          </a:xfrm>
        </p:grpSpPr>
        <p:grpSp>
          <p:nvGrpSpPr>
            <p:cNvPr id="10" name="Group 9">
              <a:extLst>
                <a:ext uri="{FF2B5EF4-FFF2-40B4-BE49-F238E27FC236}">
                  <a16:creationId xmlns:a16="http://schemas.microsoft.com/office/drawing/2014/main" id="{ABDB60B1-7CF8-DCF2-A0A2-06B3ADE51F2C}"/>
                </a:ext>
              </a:extLst>
            </p:cNvPr>
            <p:cNvGrpSpPr/>
            <p:nvPr/>
          </p:nvGrpSpPr>
          <p:grpSpPr>
            <a:xfrm>
              <a:off x="1871922" y="1287138"/>
              <a:ext cx="108640" cy="146399"/>
              <a:chOff x="1844231" y="869163"/>
              <a:chExt cx="108640" cy="146399"/>
            </a:xfrm>
          </p:grpSpPr>
          <p:cxnSp>
            <p:nvCxnSpPr>
              <p:cNvPr id="71" name="Straight Connector 70">
                <a:extLst>
                  <a:ext uri="{FF2B5EF4-FFF2-40B4-BE49-F238E27FC236}">
                    <a16:creationId xmlns:a16="http://schemas.microsoft.com/office/drawing/2014/main" id="{7FBD8930-32E9-B11C-F985-123E6BAD8719}"/>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840B1C9B-6A2D-BFEE-6F82-349450568BEE}"/>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862A70AD-4260-8234-AA72-667559B765FE}"/>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1" name="Group 10">
              <a:extLst>
                <a:ext uri="{FF2B5EF4-FFF2-40B4-BE49-F238E27FC236}">
                  <a16:creationId xmlns:a16="http://schemas.microsoft.com/office/drawing/2014/main" id="{60945C38-0876-538E-779E-B4DE5848FBB7}"/>
                </a:ext>
              </a:extLst>
            </p:cNvPr>
            <p:cNvGrpSpPr/>
            <p:nvPr/>
          </p:nvGrpSpPr>
          <p:grpSpPr>
            <a:xfrm>
              <a:off x="1851871" y="1716303"/>
              <a:ext cx="108640" cy="146399"/>
              <a:chOff x="1844231" y="869163"/>
              <a:chExt cx="108640" cy="146399"/>
            </a:xfrm>
          </p:grpSpPr>
          <p:cxnSp>
            <p:nvCxnSpPr>
              <p:cNvPr id="68" name="Straight Connector 67">
                <a:extLst>
                  <a:ext uri="{FF2B5EF4-FFF2-40B4-BE49-F238E27FC236}">
                    <a16:creationId xmlns:a16="http://schemas.microsoft.com/office/drawing/2014/main" id="{ED78E55A-5177-AD49-BACB-CE23B03F68CC}"/>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99AEEEF4-5787-56FA-BBA6-654D3296A30D}"/>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823A2FE4-9A38-CDA5-B880-D2DD7902D687}"/>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2" name="Group 11">
              <a:extLst>
                <a:ext uri="{FF2B5EF4-FFF2-40B4-BE49-F238E27FC236}">
                  <a16:creationId xmlns:a16="http://schemas.microsoft.com/office/drawing/2014/main" id="{956471CF-86F1-9485-E6C8-021D21465AFB}"/>
                </a:ext>
              </a:extLst>
            </p:cNvPr>
            <p:cNvGrpSpPr/>
            <p:nvPr/>
          </p:nvGrpSpPr>
          <p:grpSpPr>
            <a:xfrm>
              <a:off x="1858742" y="2138974"/>
              <a:ext cx="108640" cy="146399"/>
              <a:chOff x="1844231" y="869163"/>
              <a:chExt cx="108640" cy="146399"/>
            </a:xfrm>
          </p:grpSpPr>
          <p:cxnSp>
            <p:nvCxnSpPr>
              <p:cNvPr id="65" name="Straight Connector 64">
                <a:extLst>
                  <a:ext uri="{FF2B5EF4-FFF2-40B4-BE49-F238E27FC236}">
                    <a16:creationId xmlns:a16="http://schemas.microsoft.com/office/drawing/2014/main" id="{9AC607AF-AEC5-6AD0-AACF-F3FED1EDFD42}"/>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4732DDE8-E5B0-BC00-2650-E1DEAFBABA75}"/>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3DA34006-8575-39BD-D3CF-C6D9D42BD0A9}"/>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796CB58D-F772-E71D-959C-FC9AF5C49671}"/>
                </a:ext>
              </a:extLst>
            </p:cNvPr>
            <p:cNvGrpSpPr/>
            <p:nvPr/>
          </p:nvGrpSpPr>
          <p:grpSpPr>
            <a:xfrm>
              <a:off x="1858742" y="2571204"/>
              <a:ext cx="108640" cy="146399"/>
              <a:chOff x="1844231" y="869163"/>
              <a:chExt cx="108640" cy="146399"/>
            </a:xfrm>
          </p:grpSpPr>
          <p:cxnSp>
            <p:nvCxnSpPr>
              <p:cNvPr id="62" name="Straight Connector 61">
                <a:extLst>
                  <a:ext uri="{FF2B5EF4-FFF2-40B4-BE49-F238E27FC236}">
                    <a16:creationId xmlns:a16="http://schemas.microsoft.com/office/drawing/2014/main" id="{FFF9B261-B014-D4EE-4CFE-23693B59F7A0}"/>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DCDFEF58-39DD-E233-7744-01CE807745FB}"/>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1D0E1FE4-6DE5-2575-29D1-C34D10D1476B}"/>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4" name="Group 13">
              <a:extLst>
                <a:ext uri="{FF2B5EF4-FFF2-40B4-BE49-F238E27FC236}">
                  <a16:creationId xmlns:a16="http://schemas.microsoft.com/office/drawing/2014/main" id="{940A4817-20E9-4669-5749-66A869E999D7}"/>
                </a:ext>
              </a:extLst>
            </p:cNvPr>
            <p:cNvGrpSpPr/>
            <p:nvPr/>
          </p:nvGrpSpPr>
          <p:grpSpPr>
            <a:xfrm>
              <a:off x="2279675" y="1290378"/>
              <a:ext cx="108640" cy="146399"/>
              <a:chOff x="1844231" y="869163"/>
              <a:chExt cx="108640" cy="146399"/>
            </a:xfrm>
          </p:grpSpPr>
          <p:cxnSp>
            <p:nvCxnSpPr>
              <p:cNvPr id="59" name="Straight Connector 58">
                <a:extLst>
                  <a:ext uri="{FF2B5EF4-FFF2-40B4-BE49-F238E27FC236}">
                    <a16:creationId xmlns:a16="http://schemas.microsoft.com/office/drawing/2014/main" id="{165F8514-1154-B635-37DF-506991CFE856}"/>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D4C0A222-93D5-D14E-56B0-B4288B74C4FE}"/>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7DAD16E2-0C25-2529-1799-0C610BCA2F27}"/>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5" name="Group 14">
              <a:extLst>
                <a:ext uri="{FF2B5EF4-FFF2-40B4-BE49-F238E27FC236}">
                  <a16:creationId xmlns:a16="http://schemas.microsoft.com/office/drawing/2014/main" id="{73949E2B-83E1-AF2E-9B5B-76BF043F46BF}"/>
                </a:ext>
              </a:extLst>
            </p:cNvPr>
            <p:cNvGrpSpPr/>
            <p:nvPr/>
          </p:nvGrpSpPr>
          <p:grpSpPr>
            <a:xfrm>
              <a:off x="2274432" y="1710028"/>
              <a:ext cx="108640" cy="146399"/>
              <a:chOff x="1844231" y="869163"/>
              <a:chExt cx="108640" cy="146399"/>
            </a:xfrm>
          </p:grpSpPr>
          <p:cxnSp>
            <p:nvCxnSpPr>
              <p:cNvPr id="56" name="Straight Connector 55">
                <a:extLst>
                  <a:ext uri="{FF2B5EF4-FFF2-40B4-BE49-F238E27FC236}">
                    <a16:creationId xmlns:a16="http://schemas.microsoft.com/office/drawing/2014/main" id="{6A0C3D24-D15A-EC71-4E29-19176C137338}"/>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EFCBB388-5FC6-CD24-7A38-B0CA78236D2F}"/>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8CF2C3F3-15E5-6185-201A-910C380F2017}"/>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6" name="Group 15">
              <a:extLst>
                <a:ext uri="{FF2B5EF4-FFF2-40B4-BE49-F238E27FC236}">
                  <a16:creationId xmlns:a16="http://schemas.microsoft.com/office/drawing/2014/main" id="{FE71C9F6-1D5C-4C4B-5D51-F0EC1ADE0F3A}"/>
                </a:ext>
              </a:extLst>
            </p:cNvPr>
            <p:cNvGrpSpPr/>
            <p:nvPr/>
          </p:nvGrpSpPr>
          <p:grpSpPr>
            <a:xfrm>
              <a:off x="2272598" y="2132570"/>
              <a:ext cx="108640" cy="146399"/>
              <a:chOff x="1844231" y="869163"/>
              <a:chExt cx="108640" cy="146399"/>
            </a:xfrm>
          </p:grpSpPr>
          <p:cxnSp>
            <p:nvCxnSpPr>
              <p:cNvPr id="53" name="Straight Connector 52">
                <a:extLst>
                  <a:ext uri="{FF2B5EF4-FFF2-40B4-BE49-F238E27FC236}">
                    <a16:creationId xmlns:a16="http://schemas.microsoft.com/office/drawing/2014/main" id="{243500FE-06F3-28B1-06BE-E3040ED2A434}"/>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21D31223-C08C-2244-4637-81404DD8B1E1}"/>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CEE74E2C-5C86-831A-F1E4-8FBCB9D563EC}"/>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7" name="Group 16">
              <a:extLst>
                <a:ext uri="{FF2B5EF4-FFF2-40B4-BE49-F238E27FC236}">
                  <a16:creationId xmlns:a16="http://schemas.microsoft.com/office/drawing/2014/main" id="{13DD6D63-12D5-3D79-E95F-03BBF85DC7D2}"/>
                </a:ext>
              </a:extLst>
            </p:cNvPr>
            <p:cNvGrpSpPr/>
            <p:nvPr/>
          </p:nvGrpSpPr>
          <p:grpSpPr>
            <a:xfrm>
              <a:off x="2279055" y="2571467"/>
              <a:ext cx="108640" cy="146399"/>
              <a:chOff x="1844231" y="869163"/>
              <a:chExt cx="108640" cy="146399"/>
            </a:xfrm>
          </p:grpSpPr>
          <p:cxnSp>
            <p:nvCxnSpPr>
              <p:cNvPr id="50" name="Straight Connector 49">
                <a:extLst>
                  <a:ext uri="{FF2B5EF4-FFF2-40B4-BE49-F238E27FC236}">
                    <a16:creationId xmlns:a16="http://schemas.microsoft.com/office/drawing/2014/main" id="{0C319911-3218-6525-E2F8-A71E4C8C3C3F}"/>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3BCA858C-73D8-8DFC-A11A-B34E588372F1}"/>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933247BD-DCE8-E033-A9BA-5EEFBC3C1786}"/>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8" name="Group 17">
              <a:extLst>
                <a:ext uri="{FF2B5EF4-FFF2-40B4-BE49-F238E27FC236}">
                  <a16:creationId xmlns:a16="http://schemas.microsoft.com/office/drawing/2014/main" id="{04A94B50-06F1-D808-A201-86AEDE24CA1E}"/>
                </a:ext>
              </a:extLst>
            </p:cNvPr>
            <p:cNvGrpSpPr/>
            <p:nvPr/>
          </p:nvGrpSpPr>
          <p:grpSpPr>
            <a:xfrm>
              <a:off x="2713716" y="1287138"/>
              <a:ext cx="108640" cy="146399"/>
              <a:chOff x="1844231" y="869163"/>
              <a:chExt cx="108640" cy="146399"/>
            </a:xfrm>
          </p:grpSpPr>
          <p:cxnSp>
            <p:nvCxnSpPr>
              <p:cNvPr id="47" name="Straight Connector 46">
                <a:extLst>
                  <a:ext uri="{FF2B5EF4-FFF2-40B4-BE49-F238E27FC236}">
                    <a16:creationId xmlns:a16="http://schemas.microsoft.com/office/drawing/2014/main" id="{1B750B43-654F-E346-C3D4-D6B139F4F796}"/>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9D9A271F-D6FD-0B02-9F24-88B2B23C8481}"/>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562119CD-EB84-03F0-3558-73D3D2251DA0}"/>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id="{31CD67C1-498E-F386-585C-114F402B2DE3}"/>
                </a:ext>
              </a:extLst>
            </p:cNvPr>
            <p:cNvGrpSpPr/>
            <p:nvPr/>
          </p:nvGrpSpPr>
          <p:grpSpPr>
            <a:xfrm>
              <a:off x="2693665" y="1716303"/>
              <a:ext cx="108640" cy="146399"/>
              <a:chOff x="1844231" y="869163"/>
              <a:chExt cx="108640" cy="146399"/>
            </a:xfrm>
          </p:grpSpPr>
          <p:cxnSp>
            <p:nvCxnSpPr>
              <p:cNvPr id="44" name="Straight Connector 43">
                <a:extLst>
                  <a:ext uri="{FF2B5EF4-FFF2-40B4-BE49-F238E27FC236}">
                    <a16:creationId xmlns:a16="http://schemas.microsoft.com/office/drawing/2014/main" id="{D11AC6E7-6D5B-B0EC-9AD3-5CF469E629E3}"/>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15DD4143-D6FC-DC40-CD89-4A941F436EAD}"/>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AD815922-FE93-CB73-BE78-0746689945AA}"/>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20" name="Group 19">
              <a:extLst>
                <a:ext uri="{FF2B5EF4-FFF2-40B4-BE49-F238E27FC236}">
                  <a16:creationId xmlns:a16="http://schemas.microsoft.com/office/drawing/2014/main" id="{F293AED7-A97C-B076-4CFF-768EA78F8C80}"/>
                </a:ext>
              </a:extLst>
            </p:cNvPr>
            <p:cNvGrpSpPr/>
            <p:nvPr/>
          </p:nvGrpSpPr>
          <p:grpSpPr>
            <a:xfrm>
              <a:off x="2700536" y="2138974"/>
              <a:ext cx="108640" cy="146399"/>
              <a:chOff x="1844231" y="869163"/>
              <a:chExt cx="108640" cy="146399"/>
            </a:xfrm>
          </p:grpSpPr>
          <p:cxnSp>
            <p:nvCxnSpPr>
              <p:cNvPr id="41" name="Straight Connector 40">
                <a:extLst>
                  <a:ext uri="{FF2B5EF4-FFF2-40B4-BE49-F238E27FC236}">
                    <a16:creationId xmlns:a16="http://schemas.microsoft.com/office/drawing/2014/main" id="{BCCE4651-4B00-96F4-CB42-86C0B02F74CD}"/>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A38F279F-C69E-88CE-E96E-AB201FAE3E60}"/>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CB25BF6A-ECC7-FA1D-33B6-7097C0CA5E7C}"/>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21" name="Group 20">
              <a:extLst>
                <a:ext uri="{FF2B5EF4-FFF2-40B4-BE49-F238E27FC236}">
                  <a16:creationId xmlns:a16="http://schemas.microsoft.com/office/drawing/2014/main" id="{B8830FB7-55E9-BAC9-A0A9-76DB90965C76}"/>
                </a:ext>
              </a:extLst>
            </p:cNvPr>
            <p:cNvGrpSpPr/>
            <p:nvPr/>
          </p:nvGrpSpPr>
          <p:grpSpPr>
            <a:xfrm>
              <a:off x="2700536" y="2571204"/>
              <a:ext cx="108640" cy="146399"/>
              <a:chOff x="1844231" y="869163"/>
              <a:chExt cx="108640" cy="146399"/>
            </a:xfrm>
          </p:grpSpPr>
          <p:cxnSp>
            <p:nvCxnSpPr>
              <p:cNvPr id="38" name="Straight Connector 37">
                <a:extLst>
                  <a:ext uri="{FF2B5EF4-FFF2-40B4-BE49-F238E27FC236}">
                    <a16:creationId xmlns:a16="http://schemas.microsoft.com/office/drawing/2014/main" id="{0FD2839B-F698-9104-8AEA-84D9C09E4127}"/>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1682E56C-91B6-F4BE-B48B-6A2D1061707A}"/>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297532D8-D8B5-D534-F629-EDF3A932DFDA}"/>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22" name="Group 21">
              <a:extLst>
                <a:ext uri="{FF2B5EF4-FFF2-40B4-BE49-F238E27FC236}">
                  <a16:creationId xmlns:a16="http://schemas.microsoft.com/office/drawing/2014/main" id="{3C250D01-503A-FA1C-1F4E-855979D9B4C6}"/>
                </a:ext>
              </a:extLst>
            </p:cNvPr>
            <p:cNvGrpSpPr/>
            <p:nvPr/>
          </p:nvGrpSpPr>
          <p:grpSpPr>
            <a:xfrm>
              <a:off x="3121469" y="1290378"/>
              <a:ext cx="108640" cy="146399"/>
              <a:chOff x="1844231" y="869163"/>
              <a:chExt cx="108640" cy="146399"/>
            </a:xfrm>
          </p:grpSpPr>
          <p:cxnSp>
            <p:nvCxnSpPr>
              <p:cNvPr id="35" name="Straight Connector 34">
                <a:extLst>
                  <a:ext uri="{FF2B5EF4-FFF2-40B4-BE49-F238E27FC236}">
                    <a16:creationId xmlns:a16="http://schemas.microsoft.com/office/drawing/2014/main" id="{C80302E9-7DCD-E824-382C-0FB64C0DA499}"/>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CE1AA538-2457-A63D-1F78-332F7DDEF743}"/>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E07350E-F3B1-A122-51C9-901522D09795}"/>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23" name="Group 22">
              <a:extLst>
                <a:ext uri="{FF2B5EF4-FFF2-40B4-BE49-F238E27FC236}">
                  <a16:creationId xmlns:a16="http://schemas.microsoft.com/office/drawing/2014/main" id="{B6747337-97B2-1DAE-3329-6AE79F1C7A3F}"/>
                </a:ext>
              </a:extLst>
            </p:cNvPr>
            <p:cNvGrpSpPr/>
            <p:nvPr/>
          </p:nvGrpSpPr>
          <p:grpSpPr>
            <a:xfrm>
              <a:off x="3116226" y="1710028"/>
              <a:ext cx="108640" cy="146399"/>
              <a:chOff x="1844231" y="869163"/>
              <a:chExt cx="108640" cy="146399"/>
            </a:xfrm>
          </p:grpSpPr>
          <p:cxnSp>
            <p:nvCxnSpPr>
              <p:cNvPr id="32" name="Straight Connector 31">
                <a:extLst>
                  <a:ext uri="{FF2B5EF4-FFF2-40B4-BE49-F238E27FC236}">
                    <a16:creationId xmlns:a16="http://schemas.microsoft.com/office/drawing/2014/main" id="{33203334-06F5-3C83-D1D0-C81379EDB02E}"/>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A5A6A453-621A-4124-2AC6-687B9CDF4C3F}"/>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008351A2-0E3F-19B6-0BB9-F3C0EE39F4C6}"/>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24" name="Group 23">
              <a:extLst>
                <a:ext uri="{FF2B5EF4-FFF2-40B4-BE49-F238E27FC236}">
                  <a16:creationId xmlns:a16="http://schemas.microsoft.com/office/drawing/2014/main" id="{863EA521-3374-566F-1C72-3998F08A9DD2}"/>
                </a:ext>
              </a:extLst>
            </p:cNvPr>
            <p:cNvGrpSpPr/>
            <p:nvPr/>
          </p:nvGrpSpPr>
          <p:grpSpPr>
            <a:xfrm>
              <a:off x="3114392" y="2132570"/>
              <a:ext cx="108640" cy="146399"/>
              <a:chOff x="1844231" y="869163"/>
              <a:chExt cx="108640" cy="146399"/>
            </a:xfrm>
          </p:grpSpPr>
          <p:cxnSp>
            <p:nvCxnSpPr>
              <p:cNvPr id="29" name="Straight Connector 28">
                <a:extLst>
                  <a:ext uri="{FF2B5EF4-FFF2-40B4-BE49-F238E27FC236}">
                    <a16:creationId xmlns:a16="http://schemas.microsoft.com/office/drawing/2014/main" id="{8E9C4E20-B386-1B12-1423-31B4BA8C7BB3}"/>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315284F3-C7AE-2E65-B91C-5479D6A6D613}"/>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460128F3-1E3C-65ED-F21E-BC835A03A976}"/>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25" name="Group 24">
              <a:extLst>
                <a:ext uri="{FF2B5EF4-FFF2-40B4-BE49-F238E27FC236}">
                  <a16:creationId xmlns:a16="http://schemas.microsoft.com/office/drawing/2014/main" id="{CA1E6BDA-9147-43AC-90EE-20ACC5CF3A59}"/>
                </a:ext>
              </a:extLst>
            </p:cNvPr>
            <p:cNvGrpSpPr/>
            <p:nvPr/>
          </p:nvGrpSpPr>
          <p:grpSpPr>
            <a:xfrm>
              <a:off x="3120849" y="2571467"/>
              <a:ext cx="108640" cy="146399"/>
              <a:chOff x="1844231" y="869163"/>
              <a:chExt cx="108640" cy="146399"/>
            </a:xfrm>
          </p:grpSpPr>
          <p:cxnSp>
            <p:nvCxnSpPr>
              <p:cNvPr id="26" name="Straight Connector 25">
                <a:extLst>
                  <a:ext uri="{FF2B5EF4-FFF2-40B4-BE49-F238E27FC236}">
                    <a16:creationId xmlns:a16="http://schemas.microsoft.com/office/drawing/2014/main" id="{0029776B-F0B1-DCDE-7245-60C347988F8A}"/>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964085AA-7770-4F32-9F95-1B05F2573925}"/>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B233FAD7-28C6-D1BB-241F-7A41621E6446}"/>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sp>
        <p:nvSpPr>
          <p:cNvPr id="74" name="Oval 73">
            <a:extLst>
              <a:ext uri="{FF2B5EF4-FFF2-40B4-BE49-F238E27FC236}">
                <a16:creationId xmlns:a16="http://schemas.microsoft.com/office/drawing/2014/main" id="{8D43C426-6AB1-CCD7-1B41-F4E7E82ED53B}"/>
              </a:ext>
            </a:extLst>
          </p:cNvPr>
          <p:cNvSpPr/>
          <p:nvPr/>
        </p:nvSpPr>
        <p:spPr>
          <a:xfrm>
            <a:off x="9387141" y="4489906"/>
            <a:ext cx="1214148" cy="327178"/>
          </a:xfrm>
          <a:prstGeom prst="ellipse">
            <a:avLst/>
          </a:prstGeom>
          <a:solidFill>
            <a:srgbClr val="FFE6CB"/>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75" name="TextBox 8">
            <a:extLst>
              <a:ext uri="{FF2B5EF4-FFF2-40B4-BE49-F238E27FC236}">
                <a16:creationId xmlns:a16="http://schemas.microsoft.com/office/drawing/2014/main" id="{72136B84-62F8-34DF-A47E-6664BE861C3B}"/>
              </a:ext>
            </a:extLst>
          </p:cNvPr>
          <p:cNvSpPr/>
          <p:nvPr/>
        </p:nvSpPr>
        <p:spPr>
          <a:xfrm>
            <a:off x="10485000" y="3989476"/>
            <a:ext cx="868320" cy="64487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n-GB" sz="1800" b="0" strike="noStrike" spc="-1" noProof="0" dirty="0">
                <a:solidFill>
                  <a:srgbClr val="000000"/>
                </a:solidFill>
                <a:latin typeface="Calibri"/>
              </a:rPr>
              <a:t>Mobile</a:t>
            </a:r>
          </a:p>
          <a:p>
            <a:pPr algn="ctr">
              <a:lnSpc>
                <a:spcPct val="100000"/>
              </a:lnSpc>
              <a:buNone/>
            </a:pPr>
            <a:r>
              <a:rPr lang="en-GB" spc="-1" noProof="0" dirty="0">
                <a:solidFill>
                  <a:srgbClr val="000000"/>
                </a:solidFill>
                <a:latin typeface="Calibri"/>
              </a:rPr>
              <a:t>User</a:t>
            </a:r>
            <a:endParaRPr lang="en-GB" sz="1800" b="0" strike="noStrike" spc="-1" noProof="0" dirty="0">
              <a:latin typeface="Arial"/>
            </a:endParaRPr>
          </a:p>
        </p:txBody>
      </p:sp>
      <p:pic>
        <p:nvPicPr>
          <p:cNvPr id="76" name="Graphic 35" descr="Smart Phone with solid fill">
            <a:extLst>
              <a:ext uri="{FF2B5EF4-FFF2-40B4-BE49-F238E27FC236}">
                <a16:creationId xmlns:a16="http://schemas.microsoft.com/office/drawing/2014/main" id="{F5396CB4-4385-ED2B-F3A8-FD27FEC82537}"/>
              </a:ext>
            </a:extLst>
          </p:cNvPr>
          <p:cNvPicPr/>
          <p:nvPr/>
        </p:nvPicPr>
        <p:blipFill>
          <a:blip r:embed="rId2"/>
          <a:stretch/>
        </p:blipFill>
        <p:spPr>
          <a:xfrm rot="1730551">
            <a:off x="9990066" y="4214462"/>
            <a:ext cx="346456" cy="278418"/>
          </a:xfrm>
          <a:prstGeom prst="rect">
            <a:avLst/>
          </a:prstGeom>
          <a:ln w="0">
            <a:noFill/>
          </a:ln>
        </p:spPr>
      </p:pic>
      <p:sp>
        <p:nvSpPr>
          <p:cNvPr id="77" name="TextBox 76">
            <a:extLst>
              <a:ext uri="{FF2B5EF4-FFF2-40B4-BE49-F238E27FC236}">
                <a16:creationId xmlns:a16="http://schemas.microsoft.com/office/drawing/2014/main" id="{C3D329F5-875D-56F0-A7CA-652BD6D7AF35}"/>
              </a:ext>
            </a:extLst>
          </p:cNvPr>
          <p:cNvSpPr txBox="1"/>
          <p:nvPr/>
        </p:nvSpPr>
        <p:spPr>
          <a:xfrm>
            <a:off x="6508901" y="937335"/>
            <a:ext cx="683491" cy="369332"/>
          </a:xfrm>
          <a:prstGeom prst="rect">
            <a:avLst/>
          </a:prstGeom>
          <a:noFill/>
        </p:spPr>
        <p:txBody>
          <a:bodyPr wrap="square">
            <a:spAutoFit/>
          </a:bodyPr>
          <a:lstStyle/>
          <a:p>
            <a:pPr algn="ctr"/>
            <a:r>
              <a:rPr lang="en-GB" sz="1800" b="0" strike="noStrike" spc="-1" noProof="0" dirty="0">
                <a:solidFill>
                  <a:srgbClr val="000000"/>
                </a:solidFill>
                <a:latin typeface="Calibri"/>
              </a:rPr>
              <a:t>SIM</a:t>
            </a:r>
            <a:endParaRPr lang="en-GB" noProof="0" dirty="0"/>
          </a:p>
        </p:txBody>
      </p:sp>
      <p:pic>
        <p:nvPicPr>
          <p:cNvPr id="78" name="Graphic 77" descr="Walk with solid fill">
            <a:extLst>
              <a:ext uri="{FF2B5EF4-FFF2-40B4-BE49-F238E27FC236}">
                <a16:creationId xmlns:a16="http://schemas.microsoft.com/office/drawing/2014/main" id="{46962CDA-B9AC-6DF5-65CE-452CE85E862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628752" y="4214123"/>
            <a:ext cx="454605" cy="454605"/>
          </a:xfrm>
          <a:prstGeom prst="rect">
            <a:avLst/>
          </a:prstGeom>
        </p:spPr>
      </p:pic>
      <p:cxnSp>
        <p:nvCxnSpPr>
          <p:cNvPr id="81" name="Straight Arrow Connector 80">
            <a:extLst>
              <a:ext uri="{FF2B5EF4-FFF2-40B4-BE49-F238E27FC236}">
                <a16:creationId xmlns:a16="http://schemas.microsoft.com/office/drawing/2014/main" id="{629E21CD-AC71-B19D-CEBF-B6495CEAF67E}"/>
              </a:ext>
            </a:extLst>
          </p:cNvPr>
          <p:cNvCxnSpPr>
            <a:cxnSpLocks/>
          </p:cNvCxnSpPr>
          <p:nvPr/>
        </p:nvCxnSpPr>
        <p:spPr>
          <a:xfrm flipH="1" flipV="1">
            <a:off x="8895644" y="3492792"/>
            <a:ext cx="627304" cy="764475"/>
          </a:xfrm>
          <a:prstGeom prst="straightConnector1">
            <a:avLst/>
          </a:prstGeom>
          <a:ln>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E8C04FB9-7B4B-99C0-8E3E-DBE58B5BD9F6}"/>
                  </a:ext>
                </a:extLst>
              </p:cNvPr>
              <p:cNvSpPr txBox="1"/>
              <p:nvPr/>
            </p:nvSpPr>
            <p:spPr>
              <a:xfrm>
                <a:off x="9359528" y="3571211"/>
                <a:ext cx="1124357" cy="4110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b="1" i="1" noProof="0" smtClean="0">
                          <a:latin typeface="Cambria Math" panose="02040503050406030204" pitchFamily="18" charset="0"/>
                        </a:rPr>
                        <m:t>𝒂</m:t>
                      </m:r>
                      <m:d>
                        <m:dPr>
                          <m:ctrlPr>
                            <a:rPr lang="en-GB" b="0" i="1" noProof="0" smtClean="0">
                              <a:latin typeface="Cambria Math" panose="02040503050406030204" pitchFamily="18" charset="0"/>
                            </a:rPr>
                          </m:ctrlPr>
                        </m:dPr>
                        <m:e>
                          <m:sSub>
                            <m:sSubPr>
                              <m:ctrlPr>
                                <a:rPr lang="en-GB" i="1" noProof="0" smtClean="0">
                                  <a:latin typeface="Cambria Math" panose="02040503050406030204" pitchFamily="18" charset="0"/>
                                </a:rPr>
                              </m:ctrlPr>
                            </m:sSubPr>
                            <m:e>
                              <m:r>
                                <a:rPr lang="en-GB" b="0" i="1" noProof="0" smtClean="0">
                                  <a:latin typeface="Cambria Math" panose="02040503050406030204" pitchFamily="18" charset="0"/>
                                </a:rPr>
                                <m:t>𝜓</m:t>
                              </m:r>
                            </m:e>
                            <m:sub>
                              <m:r>
                                <a:rPr lang="en-GB" b="0" i="1" noProof="0" smtClean="0">
                                  <a:latin typeface="Cambria Math" panose="02040503050406030204" pitchFamily="18" charset="0"/>
                                </a:rPr>
                                <m:t>𝑥</m:t>
                              </m:r>
                            </m:sub>
                          </m:sSub>
                          <m:r>
                            <a:rPr lang="en-GB" b="0" i="1" noProof="0" smtClean="0">
                              <a:latin typeface="Cambria Math" panose="02040503050406030204" pitchFamily="18" charset="0"/>
                            </a:rPr>
                            <m:t>,</m:t>
                          </m:r>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𝜓</m:t>
                              </m:r>
                            </m:e>
                            <m:sub>
                              <m:r>
                                <a:rPr lang="en-GB" b="0" i="1" noProof="0" smtClean="0">
                                  <a:latin typeface="Cambria Math" panose="02040503050406030204" pitchFamily="18" charset="0"/>
                                </a:rPr>
                                <m:t>𝑦</m:t>
                              </m:r>
                            </m:sub>
                          </m:sSub>
                        </m:e>
                      </m:d>
                    </m:oMath>
                  </m:oMathPara>
                </a14:m>
                <a:endParaRPr lang="en-GB" noProof="0" dirty="0"/>
              </a:p>
            </p:txBody>
          </p:sp>
        </mc:Choice>
        <mc:Fallback xmlns="">
          <p:sp>
            <p:nvSpPr>
              <p:cNvPr id="82" name="TextBox 81">
                <a:extLst>
                  <a:ext uri="{FF2B5EF4-FFF2-40B4-BE49-F238E27FC236}">
                    <a16:creationId xmlns:a16="http://schemas.microsoft.com/office/drawing/2014/main" id="{E8C04FB9-7B4B-99C0-8E3E-DBE58B5BD9F6}"/>
                  </a:ext>
                </a:extLst>
              </p:cNvPr>
              <p:cNvSpPr txBox="1">
                <a:spLocks noRot="1" noChangeAspect="1" noMove="1" noResize="1" noEditPoints="1" noAdjustHandles="1" noChangeArrowheads="1" noChangeShapeType="1" noTextEdit="1"/>
              </p:cNvSpPr>
              <p:nvPr/>
            </p:nvSpPr>
            <p:spPr>
              <a:xfrm>
                <a:off x="9359528" y="3571211"/>
                <a:ext cx="1124357" cy="411010"/>
              </a:xfrm>
              <a:prstGeom prst="rect">
                <a:avLst/>
              </a:prstGeom>
              <a:blipFill>
                <a:blip r:embed="rId5"/>
                <a:stretch>
                  <a:fillRect b="-7463"/>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05A32AFD-D1DF-8C96-0860-A0FF099D9899}"/>
                  </a:ext>
                </a:extLst>
              </p:cNvPr>
              <p:cNvSpPr txBox="1"/>
              <p:nvPr/>
            </p:nvSpPr>
            <p:spPr>
              <a:xfrm>
                <a:off x="5343413" y="933257"/>
                <a:ext cx="130401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rPr>
                        <m:t>𝑟</m:t>
                      </m:r>
                      <m:r>
                        <a:rPr lang="en-GB" b="0" i="1" noProof="0" smtClean="0">
                          <a:latin typeface="Cambria Math" panose="02040503050406030204" pitchFamily="18" charset="0"/>
                        </a:rPr>
                        <m:t>(</m:t>
                      </m:r>
                      <m:r>
                        <a:rPr lang="en-GB" b="0" i="1" noProof="0" smtClean="0">
                          <a:latin typeface="Cambria Math" panose="02040503050406030204" pitchFamily="18" charset="0"/>
                        </a:rPr>
                        <m:t>𝑛</m:t>
                      </m:r>
                      <m:r>
                        <a:rPr lang="en-GB" b="0" i="1" noProof="0" smtClean="0">
                          <a:latin typeface="Cambria Math" panose="02040503050406030204" pitchFamily="18" charset="0"/>
                        </a:rPr>
                        <m:t>,</m:t>
                      </m:r>
                      <m:r>
                        <a:rPr lang="en-GB" b="0" i="1" noProof="0" smtClean="0">
                          <a:latin typeface="Cambria Math" panose="02040503050406030204" pitchFamily="18" charset="0"/>
                        </a:rPr>
                        <m:t>𝑡</m:t>
                      </m:r>
                      <m:r>
                        <a:rPr lang="en-GB" b="0" i="1" noProof="0" smtClean="0">
                          <a:latin typeface="Cambria Math" panose="02040503050406030204" pitchFamily="18" charset="0"/>
                        </a:rPr>
                        <m:t>)</m:t>
                      </m:r>
                    </m:oMath>
                  </m:oMathPara>
                </a14:m>
                <a:endParaRPr lang="en-GB" noProof="0" dirty="0"/>
              </a:p>
            </p:txBody>
          </p:sp>
        </mc:Choice>
        <mc:Fallback xmlns="">
          <p:sp>
            <p:nvSpPr>
              <p:cNvPr id="83" name="TextBox 82">
                <a:extLst>
                  <a:ext uri="{FF2B5EF4-FFF2-40B4-BE49-F238E27FC236}">
                    <a16:creationId xmlns:a16="http://schemas.microsoft.com/office/drawing/2014/main" id="{05A32AFD-D1DF-8C96-0860-A0FF099D9899}"/>
                  </a:ext>
                </a:extLst>
              </p:cNvPr>
              <p:cNvSpPr txBox="1">
                <a:spLocks noRot="1" noChangeAspect="1" noMove="1" noResize="1" noEditPoints="1" noAdjustHandles="1" noChangeArrowheads="1" noChangeShapeType="1" noTextEdit="1"/>
              </p:cNvSpPr>
              <p:nvPr/>
            </p:nvSpPr>
            <p:spPr>
              <a:xfrm>
                <a:off x="5343413" y="933257"/>
                <a:ext cx="1304012" cy="369332"/>
              </a:xfrm>
              <a:prstGeom prst="rect">
                <a:avLst/>
              </a:prstGeom>
              <a:blipFill>
                <a:blip r:embed="rId6"/>
                <a:stretch>
                  <a:fillRect b="-14754"/>
                </a:stretch>
              </a:blipFill>
            </p:spPr>
            <p:txBody>
              <a:bodyPr/>
              <a:lstStyle/>
              <a:p>
                <a:r>
                  <a:rPr lang="LID4096">
                    <a:noFill/>
                  </a:rPr>
                  <a:t> </a:t>
                </a:r>
              </a:p>
            </p:txBody>
          </p:sp>
        </mc:Fallback>
      </mc:AlternateContent>
      <p:sp>
        <p:nvSpPr>
          <p:cNvPr id="85" name="TextBox 84">
            <a:extLst>
              <a:ext uri="{FF2B5EF4-FFF2-40B4-BE49-F238E27FC236}">
                <a16:creationId xmlns:a16="http://schemas.microsoft.com/office/drawing/2014/main" id="{890118B6-E298-CD85-FB56-120BE5683366}"/>
              </a:ext>
            </a:extLst>
          </p:cNvPr>
          <p:cNvSpPr txBox="1"/>
          <p:nvPr/>
        </p:nvSpPr>
        <p:spPr>
          <a:xfrm>
            <a:off x="8877180" y="1524687"/>
            <a:ext cx="3300968" cy="369332"/>
          </a:xfrm>
          <a:prstGeom prst="rect">
            <a:avLst/>
          </a:prstGeom>
          <a:noFill/>
        </p:spPr>
        <p:txBody>
          <a:bodyPr wrap="none" rtlCol="0">
            <a:spAutoFit/>
          </a:bodyPr>
          <a:lstStyle/>
          <a:p>
            <a:r>
              <a:rPr lang="en-GB" noProof="0" dirty="0"/>
              <a:t>2D-Discrete Fourier Transform</a:t>
            </a:r>
          </a:p>
        </p:txBody>
      </p:sp>
      <p:pic>
        <p:nvPicPr>
          <p:cNvPr id="89" name="Picture 88">
            <a:extLst>
              <a:ext uri="{FF2B5EF4-FFF2-40B4-BE49-F238E27FC236}">
                <a16:creationId xmlns:a16="http://schemas.microsoft.com/office/drawing/2014/main" id="{633F93BB-9B68-F2C7-68D6-CD30BF8B3162}"/>
              </a:ext>
            </a:extLst>
          </p:cNvPr>
          <p:cNvPicPr>
            <a:picLocks noChangeAspect="1"/>
          </p:cNvPicPr>
          <p:nvPr/>
        </p:nvPicPr>
        <p:blipFill>
          <a:blip r:embed="rId7"/>
          <a:stretch>
            <a:fillRect/>
          </a:stretch>
        </p:blipFill>
        <p:spPr>
          <a:xfrm>
            <a:off x="245758" y="2284226"/>
            <a:ext cx="4329486" cy="3432700"/>
          </a:xfrm>
          <a:prstGeom prst="rect">
            <a:avLst/>
          </a:prstGeom>
        </p:spPr>
      </p:pic>
      <p:sp>
        <p:nvSpPr>
          <p:cNvPr id="90" name="Arc 89">
            <a:extLst>
              <a:ext uri="{FF2B5EF4-FFF2-40B4-BE49-F238E27FC236}">
                <a16:creationId xmlns:a16="http://schemas.microsoft.com/office/drawing/2014/main" id="{6106026C-7A90-550F-18E1-C5C7716A45CB}"/>
              </a:ext>
            </a:extLst>
          </p:cNvPr>
          <p:cNvSpPr/>
          <p:nvPr/>
        </p:nvSpPr>
        <p:spPr>
          <a:xfrm rot="15226965" flipV="1">
            <a:off x="3687627" y="1080235"/>
            <a:ext cx="1450427" cy="2036091"/>
          </a:xfrm>
          <a:prstGeom prst="arc">
            <a:avLst>
              <a:gd name="adj1" fmla="val 18829512"/>
              <a:gd name="adj2" fmla="val 5272874"/>
            </a:avLst>
          </a:prstGeom>
          <a:ln w="19050">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noProof="0" dirty="0"/>
          </a:p>
        </p:txBody>
      </p:sp>
      <p:sp>
        <p:nvSpPr>
          <p:cNvPr id="91" name="TextBox 90">
            <a:extLst>
              <a:ext uri="{FF2B5EF4-FFF2-40B4-BE49-F238E27FC236}">
                <a16:creationId xmlns:a16="http://schemas.microsoft.com/office/drawing/2014/main" id="{8097A2E6-51CB-68B8-4814-5CBB70EB003F}"/>
              </a:ext>
            </a:extLst>
          </p:cNvPr>
          <p:cNvSpPr txBox="1"/>
          <p:nvPr/>
        </p:nvSpPr>
        <p:spPr>
          <a:xfrm>
            <a:off x="7346494" y="2479637"/>
            <a:ext cx="2031325" cy="369332"/>
          </a:xfrm>
          <a:prstGeom prst="rect">
            <a:avLst/>
          </a:prstGeom>
          <a:solidFill>
            <a:schemeClr val="bg1">
              <a:alpha val="68000"/>
            </a:schemeClr>
          </a:solidFill>
          <a:ln>
            <a:solidFill>
              <a:schemeClr val="accent1"/>
            </a:solidFill>
          </a:ln>
        </p:spPr>
        <p:txBody>
          <a:bodyPr wrap="none" rtlCol="0">
            <a:spAutoFit/>
          </a:bodyPr>
          <a:lstStyle/>
          <a:p>
            <a:r>
              <a:rPr lang="en-GB" noProof="0" dirty="0"/>
              <a:t>Signal Processing</a:t>
            </a:r>
          </a:p>
        </p:txBody>
      </p:sp>
    </p:spTree>
    <p:extLst>
      <p:ext uri="{BB962C8B-B14F-4D97-AF65-F5344CB8AC3E}">
        <p14:creationId xmlns:p14="http://schemas.microsoft.com/office/powerpoint/2010/main" val="6660077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81C0838A-EF59-EEB3-3B2E-AD5D3DB8641D}"/>
              </a:ext>
            </a:extLst>
          </p:cNvPr>
          <p:cNvSpPr/>
          <p:nvPr/>
        </p:nvSpPr>
        <p:spPr>
          <a:xfrm>
            <a:off x="1976997" y="4598913"/>
            <a:ext cx="2211302" cy="658091"/>
          </a:xfrm>
          <a:prstGeom prst="ellipse">
            <a:avLst/>
          </a:prstGeom>
          <a:solidFill>
            <a:srgbClr val="FFE6CB"/>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114" name="TextBox 8"/>
          <p:cNvSpPr/>
          <p:nvPr/>
        </p:nvSpPr>
        <p:spPr>
          <a:xfrm>
            <a:off x="2722214" y="3439512"/>
            <a:ext cx="868320" cy="64487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n-GB" sz="1800" b="0" strike="noStrike" spc="-1" noProof="0" dirty="0">
                <a:solidFill>
                  <a:srgbClr val="000000"/>
                </a:solidFill>
                <a:latin typeface="Calibri"/>
              </a:rPr>
              <a:t>Mobile</a:t>
            </a:r>
          </a:p>
          <a:p>
            <a:pPr algn="ctr">
              <a:lnSpc>
                <a:spcPct val="100000"/>
              </a:lnSpc>
              <a:buNone/>
            </a:pPr>
            <a:r>
              <a:rPr lang="en-GB" spc="-1" noProof="0" dirty="0">
                <a:solidFill>
                  <a:srgbClr val="000000"/>
                </a:solidFill>
                <a:latin typeface="Calibri"/>
              </a:rPr>
              <a:t>User</a:t>
            </a:r>
            <a:endParaRPr lang="en-GB" sz="1800" b="0" strike="noStrike" spc="-1" noProof="0" dirty="0">
              <a:latin typeface="Arial"/>
            </a:endParaRPr>
          </a:p>
        </p:txBody>
      </p:sp>
      <p:pic>
        <p:nvPicPr>
          <p:cNvPr id="125" name="Graphic 35" descr="Smart Phone with solid fill"/>
          <p:cNvPicPr/>
          <p:nvPr/>
        </p:nvPicPr>
        <p:blipFill>
          <a:blip r:embed="rId2"/>
          <a:stretch/>
        </p:blipFill>
        <p:spPr>
          <a:xfrm rot="1730551">
            <a:off x="3211898" y="4166662"/>
            <a:ext cx="616517" cy="570959"/>
          </a:xfrm>
          <a:prstGeom prst="rect">
            <a:avLst/>
          </a:prstGeom>
          <a:ln w="0">
            <a:noFill/>
          </a:ln>
        </p:spPr>
      </p:pic>
      <p:sp>
        <p:nvSpPr>
          <p:cNvPr id="127" name="PlaceHolder 1"/>
          <p:cNvSpPr>
            <a:spLocks noGrp="1"/>
          </p:cNvSpPr>
          <p:nvPr>
            <p:ph type="sldNum" idx="8"/>
          </p:nvPr>
        </p:nvSpPr>
        <p:spPr>
          <a:xfrm>
            <a:off x="8610480" y="6356520"/>
            <a:ext cx="2742840" cy="364680"/>
          </a:xfrm>
          <a:prstGeom prst="rect">
            <a:avLst/>
          </a:prstGeom>
          <a:noFill/>
          <a:ln w="0">
            <a:noFill/>
          </a:ln>
        </p:spPr>
        <p:txBody>
          <a:bodyPr anchor="ctr">
            <a:noAutofit/>
          </a:bodyPr>
          <a:lstStyle>
            <a:lvl1pPr algn="r">
              <a:lnSpc>
                <a:spcPct val="100000"/>
              </a:lnSpc>
              <a:buNone/>
              <a:defRPr lang="en-DE" sz="2000" b="0" strike="noStrike" spc="-1">
                <a:solidFill>
                  <a:srgbClr val="8B8B8B"/>
                </a:solidFill>
                <a:latin typeface="Calibri"/>
              </a:defRPr>
            </a:lvl1pPr>
          </a:lstStyle>
          <a:p>
            <a:pPr algn="r">
              <a:lnSpc>
                <a:spcPct val="100000"/>
              </a:lnSpc>
              <a:buNone/>
            </a:pPr>
            <a:fld id="{81255DAC-7A2D-4214-8EEB-05093A7AB0F8}" type="slidenum">
              <a:rPr lang="en-GB" sz="2000" b="0" strike="noStrike" spc="-1" noProof="0" smtClean="0">
                <a:solidFill>
                  <a:srgbClr val="8B8B8B"/>
                </a:solidFill>
                <a:latin typeface="Calibri"/>
              </a:rPr>
              <a:t>35</a:t>
            </a:fld>
            <a:endParaRPr lang="en-GB" sz="2000" b="0" strike="noStrike" spc="-1" noProof="0" dirty="0">
              <a:latin typeface="Times New Roman"/>
            </a:endParaRPr>
          </a:p>
        </p:txBody>
      </p:sp>
      <p:sp>
        <p:nvSpPr>
          <p:cNvPr id="3" name="TextBox 2">
            <a:extLst>
              <a:ext uri="{FF2B5EF4-FFF2-40B4-BE49-F238E27FC236}">
                <a16:creationId xmlns:a16="http://schemas.microsoft.com/office/drawing/2014/main" id="{ADCB85F9-3CB9-DD50-C2D0-F45F0CABF4ED}"/>
              </a:ext>
            </a:extLst>
          </p:cNvPr>
          <p:cNvSpPr txBox="1"/>
          <p:nvPr/>
        </p:nvSpPr>
        <p:spPr>
          <a:xfrm>
            <a:off x="1202024" y="1049159"/>
            <a:ext cx="683491" cy="369332"/>
          </a:xfrm>
          <a:prstGeom prst="rect">
            <a:avLst/>
          </a:prstGeom>
          <a:noFill/>
        </p:spPr>
        <p:txBody>
          <a:bodyPr wrap="square">
            <a:spAutoFit/>
          </a:bodyPr>
          <a:lstStyle/>
          <a:p>
            <a:pPr algn="ctr"/>
            <a:r>
              <a:rPr lang="en-GB" sz="1800" b="0" strike="noStrike" spc="-1" noProof="0" dirty="0">
                <a:solidFill>
                  <a:srgbClr val="000000"/>
                </a:solidFill>
                <a:latin typeface="Calibri"/>
              </a:rPr>
              <a:t>SIM</a:t>
            </a:r>
            <a:endParaRPr lang="en-GB" noProof="0" dirty="0"/>
          </a:p>
        </p:txBody>
      </p:sp>
      <p:pic>
        <p:nvPicPr>
          <p:cNvPr id="5" name="Graphic 4" descr="Walk with solid fill">
            <a:extLst>
              <a:ext uri="{FF2B5EF4-FFF2-40B4-BE49-F238E27FC236}">
                <a16:creationId xmlns:a16="http://schemas.microsoft.com/office/drawing/2014/main" id="{22FCFF25-893D-61E7-CB67-2AA995CEEC1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450881" y="4081341"/>
            <a:ext cx="914400" cy="914400"/>
          </a:xfrm>
          <a:prstGeom prst="rect">
            <a:avLst/>
          </a:prstGeom>
        </p:spPr>
      </p:pic>
      <p:sp>
        <p:nvSpPr>
          <p:cNvPr id="7" name="TextBox 6">
            <a:extLst>
              <a:ext uri="{FF2B5EF4-FFF2-40B4-BE49-F238E27FC236}">
                <a16:creationId xmlns:a16="http://schemas.microsoft.com/office/drawing/2014/main" id="{7FFB7504-D115-89CD-4F02-B8F3A388D14B}"/>
              </a:ext>
            </a:extLst>
          </p:cNvPr>
          <p:cNvSpPr txBox="1"/>
          <p:nvPr/>
        </p:nvSpPr>
        <p:spPr>
          <a:xfrm>
            <a:off x="4379178" y="702455"/>
            <a:ext cx="3941380" cy="2585323"/>
          </a:xfrm>
          <a:prstGeom prst="rect">
            <a:avLst/>
          </a:prstGeom>
          <a:noFill/>
        </p:spPr>
        <p:txBody>
          <a:bodyPr wrap="square" rtlCol="0">
            <a:spAutoFit/>
          </a:bodyPr>
          <a:lstStyle/>
          <a:p>
            <a:pPr marL="61913" indent="-342900">
              <a:buFont typeface="+mj-lt"/>
              <a:buAutoNum type="arabicPeriod"/>
            </a:pPr>
            <a:r>
              <a:rPr lang="en-GB" noProof="0" dirty="0"/>
              <a:t>Performance</a:t>
            </a:r>
          </a:p>
          <a:p>
            <a:pPr marL="461963" lvl="1" indent="-285750">
              <a:buFont typeface="Arial" panose="020B0604020202020204" pitchFamily="34" charset="0"/>
              <a:buChar char="•"/>
            </a:pPr>
            <a:r>
              <a:rPr lang="en-GB" noProof="0" dirty="0"/>
              <a:t>Relative errors for localization</a:t>
            </a:r>
          </a:p>
          <a:p>
            <a:pPr marL="61913" indent="-342900">
              <a:buFont typeface="+mj-lt"/>
              <a:buAutoNum type="arabicPeriod"/>
            </a:pPr>
            <a:endParaRPr lang="en-GB" noProof="0" dirty="0"/>
          </a:p>
          <a:p>
            <a:pPr marL="61913" indent="-342900">
              <a:buFont typeface="+mj-lt"/>
              <a:buAutoNum type="arabicPeriod"/>
            </a:pPr>
            <a:r>
              <a:rPr lang="en-GB" noProof="0" dirty="0"/>
              <a:t>Complexity</a:t>
            </a:r>
          </a:p>
          <a:p>
            <a:pPr marL="461963" lvl="1" indent="-285750">
              <a:buFont typeface="Arial" panose="020B0604020202020204" pitchFamily="34" charset="0"/>
              <a:buChar char="•"/>
            </a:pPr>
            <a:r>
              <a:rPr lang="en-GB" noProof="0" dirty="0"/>
              <a:t>Number of SIM layers</a:t>
            </a:r>
          </a:p>
          <a:p>
            <a:pPr marL="176213" lvl="1"/>
            <a:endParaRPr lang="en-GB" noProof="0" dirty="0"/>
          </a:p>
          <a:p>
            <a:pPr marL="61913" indent="-342900">
              <a:buFont typeface="+mj-lt"/>
              <a:buAutoNum type="arabicPeriod"/>
            </a:pPr>
            <a:r>
              <a:rPr lang="en-GB" noProof="0" dirty="0"/>
              <a:t>Overhead</a:t>
            </a:r>
          </a:p>
          <a:p>
            <a:pPr marL="519113" lvl="1" indent="-342900">
              <a:buFont typeface="Arial" panose="020B0604020202020204" pitchFamily="34" charset="0"/>
              <a:buChar char="•"/>
            </a:pPr>
            <a:r>
              <a:rPr lang="en-GB" noProof="0" dirty="0"/>
              <a:t>Localization</a:t>
            </a:r>
          </a:p>
          <a:p>
            <a:pPr marL="519113" lvl="1" indent="-342900">
              <a:buFont typeface="Arial" panose="020B0604020202020204" pitchFamily="34" charset="0"/>
              <a:buChar char="•"/>
            </a:pPr>
            <a:r>
              <a:rPr lang="en-GB" noProof="0" dirty="0"/>
              <a:t>SIM Configuration</a:t>
            </a:r>
          </a:p>
        </p:txBody>
      </p:sp>
      <p:sp>
        <p:nvSpPr>
          <p:cNvPr id="8" name="Rectangle 7">
            <a:extLst>
              <a:ext uri="{FF2B5EF4-FFF2-40B4-BE49-F238E27FC236}">
                <a16:creationId xmlns:a16="http://schemas.microsoft.com/office/drawing/2014/main" id="{4209A05D-0197-23EE-8685-557329B0247A}"/>
              </a:ext>
            </a:extLst>
          </p:cNvPr>
          <p:cNvSpPr/>
          <p:nvPr/>
        </p:nvSpPr>
        <p:spPr>
          <a:xfrm>
            <a:off x="4157692" y="602387"/>
            <a:ext cx="4257459" cy="2811738"/>
          </a:xfrm>
          <a:custGeom>
            <a:avLst/>
            <a:gdLst>
              <a:gd name="csX0" fmla="*/ 0 w 4257459"/>
              <a:gd name="csY0" fmla="*/ 0 h 2811738"/>
              <a:gd name="csX1" fmla="*/ 565634 w 4257459"/>
              <a:gd name="csY1" fmla="*/ 0 h 2811738"/>
              <a:gd name="csX2" fmla="*/ 1046118 w 4257459"/>
              <a:gd name="csY2" fmla="*/ 0 h 2811738"/>
              <a:gd name="csX3" fmla="*/ 1739476 w 4257459"/>
              <a:gd name="csY3" fmla="*/ 0 h 2811738"/>
              <a:gd name="csX4" fmla="*/ 2305110 w 4257459"/>
              <a:gd name="csY4" fmla="*/ 0 h 2811738"/>
              <a:gd name="csX5" fmla="*/ 2870744 w 4257459"/>
              <a:gd name="csY5" fmla="*/ 0 h 2811738"/>
              <a:gd name="csX6" fmla="*/ 3564101 w 4257459"/>
              <a:gd name="csY6" fmla="*/ 0 h 2811738"/>
              <a:gd name="csX7" fmla="*/ 4257459 w 4257459"/>
              <a:gd name="csY7" fmla="*/ 0 h 2811738"/>
              <a:gd name="csX8" fmla="*/ 4257459 w 4257459"/>
              <a:gd name="csY8" fmla="*/ 618582 h 2811738"/>
              <a:gd name="csX9" fmla="*/ 4257459 w 4257459"/>
              <a:gd name="csY9" fmla="*/ 1124695 h 2811738"/>
              <a:gd name="csX10" fmla="*/ 4257459 w 4257459"/>
              <a:gd name="csY10" fmla="*/ 1630808 h 2811738"/>
              <a:gd name="csX11" fmla="*/ 4257459 w 4257459"/>
              <a:gd name="csY11" fmla="*/ 2193156 h 2811738"/>
              <a:gd name="csX12" fmla="*/ 4257459 w 4257459"/>
              <a:gd name="csY12" fmla="*/ 2811738 h 2811738"/>
              <a:gd name="csX13" fmla="*/ 3776974 w 4257459"/>
              <a:gd name="csY13" fmla="*/ 2811738 h 2811738"/>
              <a:gd name="csX14" fmla="*/ 3083617 w 4257459"/>
              <a:gd name="csY14" fmla="*/ 2811738 h 2811738"/>
              <a:gd name="csX15" fmla="*/ 2560557 w 4257459"/>
              <a:gd name="csY15" fmla="*/ 2811738 h 2811738"/>
              <a:gd name="csX16" fmla="*/ 1952349 w 4257459"/>
              <a:gd name="csY16" fmla="*/ 2811738 h 2811738"/>
              <a:gd name="csX17" fmla="*/ 1258991 w 4257459"/>
              <a:gd name="csY17" fmla="*/ 2811738 h 2811738"/>
              <a:gd name="csX18" fmla="*/ 650783 w 4257459"/>
              <a:gd name="csY18" fmla="*/ 2811738 h 2811738"/>
              <a:gd name="csX19" fmla="*/ 0 w 4257459"/>
              <a:gd name="csY19" fmla="*/ 2811738 h 2811738"/>
              <a:gd name="csX20" fmla="*/ 0 w 4257459"/>
              <a:gd name="csY20" fmla="*/ 2305625 h 2811738"/>
              <a:gd name="csX21" fmla="*/ 0 w 4257459"/>
              <a:gd name="csY21" fmla="*/ 1771395 h 2811738"/>
              <a:gd name="csX22" fmla="*/ 0 w 4257459"/>
              <a:gd name="csY22" fmla="*/ 1152813 h 2811738"/>
              <a:gd name="csX23" fmla="*/ 0 w 4257459"/>
              <a:gd name="csY23" fmla="*/ 590465 h 2811738"/>
              <a:gd name="csX24" fmla="*/ 0 w 4257459"/>
              <a:gd name="csY24" fmla="*/ 0 h 281173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 ang="0">
                <a:pos x="csX22" y="csY22"/>
              </a:cxn>
              <a:cxn ang="0">
                <a:pos x="csX23" y="csY23"/>
              </a:cxn>
              <a:cxn ang="0">
                <a:pos x="csX24" y="csY24"/>
              </a:cxn>
            </a:cxnLst>
            <a:rect l="l" t="t" r="r" b="b"/>
            <a:pathLst>
              <a:path w="4257459" h="2811738" extrusionOk="0">
                <a:moveTo>
                  <a:pt x="0" y="0"/>
                </a:moveTo>
                <a:cubicBezTo>
                  <a:pt x="122378" y="-9188"/>
                  <a:pt x="283855" y="-5958"/>
                  <a:pt x="565634" y="0"/>
                </a:cubicBezTo>
                <a:cubicBezTo>
                  <a:pt x="847413" y="5958"/>
                  <a:pt x="903048" y="-22304"/>
                  <a:pt x="1046118" y="0"/>
                </a:cubicBezTo>
                <a:cubicBezTo>
                  <a:pt x="1189188" y="22304"/>
                  <a:pt x="1582390" y="-32358"/>
                  <a:pt x="1739476" y="0"/>
                </a:cubicBezTo>
                <a:cubicBezTo>
                  <a:pt x="1896562" y="32358"/>
                  <a:pt x="2117742" y="27612"/>
                  <a:pt x="2305110" y="0"/>
                </a:cubicBezTo>
                <a:cubicBezTo>
                  <a:pt x="2492478" y="-27612"/>
                  <a:pt x="2594114" y="23731"/>
                  <a:pt x="2870744" y="0"/>
                </a:cubicBezTo>
                <a:cubicBezTo>
                  <a:pt x="3147374" y="-23731"/>
                  <a:pt x="3400591" y="28598"/>
                  <a:pt x="3564101" y="0"/>
                </a:cubicBezTo>
                <a:cubicBezTo>
                  <a:pt x="3727611" y="-28598"/>
                  <a:pt x="3968965" y="32510"/>
                  <a:pt x="4257459" y="0"/>
                </a:cubicBezTo>
                <a:cubicBezTo>
                  <a:pt x="4248794" y="203147"/>
                  <a:pt x="4281183" y="353766"/>
                  <a:pt x="4257459" y="618582"/>
                </a:cubicBezTo>
                <a:cubicBezTo>
                  <a:pt x="4233735" y="883398"/>
                  <a:pt x="4240320" y="1023326"/>
                  <a:pt x="4257459" y="1124695"/>
                </a:cubicBezTo>
                <a:cubicBezTo>
                  <a:pt x="4274598" y="1226064"/>
                  <a:pt x="4235991" y="1378995"/>
                  <a:pt x="4257459" y="1630808"/>
                </a:cubicBezTo>
                <a:cubicBezTo>
                  <a:pt x="4278927" y="1882621"/>
                  <a:pt x="4256491" y="1937104"/>
                  <a:pt x="4257459" y="2193156"/>
                </a:cubicBezTo>
                <a:cubicBezTo>
                  <a:pt x="4258427" y="2449208"/>
                  <a:pt x="4238035" y="2525151"/>
                  <a:pt x="4257459" y="2811738"/>
                </a:cubicBezTo>
                <a:cubicBezTo>
                  <a:pt x="4039978" y="2811301"/>
                  <a:pt x="3910475" y="2801861"/>
                  <a:pt x="3776974" y="2811738"/>
                </a:cubicBezTo>
                <a:cubicBezTo>
                  <a:pt x="3643474" y="2821615"/>
                  <a:pt x="3360684" y="2778073"/>
                  <a:pt x="3083617" y="2811738"/>
                </a:cubicBezTo>
                <a:cubicBezTo>
                  <a:pt x="2806550" y="2845403"/>
                  <a:pt x="2798779" y="2789078"/>
                  <a:pt x="2560557" y="2811738"/>
                </a:cubicBezTo>
                <a:cubicBezTo>
                  <a:pt x="2322335" y="2834398"/>
                  <a:pt x="2175630" y="2812198"/>
                  <a:pt x="1952349" y="2811738"/>
                </a:cubicBezTo>
                <a:cubicBezTo>
                  <a:pt x="1729068" y="2811278"/>
                  <a:pt x="1582251" y="2793672"/>
                  <a:pt x="1258991" y="2811738"/>
                </a:cubicBezTo>
                <a:cubicBezTo>
                  <a:pt x="935731" y="2829804"/>
                  <a:pt x="776127" y="2799118"/>
                  <a:pt x="650783" y="2811738"/>
                </a:cubicBezTo>
                <a:cubicBezTo>
                  <a:pt x="525439" y="2824358"/>
                  <a:pt x="261694" y="2837878"/>
                  <a:pt x="0" y="2811738"/>
                </a:cubicBezTo>
                <a:cubicBezTo>
                  <a:pt x="-24896" y="2560625"/>
                  <a:pt x="-9588" y="2509526"/>
                  <a:pt x="0" y="2305625"/>
                </a:cubicBezTo>
                <a:cubicBezTo>
                  <a:pt x="9588" y="2101724"/>
                  <a:pt x="10154" y="1996463"/>
                  <a:pt x="0" y="1771395"/>
                </a:cubicBezTo>
                <a:cubicBezTo>
                  <a:pt x="-10154" y="1546327"/>
                  <a:pt x="17081" y="1338299"/>
                  <a:pt x="0" y="1152813"/>
                </a:cubicBezTo>
                <a:cubicBezTo>
                  <a:pt x="-17081" y="967327"/>
                  <a:pt x="-15536" y="806761"/>
                  <a:pt x="0" y="590465"/>
                </a:cubicBezTo>
                <a:cubicBezTo>
                  <a:pt x="15536" y="374169"/>
                  <a:pt x="2987" y="292047"/>
                  <a:pt x="0" y="0"/>
                </a:cubicBezTo>
                <a:close/>
              </a:path>
            </a:pathLst>
          </a:custGeom>
          <a:noFill/>
          <a:ln>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9" name="TextBox 8">
            <a:extLst>
              <a:ext uri="{FF2B5EF4-FFF2-40B4-BE49-F238E27FC236}">
                <a16:creationId xmlns:a16="http://schemas.microsoft.com/office/drawing/2014/main" id="{1BA9578B-0DA6-8A6C-630F-9AA8481D8780}"/>
              </a:ext>
            </a:extLst>
          </p:cNvPr>
          <p:cNvSpPr txBox="1"/>
          <p:nvPr/>
        </p:nvSpPr>
        <p:spPr>
          <a:xfrm>
            <a:off x="4157692" y="140085"/>
            <a:ext cx="1236429" cy="400110"/>
          </a:xfrm>
          <a:prstGeom prst="rect">
            <a:avLst/>
          </a:prstGeom>
          <a:noFill/>
        </p:spPr>
        <p:txBody>
          <a:bodyPr wrap="none" rtlCol="0">
            <a:spAutoFit/>
          </a:bodyPr>
          <a:lstStyle/>
          <a:p>
            <a:r>
              <a:rPr lang="en-GB" sz="2000" noProof="0" dirty="0"/>
              <a:t>Variables</a:t>
            </a:r>
          </a:p>
        </p:txBody>
      </p:sp>
      <p:grpSp>
        <p:nvGrpSpPr>
          <p:cNvPr id="16" name="Group 15">
            <a:extLst>
              <a:ext uri="{FF2B5EF4-FFF2-40B4-BE49-F238E27FC236}">
                <a16:creationId xmlns:a16="http://schemas.microsoft.com/office/drawing/2014/main" id="{06427C5C-335D-84BA-C007-FAABA7C09B3E}"/>
              </a:ext>
            </a:extLst>
          </p:cNvPr>
          <p:cNvGrpSpPr>
            <a:grpSpLocks noChangeAspect="1"/>
          </p:cNvGrpSpPr>
          <p:nvPr/>
        </p:nvGrpSpPr>
        <p:grpSpPr>
          <a:xfrm>
            <a:off x="431806" y="1633350"/>
            <a:ext cx="871695" cy="904895"/>
            <a:chOff x="1851871" y="1287138"/>
            <a:chExt cx="1378238" cy="1430728"/>
          </a:xfrm>
        </p:grpSpPr>
        <p:grpSp>
          <p:nvGrpSpPr>
            <p:cNvPr id="17" name="Group 16">
              <a:extLst>
                <a:ext uri="{FF2B5EF4-FFF2-40B4-BE49-F238E27FC236}">
                  <a16:creationId xmlns:a16="http://schemas.microsoft.com/office/drawing/2014/main" id="{8341E559-512A-5006-7206-7E69BFF5AF7A}"/>
                </a:ext>
              </a:extLst>
            </p:cNvPr>
            <p:cNvGrpSpPr/>
            <p:nvPr/>
          </p:nvGrpSpPr>
          <p:grpSpPr>
            <a:xfrm>
              <a:off x="1871922" y="1287138"/>
              <a:ext cx="108640" cy="146399"/>
              <a:chOff x="1844231" y="869163"/>
              <a:chExt cx="108640" cy="146399"/>
            </a:xfrm>
          </p:grpSpPr>
          <p:cxnSp>
            <p:nvCxnSpPr>
              <p:cNvPr id="78" name="Straight Connector 77">
                <a:extLst>
                  <a:ext uri="{FF2B5EF4-FFF2-40B4-BE49-F238E27FC236}">
                    <a16:creationId xmlns:a16="http://schemas.microsoft.com/office/drawing/2014/main" id="{000C46F5-26FB-0084-67C2-EB3B0C9F5A45}"/>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EB9EA6D1-6727-AD1E-D281-43A8ED873574}"/>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BCF21980-63FC-4D10-7FDB-46DAA3C19639}"/>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8" name="Group 17">
              <a:extLst>
                <a:ext uri="{FF2B5EF4-FFF2-40B4-BE49-F238E27FC236}">
                  <a16:creationId xmlns:a16="http://schemas.microsoft.com/office/drawing/2014/main" id="{E718D2DB-AC2B-3FD6-97C1-0C11D2D62B11}"/>
                </a:ext>
              </a:extLst>
            </p:cNvPr>
            <p:cNvGrpSpPr/>
            <p:nvPr/>
          </p:nvGrpSpPr>
          <p:grpSpPr>
            <a:xfrm>
              <a:off x="1851871" y="1716303"/>
              <a:ext cx="108640" cy="146399"/>
              <a:chOff x="1844231" y="869163"/>
              <a:chExt cx="108640" cy="146399"/>
            </a:xfrm>
          </p:grpSpPr>
          <p:cxnSp>
            <p:nvCxnSpPr>
              <p:cNvPr id="75" name="Straight Connector 74">
                <a:extLst>
                  <a:ext uri="{FF2B5EF4-FFF2-40B4-BE49-F238E27FC236}">
                    <a16:creationId xmlns:a16="http://schemas.microsoft.com/office/drawing/2014/main" id="{89F3407D-6FBE-00D8-4B5A-A2BC5739927B}"/>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0F415D0B-6523-8E94-C1CB-11D52F81BCF4}"/>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49D1F12D-52F0-7396-7BBE-3340B5A3C8E1}"/>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id="{B944C44A-9A41-1099-8688-F2D2F2C2CA2D}"/>
                </a:ext>
              </a:extLst>
            </p:cNvPr>
            <p:cNvGrpSpPr/>
            <p:nvPr/>
          </p:nvGrpSpPr>
          <p:grpSpPr>
            <a:xfrm>
              <a:off x="1858742" y="2138974"/>
              <a:ext cx="108640" cy="146399"/>
              <a:chOff x="1844231" y="869163"/>
              <a:chExt cx="108640" cy="146399"/>
            </a:xfrm>
          </p:grpSpPr>
          <p:cxnSp>
            <p:nvCxnSpPr>
              <p:cNvPr id="72" name="Straight Connector 71">
                <a:extLst>
                  <a:ext uri="{FF2B5EF4-FFF2-40B4-BE49-F238E27FC236}">
                    <a16:creationId xmlns:a16="http://schemas.microsoft.com/office/drawing/2014/main" id="{D1011D50-D7E3-1479-338F-C6607E1796FE}"/>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3D7AB707-B631-5D4F-479C-74FE7662B193}"/>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1561B905-E5DA-E82D-7F45-064F39E62270}"/>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20" name="Group 19">
              <a:extLst>
                <a:ext uri="{FF2B5EF4-FFF2-40B4-BE49-F238E27FC236}">
                  <a16:creationId xmlns:a16="http://schemas.microsoft.com/office/drawing/2014/main" id="{115BC20C-7702-7F2E-6C73-D102EC6F14F9}"/>
                </a:ext>
              </a:extLst>
            </p:cNvPr>
            <p:cNvGrpSpPr/>
            <p:nvPr/>
          </p:nvGrpSpPr>
          <p:grpSpPr>
            <a:xfrm>
              <a:off x="1858742" y="2571204"/>
              <a:ext cx="108640" cy="146399"/>
              <a:chOff x="1844231" y="869163"/>
              <a:chExt cx="108640" cy="146399"/>
            </a:xfrm>
          </p:grpSpPr>
          <p:cxnSp>
            <p:nvCxnSpPr>
              <p:cNvPr id="69" name="Straight Connector 68">
                <a:extLst>
                  <a:ext uri="{FF2B5EF4-FFF2-40B4-BE49-F238E27FC236}">
                    <a16:creationId xmlns:a16="http://schemas.microsoft.com/office/drawing/2014/main" id="{487E064B-674C-7DBA-D283-94A9491FDE99}"/>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355B1568-8067-DC41-84FA-C9C96B976503}"/>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B114AEF9-D846-7CB7-8276-CC47E25F6F33}"/>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21" name="Group 20">
              <a:extLst>
                <a:ext uri="{FF2B5EF4-FFF2-40B4-BE49-F238E27FC236}">
                  <a16:creationId xmlns:a16="http://schemas.microsoft.com/office/drawing/2014/main" id="{1730AD48-78AD-6624-88BA-B0EA0F91C00A}"/>
                </a:ext>
              </a:extLst>
            </p:cNvPr>
            <p:cNvGrpSpPr/>
            <p:nvPr/>
          </p:nvGrpSpPr>
          <p:grpSpPr>
            <a:xfrm>
              <a:off x="2279675" y="1290378"/>
              <a:ext cx="108640" cy="146399"/>
              <a:chOff x="1844231" y="869163"/>
              <a:chExt cx="108640" cy="146399"/>
            </a:xfrm>
          </p:grpSpPr>
          <p:cxnSp>
            <p:nvCxnSpPr>
              <p:cNvPr id="66" name="Straight Connector 65">
                <a:extLst>
                  <a:ext uri="{FF2B5EF4-FFF2-40B4-BE49-F238E27FC236}">
                    <a16:creationId xmlns:a16="http://schemas.microsoft.com/office/drawing/2014/main" id="{3EB53DAC-4B6D-506C-34F5-94D8ADEB2D4C}"/>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7157450F-E39A-26B0-B096-974B45ED946A}"/>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B3663173-747B-C63E-D9CE-2EF89FFC52FE}"/>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22" name="Group 21">
              <a:extLst>
                <a:ext uri="{FF2B5EF4-FFF2-40B4-BE49-F238E27FC236}">
                  <a16:creationId xmlns:a16="http://schemas.microsoft.com/office/drawing/2014/main" id="{5F5BB323-004D-8846-8735-C57E5A06E01A}"/>
                </a:ext>
              </a:extLst>
            </p:cNvPr>
            <p:cNvGrpSpPr/>
            <p:nvPr/>
          </p:nvGrpSpPr>
          <p:grpSpPr>
            <a:xfrm>
              <a:off x="2274432" y="1710028"/>
              <a:ext cx="108640" cy="146399"/>
              <a:chOff x="1844231" y="869163"/>
              <a:chExt cx="108640" cy="146399"/>
            </a:xfrm>
          </p:grpSpPr>
          <p:cxnSp>
            <p:nvCxnSpPr>
              <p:cNvPr id="63" name="Straight Connector 62">
                <a:extLst>
                  <a:ext uri="{FF2B5EF4-FFF2-40B4-BE49-F238E27FC236}">
                    <a16:creationId xmlns:a16="http://schemas.microsoft.com/office/drawing/2014/main" id="{524BC83A-39CB-1241-6A9E-0C509796E10E}"/>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4829E49D-FF1E-A37A-4F86-05C86E8F5514}"/>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61994F20-96BB-4E9F-F11A-763B703AB3C8}"/>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23" name="Group 22">
              <a:extLst>
                <a:ext uri="{FF2B5EF4-FFF2-40B4-BE49-F238E27FC236}">
                  <a16:creationId xmlns:a16="http://schemas.microsoft.com/office/drawing/2014/main" id="{DD172A5C-2EDA-02FE-5F7E-E490FB539E9C}"/>
                </a:ext>
              </a:extLst>
            </p:cNvPr>
            <p:cNvGrpSpPr/>
            <p:nvPr/>
          </p:nvGrpSpPr>
          <p:grpSpPr>
            <a:xfrm>
              <a:off x="2272598" y="2132570"/>
              <a:ext cx="108640" cy="146399"/>
              <a:chOff x="1844231" y="869163"/>
              <a:chExt cx="108640" cy="146399"/>
            </a:xfrm>
          </p:grpSpPr>
          <p:cxnSp>
            <p:nvCxnSpPr>
              <p:cNvPr id="60" name="Straight Connector 59">
                <a:extLst>
                  <a:ext uri="{FF2B5EF4-FFF2-40B4-BE49-F238E27FC236}">
                    <a16:creationId xmlns:a16="http://schemas.microsoft.com/office/drawing/2014/main" id="{8D1DB823-9D38-49F4-2384-CB6F019ADF5E}"/>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26098FEF-8A8B-002E-4595-DB6D869901A2}"/>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1032D473-8348-E48D-E5C1-AF4F79079E32}"/>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24" name="Group 23">
              <a:extLst>
                <a:ext uri="{FF2B5EF4-FFF2-40B4-BE49-F238E27FC236}">
                  <a16:creationId xmlns:a16="http://schemas.microsoft.com/office/drawing/2014/main" id="{A76CB613-C9E7-06C3-FA66-3915E0731DD7}"/>
                </a:ext>
              </a:extLst>
            </p:cNvPr>
            <p:cNvGrpSpPr/>
            <p:nvPr/>
          </p:nvGrpSpPr>
          <p:grpSpPr>
            <a:xfrm>
              <a:off x="2279055" y="2571467"/>
              <a:ext cx="108640" cy="146399"/>
              <a:chOff x="1844231" y="869163"/>
              <a:chExt cx="108640" cy="146399"/>
            </a:xfrm>
          </p:grpSpPr>
          <p:cxnSp>
            <p:nvCxnSpPr>
              <p:cNvPr id="57" name="Straight Connector 56">
                <a:extLst>
                  <a:ext uri="{FF2B5EF4-FFF2-40B4-BE49-F238E27FC236}">
                    <a16:creationId xmlns:a16="http://schemas.microsoft.com/office/drawing/2014/main" id="{34155642-6EE3-793E-2BB3-3A446A133D20}"/>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E50AD35B-7DA5-C990-E8E4-AB172C20F45E}"/>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679CD8C6-5968-3DFE-FCE5-958884617C1A}"/>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25" name="Group 24">
              <a:extLst>
                <a:ext uri="{FF2B5EF4-FFF2-40B4-BE49-F238E27FC236}">
                  <a16:creationId xmlns:a16="http://schemas.microsoft.com/office/drawing/2014/main" id="{5FEB8AA8-3585-9287-44F5-AD3B006F588E}"/>
                </a:ext>
              </a:extLst>
            </p:cNvPr>
            <p:cNvGrpSpPr/>
            <p:nvPr/>
          </p:nvGrpSpPr>
          <p:grpSpPr>
            <a:xfrm>
              <a:off x="2713716" y="1287138"/>
              <a:ext cx="108640" cy="146399"/>
              <a:chOff x="1844231" y="869163"/>
              <a:chExt cx="108640" cy="146399"/>
            </a:xfrm>
          </p:grpSpPr>
          <p:cxnSp>
            <p:nvCxnSpPr>
              <p:cNvPr id="54" name="Straight Connector 53">
                <a:extLst>
                  <a:ext uri="{FF2B5EF4-FFF2-40B4-BE49-F238E27FC236}">
                    <a16:creationId xmlns:a16="http://schemas.microsoft.com/office/drawing/2014/main" id="{B6601CA2-9E32-5843-CF45-1CE7379EE818}"/>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8E22EB10-0A15-C887-279B-784891BB58AE}"/>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9F6CA211-95B6-9EAA-005A-BB44BDA6309B}"/>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26" name="Group 25">
              <a:extLst>
                <a:ext uri="{FF2B5EF4-FFF2-40B4-BE49-F238E27FC236}">
                  <a16:creationId xmlns:a16="http://schemas.microsoft.com/office/drawing/2014/main" id="{27E4B763-4FE9-6B3C-7FEA-820278C3C8B0}"/>
                </a:ext>
              </a:extLst>
            </p:cNvPr>
            <p:cNvGrpSpPr/>
            <p:nvPr/>
          </p:nvGrpSpPr>
          <p:grpSpPr>
            <a:xfrm>
              <a:off x="2693665" y="1716303"/>
              <a:ext cx="108640" cy="146399"/>
              <a:chOff x="1844231" y="869163"/>
              <a:chExt cx="108640" cy="146399"/>
            </a:xfrm>
          </p:grpSpPr>
          <p:cxnSp>
            <p:nvCxnSpPr>
              <p:cNvPr id="51" name="Straight Connector 50">
                <a:extLst>
                  <a:ext uri="{FF2B5EF4-FFF2-40B4-BE49-F238E27FC236}">
                    <a16:creationId xmlns:a16="http://schemas.microsoft.com/office/drawing/2014/main" id="{F5D0EE98-859B-F445-7026-E58FD6390C1D}"/>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22D0B11E-28D2-D1C9-77F5-8BAA8DC9E269}"/>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B47FD8DA-01E7-6613-C150-D0065AAAD070}"/>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27" name="Group 26">
              <a:extLst>
                <a:ext uri="{FF2B5EF4-FFF2-40B4-BE49-F238E27FC236}">
                  <a16:creationId xmlns:a16="http://schemas.microsoft.com/office/drawing/2014/main" id="{26C36962-C403-BAEA-7A82-B3EE0BF0BBEC}"/>
                </a:ext>
              </a:extLst>
            </p:cNvPr>
            <p:cNvGrpSpPr/>
            <p:nvPr/>
          </p:nvGrpSpPr>
          <p:grpSpPr>
            <a:xfrm>
              <a:off x="2700536" y="2138974"/>
              <a:ext cx="108640" cy="146399"/>
              <a:chOff x="1844231" y="869163"/>
              <a:chExt cx="108640" cy="146399"/>
            </a:xfrm>
          </p:grpSpPr>
          <p:cxnSp>
            <p:nvCxnSpPr>
              <p:cNvPr id="48" name="Straight Connector 47">
                <a:extLst>
                  <a:ext uri="{FF2B5EF4-FFF2-40B4-BE49-F238E27FC236}">
                    <a16:creationId xmlns:a16="http://schemas.microsoft.com/office/drawing/2014/main" id="{9646F84D-7928-E1F7-9472-740F84DAE6B7}"/>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CF96740F-06A6-DDEE-797C-76E33E43683E}"/>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A2159447-B139-ECB0-88D9-AAC966B85F88}"/>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28" name="Group 27">
              <a:extLst>
                <a:ext uri="{FF2B5EF4-FFF2-40B4-BE49-F238E27FC236}">
                  <a16:creationId xmlns:a16="http://schemas.microsoft.com/office/drawing/2014/main" id="{7F24FFD6-7DBF-1965-C4E3-41A67F686232}"/>
                </a:ext>
              </a:extLst>
            </p:cNvPr>
            <p:cNvGrpSpPr/>
            <p:nvPr/>
          </p:nvGrpSpPr>
          <p:grpSpPr>
            <a:xfrm>
              <a:off x="2700536" y="2571204"/>
              <a:ext cx="108640" cy="146399"/>
              <a:chOff x="1844231" y="869163"/>
              <a:chExt cx="108640" cy="146399"/>
            </a:xfrm>
          </p:grpSpPr>
          <p:cxnSp>
            <p:nvCxnSpPr>
              <p:cNvPr id="45" name="Straight Connector 44">
                <a:extLst>
                  <a:ext uri="{FF2B5EF4-FFF2-40B4-BE49-F238E27FC236}">
                    <a16:creationId xmlns:a16="http://schemas.microsoft.com/office/drawing/2014/main" id="{D6AA6E5C-830E-742F-1CEA-A468C250E2C4}"/>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BE44137E-6AC4-1C18-6F11-DBC5048FDE45}"/>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535B01C0-7D1C-19BF-FE39-96385C60770A}"/>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29" name="Group 28">
              <a:extLst>
                <a:ext uri="{FF2B5EF4-FFF2-40B4-BE49-F238E27FC236}">
                  <a16:creationId xmlns:a16="http://schemas.microsoft.com/office/drawing/2014/main" id="{3D2D760E-C09D-FD33-1A15-E436A616D2AC}"/>
                </a:ext>
              </a:extLst>
            </p:cNvPr>
            <p:cNvGrpSpPr/>
            <p:nvPr/>
          </p:nvGrpSpPr>
          <p:grpSpPr>
            <a:xfrm>
              <a:off x="3121469" y="1290378"/>
              <a:ext cx="108640" cy="146399"/>
              <a:chOff x="1844231" y="869163"/>
              <a:chExt cx="108640" cy="146399"/>
            </a:xfrm>
          </p:grpSpPr>
          <p:cxnSp>
            <p:nvCxnSpPr>
              <p:cNvPr id="42" name="Straight Connector 41">
                <a:extLst>
                  <a:ext uri="{FF2B5EF4-FFF2-40B4-BE49-F238E27FC236}">
                    <a16:creationId xmlns:a16="http://schemas.microsoft.com/office/drawing/2014/main" id="{AB64EAD3-1AD4-C098-C7D5-E133FB509169}"/>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971F047D-22A3-5696-1D5D-CF5AA3B9AB4D}"/>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725CF993-E9AF-3F27-DF5B-EFB75BC4131B}"/>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30" name="Group 29">
              <a:extLst>
                <a:ext uri="{FF2B5EF4-FFF2-40B4-BE49-F238E27FC236}">
                  <a16:creationId xmlns:a16="http://schemas.microsoft.com/office/drawing/2014/main" id="{D4062F58-A980-7573-C9D0-0BB8223B1115}"/>
                </a:ext>
              </a:extLst>
            </p:cNvPr>
            <p:cNvGrpSpPr/>
            <p:nvPr/>
          </p:nvGrpSpPr>
          <p:grpSpPr>
            <a:xfrm>
              <a:off x="3116226" y="1710028"/>
              <a:ext cx="108640" cy="146399"/>
              <a:chOff x="1844231" y="869163"/>
              <a:chExt cx="108640" cy="146399"/>
            </a:xfrm>
          </p:grpSpPr>
          <p:cxnSp>
            <p:nvCxnSpPr>
              <p:cNvPr id="39" name="Straight Connector 38">
                <a:extLst>
                  <a:ext uri="{FF2B5EF4-FFF2-40B4-BE49-F238E27FC236}">
                    <a16:creationId xmlns:a16="http://schemas.microsoft.com/office/drawing/2014/main" id="{140E3CCB-94EB-DAA4-3878-14EA7461F71D}"/>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3C448D01-D509-4901-E288-3CB6C471D3B1}"/>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89B17D82-51EB-9820-FBB8-FEAD64B849E3}"/>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31" name="Group 30">
              <a:extLst>
                <a:ext uri="{FF2B5EF4-FFF2-40B4-BE49-F238E27FC236}">
                  <a16:creationId xmlns:a16="http://schemas.microsoft.com/office/drawing/2014/main" id="{E7ECC34C-99E0-EFFB-9440-06563ECF218A}"/>
                </a:ext>
              </a:extLst>
            </p:cNvPr>
            <p:cNvGrpSpPr/>
            <p:nvPr/>
          </p:nvGrpSpPr>
          <p:grpSpPr>
            <a:xfrm>
              <a:off x="3114392" y="2132570"/>
              <a:ext cx="108640" cy="146399"/>
              <a:chOff x="1844231" y="869163"/>
              <a:chExt cx="108640" cy="146399"/>
            </a:xfrm>
          </p:grpSpPr>
          <p:cxnSp>
            <p:nvCxnSpPr>
              <p:cNvPr id="36" name="Straight Connector 35">
                <a:extLst>
                  <a:ext uri="{FF2B5EF4-FFF2-40B4-BE49-F238E27FC236}">
                    <a16:creationId xmlns:a16="http://schemas.microsoft.com/office/drawing/2014/main" id="{FBE523B2-313B-32B1-1D11-44D022A42C6F}"/>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68F7F46F-A2EB-B524-69E2-3D561DA24EE5}"/>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891D2CE0-1289-EDF5-EEB3-B25E5CCB54AA}"/>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32" name="Group 31">
              <a:extLst>
                <a:ext uri="{FF2B5EF4-FFF2-40B4-BE49-F238E27FC236}">
                  <a16:creationId xmlns:a16="http://schemas.microsoft.com/office/drawing/2014/main" id="{46D50EE7-61B3-0BAD-1E34-8143360E5A32}"/>
                </a:ext>
              </a:extLst>
            </p:cNvPr>
            <p:cNvGrpSpPr/>
            <p:nvPr/>
          </p:nvGrpSpPr>
          <p:grpSpPr>
            <a:xfrm>
              <a:off x="3120849" y="2571467"/>
              <a:ext cx="108640" cy="146399"/>
              <a:chOff x="1844231" y="869163"/>
              <a:chExt cx="108640" cy="146399"/>
            </a:xfrm>
          </p:grpSpPr>
          <p:cxnSp>
            <p:nvCxnSpPr>
              <p:cNvPr id="33" name="Straight Connector 32">
                <a:extLst>
                  <a:ext uri="{FF2B5EF4-FFF2-40B4-BE49-F238E27FC236}">
                    <a16:creationId xmlns:a16="http://schemas.microsoft.com/office/drawing/2014/main" id="{4EB28311-98B1-7547-AF57-C3C4C25C155B}"/>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7CEB9B5B-0A96-83B8-A29C-CCDD4039A595}"/>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B4F06244-F3DE-1D85-CB3C-1EA1C4597BFC}"/>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pic>
        <p:nvPicPr>
          <p:cNvPr id="81" name="Picture 80">
            <a:extLst>
              <a:ext uri="{FF2B5EF4-FFF2-40B4-BE49-F238E27FC236}">
                <a16:creationId xmlns:a16="http://schemas.microsoft.com/office/drawing/2014/main" id="{B9D224CF-6FFE-850D-ED09-755756A53C85}"/>
              </a:ext>
            </a:extLst>
          </p:cNvPr>
          <p:cNvPicPr>
            <a:picLocks noChangeAspect="1"/>
          </p:cNvPicPr>
          <p:nvPr/>
        </p:nvPicPr>
        <p:blipFill>
          <a:blip r:embed="rId5"/>
          <a:stretch>
            <a:fillRect/>
          </a:stretch>
        </p:blipFill>
        <p:spPr>
          <a:xfrm>
            <a:off x="1569683" y="1644560"/>
            <a:ext cx="1152529" cy="1181800"/>
          </a:xfrm>
          <a:prstGeom prst="rect">
            <a:avLst/>
          </a:prstGeom>
        </p:spPr>
      </p:pic>
      <p:sp>
        <p:nvSpPr>
          <p:cNvPr id="10" name="TextBox 33">
            <a:extLst>
              <a:ext uri="{FF2B5EF4-FFF2-40B4-BE49-F238E27FC236}">
                <a16:creationId xmlns:a16="http://schemas.microsoft.com/office/drawing/2014/main" id="{F8BB6525-2CD5-800A-E006-6949E090F567}"/>
              </a:ext>
            </a:extLst>
          </p:cNvPr>
          <p:cNvSpPr/>
          <p:nvPr/>
        </p:nvSpPr>
        <p:spPr>
          <a:xfrm>
            <a:off x="0" y="1257"/>
            <a:ext cx="3779631" cy="521766"/>
          </a:xfrm>
          <a:prstGeom prst="rect">
            <a:avLst/>
          </a:prstGeom>
          <a:solidFill>
            <a:srgbClr val="C00000">
              <a:alpha val="22000"/>
            </a:srgbClr>
          </a:solid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buNone/>
            </a:pPr>
            <a:r>
              <a:rPr lang="en-GB" sz="2800" b="0" strike="noStrike" spc="-1" noProof="0" dirty="0">
                <a:solidFill>
                  <a:srgbClr val="000000"/>
                </a:solidFill>
                <a:latin typeface="Calibri"/>
              </a:rPr>
              <a:t>Problem Formulation</a:t>
            </a:r>
            <a:endParaRPr lang="en-GB" sz="2800" b="0" strike="noStrike" spc="-1" noProof="0" dirty="0">
              <a:latin typeface="Arial"/>
            </a:endParaRPr>
          </a:p>
        </p:txBody>
      </p:sp>
      <p:sp>
        <p:nvSpPr>
          <p:cNvPr id="11" name="TextBox 10">
            <a:extLst>
              <a:ext uri="{FF2B5EF4-FFF2-40B4-BE49-F238E27FC236}">
                <a16:creationId xmlns:a16="http://schemas.microsoft.com/office/drawing/2014/main" id="{B92BC127-1B7D-9A06-C03D-80391E5E8B0F}"/>
              </a:ext>
            </a:extLst>
          </p:cNvPr>
          <p:cNvSpPr txBox="1"/>
          <p:nvPr/>
        </p:nvSpPr>
        <p:spPr>
          <a:xfrm>
            <a:off x="6779277" y="3897838"/>
            <a:ext cx="2565126" cy="400110"/>
          </a:xfrm>
          <a:prstGeom prst="rect">
            <a:avLst/>
          </a:prstGeom>
          <a:noFill/>
        </p:spPr>
        <p:txBody>
          <a:bodyPr wrap="none" rtlCol="0">
            <a:spAutoFit/>
          </a:bodyPr>
          <a:lstStyle/>
          <a:p>
            <a:r>
              <a:rPr lang="en-GB" sz="2000" noProof="0" dirty="0"/>
              <a:t>Problem Formulation</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6AADE97A-8FC1-FCAD-E854-E76C17C14FE5}"/>
                  </a:ext>
                </a:extLst>
              </p:cNvPr>
              <p:cNvSpPr txBox="1"/>
              <p:nvPr/>
            </p:nvSpPr>
            <p:spPr>
              <a:xfrm>
                <a:off x="7342455" y="4249574"/>
                <a:ext cx="2211302" cy="72532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unc>
                        <m:funcPr>
                          <m:ctrlPr>
                            <a:rPr lang="en-GB" sz="2000" i="1" noProof="0" smtClean="0">
                              <a:latin typeface="Cambria Math" panose="02040503050406030204" pitchFamily="18" charset="0"/>
                            </a:rPr>
                          </m:ctrlPr>
                        </m:funcPr>
                        <m:fName>
                          <m:limLow>
                            <m:limLowPr>
                              <m:ctrlPr>
                                <a:rPr lang="en-GB" sz="2000" i="1" noProof="0" smtClean="0">
                                  <a:latin typeface="Cambria Math" panose="02040503050406030204" pitchFamily="18" charset="0"/>
                                </a:rPr>
                              </m:ctrlPr>
                            </m:limLowPr>
                            <m:e>
                              <m:r>
                                <m:rPr>
                                  <m:sty m:val="p"/>
                                </m:rPr>
                                <a:rPr lang="en-GB" sz="2000" i="0" noProof="0" smtClean="0">
                                  <a:latin typeface="Cambria Math" panose="02040503050406030204" pitchFamily="18" charset="0"/>
                                </a:rPr>
                                <m:t>max</m:t>
                              </m:r>
                            </m:e>
                            <m:lim>
                              <m:sSub>
                                <m:sSubPr>
                                  <m:ctrlPr>
                                    <a:rPr lang="en-GB" sz="2000" i="1" noProof="0" smtClean="0">
                                      <a:latin typeface="Cambria Math" panose="02040503050406030204" pitchFamily="18" charset="0"/>
                                    </a:rPr>
                                  </m:ctrlPr>
                                </m:sSubPr>
                                <m:e>
                                  <m:r>
                                    <a:rPr lang="en-GB" sz="2000" b="0" i="1" noProof="0" smtClean="0">
                                      <a:latin typeface="Cambria Math" panose="02040503050406030204" pitchFamily="18" charset="0"/>
                                    </a:rPr>
                                    <m:t>𝑇</m:t>
                                  </m:r>
                                </m:e>
                                <m:sub>
                                  <m:r>
                                    <m:rPr>
                                      <m:sty m:val="p"/>
                                    </m:rPr>
                                    <a:rPr lang="en-GB" sz="2000" b="0" i="0" noProof="0" smtClean="0">
                                      <a:latin typeface="Cambria Math" panose="02040503050406030204" pitchFamily="18" charset="0"/>
                                    </a:rPr>
                                    <m:t>upd</m:t>
                                  </m:r>
                                </m:sub>
                              </m:sSub>
                              <m:r>
                                <a:rPr lang="en-GB" sz="2000" b="0" i="1" noProof="0" smtClean="0">
                                  <a:latin typeface="Cambria Math" panose="02040503050406030204" pitchFamily="18" charset="0"/>
                                </a:rPr>
                                <m:t>,   </m:t>
                              </m:r>
                              <m:r>
                                <a:rPr lang="en-GB" sz="2000" b="0" i="1" noProof="0" smtClean="0">
                                  <a:latin typeface="Cambria Math" panose="02040503050406030204" pitchFamily="18" charset="0"/>
                                </a:rPr>
                                <m:t>𝑀</m:t>
                              </m:r>
                              <m:r>
                                <a:rPr lang="en-GB" sz="2000" b="0" i="1" noProof="0" smtClean="0">
                                  <a:latin typeface="Cambria Math" panose="02040503050406030204" pitchFamily="18" charset="0"/>
                                </a:rPr>
                                <m:t>, </m:t>
                              </m:r>
                              <m:r>
                                <a:rPr lang="en-GB" sz="2000" b="0" i="1" noProof="0" smtClean="0">
                                  <a:latin typeface="Cambria Math" panose="02040503050406030204" pitchFamily="18" charset="0"/>
                                </a:rPr>
                                <m:t>𝐿</m:t>
                              </m:r>
                              <m:r>
                                <a:rPr lang="en-GB" sz="2000" b="0" i="1" noProof="0" smtClean="0">
                                  <a:latin typeface="Cambria Math" panose="02040503050406030204" pitchFamily="18" charset="0"/>
                                </a:rPr>
                                <m:t>, </m:t>
                              </m:r>
                              <m:r>
                                <a:rPr lang="en-GB" sz="2000" b="0" i="1" noProof="0" smtClean="0">
                                  <a:latin typeface="Cambria Math" panose="02040503050406030204" pitchFamily="18" charset="0"/>
                                </a:rPr>
                                <m:t>𝑃</m:t>
                              </m:r>
                            </m:lim>
                          </m:limLow>
                        </m:fName>
                        <m:e>
                          <m:r>
                            <a:rPr lang="en-GB" sz="2000" b="0" i="1" noProof="0" smtClean="0">
                              <a:latin typeface="Cambria Math" panose="02040503050406030204" pitchFamily="18" charset="0"/>
                            </a:rPr>
                            <m:t>  </m:t>
                          </m:r>
                          <m:f>
                            <m:fPr>
                              <m:ctrlPr>
                                <a:rPr lang="en-GB" sz="2000" i="1" noProof="0" smtClean="0">
                                  <a:latin typeface="Cambria Math" panose="02040503050406030204" pitchFamily="18" charset="0"/>
                                </a:rPr>
                              </m:ctrlPr>
                            </m:fPr>
                            <m:num>
                              <m:r>
                                <a:rPr lang="en-GB" sz="2000" b="0" i="1" noProof="0" smtClean="0">
                                  <a:latin typeface="Cambria Math" panose="02040503050406030204" pitchFamily="18" charset="0"/>
                                </a:rPr>
                                <m:t>𝐼</m:t>
                              </m:r>
                            </m:num>
                            <m:den>
                              <m:r>
                                <a:rPr lang="en-GB" sz="2000" b="0" i="1" noProof="0" smtClean="0">
                                  <a:latin typeface="Cambria Math" panose="02040503050406030204" pitchFamily="18" charset="0"/>
                                </a:rPr>
                                <m:t>𝐸</m:t>
                              </m:r>
                            </m:den>
                          </m:f>
                          <m:r>
                            <a:rPr lang="en-GB" sz="2000" b="0" i="1" noProof="0" smtClean="0">
                              <a:latin typeface="Cambria Math" panose="02040503050406030204" pitchFamily="18" charset="0"/>
                            </a:rPr>
                            <m:t> [</m:t>
                          </m:r>
                          <m:r>
                            <m:rPr>
                              <m:sty m:val="p"/>
                            </m:rPr>
                            <a:rPr lang="en-GB" sz="2000" b="0" i="0" noProof="0" smtClean="0">
                              <a:latin typeface="Cambria Math" panose="02040503050406030204" pitchFamily="18" charset="0"/>
                            </a:rPr>
                            <m:t>bit</m:t>
                          </m:r>
                          <m:r>
                            <a:rPr lang="en-GB" sz="2000" b="0" i="1" noProof="0" smtClean="0">
                              <a:latin typeface="Cambria Math" panose="02040503050406030204" pitchFamily="18" charset="0"/>
                            </a:rPr>
                            <m:t>/</m:t>
                          </m:r>
                          <m:r>
                            <m:rPr>
                              <m:nor/>
                            </m:rPr>
                            <a:rPr lang="en-GB" sz="2000" b="0" i="0" noProof="0" smtClean="0"/>
                            <m:t>J</m:t>
                          </m:r>
                          <m:r>
                            <a:rPr lang="en-GB" sz="2000" b="0" i="1" noProof="0" smtClean="0">
                              <a:latin typeface="Cambria Math" panose="02040503050406030204" pitchFamily="18" charset="0"/>
                            </a:rPr>
                            <m:t>]</m:t>
                          </m:r>
                        </m:e>
                      </m:func>
                    </m:oMath>
                  </m:oMathPara>
                </a14:m>
                <a:endParaRPr lang="en-GB" sz="2000" noProof="0" dirty="0"/>
              </a:p>
            </p:txBody>
          </p:sp>
        </mc:Choice>
        <mc:Fallback xmlns="">
          <p:sp>
            <p:nvSpPr>
              <p:cNvPr id="12" name="TextBox 11">
                <a:extLst>
                  <a:ext uri="{FF2B5EF4-FFF2-40B4-BE49-F238E27FC236}">
                    <a16:creationId xmlns:a16="http://schemas.microsoft.com/office/drawing/2014/main" id="{6AADE97A-8FC1-FCAD-E854-E76C17C14FE5}"/>
                  </a:ext>
                </a:extLst>
              </p:cNvPr>
              <p:cNvSpPr txBox="1">
                <a:spLocks noRot="1" noChangeAspect="1" noMove="1" noResize="1" noEditPoints="1" noAdjustHandles="1" noChangeArrowheads="1" noChangeShapeType="1" noTextEdit="1"/>
              </p:cNvSpPr>
              <p:nvPr/>
            </p:nvSpPr>
            <p:spPr>
              <a:xfrm>
                <a:off x="7342455" y="4249574"/>
                <a:ext cx="2211302" cy="725327"/>
              </a:xfrm>
              <a:prstGeom prst="rect">
                <a:avLst/>
              </a:prstGeom>
              <a:blipFill>
                <a:blip r:embed="rId6"/>
                <a:stretch>
                  <a:fillRect/>
                </a:stretch>
              </a:blipFill>
            </p:spPr>
            <p:txBody>
              <a:bodyPr/>
              <a:lstStyle/>
              <a:p>
                <a:r>
                  <a:rPr lang="LID4096">
                    <a:noFill/>
                  </a:rPr>
                  <a:t> </a:t>
                </a:r>
              </a:p>
            </p:txBody>
          </p:sp>
        </mc:Fallback>
      </mc:AlternateContent>
      <p:sp>
        <p:nvSpPr>
          <p:cNvPr id="13" name="Rectangle 12">
            <a:extLst>
              <a:ext uri="{FF2B5EF4-FFF2-40B4-BE49-F238E27FC236}">
                <a16:creationId xmlns:a16="http://schemas.microsoft.com/office/drawing/2014/main" id="{24EC9FDE-AD82-3F0D-5AE3-DBD81ACE533C}"/>
              </a:ext>
            </a:extLst>
          </p:cNvPr>
          <p:cNvSpPr/>
          <p:nvPr/>
        </p:nvSpPr>
        <p:spPr>
          <a:xfrm>
            <a:off x="6734466" y="3860410"/>
            <a:ext cx="5427054" cy="2365363"/>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14" name="Arrow: Right 13">
            <a:extLst>
              <a:ext uri="{FF2B5EF4-FFF2-40B4-BE49-F238E27FC236}">
                <a16:creationId xmlns:a16="http://schemas.microsoft.com/office/drawing/2014/main" id="{D11AB643-A4D3-29E0-3DB0-E6573DD8F5E5}"/>
              </a:ext>
            </a:extLst>
          </p:cNvPr>
          <p:cNvSpPr/>
          <p:nvPr/>
        </p:nvSpPr>
        <p:spPr>
          <a:xfrm rot="3372160">
            <a:off x="8605394" y="2962022"/>
            <a:ext cx="868320" cy="738984"/>
          </a:xfrm>
          <a:prstGeom prst="rightArrow">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A366FA11-C40C-DF6E-35B7-3750E935452F}"/>
                  </a:ext>
                </a:extLst>
              </p:cNvPr>
              <p:cNvSpPr txBox="1"/>
              <p:nvPr/>
            </p:nvSpPr>
            <p:spPr>
              <a:xfrm>
                <a:off x="6780666" y="5181156"/>
                <a:ext cx="5380854" cy="961802"/>
              </a:xfrm>
              <a:prstGeom prst="rect">
                <a:avLst/>
              </a:prstGeom>
              <a:noFill/>
            </p:spPr>
            <p:txBody>
              <a:bodyPr wrap="square">
                <a:spAutoFit/>
              </a:bodyPr>
              <a:lstStyle/>
              <a:p>
                <a:pPr>
                  <a:spcAft>
                    <a:spcPts val="300"/>
                  </a:spcAft>
                </a:pPr>
                <a14:m>
                  <m:oMath xmlns:m="http://schemas.openxmlformats.org/officeDocument/2006/math">
                    <m:r>
                      <a:rPr lang="en-GB" sz="1800" b="0" i="1" noProof="0" smtClean="0">
                        <a:latin typeface="Cambria Math" panose="02040503050406030204" pitchFamily="18" charset="0"/>
                      </a:rPr>
                      <m:t>𝐼</m:t>
                    </m:r>
                  </m:oMath>
                </a14:m>
                <a:r>
                  <a:rPr lang="en-GB" noProof="0" dirty="0"/>
                  <a:t>: Number of bits for a given localization accuracy.</a:t>
                </a:r>
              </a:p>
              <a:p>
                <a:pPr>
                  <a:spcAft>
                    <a:spcPts val="300"/>
                  </a:spcAft>
                </a:pPr>
                <a14:m>
                  <m:oMath xmlns:m="http://schemas.openxmlformats.org/officeDocument/2006/math">
                    <m:r>
                      <a:rPr lang="en-GB" b="0" i="1" noProof="0" smtClean="0">
                        <a:latin typeface="Cambria Math" panose="02040503050406030204" pitchFamily="18" charset="0"/>
                      </a:rPr>
                      <m:t>𝐸</m:t>
                    </m:r>
                  </m:oMath>
                </a14:m>
                <a:r>
                  <a:rPr lang="en-GB" noProof="0" dirty="0"/>
                  <a:t>: Energy spent accomplishing a given localization accuracy</a:t>
                </a:r>
              </a:p>
            </p:txBody>
          </p:sp>
        </mc:Choice>
        <mc:Fallback xmlns="">
          <p:sp>
            <p:nvSpPr>
              <p:cNvPr id="83" name="TextBox 82">
                <a:extLst>
                  <a:ext uri="{FF2B5EF4-FFF2-40B4-BE49-F238E27FC236}">
                    <a16:creationId xmlns:a16="http://schemas.microsoft.com/office/drawing/2014/main" id="{A366FA11-C40C-DF6E-35B7-3750E935452F}"/>
                  </a:ext>
                </a:extLst>
              </p:cNvPr>
              <p:cNvSpPr txBox="1">
                <a:spLocks noRot="1" noChangeAspect="1" noMove="1" noResize="1" noEditPoints="1" noAdjustHandles="1" noChangeArrowheads="1" noChangeShapeType="1" noTextEdit="1"/>
              </p:cNvSpPr>
              <p:nvPr/>
            </p:nvSpPr>
            <p:spPr>
              <a:xfrm>
                <a:off x="6780666" y="5181156"/>
                <a:ext cx="5380854" cy="961802"/>
              </a:xfrm>
              <a:prstGeom prst="rect">
                <a:avLst/>
              </a:prstGeom>
              <a:blipFill>
                <a:blip r:embed="rId7"/>
                <a:stretch>
                  <a:fillRect l="-906" t="-3797" r="-906" b="-9494"/>
                </a:stretch>
              </a:blipFill>
            </p:spPr>
            <p:txBody>
              <a:bodyPr/>
              <a:lstStyle/>
              <a:p>
                <a:r>
                  <a:rPr lang="LID4096">
                    <a:noFill/>
                  </a:rPr>
                  <a:t> </a:t>
                </a:r>
              </a:p>
            </p:txBody>
          </p:sp>
        </mc:Fallback>
      </mc:AlternateContent>
    </p:spTree>
    <p:extLst>
      <p:ext uri="{BB962C8B-B14F-4D97-AF65-F5344CB8AC3E}">
        <p14:creationId xmlns:p14="http://schemas.microsoft.com/office/powerpoint/2010/main" val="23986173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3"/>
                                        </p:tgtEl>
                                        <p:attrNameLst>
                                          <p:attrName>style.visibility</p:attrName>
                                        </p:attrNameLst>
                                      </p:cBhvr>
                                      <p:to>
                                        <p:strVal val="visible"/>
                                      </p:to>
                                    </p:set>
                                    <p:animEffect transition="in" filter="fade">
                                      <p:cBhvr>
                                        <p:cTn id="16" dur="500"/>
                                        <p:tgtEl>
                                          <p:spTgt spid="83"/>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animBg="1"/>
      <p:bldP spid="14" grpId="0" animBg="1"/>
      <p:bldP spid="83"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FB5F6F-5FEF-4A4A-B07A-01B8B7011C80}"/>
            </a:ext>
          </a:extLst>
        </p:cNvPr>
        <p:cNvGrpSpPr/>
        <p:nvPr/>
      </p:nvGrpSpPr>
      <p:grpSpPr>
        <a:xfrm>
          <a:off x="0" y="0"/>
          <a:ext cx="0" cy="0"/>
          <a:chOff x="0" y="0"/>
          <a:chExt cx="0" cy="0"/>
        </a:xfrm>
      </p:grpSpPr>
      <p:grpSp>
        <p:nvGrpSpPr>
          <p:cNvPr id="112" name="Group 111">
            <a:extLst>
              <a:ext uri="{FF2B5EF4-FFF2-40B4-BE49-F238E27FC236}">
                <a16:creationId xmlns:a16="http://schemas.microsoft.com/office/drawing/2014/main" id="{2456F821-B7D1-A4C0-3767-3D3374736588}"/>
              </a:ext>
            </a:extLst>
          </p:cNvPr>
          <p:cNvGrpSpPr/>
          <p:nvPr/>
        </p:nvGrpSpPr>
        <p:grpSpPr>
          <a:xfrm>
            <a:off x="579574" y="1007308"/>
            <a:ext cx="1378238" cy="1430728"/>
            <a:chOff x="1851871" y="1287138"/>
            <a:chExt cx="1378238" cy="1430728"/>
          </a:xfrm>
        </p:grpSpPr>
        <p:grpSp>
          <p:nvGrpSpPr>
            <p:cNvPr id="51" name="Group 50">
              <a:extLst>
                <a:ext uri="{FF2B5EF4-FFF2-40B4-BE49-F238E27FC236}">
                  <a16:creationId xmlns:a16="http://schemas.microsoft.com/office/drawing/2014/main" id="{A4BFD74F-6D67-E6B4-0685-062C741BEEA5}"/>
                </a:ext>
              </a:extLst>
            </p:cNvPr>
            <p:cNvGrpSpPr/>
            <p:nvPr/>
          </p:nvGrpSpPr>
          <p:grpSpPr>
            <a:xfrm>
              <a:off x="1871922" y="1287138"/>
              <a:ext cx="108640" cy="146399"/>
              <a:chOff x="1844231" y="869163"/>
              <a:chExt cx="108640" cy="146399"/>
            </a:xfrm>
          </p:grpSpPr>
          <p:cxnSp>
            <p:nvCxnSpPr>
              <p:cNvPr id="46" name="Straight Connector 45">
                <a:extLst>
                  <a:ext uri="{FF2B5EF4-FFF2-40B4-BE49-F238E27FC236}">
                    <a16:creationId xmlns:a16="http://schemas.microsoft.com/office/drawing/2014/main" id="{BC70B29E-0C70-492F-EAC8-4DA651C1DC7C}"/>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4B1A59F5-51FF-0E4B-CE7D-2F199DEB4EE2}"/>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E7802E29-4230-8299-7D9B-5AE1A894819C}"/>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52" name="Group 51">
              <a:extLst>
                <a:ext uri="{FF2B5EF4-FFF2-40B4-BE49-F238E27FC236}">
                  <a16:creationId xmlns:a16="http://schemas.microsoft.com/office/drawing/2014/main" id="{F41813D6-36E9-6EF3-A363-2F27B88E05D8}"/>
                </a:ext>
              </a:extLst>
            </p:cNvPr>
            <p:cNvGrpSpPr/>
            <p:nvPr/>
          </p:nvGrpSpPr>
          <p:grpSpPr>
            <a:xfrm>
              <a:off x="1851871" y="1716303"/>
              <a:ext cx="108640" cy="146399"/>
              <a:chOff x="1844231" y="869163"/>
              <a:chExt cx="108640" cy="146399"/>
            </a:xfrm>
          </p:grpSpPr>
          <p:cxnSp>
            <p:nvCxnSpPr>
              <p:cNvPr id="53" name="Straight Connector 52">
                <a:extLst>
                  <a:ext uri="{FF2B5EF4-FFF2-40B4-BE49-F238E27FC236}">
                    <a16:creationId xmlns:a16="http://schemas.microsoft.com/office/drawing/2014/main" id="{03D89DE9-BA02-C16F-7FC5-C9952263D4CB}"/>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2E00E300-0B7B-F452-26E1-251356501D4C}"/>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205043C3-E817-3E6E-B2D1-257170E919D3}"/>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56" name="Group 55">
              <a:extLst>
                <a:ext uri="{FF2B5EF4-FFF2-40B4-BE49-F238E27FC236}">
                  <a16:creationId xmlns:a16="http://schemas.microsoft.com/office/drawing/2014/main" id="{872F525D-63C3-D308-3534-832E1376D4EC}"/>
                </a:ext>
              </a:extLst>
            </p:cNvPr>
            <p:cNvGrpSpPr/>
            <p:nvPr/>
          </p:nvGrpSpPr>
          <p:grpSpPr>
            <a:xfrm>
              <a:off x="1858742" y="2138974"/>
              <a:ext cx="108640" cy="146399"/>
              <a:chOff x="1844231" y="869163"/>
              <a:chExt cx="108640" cy="146399"/>
            </a:xfrm>
          </p:grpSpPr>
          <p:cxnSp>
            <p:nvCxnSpPr>
              <p:cNvPr id="57" name="Straight Connector 56">
                <a:extLst>
                  <a:ext uri="{FF2B5EF4-FFF2-40B4-BE49-F238E27FC236}">
                    <a16:creationId xmlns:a16="http://schemas.microsoft.com/office/drawing/2014/main" id="{CBEB0C14-E904-FCD7-F8F9-712662771AC5}"/>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13B052B0-9621-4628-F6B7-AAC6D92548CD}"/>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9A1F181E-A847-6DC0-C8BC-7AEAF45CCBA1}"/>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60" name="Group 59">
              <a:extLst>
                <a:ext uri="{FF2B5EF4-FFF2-40B4-BE49-F238E27FC236}">
                  <a16:creationId xmlns:a16="http://schemas.microsoft.com/office/drawing/2014/main" id="{A0B5EC93-B1B2-A88B-3407-73886C58B759}"/>
                </a:ext>
              </a:extLst>
            </p:cNvPr>
            <p:cNvGrpSpPr/>
            <p:nvPr/>
          </p:nvGrpSpPr>
          <p:grpSpPr>
            <a:xfrm>
              <a:off x="1858742" y="2571204"/>
              <a:ext cx="108640" cy="146399"/>
              <a:chOff x="1844231" y="869163"/>
              <a:chExt cx="108640" cy="146399"/>
            </a:xfrm>
          </p:grpSpPr>
          <p:cxnSp>
            <p:nvCxnSpPr>
              <p:cNvPr id="61" name="Straight Connector 60">
                <a:extLst>
                  <a:ext uri="{FF2B5EF4-FFF2-40B4-BE49-F238E27FC236}">
                    <a16:creationId xmlns:a16="http://schemas.microsoft.com/office/drawing/2014/main" id="{923A25C2-0568-D442-F525-226201B51152}"/>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1D133B6D-F32B-9EF9-D315-79D8E570B73B}"/>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9B81595F-6420-7536-B185-ABE3E3B4995F}"/>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64" name="Group 63">
              <a:extLst>
                <a:ext uri="{FF2B5EF4-FFF2-40B4-BE49-F238E27FC236}">
                  <a16:creationId xmlns:a16="http://schemas.microsoft.com/office/drawing/2014/main" id="{ED776CF1-5661-6DA3-4BA9-B269AEAD7712}"/>
                </a:ext>
              </a:extLst>
            </p:cNvPr>
            <p:cNvGrpSpPr/>
            <p:nvPr/>
          </p:nvGrpSpPr>
          <p:grpSpPr>
            <a:xfrm>
              <a:off x="2279675" y="1290378"/>
              <a:ext cx="108640" cy="146399"/>
              <a:chOff x="1844231" y="869163"/>
              <a:chExt cx="108640" cy="146399"/>
            </a:xfrm>
          </p:grpSpPr>
          <p:cxnSp>
            <p:nvCxnSpPr>
              <p:cNvPr id="65" name="Straight Connector 64">
                <a:extLst>
                  <a:ext uri="{FF2B5EF4-FFF2-40B4-BE49-F238E27FC236}">
                    <a16:creationId xmlns:a16="http://schemas.microsoft.com/office/drawing/2014/main" id="{D7CA4F52-E354-AC55-93B2-9136F7C6900D}"/>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E0D09B1D-B307-C25C-8D08-B0A0F1FFA629}"/>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3779D8F0-3A63-318C-DAF5-DF30651AF7FD}"/>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68" name="Group 67">
              <a:extLst>
                <a:ext uri="{FF2B5EF4-FFF2-40B4-BE49-F238E27FC236}">
                  <a16:creationId xmlns:a16="http://schemas.microsoft.com/office/drawing/2014/main" id="{1AF65467-6BD9-E4E9-2B15-253B75471549}"/>
                </a:ext>
              </a:extLst>
            </p:cNvPr>
            <p:cNvGrpSpPr/>
            <p:nvPr/>
          </p:nvGrpSpPr>
          <p:grpSpPr>
            <a:xfrm>
              <a:off x="2274432" y="1710028"/>
              <a:ext cx="108640" cy="146399"/>
              <a:chOff x="1844231" y="869163"/>
              <a:chExt cx="108640" cy="146399"/>
            </a:xfrm>
          </p:grpSpPr>
          <p:cxnSp>
            <p:nvCxnSpPr>
              <p:cNvPr id="69" name="Straight Connector 68">
                <a:extLst>
                  <a:ext uri="{FF2B5EF4-FFF2-40B4-BE49-F238E27FC236}">
                    <a16:creationId xmlns:a16="http://schemas.microsoft.com/office/drawing/2014/main" id="{AE4EFA0D-3720-4D5A-A677-AD312E05471C}"/>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CD6F50A2-8250-5275-92F3-E73AAC7541C0}"/>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E428F756-A4B2-34C4-F937-C53E6CB6B429}"/>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72" name="Group 71">
              <a:extLst>
                <a:ext uri="{FF2B5EF4-FFF2-40B4-BE49-F238E27FC236}">
                  <a16:creationId xmlns:a16="http://schemas.microsoft.com/office/drawing/2014/main" id="{65BCF6F0-FE6B-8A68-6947-34E9495FC9AB}"/>
                </a:ext>
              </a:extLst>
            </p:cNvPr>
            <p:cNvGrpSpPr/>
            <p:nvPr/>
          </p:nvGrpSpPr>
          <p:grpSpPr>
            <a:xfrm>
              <a:off x="2272598" y="2132570"/>
              <a:ext cx="108640" cy="146399"/>
              <a:chOff x="1844231" y="869163"/>
              <a:chExt cx="108640" cy="146399"/>
            </a:xfrm>
          </p:grpSpPr>
          <p:cxnSp>
            <p:nvCxnSpPr>
              <p:cNvPr id="73" name="Straight Connector 72">
                <a:extLst>
                  <a:ext uri="{FF2B5EF4-FFF2-40B4-BE49-F238E27FC236}">
                    <a16:creationId xmlns:a16="http://schemas.microsoft.com/office/drawing/2014/main" id="{93C7427B-F0E6-04B2-1A32-5EE240BA12A8}"/>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95865378-4786-7C5A-0F38-FD2A6CB8A23F}"/>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4917B258-346E-BE9C-6D13-BBCAD79BA184}"/>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76" name="Group 75">
              <a:extLst>
                <a:ext uri="{FF2B5EF4-FFF2-40B4-BE49-F238E27FC236}">
                  <a16:creationId xmlns:a16="http://schemas.microsoft.com/office/drawing/2014/main" id="{884BE35C-3145-3BF7-EAD3-248079372684}"/>
                </a:ext>
              </a:extLst>
            </p:cNvPr>
            <p:cNvGrpSpPr/>
            <p:nvPr/>
          </p:nvGrpSpPr>
          <p:grpSpPr>
            <a:xfrm>
              <a:off x="2279055" y="2571467"/>
              <a:ext cx="108640" cy="146399"/>
              <a:chOff x="1844231" y="869163"/>
              <a:chExt cx="108640" cy="146399"/>
            </a:xfrm>
          </p:grpSpPr>
          <p:cxnSp>
            <p:nvCxnSpPr>
              <p:cNvPr id="77" name="Straight Connector 76">
                <a:extLst>
                  <a:ext uri="{FF2B5EF4-FFF2-40B4-BE49-F238E27FC236}">
                    <a16:creationId xmlns:a16="http://schemas.microsoft.com/office/drawing/2014/main" id="{0811380B-7EFA-96F8-5E03-6C53E7C72F8B}"/>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B5466280-FE7B-AA1F-7B96-A872DC53FB47}"/>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482F0463-E1DE-BBE7-A51E-45D86A163CE4}"/>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80" name="Group 79">
              <a:extLst>
                <a:ext uri="{FF2B5EF4-FFF2-40B4-BE49-F238E27FC236}">
                  <a16:creationId xmlns:a16="http://schemas.microsoft.com/office/drawing/2014/main" id="{5DA9958C-E7B0-778D-A9AB-7C764FA7F83D}"/>
                </a:ext>
              </a:extLst>
            </p:cNvPr>
            <p:cNvGrpSpPr/>
            <p:nvPr/>
          </p:nvGrpSpPr>
          <p:grpSpPr>
            <a:xfrm>
              <a:off x="2713716" y="1287138"/>
              <a:ext cx="108640" cy="146399"/>
              <a:chOff x="1844231" y="869163"/>
              <a:chExt cx="108640" cy="146399"/>
            </a:xfrm>
          </p:grpSpPr>
          <p:cxnSp>
            <p:nvCxnSpPr>
              <p:cNvPr id="81" name="Straight Connector 80">
                <a:extLst>
                  <a:ext uri="{FF2B5EF4-FFF2-40B4-BE49-F238E27FC236}">
                    <a16:creationId xmlns:a16="http://schemas.microsoft.com/office/drawing/2014/main" id="{8627DA8C-BAF5-774D-7EFB-EDD3C82A478E}"/>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0C87E497-913D-EF1A-6665-1969A194E602}"/>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69C8A45D-D6EA-43F8-A707-382A8F6850AC}"/>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84" name="Group 83">
              <a:extLst>
                <a:ext uri="{FF2B5EF4-FFF2-40B4-BE49-F238E27FC236}">
                  <a16:creationId xmlns:a16="http://schemas.microsoft.com/office/drawing/2014/main" id="{B01BC65C-A839-9E38-2CCF-480ADF0FBBF5}"/>
                </a:ext>
              </a:extLst>
            </p:cNvPr>
            <p:cNvGrpSpPr/>
            <p:nvPr/>
          </p:nvGrpSpPr>
          <p:grpSpPr>
            <a:xfrm>
              <a:off x="2693665" y="1716303"/>
              <a:ext cx="108640" cy="146399"/>
              <a:chOff x="1844231" y="869163"/>
              <a:chExt cx="108640" cy="146399"/>
            </a:xfrm>
          </p:grpSpPr>
          <p:cxnSp>
            <p:nvCxnSpPr>
              <p:cNvPr id="85" name="Straight Connector 84">
                <a:extLst>
                  <a:ext uri="{FF2B5EF4-FFF2-40B4-BE49-F238E27FC236}">
                    <a16:creationId xmlns:a16="http://schemas.microsoft.com/office/drawing/2014/main" id="{DB055D22-8F65-7A9F-6438-D65294E3185B}"/>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8D154CFC-82ED-DAC4-578B-D0DEDC60E561}"/>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3D1D3FD5-D114-2B70-00B6-F2FADD7BD895}"/>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88" name="Group 87">
              <a:extLst>
                <a:ext uri="{FF2B5EF4-FFF2-40B4-BE49-F238E27FC236}">
                  <a16:creationId xmlns:a16="http://schemas.microsoft.com/office/drawing/2014/main" id="{E3E52B75-984A-C988-4F08-E38F4C899A6F}"/>
                </a:ext>
              </a:extLst>
            </p:cNvPr>
            <p:cNvGrpSpPr/>
            <p:nvPr/>
          </p:nvGrpSpPr>
          <p:grpSpPr>
            <a:xfrm>
              <a:off x="2700536" y="2138974"/>
              <a:ext cx="108640" cy="146399"/>
              <a:chOff x="1844231" y="869163"/>
              <a:chExt cx="108640" cy="146399"/>
            </a:xfrm>
          </p:grpSpPr>
          <p:cxnSp>
            <p:nvCxnSpPr>
              <p:cNvPr id="89" name="Straight Connector 88">
                <a:extLst>
                  <a:ext uri="{FF2B5EF4-FFF2-40B4-BE49-F238E27FC236}">
                    <a16:creationId xmlns:a16="http://schemas.microsoft.com/office/drawing/2014/main" id="{7F2B1140-F708-179F-8252-1ED209877934}"/>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9E8C442-8EA3-D77D-A466-D8544E67CECA}"/>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BB99B9FE-54AE-59EB-02FC-EFF6BE53BBDF}"/>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92" name="Group 91">
              <a:extLst>
                <a:ext uri="{FF2B5EF4-FFF2-40B4-BE49-F238E27FC236}">
                  <a16:creationId xmlns:a16="http://schemas.microsoft.com/office/drawing/2014/main" id="{AD768577-265B-5C73-B3FA-47D00A242774}"/>
                </a:ext>
              </a:extLst>
            </p:cNvPr>
            <p:cNvGrpSpPr/>
            <p:nvPr/>
          </p:nvGrpSpPr>
          <p:grpSpPr>
            <a:xfrm>
              <a:off x="2700536" y="2571204"/>
              <a:ext cx="108640" cy="146399"/>
              <a:chOff x="1844231" y="869163"/>
              <a:chExt cx="108640" cy="146399"/>
            </a:xfrm>
          </p:grpSpPr>
          <p:cxnSp>
            <p:nvCxnSpPr>
              <p:cNvPr id="93" name="Straight Connector 92">
                <a:extLst>
                  <a:ext uri="{FF2B5EF4-FFF2-40B4-BE49-F238E27FC236}">
                    <a16:creationId xmlns:a16="http://schemas.microsoft.com/office/drawing/2014/main" id="{F2C896A0-4A4B-F09A-E6CE-5E74D73675E6}"/>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A3D56894-6243-A22F-7FD4-66E61E5D858C}"/>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3D6E67A3-745C-BB99-8AB4-C7C3854F905E}"/>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96" name="Group 95">
              <a:extLst>
                <a:ext uri="{FF2B5EF4-FFF2-40B4-BE49-F238E27FC236}">
                  <a16:creationId xmlns:a16="http://schemas.microsoft.com/office/drawing/2014/main" id="{E785AFF6-82BC-E334-8FD3-A91AC10AE8FA}"/>
                </a:ext>
              </a:extLst>
            </p:cNvPr>
            <p:cNvGrpSpPr/>
            <p:nvPr/>
          </p:nvGrpSpPr>
          <p:grpSpPr>
            <a:xfrm>
              <a:off x="3121469" y="1290378"/>
              <a:ext cx="108640" cy="146399"/>
              <a:chOff x="1844231" y="869163"/>
              <a:chExt cx="108640" cy="146399"/>
            </a:xfrm>
          </p:grpSpPr>
          <p:cxnSp>
            <p:nvCxnSpPr>
              <p:cNvPr id="97" name="Straight Connector 96">
                <a:extLst>
                  <a:ext uri="{FF2B5EF4-FFF2-40B4-BE49-F238E27FC236}">
                    <a16:creationId xmlns:a16="http://schemas.microsoft.com/office/drawing/2014/main" id="{37D02B34-A3E9-068A-6511-56C20C53AEFF}"/>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C3EE104C-05B8-ACA9-4EA5-7D9A29BA235E}"/>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DFCD3C3B-7A59-E147-7854-D0C78712278B}"/>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00" name="Group 99">
              <a:extLst>
                <a:ext uri="{FF2B5EF4-FFF2-40B4-BE49-F238E27FC236}">
                  <a16:creationId xmlns:a16="http://schemas.microsoft.com/office/drawing/2014/main" id="{D507BA98-2BE0-B351-1AC4-7C42994FF59F}"/>
                </a:ext>
              </a:extLst>
            </p:cNvPr>
            <p:cNvGrpSpPr/>
            <p:nvPr/>
          </p:nvGrpSpPr>
          <p:grpSpPr>
            <a:xfrm>
              <a:off x="3116226" y="1710028"/>
              <a:ext cx="108640" cy="146399"/>
              <a:chOff x="1844231" y="869163"/>
              <a:chExt cx="108640" cy="146399"/>
            </a:xfrm>
          </p:grpSpPr>
          <p:cxnSp>
            <p:nvCxnSpPr>
              <p:cNvPr id="101" name="Straight Connector 100">
                <a:extLst>
                  <a:ext uri="{FF2B5EF4-FFF2-40B4-BE49-F238E27FC236}">
                    <a16:creationId xmlns:a16="http://schemas.microsoft.com/office/drawing/2014/main" id="{9507B15C-1C82-F2A5-7F14-61C79E3852D7}"/>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9BE1ED76-7D57-548E-31A6-02928CBA7B35}"/>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2FF857CA-B915-8764-BC12-4A14C4966B6E}"/>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04" name="Group 103">
              <a:extLst>
                <a:ext uri="{FF2B5EF4-FFF2-40B4-BE49-F238E27FC236}">
                  <a16:creationId xmlns:a16="http://schemas.microsoft.com/office/drawing/2014/main" id="{C3096FDA-8D07-1584-EF25-5A1824E9E6D5}"/>
                </a:ext>
              </a:extLst>
            </p:cNvPr>
            <p:cNvGrpSpPr/>
            <p:nvPr/>
          </p:nvGrpSpPr>
          <p:grpSpPr>
            <a:xfrm>
              <a:off x="3114392" y="2132570"/>
              <a:ext cx="108640" cy="146399"/>
              <a:chOff x="1844231" y="869163"/>
              <a:chExt cx="108640" cy="146399"/>
            </a:xfrm>
          </p:grpSpPr>
          <p:cxnSp>
            <p:nvCxnSpPr>
              <p:cNvPr id="105" name="Straight Connector 104">
                <a:extLst>
                  <a:ext uri="{FF2B5EF4-FFF2-40B4-BE49-F238E27FC236}">
                    <a16:creationId xmlns:a16="http://schemas.microsoft.com/office/drawing/2014/main" id="{6B53A57F-B5AA-FD72-6821-71CB91C90E85}"/>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EEA79D9A-FEAD-416A-5E48-C910FCE61328}"/>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9164516B-BBCC-9F71-F251-CF42F569CAA7}"/>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08" name="Group 107">
              <a:extLst>
                <a:ext uri="{FF2B5EF4-FFF2-40B4-BE49-F238E27FC236}">
                  <a16:creationId xmlns:a16="http://schemas.microsoft.com/office/drawing/2014/main" id="{2428A21D-485E-1460-4B6C-323E280C3BC6}"/>
                </a:ext>
              </a:extLst>
            </p:cNvPr>
            <p:cNvGrpSpPr/>
            <p:nvPr/>
          </p:nvGrpSpPr>
          <p:grpSpPr>
            <a:xfrm>
              <a:off x="3120849" y="2571467"/>
              <a:ext cx="108640" cy="146399"/>
              <a:chOff x="1844231" y="869163"/>
              <a:chExt cx="108640" cy="146399"/>
            </a:xfrm>
          </p:grpSpPr>
          <p:cxnSp>
            <p:nvCxnSpPr>
              <p:cNvPr id="109" name="Straight Connector 108">
                <a:extLst>
                  <a:ext uri="{FF2B5EF4-FFF2-40B4-BE49-F238E27FC236}">
                    <a16:creationId xmlns:a16="http://schemas.microsoft.com/office/drawing/2014/main" id="{8178EC5F-2A22-271F-0C7A-EDEC0089FA0B}"/>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07C35793-2B7C-9B91-F0C7-4E365B137DFA}"/>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D4408C2A-630F-558B-A9B1-661A3A696FD6}"/>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sp>
        <p:nvSpPr>
          <p:cNvPr id="24" name="Right Triangle 23">
            <a:extLst>
              <a:ext uri="{FF2B5EF4-FFF2-40B4-BE49-F238E27FC236}">
                <a16:creationId xmlns:a16="http://schemas.microsoft.com/office/drawing/2014/main" id="{5D0F1A2B-890D-50C3-DAF3-52D66628DF09}"/>
              </a:ext>
            </a:extLst>
          </p:cNvPr>
          <p:cNvSpPr/>
          <p:nvPr/>
        </p:nvSpPr>
        <p:spPr>
          <a:xfrm flipH="1" flipV="1">
            <a:off x="6508708" y="5202301"/>
            <a:ext cx="5257320" cy="364680"/>
          </a:xfrm>
          <a:prstGeom prst="rtTriangle">
            <a:avLst/>
          </a:prstGeom>
          <a:gradFill flip="none" rotWithShape="1">
            <a:gsLst>
              <a:gs pos="0">
                <a:schemeClr val="accent1">
                  <a:lumMod val="5000"/>
                  <a:lumOff val="95000"/>
                </a:schemeClr>
              </a:gs>
              <a:gs pos="75000">
                <a:schemeClr val="accent1">
                  <a:lumMod val="45000"/>
                  <a:lumOff val="55000"/>
                </a:schemeClr>
              </a:gs>
              <a:gs pos="100000">
                <a:schemeClr val="accent1"/>
              </a:gs>
            </a:gsLst>
            <a:lin ang="108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6" name="Oval 5">
            <a:extLst>
              <a:ext uri="{FF2B5EF4-FFF2-40B4-BE49-F238E27FC236}">
                <a16:creationId xmlns:a16="http://schemas.microsoft.com/office/drawing/2014/main" id="{238D0A54-2E8F-594E-E7E6-C2586D878887}"/>
              </a:ext>
            </a:extLst>
          </p:cNvPr>
          <p:cNvSpPr/>
          <p:nvPr/>
        </p:nvSpPr>
        <p:spPr>
          <a:xfrm>
            <a:off x="504524" y="6111604"/>
            <a:ext cx="2211302" cy="658091"/>
          </a:xfrm>
          <a:prstGeom prst="ellipse">
            <a:avLst/>
          </a:prstGeom>
          <a:solidFill>
            <a:srgbClr val="FFE6CB"/>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114" name="TextBox 8">
            <a:extLst>
              <a:ext uri="{FF2B5EF4-FFF2-40B4-BE49-F238E27FC236}">
                <a16:creationId xmlns:a16="http://schemas.microsoft.com/office/drawing/2014/main" id="{9A3219F6-2A1C-0D00-D603-F50B5A601525}"/>
              </a:ext>
            </a:extLst>
          </p:cNvPr>
          <p:cNvSpPr/>
          <p:nvPr/>
        </p:nvSpPr>
        <p:spPr>
          <a:xfrm>
            <a:off x="655348" y="5253734"/>
            <a:ext cx="868320" cy="64487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n-GB" sz="1800" b="0" strike="noStrike" spc="-1" noProof="0" dirty="0">
                <a:solidFill>
                  <a:srgbClr val="000000"/>
                </a:solidFill>
                <a:latin typeface="Calibri"/>
              </a:rPr>
              <a:t>Mobile</a:t>
            </a:r>
          </a:p>
          <a:p>
            <a:pPr algn="ctr">
              <a:lnSpc>
                <a:spcPct val="100000"/>
              </a:lnSpc>
              <a:buNone/>
            </a:pPr>
            <a:r>
              <a:rPr lang="en-GB" spc="-1" noProof="0" dirty="0">
                <a:solidFill>
                  <a:srgbClr val="000000"/>
                </a:solidFill>
                <a:latin typeface="Calibri"/>
              </a:rPr>
              <a:t>User</a:t>
            </a:r>
            <a:endParaRPr lang="en-GB" sz="1800" b="0" strike="noStrike" spc="-1" noProof="0" dirty="0">
              <a:latin typeface="Arial"/>
            </a:endParaRPr>
          </a:p>
        </p:txBody>
      </p:sp>
      <p:pic>
        <p:nvPicPr>
          <p:cNvPr id="125" name="Graphic 35" descr="Smart Phone with solid fill">
            <a:extLst>
              <a:ext uri="{FF2B5EF4-FFF2-40B4-BE49-F238E27FC236}">
                <a16:creationId xmlns:a16="http://schemas.microsoft.com/office/drawing/2014/main" id="{A60C36EC-6BF3-1B9E-57DA-418F043CA056}"/>
              </a:ext>
            </a:extLst>
          </p:cNvPr>
          <p:cNvPicPr/>
          <p:nvPr/>
        </p:nvPicPr>
        <p:blipFill>
          <a:blip r:embed="rId2"/>
          <a:stretch/>
        </p:blipFill>
        <p:spPr>
          <a:xfrm rot="1730551">
            <a:off x="1739425" y="5679353"/>
            <a:ext cx="616517" cy="570959"/>
          </a:xfrm>
          <a:prstGeom prst="rect">
            <a:avLst/>
          </a:prstGeom>
          <a:ln w="0">
            <a:noFill/>
          </a:ln>
        </p:spPr>
      </p:pic>
      <p:sp>
        <p:nvSpPr>
          <p:cNvPr id="127" name="PlaceHolder 1">
            <a:extLst>
              <a:ext uri="{FF2B5EF4-FFF2-40B4-BE49-F238E27FC236}">
                <a16:creationId xmlns:a16="http://schemas.microsoft.com/office/drawing/2014/main" id="{A88E3445-AF71-3149-83B4-D3C309424E09}"/>
              </a:ext>
            </a:extLst>
          </p:cNvPr>
          <p:cNvSpPr>
            <a:spLocks noGrp="1"/>
          </p:cNvSpPr>
          <p:nvPr>
            <p:ph type="sldNum" idx="8"/>
          </p:nvPr>
        </p:nvSpPr>
        <p:spPr>
          <a:xfrm>
            <a:off x="8610480" y="6356520"/>
            <a:ext cx="2742840" cy="364680"/>
          </a:xfrm>
          <a:prstGeom prst="rect">
            <a:avLst/>
          </a:prstGeom>
          <a:noFill/>
          <a:ln w="0">
            <a:noFill/>
          </a:ln>
        </p:spPr>
        <p:txBody>
          <a:bodyPr anchor="ctr">
            <a:noAutofit/>
          </a:bodyPr>
          <a:lstStyle>
            <a:lvl1pPr algn="r">
              <a:lnSpc>
                <a:spcPct val="100000"/>
              </a:lnSpc>
              <a:buNone/>
              <a:defRPr lang="en-DE" sz="2000" b="0" strike="noStrike" spc="-1">
                <a:solidFill>
                  <a:srgbClr val="8B8B8B"/>
                </a:solidFill>
                <a:latin typeface="Calibri"/>
              </a:defRPr>
            </a:lvl1pPr>
          </a:lstStyle>
          <a:p>
            <a:pPr algn="r">
              <a:lnSpc>
                <a:spcPct val="100000"/>
              </a:lnSpc>
              <a:buNone/>
            </a:pPr>
            <a:fld id="{81255DAC-7A2D-4214-8EEB-05093A7AB0F8}" type="slidenum">
              <a:rPr lang="en-GB" sz="2000" b="0" strike="noStrike" spc="-1" noProof="0" smtClean="0">
                <a:solidFill>
                  <a:srgbClr val="8B8B8B"/>
                </a:solidFill>
                <a:latin typeface="Calibri"/>
              </a:rPr>
              <a:t>36</a:t>
            </a:fld>
            <a:endParaRPr lang="en-GB" sz="2000" b="0" strike="noStrike" spc="-1" noProof="0" dirty="0">
              <a:latin typeface="Times New Roman"/>
            </a:endParaRPr>
          </a:p>
        </p:txBody>
      </p:sp>
      <p:sp>
        <p:nvSpPr>
          <p:cNvPr id="3" name="TextBox 2">
            <a:extLst>
              <a:ext uri="{FF2B5EF4-FFF2-40B4-BE49-F238E27FC236}">
                <a16:creationId xmlns:a16="http://schemas.microsoft.com/office/drawing/2014/main" id="{820B96F6-4315-23B9-2F82-B102FB051D73}"/>
              </a:ext>
            </a:extLst>
          </p:cNvPr>
          <p:cNvSpPr txBox="1"/>
          <p:nvPr/>
        </p:nvSpPr>
        <p:spPr>
          <a:xfrm>
            <a:off x="1820548" y="561612"/>
            <a:ext cx="683491" cy="369332"/>
          </a:xfrm>
          <a:prstGeom prst="rect">
            <a:avLst/>
          </a:prstGeom>
          <a:noFill/>
        </p:spPr>
        <p:txBody>
          <a:bodyPr wrap="square">
            <a:spAutoFit/>
          </a:bodyPr>
          <a:lstStyle/>
          <a:p>
            <a:pPr algn="ctr"/>
            <a:r>
              <a:rPr lang="en-GB" sz="1800" b="0" strike="noStrike" spc="-1" noProof="0" dirty="0">
                <a:solidFill>
                  <a:srgbClr val="000000"/>
                </a:solidFill>
                <a:latin typeface="Calibri"/>
              </a:rPr>
              <a:t>SIM</a:t>
            </a:r>
            <a:endParaRPr lang="en-GB" noProof="0" dirty="0"/>
          </a:p>
        </p:txBody>
      </p:sp>
      <p:pic>
        <p:nvPicPr>
          <p:cNvPr id="5" name="Graphic 4" descr="Walk with solid fill">
            <a:extLst>
              <a:ext uri="{FF2B5EF4-FFF2-40B4-BE49-F238E27FC236}">
                <a16:creationId xmlns:a16="http://schemas.microsoft.com/office/drawing/2014/main" id="{70D4A8E4-21A7-E08E-EA0D-F3CA22D31C5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78408" y="5594032"/>
            <a:ext cx="914400" cy="914400"/>
          </a:xfrm>
          <a:prstGeom prst="rect">
            <a:avLst/>
          </a:prstGeom>
        </p:spPr>
      </p:pic>
      <p:sp>
        <p:nvSpPr>
          <p:cNvPr id="7" name="TextBox 6">
            <a:extLst>
              <a:ext uri="{FF2B5EF4-FFF2-40B4-BE49-F238E27FC236}">
                <a16:creationId xmlns:a16="http://schemas.microsoft.com/office/drawing/2014/main" id="{293A4A04-DAE8-4AB8-D51C-0DFFCDFF224E}"/>
              </a:ext>
            </a:extLst>
          </p:cNvPr>
          <p:cNvSpPr txBox="1"/>
          <p:nvPr/>
        </p:nvSpPr>
        <p:spPr>
          <a:xfrm>
            <a:off x="5455204" y="882343"/>
            <a:ext cx="3941380" cy="2585323"/>
          </a:xfrm>
          <a:prstGeom prst="rect">
            <a:avLst/>
          </a:prstGeom>
          <a:noFill/>
        </p:spPr>
        <p:txBody>
          <a:bodyPr wrap="square" rtlCol="0">
            <a:spAutoFit/>
          </a:bodyPr>
          <a:lstStyle/>
          <a:p>
            <a:pPr marL="61913" indent="-342900">
              <a:buFont typeface="+mj-lt"/>
              <a:buAutoNum type="arabicPeriod"/>
            </a:pPr>
            <a:r>
              <a:rPr lang="en-GB" noProof="0" dirty="0"/>
              <a:t>Performance</a:t>
            </a:r>
          </a:p>
          <a:p>
            <a:pPr marL="461963" lvl="1" indent="-285750">
              <a:buFont typeface="Arial" panose="020B0604020202020204" pitchFamily="34" charset="0"/>
              <a:buChar char="•"/>
            </a:pPr>
            <a:r>
              <a:rPr lang="en-GB" noProof="0" dirty="0"/>
              <a:t>Relative error for localization</a:t>
            </a:r>
          </a:p>
          <a:p>
            <a:pPr marL="61913" indent="-342900">
              <a:buFont typeface="+mj-lt"/>
              <a:buAutoNum type="arabicPeriod"/>
            </a:pPr>
            <a:endParaRPr lang="en-GB" noProof="0" dirty="0"/>
          </a:p>
          <a:p>
            <a:pPr marL="61913" indent="-342900">
              <a:buFont typeface="+mj-lt"/>
              <a:buAutoNum type="arabicPeriod"/>
            </a:pPr>
            <a:r>
              <a:rPr lang="en-GB" noProof="0" dirty="0">
                <a:solidFill>
                  <a:schemeClr val="bg1">
                    <a:lumMod val="75000"/>
                  </a:schemeClr>
                </a:solidFill>
              </a:rPr>
              <a:t>Complexity</a:t>
            </a:r>
          </a:p>
          <a:p>
            <a:pPr marL="461963" lvl="1" indent="-285750">
              <a:buFont typeface="Arial" panose="020B0604020202020204" pitchFamily="34" charset="0"/>
              <a:buChar char="•"/>
            </a:pPr>
            <a:r>
              <a:rPr lang="en-GB" noProof="0" dirty="0">
                <a:solidFill>
                  <a:schemeClr val="bg1">
                    <a:lumMod val="75000"/>
                  </a:schemeClr>
                </a:solidFill>
              </a:rPr>
              <a:t>Number of SIM layers</a:t>
            </a:r>
          </a:p>
          <a:p>
            <a:pPr marL="176213" lvl="1"/>
            <a:endParaRPr lang="en-GB" noProof="0" dirty="0">
              <a:solidFill>
                <a:schemeClr val="bg1">
                  <a:lumMod val="75000"/>
                </a:schemeClr>
              </a:solidFill>
            </a:endParaRPr>
          </a:p>
          <a:p>
            <a:pPr marL="61913" indent="-342900">
              <a:buFont typeface="+mj-lt"/>
              <a:buAutoNum type="arabicPeriod"/>
            </a:pPr>
            <a:r>
              <a:rPr lang="en-GB" noProof="0" dirty="0">
                <a:solidFill>
                  <a:schemeClr val="bg1">
                    <a:lumMod val="75000"/>
                  </a:schemeClr>
                </a:solidFill>
              </a:rPr>
              <a:t>Overhead</a:t>
            </a:r>
          </a:p>
          <a:p>
            <a:pPr marL="519113" lvl="1" indent="-342900">
              <a:buFont typeface="Arial" panose="020B0604020202020204" pitchFamily="34" charset="0"/>
              <a:buChar char="•"/>
            </a:pPr>
            <a:r>
              <a:rPr lang="en-GB" noProof="0" dirty="0">
                <a:solidFill>
                  <a:schemeClr val="bg1">
                    <a:lumMod val="75000"/>
                  </a:schemeClr>
                </a:solidFill>
              </a:rPr>
              <a:t>Localization</a:t>
            </a:r>
          </a:p>
          <a:p>
            <a:pPr marL="519113" lvl="1" indent="-342900">
              <a:buFont typeface="Arial" panose="020B0604020202020204" pitchFamily="34" charset="0"/>
              <a:buChar char="•"/>
            </a:pPr>
            <a:r>
              <a:rPr lang="en-GB" noProof="0" dirty="0">
                <a:solidFill>
                  <a:schemeClr val="bg1">
                    <a:lumMod val="75000"/>
                  </a:schemeClr>
                </a:solidFill>
              </a:rPr>
              <a:t>SIM Configuration</a:t>
            </a:r>
          </a:p>
        </p:txBody>
      </p:sp>
      <p:sp>
        <p:nvSpPr>
          <p:cNvPr id="8" name="Rectangle 7">
            <a:extLst>
              <a:ext uri="{FF2B5EF4-FFF2-40B4-BE49-F238E27FC236}">
                <a16:creationId xmlns:a16="http://schemas.microsoft.com/office/drawing/2014/main" id="{7D3F405E-47AE-38C1-45A5-E0A025269114}"/>
              </a:ext>
            </a:extLst>
          </p:cNvPr>
          <p:cNvSpPr/>
          <p:nvPr/>
        </p:nvSpPr>
        <p:spPr>
          <a:xfrm>
            <a:off x="5233718" y="782275"/>
            <a:ext cx="4257459" cy="2811738"/>
          </a:xfrm>
          <a:custGeom>
            <a:avLst/>
            <a:gdLst>
              <a:gd name="csX0" fmla="*/ 0 w 4257459"/>
              <a:gd name="csY0" fmla="*/ 0 h 2811738"/>
              <a:gd name="csX1" fmla="*/ 565634 w 4257459"/>
              <a:gd name="csY1" fmla="*/ 0 h 2811738"/>
              <a:gd name="csX2" fmla="*/ 1046118 w 4257459"/>
              <a:gd name="csY2" fmla="*/ 0 h 2811738"/>
              <a:gd name="csX3" fmla="*/ 1739476 w 4257459"/>
              <a:gd name="csY3" fmla="*/ 0 h 2811738"/>
              <a:gd name="csX4" fmla="*/ 2305110 w 4257459"/>
              <a:gd name="csY4" fmla="*/ 0 h 2811738"/>
              <a:gd name="csX5" fmla="*/ 2870744 w 4257459"/>
              <a:gd name="csY5" fmla="*/ 0 h 2811738"/>
              <a:gd name="csX6" fmla="*/ 3564101 w 4257459"/>
              <a:gd name="csY6" fmla="*/ 0 h 2811738"/>
              <a:gd name="csX7" fmla="*/ 4257459 w 4257459"/>
              <a:gd name="csY7" fmla="*/ 0 h 2811738"/>
              <a:gd name="csX8" fmla="*/ 4257459 w 4257459"/>
              <a:gd name="csY8" fmla="*/ 618582 h 2811738"/>
              <a:gd name="csX9" fmla="*/ 4257459 w 4257459"/>
              <a:gd name="csY9" fmla="*/ 1124695 h 2811738"/>
              <a:gd name="csX10" fmla="*/ 4257459 w 4257459"/>
              <a:gd name="csY10" fmla="*/ 1630808 h 2811738"/>
              <a:gd name="csX11" fmla="*/ 4257459 w 4257459"/>
              <a:gd name="csY11" fmla="*/ 2193156 h 2811738"/>
              <a:gd name="csX12" fmla="*/ 4257459 w 4257459"/>
              <a:gd name="csY12" fmla="*/ 2811738 h 2811738"/>
              <a:gd name="csX13" fmla="*/ 3776974 w 4257459"/>
              <a:gd name="csY13" fmla="*/ 2811738 h 2811738"/>
              <a:gd name="csX14" fmla="*/ 3083617 w 4257459"/>
              <a:gd name="csY14" fmla="*/ 2811738 h 2811738"/>
              <a:gd name="csX15" fmla="*/ 2560557 w 4257459"/>
              <a:gd name="csY15" fmla="*/ 2811738 h 2811738"/>
              <a:gd name="csX16" fmla="*/ 1952349 w 4257459"/>
              <a:gd name="csY16" fmla="*/ 2811738 h 2811738"/>
              <a:gd name="csX17" fmla="*/ 1258991 w 4257459"/>
              <a:gd name="csY17" fmla="*/ 2811738 h 2811738"/>
              <a:gd name="csX18" fmla="*/ 650783 w 4257459"/>
              <a:gd name="csY18" fmla="*/ 2811738 h 2811738"/>
              <a:gd name="csX19" fmla="*/ 0 w 4257459"/>
              <a:gd name="csY19" fmla="*/ 2811738 h 2811738"/>
              <a:gd name="csX20" fmla="*/ 0 w 4257459"/>
              <a:gd name="csY20" fmla="*/ 2305625 h 2811738"/>
              <a:gd name="csX21" fmla="*/ 0 w 4257459"/>
              <a:gd name="csY21" fmla="*/ 1771395 h 2811738"/>
              <a:gd name="csX22" fmla="*/ 0 w 4257459"/>
              <a:gd name="csY22" fmla="*/ 1152813 h 2811738"/>
              <a:gd name="csX23" fmla="*/ 0 w 4257459"/>
              <a:gd name="csY23" fmla="*/ 590465 h 2811738"/>
              <a:gd name="csX24" fmla="*/ 0 w 4257459"/>
              <a:gd name="csY24" fmla="*/ 0 h 281173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 ang="0">
                <a:pos x="csX22" y="csY22"/>
              </a:cxn>
              <a:cxn ang="0">
                <a:pos x="csX23" y="csY23"/>
              </a:cxn>
              <a:cxn ang="0">
                <a:pos x="csX24" y="csY24"/>
              </a:cxn>
            </a:cxnLst>
            <a:rect l="l" t="t" r="r" b="b"/>
            <a:pathLst>
              <a:path w="4257459" h="2811738" extrusionOk="0">
                <a:moveTo>
                  <a:pt x="0" y="0"/>
                </a:moveTo>
                <a:cubicBezTo>
                  <a:pt x="122378" y="-9188"/>
                  <a:pt x="283855" y="-5958"/>
                  <a:pt x="565634" y="0"/>
                </a:cubicBezTo>
                <a:cubicBezTo>
                  <a:pt x="847413" y="5958"/>
                  <a:pt x="903048" y="-22304"/>
                  <a:pt x="1046118" y="0"/>
                </a:cubicBezTo>
                <a:cubicBezTo>
                  <a:pt x="1189188" y="22304"/>
                  <a:pt x="1582390" y="-32358"/>
                  <a:pt x="1739476" y="0"/>
                </a:cubicBezTo>
                <a:cubicBezTo>
                  <a:pt x="1896562" y="32358"/>
                  <a:pt x="2117742" y="27612"/>
                  <a:pt x="2305110" y="0"/>
                </a:cubicBezTo>
                <a:cubicBezTo>
                  <a:pt x="2492478" y="-27612"/>
                  <a:pt x="2594114" y="23731"/>
                  <a:pt x="2870744" y="0"/>
                </a:cubicBezTo>
                <a:cubicBezTo>
                  <a:pt x="3147374" y="-23731"/>
                  <a:pt x="3400591" y="28598"/>
                  <a:pt x="3564101" y="0"/>
                </a:cubicBezTo>
                <a:cubicBezTo>
                  <a:pt x="3727611" y="-28598"/>
                  <a:pt x="3968965" y="32510"/>
                  <a:pt x="4257459" y="0"/>
                </a:cubicBezTo>
                <a:cubicBezTo>
                  <a:pt x="4248794" y="203147"/>
                  <a:pt x="4281183" y="353766"/>
                  <a:pt x="4257459" y="618582"/>
                </a:cubicBezTo>
                <a:cubicBezTo>
                  <a:pt x="4233735" y="883398"/>
                  <a:pt x="4240320" y="1023326"/>
                  <a:pt x="4257459" y="1124695"/>
                </a:cubicBezTo>
                <a:cubicBezTo>
                  <a:pt x="4274598" y="1226064"/>
                  <a:pt x="4235991" y="1378995"/>
                  <a:pt x="4257459" y="1630808"/>
                </a:cubicBezTo>
                <a:cubicBezTo>
                  <a:pt x="4278927" y="1882621"/>
                  <a:pt x="4256491" y="1937104"/>
                  <a:pt x="4257459" y="2193156"/>
                </a:cubicBezTo>
                <a:cubicBezTo>
                  <a:pt x="4258427" y="2449208"/>
                  <a:pt x="4238035" y="2525151"/>
                  <a:pt x="4257459" y="2811738"/>
                </a:cubicBezTo>
                <a:cubicBezTo>
                  <a:pt x="4039978" y="2811301"/>
                  <a:pt x="3910475" y="2801861"/>
                  <a:pt x="3776974" y="2811738"/>
                </a:cubicBezTo>
                <a:cubicBezTo>
                  <a:pt x="3643474" y="2821615"/>
                  <a:pt x="3360684" y="2778073"/>
                  <a:pt x="3083617" y="2811738"/>
                </a:cubicBezTo>
                <a:cubicBezTo>
                  <a:pt x="2806550" y="2845403"/>
                  <a:pt x="2798779" y="2789078"/>
                  <a:pt x="2560557" y="2811738"/>
                </a:cubicBezTo>
                <a:cubicBezTo>
                  <a:pt x="2322335" y="2834398"/>
                  <a:pt x="2175630" y="2812198"/>
                  <a:pt x="1952349" y="2811738"/>
                </a:cubicBezTo>
                <a:cubicBezTo>
                  <a:pt x="1729068" y="2811278"/>
                  <a:pt x="1582251" y="2793672"/>
                  <a:pt x="1258991" y="2811738"/>
                </a:cubicBezTo>
                <a:cubicBezTo>
                  <a:pt x="935731" y="2829804"/>
                  <a:pt x="776127" y="2799118"/>
                  <a:pt x="650783" y="2811738"/>
                </a:cubicBezTo>
                <a:cubicBezTo>
                  <a:pt x="525439" y="2824358"/>
                  <a:pt x="261694" y="2837878"/>
                  <a:pt x="0" y="2811738"/>
                </a:cubicBezTo>
                <a:cubicBezTo>
                  <a:pt x="-24896" y="2560625"/>
                  <a:pt x="-9588" y="2509526"/>
                  <a:pt x="0" y="2305625"/>
                </a:cubicBezTo>
                <a:cubicBezTo>
                  <a:pt x="9588" y="2101724"/>
                  <a:pt x="10154" y="1996463"/>
                  <a:pt x="0" y="1771395"/>
                </a:cubicBezTo>
                <a:cubicBezTo>
                  <a:pt x="-10154" y="1546327"/>
                  <a:pt x="17081" y="1338299"/>
                  <a:pt x="0" y="1152813"/>
                </a:cubicBezTo>
                <a:cubicBezTo>
                  <a:pt x="-17081" y="967327"/>
                  <a:pt x="-15536" y="806761"/>
                  <a:pt x="0" y="590465"/>
                </a:cubicBezTo>
                <a:cubicBezTo>
                  <a:pt x="15536" y="374169"/>
                  <a:pt x="2987" y="292047"/>
                  <a:pt x="0" y="0"/>
                </a:cubicBezTo>
                <a:close/>
              </a:path>
            </a:pathLst>
          </a:custGeom>
          <a:noFill/>
          <a:ln>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9" name="TextBox 8">
            <a:extLst>
              <a:ext uri="{FF2B5EF4-FFF2-40B4-BE49-F238E27FC236}">
                <a16:creationId xmlns:a16="http://schemas.microsoft.com/office/drawing/2014/main" id="{2995A88A-95A1-4B99-F86D-C551B9C47A49}"/>
              </a:ext>
            </a:extLst>
          </p:cNvPr>
          <p:cNvSpPr txBox="1"/>
          <p:nvPr/>
        </p:nvSpPr>
        <p:spPr>
          <a:xfrm>
            <a:off x="5024359" y="340694"/>
            <a:ext cx="1236429" cy="400110"/>
          </a:xfrm>
          <a:prstGeom prst="rect">
            <a:avLst/>
          </a:prstGeom>
          <a:noFill/>
        </p:spPr>
        <p:txBody>
          <a:bodyPr wrap="none" rtlCol="0">
            <a:spAutoFit/>
          </a:bodyPr>
          <a:lstStyle/>
          <a:p>
            <a:r>
              <a:rPr lang="en-GB" sz="2000" noProof="0" dirty="0"/>
              <a:t>Variables</a:t>
            </a:r>
          </a:p>
        </p:txBody>
      </p:sp>
      <p:sp>
        <p:nvSpPr>
          <p:cNvPr id="2" name="Right Triangle 1">
            <a:extLst>
              <a:ext uri="{FF2B5EF4-FFF2-40B4-BE49-F238E27FC236}">
                <a16:creationId xmlns:a16="http://schemas.microsoft.com/office/drawing/2014/main" id="{85E5910A-11F5-2BB8-9B45-F30D9883C809}"/>
              </a:ext>
            </a:extLst>
          </p:cNvPr>
          <p:cNvSpPr/>
          <p:nvPr/>
        </p:nvSpPr>
        <p:spPr>
          <a:xfrm>
            <a:off x="6568962" y="4735929"/>
            <a:ext cx="5257320" cy="364680"/>
          </a:xfrm>
          <a:prstGeom prst="rtTriangle">
            <a:avLst/>
          </a:prstGeom>
          <a:gradFill flip="none" rotWithShape="1">
            <a:gsLst>
              <a:gs pos="0">
                <a:schemeClr val="accent1">
                  <a:lumMod val="5000"/>
                  <a:lumOff val="95000"/>
                </a:schemeClr>
              </a:gs>
              <a:gs pos="75000">
                <a:schemeClr val="accent1">
                  <a:lumMod val="45000"/>
                  <a:lumOff val="55000"/>
                </a:schemeClr>
              </a:gs>
              <a:gs pos="100000">
                <a:schemeClr val="accent1"/>
              </a:gs>
            </a:gsLst>
            <a:lin ang="108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8B35199-A9BF-EE41-4991-69E2AB56F30C}"/>
                  </a:ext>
                </a:extLst>
              </p:cNvPr>
              <p:cNvSpPr txBox="1"/>
              <p:nvPr/>
            </p:nvSpPr>
            <p:spPr>
              <a:xfrm>
                <a:off x="5465713" y="4123590"/>
                <a:ext cx="2211302" cy="369332"/>
              </a:xfrm>
              <a:prstGeom prst="rect">
                <a:avLst/>
              </a:prstGeom>
              <a:noFill/>
            </p:spPr>
            <p:txBody>
              <a:bodyPr wrap="square" rtlCol="0">
                <a:spAutoFit/>
              </a:bodyPr>
              <a:lstStyle/>
              <a:p>
                <a:r>
                  <a:rPr lang="en-GB" noProof="0" dirty="0"/>
                  <a:t>Relative Error </a:t>
                </a:r>
                <a14:m>
                  <m:oMath xmlns:m="http://schemas.openxmlformats.org/officeDocument/2006/math">
                    <m:r>
                      <a:rPr lang="en-GB" b="0" i="1" noProof="0" smtClean="0">
                        <a:latin typeface="Cambria Math" panose="02040503050406030204" pitchFamily="18" charset="0"/>
                      </a:rPr>
                      <m:t>=1</m:t>
                    </m:r>
                  </m:oMath>
                </a14:m>
                <a:endParaRPr lang="en-GB" noProof="0" dirty="0"/>
              </a:p>
            </p:txBody>
          </p:sp>
        </mc:Choice>
        <mc:Fallback xmlns="">
          <p:sp>
            <p:nvSpPr>
              <p:cNvPr id="4" name="TextBox 3">
                <a:extLst>
                  <a:ext uri="{FF2B5EF4-FFF2-40B4-BE49-F238E27FC236}">
                    <a16:creationId xmlns:a16="http://schemas.microsoft.com/office/drawing/2014/main" id="{98B35199-A9BF-EE41-4991-69E2AB56F30C}"/>
                  </a:ext>
                </a:extLst>
              </p:cNvPr>
              <p:cNvSpPr txBox="1">
                <a:spLocks noRot="1" noChangeAspect="1" noMove="1" noResize="1" noEditPoints="1" noAdjustHandles="1" noChangeArrowheads="1" noChangeShapeType="1" noTextEdit="1"/>
              </p:cNvSpPr>
              <p:nvPr/>
            </p:nvSpPr>
            <p:spPr>
              <a:xfrm>
                <a:off x="5465713" y="4123590"/>
                <a:ext cx="2211302" cy="369332"/>
              </a:xfrm>
              <a:prstGeom prst="rect">
                <a:avLst/>
              </a:prstGeom>
              <a:blipFill>
                <a:blip r:embed="rId5"/>
                <a:stretch>
                  <a:fillRect l="-2486" t="-8197" b="-24590"/>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D568D06A-DF2E-C95B-4E9D-67DC0A9DE905}"/>
                  </a:ext>
                </a:extLst>
              </p:cNvPr>
              <p:cNvSpPr txBox="1"/>
              <p:nvPr/>
            </p:nvSpPr>
            <p:spPr>
              <a:xfrm>
                <a:off x="8026292" y="4112112"/>
                <a:ext cx="3729932" cy="389209"/>
              </a:xfrm>
              <a:prstGeom prst="rect">
                <a:avLst/>
              </a:prstGeom>
              <a:noFill/>
            </p:spPr>
            <p:txBody>
              <a:bodyPr wrap="square" rtlCol="0">
                <a:spAutoFit/>
              </a:bodyPr>
              <a:lstStyle/>
              <a:p>
                <a:r>
                  <a:rPr lang="en-GB" noProof="0" dirty="0"/>
                  <a:t>Relative Error </a:t>
                </a:r>
                <a14:m>
                  <m:oMath xmlns:m="http://schemas.openxmlformats.org/officeDocument/2006/math">
                    <m:r>
                      <a:rPr lang="en-GB" b="0" i="1" noProof="0" smtClean="0">
                        <a:latin typeface="Cambria Math" panose="02040503050406030204" pitchFamily="18" charset="0"/>
                      </a:rPr>
                      <m:t>=</m:t>
                    </m:r>
                    <m:sSup>
                      <m:sSupPr>
                        <m:ctrlPr>
                          <a:rPr lang="en-GB" b="0" i="1" noProof="0" smtClean="0">
                            <a:latin typeface="Cambria Math" panose="02040503050406030204" pitchFamily="18" charset="0"/>
                          </a:rPr>
                        </m:ctrlPr>
                      </m:sSupPr>
                      <m:e>
                        <m:r>
                          <a:rPr lang="en-GB" b="0" i="1" noProof="0" smtClean="0">
                            <a:latin typeface="Cambria Math" panose="02040503050406030204" pitchFamily="18" charset="0"/>
                          </a:rPr>
                          <m:t>10</m:t>
                        </m:r>
                      </m:e>
                      <m:sup>
                        <m:r>
                          <a:rPr lang="en-GB" b="0" i="1" noProof="0" smtClean="0">
                            <a:latin typeface="Cambria Math" panose="02040503050406030204" pitchFamily="18" charset="0"/>
                          </a:rPr>
                          <m:t>−</m:t>
                        </m:r>
                        <m:r>
                          <a:rPr lang="en-GB" b="0" i="1" noProof="0" smtClean="0">
                            <a:latin typeface="Cambria Math" panose="02040503050406030204" pitchFamily="18" charset="0"/>
                          </a:rPr>
                          <m:t>𝑛</m:t>
                        </m:r>
                        <m:r>
                          <a:rPr lang="en-GB" b="0" i="1" noProof="0" smtClean="0">
                            <a:latin typeface="Cambria Math" panose="02040503050406030204" pitchFamily="18" charset="0"/>
                          </a:rPr>
                          <m:t>(</m:t>
                        </m:r>
                        <m:r>
                          <a:rPr lang="en-GB" b="0" i="1" noProof="0" smtClean="0">
                            <a:latin typeface="Cambria Math" panose="02040503050406030204" pitchFamily="18" charset="0"/>
                          </a:rPr>
                          <m:t>𝐿</m:t>
                        </m:r>
                        <m:r>
                          <a:rPr lang="en-GB" b="0" i="1" noProof="0" smtClean="0">
                            <a:latin typeface="Cambria Math" panose="02040503050406030204" pitchFamily="18" charset="0"/>
                          </a:rPr>
                          <m:t>,</m:t>
                        </m:r>
                        <m:r>
                          <a:rPr lang="en-GB" b="0" i="1" noProof="0" smtClean="0">
                            <a:latin typeface="Cambria Math" panose="02040503050406030204" pitchFamily="18" charset="0"/>
                          </a:rPr>
                          <m:t>𝑀</m:t>
                        </m:r>
                        <m:r>
                          <a:rPr lang="en-GB" b="0" i="1" noProof="0" smtClean="0">
                            <a:latin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𝑁</m:t>
                            </m:r>
                          </m:e>
                          <m:sub>
                            <m:r>
                              <m:rPr>
                                <m:sty m:val="p"/>
                              </m:rPr>
                              <a:rPr lang="en-GB" noProof="0" smtClean="0">
                                <a:latin typeface="Cambria Math" panose="02040503050406030204" pitchFamily="18" charset="0"/>
                                <a:ea typeface="Cambria Math" panose="02040503050406030204" pitchFamily="18" charset="0"/>
                              </a:rPr>
                              <m:t>p</m:t>
                            </m:r>
                          </m:sub>
                        </m:sSub>
                        <m:r>
                          <a:rPr lang="en-GB" i="1" noProof="0" smtClean="0">
                            <a:latin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𝑇</m:t>
                            </m:r>
                          </m:e>
                          <m:sub>
                            <m:r>
                              <m:rPr>
                                <m:sty m:val="p"/>
                              </m:rPr>
                              <a:rPr lang="en-GB" noProof="0" smtClean="0">
                                <a:latin typeface="Cambria Math" panose="02040503050406030204" pitchFamily="18" charset="0"/>
                                <a:ea typeface="Cambria Math" panose="02040503050406030204" pitchFamily="18" charset="0"/>
                              </a:rPr>
                              <m:t>upd</m:t>
                            </m:r>
                          </m:sub>
                        </m:sSub>
                        <m:r>
                          <a:rPr lang="en-GB" b="0" i="1" noProof="0" smtClean="0">
                            <a:latin typeface="Cambria Math" panose="02040503050406030204" pitchFamily="18" charset="0"/>
                          </a:rPr>
                          <m:t>)</m:t>
                        </m:r>
                      </m:sup>
                    </m:sSup>
                  </m:oMath>
                </a14:m>
                <a:endParaRPr lang="en-GB" noProof="0" dirty="0"/>
              </a:p>
            </p:txBody>
          </p:sp>
        </mc:Choice>
        <mc:Fallback xmlns="">
          <p:sp>
            <p:nvSpPr>
              <p:cNvPr id="10" name="TextBox 9">
                <a:extLst>
                  <a:ext uri="{FF2B5EF4-FFF2-40B4-BE49-F238E27FC236}">
                    <a16:creationId xmlns:a16="http://schemas.microsoft.com/office/drawing/2014/main" id="{D568D06A-DF2E-C95B-4E9D-67DC0A9DE905}"/>
                  </a:ext>
                </a:extLst>
              </p:cNvPr>
              <p:cNvSpPr txBox="1">
                <a:spLocks noRot="1" noChangeAspect="1" noMove="1" noResize="1" noEditPoints="1" noAdjustHandles="1" noChangeArrowheads="1" noChangeShapeType="1" noTextEdit="1"/>
              </p:cNvSpPr>
              <p:nvPr/>
            </p:nvSpPr>
            <p:spPr>
              <a:xfrm>
                <a:off x="8026292" y="4112112"/>
                <a:ext cx="3729932" cy="389209"/>
              </a:xfrm>
              <a:prstGeom prst="rect">
                <a:avLst/>
              </a:prstGeom>
              <a:blipFill>
                <a:blip r:embed="rId6"/>
                <a:stretch>
                  <a:fillRect l="-1471" t="-3175" b="-26984"/>
                </a:stretch>
              </a:blipFill>
            </p:spPr>
            <p:txBody>
              <a:bodyPr/>
              <a:lstStyle/>
              <a:p>
                <a:r>
                  <a:rPr lang="LID4096">
                    <a:noFill/>
                  </a:rPr>
                  <a:t> </a:t>
                </a:r>
              </a:p>
            </p:txBody>
          </p:sp>
        </mc:Fallback>
      </mc:AlternateContent>
      <p:sp>
        <p:nvSpPr>
          <p:cNvPr id="13" name="TextBox 12">
            <a:extLst>
              <a:ext uri="{FF2B5EF4-FFF2-40B4-BE49-F238E27FC236}">
                <a16:creationId xmlns:a16="http://schemas.microsoft.com/office/drawing/2014/main" id="{5BC65F72-8D40-94E0-05B3-517B3347828F}"/>
              </a:ext>
            </a:extLst>
          </p:cNvPr>
          <p:cNvSpPr txBox="1"/>
          <p:nvPr/>
        </p:nvSpPr>
        <p:spPr>
          <a:xfrm>
            <a:off x="6264414" y="5802492"/>
            <a:ext cx="633507" cy="369332"/>
          </a:xfrm>
          <a:prstGeom prst="rect">
            <a:avLst/>
          </a:prstGeom>
          <a:noFill/>
        </p:spPr>
        <p:txBody>
          <a:bodyPr wrap="none" rtlCol="0">
            <a:spAutoFit/>
          </a:bodyPr>
          <a:lstStyle/>
          <a:p>
            <a:r>
              <a:rPr lang="en-GB" noProof="0" dirty="0"/>
              <a:t>1-bit</a:t>
            </a:r>
          </a:p>
        </p:txBody>
      </p:sp>
      <p:cxnSp>
        <p:nvCxnSpPr>
          <p:cNvPr id="15" name="Straight Connector 14">
            <a:extLst>
              <a:ext uri="{FF2B5EF4-FFF2-40B4-BE49-F238E27FC236}">
                <a16:creationId xmlns:a16="http://schemas.microsoft.com/office/drawing/2014/main" id="{5CF505E0-57A6-BF7B-86D3-A071700A2FA1}"/>
              </a:ext>
            </a:extLst>
          </p:cNvPr>
          <p:cNvCxnSpPr>
            <a:cxnSpLocks/>
          </p:cNvCxnSpPr>
          <p:nvPr/>
        </p:nvCxnSpPr>
        <p:spPr>
          <a:xfrm>
            <a:off x="9560631" y="4510293"/>
            <a:ext cx="0" cy="135516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E2B9986A-2FDC-C520-6708-C91554D63E7E}"/>
              </a:ext>
            </a:extLst>
          </p:cNvPr>
          <p:cNvCxnSpPr>
            <a:cxnSpLocks/>
            <a:stCxn id="4" idx="2"/>
            <a:endCxn id="13" idx="0"/>
          </p:cNvCxnSpPr>
          <p:nvPr/>
        </p:nvCxnSpPr>
        <p:spPr>
          <a:xfrm>
            <a:off x="6571364" y="4492922"/>
            <a:ext cx="9804" cy="130957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110C1774-2679-2B0A-1606-3A9E3A51697E}"/>
                  </a:ext>
                </a:extLst>
              </p:cNvPr>
              <p:cNvSpPr txBox="1"/>
              <p:nvPr/>
            </p:nvSpPr>
            <p:spPr>
              <a:xfrm>
                <a:off x="9137368" y="5865453"/>
                <a:ext cx="1227195" cy="498150"/>
              </a:xfrm>
              <a:prstGeom prst="rect">
                <a:avLst/>
              </a:prstGeom>
              <a:noFill/>
            </p:spPr>
            <p:txBody>
              <a:bodyPr wrap="none" rtlCol="0">
                <a:spAutoFit/>
              </a:bodyPr>
              <a:lstStyle/>
              <a:p>
                <a14:m>
                  <m:oMath xmlns:m="http://schemas.openxmlformats.org/officeDocument/2006/math">
                    <m:func>
                      <m:funcPr>
                        <m:ctrlPr>
                          <a:rPr lang="en-GB" i="1" noProof="0" smtClean="0">
                            <a:latin typeface="Cambria Math" panose="02040503050406030204" pitchFamily="18" charset="0"/>
                          </a:rPr>
                        </m:ctrlPr>
                      </m:funcPr>
                      <m:fName>
                        <m:f>
                          <m:fPr>
                            <m:ctrlPr>
                              <a:rPr lang="en-GB" b="0" i="1" noProof="0" smtClean="0">
                                <a:latin typeface="Cambria Math" panose="02040503050406030204" pitchFamily="18" charset="0"/>
                                <a:ea typeface="Cambria Math" panose="02040503050406030204" pitchFamily="18" charset="0"/>
                              </a:rPr>
                            </m:ctrlPr>
                          </m:fPr>
                          <m:num>
                            <m:r>
                              <a:rPr lang="en-GB" b="0" i="1" noProof="0" smtClean="0">
                                <a:latin typeface="Cambria Math" panose="02040503050406030204" pitchFamily="18" charset="0"/>
                                <a:ea typeface="Cambria Math" panose="02040503050406030204" pitchFamily="18" charset="0"/>
                              </a:rPr>
                              <m:t>𝑛</m:t>
                            </m:r>
                          </m:num>
                          <m:den>
                            <m:sSub>
                              <m:sSubPr>
                                <m:ctrlPr>
                                  <a:rPr lang="en-GB" i="1" noProof="0" smtClean="0">
                                    <a:latin typeface="Cambria Math" panose="02040503050406030204" pitchFamily="18" charset="0"/>
                                  </a:rPr>
                                </m:ctrlPr>
                              </m:sSubPr>
                              <m:e>
                                <m:r>
                                  <m:rPr>
                                    <m:sty m:val="p"/>
                                  </m:rPr>
                                  <a:rPr lang="en-GB" noProof="0" smtClean="0">
                                    <a:latin typeface="Cambria Math" panose="02040503050406030204" pitchFamily="18" charset="0"/>
                                  </a:rPr>
                                  <m:t>log</m:t>
                                </m:r>
                              </m:e>
                              <m:sub>
                                <m:r>
                                  <a:rPr lang="en-GB" i="1" noProof="0" smtClean="0">
                                    <a:latin typeface="Cambria Math" panose="02040503050406030204" pitchFamily="18" charset="0"/>
                                  </a:rPr>
                                  <m:t>10</m:t>
                                </m:r>
                              </m:sub>
                            </m:sSub>
                            <m:r>
                              <a:rPr lang="en-GB" b="0" i="1" noProof="0" smtClean="0">
                                <a:latin typeface="Cambria Math" panose="02040503050406030204" pitchFamily="18" charset="0"/>
                              </a:rPr>
                              <m:t>2</m:t>
                            </m:r>
                          </m:den>
                        </m:f>
                      </m:fName>
                      <m:e>
                        <m:r>
                          <a:rPr lang="en-GB" b="0" i="1" noProof="0" smtClean="0">
                            <a:latin typeface="Cambria Math" panose="02040503050406030204" pitchFamily="18" charset="0"/>
                          </a:rPr>
                          <m:t> </m:t>
                        </m:r>
                      </m:e>
                    </m:func>
                  </m:oMath>
                </a14:m>
                <a:r>
                  <a:rPr lang="en-GB" noProof="0" dirty="0"/>
                  <a:t>-bits</a:t>
                </a:r>
              </a:p>
            </p:txBody>
          </p:sp>
        </mc:Choice>
        <mc:Fallback xmlns="">
          <p:sp>
            <p:nvSpPr>
              <p:cNvPr id="17" name="TextBox 16">
                <a:extLst>
                  <a:ext uri="{FF2B5EF4-FFF2-40B4-BE49-F238E27FC236}">
                    <a16:creationId xmlns:a16="http://schemas.microsoft.com/office/drawing/2014/main" id="{110C1774-2679-2B0A-1606-3A9E3A51697E}"/>
                  </a:ext>
                </a:extLst>
              </p:cNvPr>
              <p:cNvSpPr txBox="1">
                <a:spLocks noRot="1" noChangeAspect="1" noMove="1" noResize="1" noEditPoints="1" noAdjustHandles="1" noChangeArrowheads="1" noChangeShapeType="1" noTextEdit="1"/>
              </p:cNvSpPr>
              <p:nvPr/>
            </p:nvSpPr>
            <p:spPr>
              <a:xfrm>
                <a:off x="9137368" y="5865453"/>
                <a:ext cx="1227195" cy="498150"/>
              </a:xfrm>
              <a:prstGeom prst="rect">
                <a:avLst/>
              </a:prstGeom>
              <a:blipFill>
                <a:blip r:embed="rId7"/>
                <a:stretch>
                  <a:fillRect r="-4478" b="-6098"/>
                </a:stretch>
              </a:blipFill>
            </p:spPr>
            <p:txBody>
              <a:bodyPr/>
              <a:lstStyle/>
              <a:p>
                <a:r>
                  <a:rPr lang="LID4096">
                    <a:noFill/>
                  </a:rPr>
                  <a:t> </a:t>
                </a:r>
              </a:p>
            </p:txBody>
          </p:sp>
        </mc:Fallback>
      </mc:AlternateContent>
      <p:cxnSp>
        <p:nvCxnSpPr>
          <p:cNvPr id="19" name="Straight Connector 18">
            <a:extLst>
              <a:ext uri="{FF2B5EF4-FFF2-40B4-BE49-F238E27FC236}">
                <a16:creationId xmlns:a16="http://schemas.microsoft.com/office/drawing/2014/main" id="{6CFF5C8B-5B3F-013F-7E52-6F344BF09719}"/>
              </a:ext>
            </a:extLst>
          </p:cNvPr>
          <p:cNvCxnSpPr>
            <a:cxnSpLocks/>
          </p:cNvCxnSpPr>
          <p:nvPr/>
        </p:nvCxnSpPr>
        <p:spPr>
          <a:xfrm>
            <a:off x="5047469" y="5152833"/>
            <a:ext cx="7041750" cy="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3264A58A-04C9-9381-CBFB-6381DA3FAD37}"/>
              </a:ext>
            </a:extLst>
          </p:cNvPr>
          <p:cNvSpPr txBox="1"/>
          <p:nvPr/>
        </p:nvSpPr>
        <p:spPr>
          <a:xfrm>
            <a:off x="5227861" y="4688965"/>
            <a:ext cx="1261884" cy="369332"/>
          </a:xfrm>
          <a:prstGeom prst="rect">
            <a:avLst/>
          </a:prstGeom>
          <a:noFill/>
        </p:spPr>
        <p:txBody>
          <a:bodyPr wrap="none" rtlCol="0">
            <a:spAutoFit/>
          </a:bodyPr>
          <a:lstStyle/>
          <a:p>
            <a:r>
              <a:rPr lang="en-GB" noProof="0" dirty="0"/>
              <a:t>Magnitude</a:t>
            </a:r>
          </a:p>
        </p:txBody>
      </p:sp>
      <p:sp>
        <p:nvSpPr>
          <p:cNvPr id="21" name="TextBox 20">
            <a:extLst>
              <a:ext uri="{FF2B5EF4-FFF2-40B4-BE49-F238E27FC236}">
                <a16:creationId xmlns:a16="http://schemas.microsoft.com/office/drawing/2014/main" id="{DE421802-C8B1-A4AE-4A09-466A7DA5D2FC}"/>
              </a:ext>
            </a:extLst>
          </p:cNvPr>
          <p:cNvSpPr txBox="1"/>
          <p:nvPr/>
        </p:nvSpPr>
        <p:spPr>
          <a:xfrm>
            <a:off x="5482060" y="5337477"/>
            <a:ext cx="569387" cy="369332"/>
          </a:xfrm>
          <a:prstGeom prst="rect">
            <a:avLst/>
          </a:prstGeom>
          <a:noFill/>
        </p:spPr>
        <p:txBody>
          <a:bodyPr wrap="none" rtlCol="0">
            <a:spAutoFit/>
          </a:bodyPr>
          <a:lstStyle/>
          <a:p>
            <a:r>
              <a:rPr lang="en-GB" noProof="0" dirty="0"/>
              <a:t>Bits</a:t>
            </a:r>
          </a:p>
        </p:txBody>
      </p:sp>
      <p:cxnSp>
        <p:nvCxnSpPr>
          <p:cNvPr id="30" name="Straight Arrow Connector 29">
            <a:extLst>
              <a:ext uri="{FF2B5EF4-FFF2-40B4-BE49-F238E27FC236}">
                <a16:creationId xmlns:a16="http://schemas.microsoft.com/office/drawing/2014/main" id="{490093E2-AA83-38BA-F280-7023A44EAE5B}"/>
              </a:ext>
            </a:extLst>
          </p:cNvPr>
          <p:cNvCxnSpPr>
            <a:cxnSpLocks/>
            <a:endCxn id="31" idx="1"/>
          </p:cNvCxnSpPr>
          <p:nvPr/>
        </p:nvCxnSpPr>
        <p:spPr>
          <a:xfrm>
            <a:off x="9294141" y="1338556"/>
            <a:ext cx="517299" cy="0"/>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77810276-36F6-3925-B354-8410B02AB5C8}"/>
                  </a:ext>
                </a:extLst>
              </p:cNvPr>
              <p:cNvSpPr txBox="1"/>
              <p:nvPr/>
            </p:nvSpPr>
            <p:spPr>
              <a:xfrm>
                <a:off x="9811440" y="999136"/>
                <a:ext cx="2358338" cy="678840"/>
              </a:xfrm>
              <a:prstGeom prst="rect">
                <a:avLst/>
              </a:prstGeom>
              <a:noFill/>
              <a:ln>
                <a:solidFill>
                  <a:srgbClr val="C00000"/>
                </a:solidFill>
              </a:ln>
            </p:spPr>
            <p:txBody>
              <a:bodyPr wrap="none" rtlCol="0">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rPr>
                        <m:t>𝐼</m:t>
                      </m:r>
                      <m:r>
                        <a:rPr lang="en-GB" b="0" i="1" noProof="0" smtClean="0">
                          <a:latin typeface="Cambria Math" panose="02040503050406030204" pitchFamily="18" charset="0"/>
                        </a:rPr>
                        <m:t>=</m:t>
                      </m:r>
                      <m:func>
                        <m:funcPr>
                          <m:ctrlPr>
                            <a:rPr lang="en-GB" i="1" noProof="0" smtClean="0">
                              <a:latin typeface="Cambria Math" panose="02040503050406030204" pitchFamily="18" charset="0"/>
                            </a:rPr>
                          </m:ctrlPr>
                        </m:funcPr>
                        <m:fName>
                          <m:f>
                            <m:fPr>
                              <m:ctrlPr>
                                <a:rPr lang="en-GB" i="1" noProof="0" smtClean="0">
                                  <a:latin typeface="Cambria Math" panose="02040503050406030204" pitchFamily="18" charset="0"/>
                                  <a:ea typeface="Cambria Math" panose="02040503050406030204" pitchFamily="18" charset="0"/>
                                </a:rPr>
                              </m:ctrlPr>
                            </m:fPr>
                            <m:num>
                              <m:r>
                                <a:rPr lang="en-GB" b="0" i="1" noProof="0" smtClean="0">
                                  <a:latin typeface="Cambria Math" panose="02040503050406030204" pitchFamily="18" charset="0"/>
                                  <a:ea typeface="Cambria Math" panose="02040503050406030204" pitchFamily="18" charset="0"/>
                                </a:rPr>
                                <m:t>𝑛</m:t>
                              </m:r>
                              <m:r>
                                <a:rPr lang="en-GB" b="0" i="1" noProof="0" smtClean="0">
                                  <a:latin typeface="Cambria Math" panose="02040503050406030204" pitchFamily="18" charset="0"/>
                                </a:rPr>
                                <m:t>(</m:t>
                              </m:r>
                              <m:r>
                                <a:rPr lang="en-GB" b="0" i="1" noProof="0" smtClean="0">
                                  <a:latin typeface="Cambria Math" panose="02040503050406030204" pitchFamily="18" charset="0"/>
                                </a:rPr>
                                <m:t>𝐿</m:t>
                              </m:r>
                              <m:r>
                                <a:rPr lang="en-GB" b="0" i="1" noProof="0" smtClean="0">
                                  <a:latin typeface="Cambria Math" panose="02040503050406030204" pitchFamily="18" charset="0"/>
                                </a:rPr>
                                <m:t>,</m:t>
                              </m:r>
                              <m:r>
                                <a:rPr lang="en-GB" b="0" i="1" noProof="0" smtClean="0">
                                  <a:latin typeface="Cambria Math" panose="02040503050406030204" pitchFamily="18" charset="0"/>
                                </a:rPr>
                                <m:t>𝑀</m:t>
                              </m:r>
                              <m:r>
                                <a:rPr lang="en-GB" b="0" i="1" noProof="0" smtClean="0">
                                  <a:latin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𝑁</m:t>
                                  </m:r>
                                </m:e>
                                <m:sub>
                                  <m:r>
                                    <m:rPr>
                                      <m:sty m:val="p"/>
                                    </m:rPr>
                                    <a:rPr lang="en-GB" noProof="0" smtClean="0">
                                      <a:latin typeface="Cambria Math" panose="02040503050406030204" pitchFamily="18" charset="0"/>
                                      <a:ea typeface="Cambria Math" panose="02040503050406030204" pitchFamily="18" charset="0"/>
                                    </a:rPr>
                                    <m:t>p</m:t>
                                  </m:r>
                                </m:sub>
                              </m:sSub>
                              <m:r>
                                <a:rPr lang="en-GB" b="0" i="1" noProof="0" smtClean="0">
                                  <a:latin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𝑇</m:t>
                                  </m:r>
                                </m:e>
                                <m:sub>
                                  <m:r>
                                    <m:rPr>
                                      <m:sty m:val="p"/>
                                    </m:rPr>
                                    <a:rPr lang="en-GB" noProof="0" smtClean="0">
                                      <a:latin typeface="Cambria Math" panose="02040503050406030204" pitchFamily="18" charset="0"/>
                                      <a:ea typeface="Cambria Math" panose="02040503050406030204" pitchFamily="18" charset="0"/>
                                    </a:rPr>
                                    <m:t>upd</m:t>
                                  </m:r>
                                </m:sub>
                              </m:sSub>
                              <m:r>
                                <a:rPr lang="en-GB" b="0" i="1" noProof="0" smtClean="0">
                                  <a:latin typeface="Cambria Math" panose="02040503050406030204" pitchFamily="18" charset="0"/>
                                </a:rPr>
                                <m:t>)</m:t>
                              </m:r>
                            </m:num>
                            <m:den>
                              <m:sSub>
                                <m:sSubPr>
                                  <m:ctrlPr>
                                    <a:rPr lang="en-GB" i="1" noProof="0" smtClean="0">
                                      <a:latin typeface="Cambria Math" panose="02040503050406030204" pitchFamily="18" charset="0"/>
                                    </a:rPr>
                                  </m:ctrlPr>
                                </m:sSubPr>
                                <m:e>
                                  <m:r>
                                    <m:rPr>
                                      <m:sty m:val="p"/>
                                    </m:rPr>
                                    <a:rPr lang="en-GB" noProof="0" smtClean="0">
                                      <a:latin typeface="Cambria Math" panose="02040503050406030204" pitchFamily="18" charset="0"/>
                                    </a:rPr>
                                    <m:t>log</m:t>
                                  </m:r>
                                </m:e>
                                <m:sub>
                                  <m:r>
                                    <a:rPr lang="en-GB" i="1" noProof="0" smtClean="0">
                                      <a:latin typeface="Cambria Math" panose="02040503050406030204" pitchFamily="18" charset="0"/>
                                    </a:rPr>
                                    <m:t>10</m:t>
                                  </m:r>
                                </m:sub>
                              </m:sSub>
                              <m:r>
                                <a:rPr lang="en-GB" i="1" noProof="0" smtClean="0">
                                  <a:latin typeface="Cambria Math" panose="02040503050406030204" pitchFamily="18" charset="0"/>
                                </a:rPr>
                                <m:t>2</m:t>
                              </m:r>
                            </m:den>
                          </m:f>
                        </m:fName>
                        <m:e>
                          <m:r>
                            <a:rPr lang="en-GB" i="1" noProof="0" smtClean="0">
                              <a:latin typeface="Cambria Math" panose="02040503050406030204" pitchFamily="18" charset="0"/>
                            </a:rPr>
                            <m:t> </m:t>
                          </m:r>
                        </m:e>
                      </m:func>
                    </m:oMath>
                  </m:oMathPara>
                </a14:m>
                <a:endParaRPr lang="en-GB" noProof="0" dirty="0"/>
              </a:p>
            </p:txBody>
          </p:sp>
        </mc:Choice>
        <mc:Fallback xmlns="">
          <p:sp>
            <p:nvSpPr>
              <p:cNvPr id="31" name="TextBox 30">
                <a:extLst>
                  <a:ext uri="{FF2B5EF4-FFF2-40B4-BE49-F238E27FC236}">
                    <a16:creationId xmlns:a16="http://schemas.microsoft.com/office/drawing/2014/main" id="{77810276-36F6-3925-B354-8410B02AB5C8}"/>
                  </a:ext>
                </a:extLst>
              </p:cNvPr>
              <p:cNvSpPr txBox="1">
                <a:spLocks noRot="1" noChangeAspect="1" noMove="1" noResize="1" noEditPoints="1" noAdjustHandles="1" noChangeArrowheads="1" noChangeShapeType="1" noTextEdit="1"/>
              </p:cNvSpPr>
              <p:nvPr/>
            </p:nvSpPr>
            <p:spPr>
              <a:xfrm>
                <a:off x="9811440" y="999136"/>
                <a:ext cx="2358338" cy="678840"/>
              </a:xfrm>
              <a:prstGeom prst="rect">
                <a:avLst/>
              </a:prstGeom>
              <a:blipFill>
                <a:blip r:embed="rId8"/>
                <a:stretch>
                  <a:fillRect/>
                </a:stretch>
              </a:blipFill>
              <a:ln>
                <a:solidFill>
                  <a:srgbClr val="C00000"/>
                </a:solidFill>
              </a:ln>
            </p:spPr>
            <p:txBody>
              <a:bodyPr/>
              <a:lstStyle/>
              <a:p>
                <a:r>
                  <a:rPr lang="LID4096">
                    <a:noFill/>
                  </a:rPr>
                  <a:t> </a:t>
                </a:r>
              </a:p>
            </p:txBody>
          </p:sp>
        </mc:Fallback>
      </mc:AlternateContent>
      <p:graphicFrame>
        <p:nvGraphicFramePr>
          <p:cNvPr id="26" name="Table 25">
            <a:extLst>
              <a:ext uri="{FF2B5EF4-FFF2-40B4-BE49-F238E27FC236}">
                <a16:creationId xmlns:a16="http://schemas.microsoft.com/office/drawing/2014/main" id="{B1507CDD-D1DC-65F1-2B43-6FBB0277FF43}"/>
              </a:ext>
            </a:extLst>
          </p:cNvPr>
          <p:cNvGraphicFramePr>
            <a:graphicFrameLocks noGrp="1"/>
          </p:cNvGraphicFramePr>
          <p:nvPr>
            <p:extLst>
              <p:ext uri="{D42A27DB-BD31-4B8C-83A1-F6EECF244321}">
                <p14:modId xmlns:p14="http://schemas.microsoft.com/office/powerpoint/2010/main" val="292483671"/>
              </p:ext>
            </p:extLst>
          </p:nvPr>
        </p:nvGraphicFramePr>
        <p:xfrm>
          <a:off x="2090629" y="1381181"/>
          <a:ext cx="1457960" cy="1493520"/>
        </p:xfrm>
        <a:graphic>
          <a:graphicData uri="http://schemas.openxmlformats.org/drawingml/2006/table">
            <a:tbl>
              <a:tblPr>
                <a:tableStyleId>{2D5ABB26-0587-4C30-8999-92F81FD0307C}</a:tableStyleId>
              </a:tblPr>
              <a:tblGrid>
                <a:gridCol w="208280">
                  <a:extLst>
                    <a:ext uri="{9D8B030D-6E8A-4147-A177-3AD203B41FA5}">
                      <a16:colId xmlns:a16="http://schemas.microsoft.com/office/drawing/2014/main" val="2882580426"/>
                    </a:ext>
                  </a:extLst>
                </a:gridCol>
                <a:gridCol w="208280">
                  <a:extLst>
                    <a:ext uri="{9D8B030D-6E8A-4147-A177-3AD203B41FA5}">
                      <a16:colId xmlns:a16="http://schemas.microsoft.com/office/drawing/2014/main" val="443376264"/>
                    </a:ext>
                  </a:extLst>
                </a:gridCol>
                <a:gridCol w="208280">
                  <a:extLst>
                    <a:ext uri="{9D8B030D-6E8A-4147-A177-3AD203B41FA5}">
                      <a16:colId xmlns:a16="http://schemas.microsoft.com/office/drawing/2014/main" val="3105435960"/>
                    </a:ext>
                  </a:extLst>
                </a:gridCol>
                <a:gridCol w="208280">
                  <a:extLst>
                    <a:ext uri="{9D8B030D-6E8A-4147-A177-3AD203B41FA5}">
                      <a16:colId xmlns:a16="http://schemas.microsoft.com/office/drawing/2014/main" val="3484105758"/>
                    </a:ext>
                  </a:extLst>
                </a:gridCol>
                <a:gridCol w="208280">
                  <a:extLst>
                    <a:ext uri="{9D8B030D-6E8A-4147-A177-3AD203B41FA5}">
                      <a16:colId xmlns:a16="http://schemas.microsoft.com/office/drawing/2014/main" val="2834287887"/>
                    </a:ext>
                  </a:extLst>
                </a:gridCol>
                <a:gridCol w="208280">
                  <a:extLst>
                    <a:ext uri="{9D8B030D-6E8A-4147-A177-3AD203B41FA5}">
                      <a16:colId xmlns:a16="http://schemas.microsoft.com/office/drawing/2014/main" val="4092967682"/>
                    </a:ext>
                  </a:extLst>
                </a:gridCol>
                <a:gridCol w="208280">
                  <a:extLst>
                    <a:ext uri="{9D8B030D-6E8A-4147-A177-3AD203B41FA5}">
                      <a16:colId xmlns:a16="http://schemas.microsoft.com/office/drawing/2014/main" val="1680628409"/>
                    </a:ext>
                  </a:extLst>
                </a:gridCol>
              </a:tblGrid>
              <a:tr h="0">
                <a:tc>
                  <a:txBody>
                    <a:bodyPr/>
                    <a:lstStyle/>
                    <a:p>
                      <a:endParaRPr lang="en-GB" sz="800" noProof="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1">
                        <a:lumMod val="20000"/>
                        <a:lumOff val="80000"/>
                      </a:schemeClr>
                    </a:solidFill>
                  </a:tcPr>
                </a:tc>
                <a:extLst>
                  <a:ext uri="{0D108BD9-81ED-4DB2-BD59-A6C34878D82A}">
                    <a16:rowId xmlns:a16="http://schemas.microsoft.com/office/drawing/2014/main" val="491537655"/>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383011268"/>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1258789634"/>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285912734"/>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599900343"/>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691790879"/>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58830362"/>
                  </a:ext>
                </a:extLst>
              </a:tr>
            </a:tbl>
          </a:graphicData>
        </a:graphic>
      </p:graphicFrame>
      <p:graphicFrame>
        <p:nvGraphicFramePr>
          <p:cNvPr id="27" name="Table 26">
            <a:extLst>
              <a:ext uri="{FF2B5EF4-FFF2-40B4-BE49-F238E27FC236}">
                <a16:creationId xmlns:a16="http://schemas.microsoft.com/office/drawing/2014/main" id="{916F920B-9E1A-57E2-8919-8B9CE3502C8E}"/>
              </a:ext>
            </a:extLst>
          </p:cNvPr>
          <p:cNvGraphicFramePr>
            <a:graphicFrameLocks noGrp="1"/>
          </p:cNvGraphicFramePr>
          <p:nvPr>
            <p:extLst>
              <p:ext uri="{D42A27DB-BD31-4B8C-83A1-F6EECF244321}">
                <p14:modId xmlns:p14="http://schemas.microsoft.com/office/powerpoint/2010/main" val="3404376652"/>
              </p:ext>
            </p:extLst>
          </p:nvPr>
        </p:nvGraphicFramePr>
        <p:xfrm>
          <a:off x="2357329" y="1670741"/>
          <a:ext cx="1457960" cy="1493520"/>
        </p:xfrm>
        <a:graphic>
          <a:graphicData uri="http://schemas.openxmlformats.org/drawingml/2006/table">
            <a:tbl>
              <a:tblPr>
                <a:tableStyleId>{2D5ABB26-0587-4C30-8999-92F81FD0307C}</a:tableStyleId>
              </a:tblPr>
              <a:tblGrid>
                <a:gridCol w="208280">
                  <a:extLst>
                    <a:ext uri="{9D8B030D-6E8A-4147-A177-3AD203B41FA5}">
                      <a16:colId xmlns:a16="http://schemas.microsoft.com/office/drawing/2014/main" val="2882580426"/>
                    </a:ext>
                  </a:extLst>
                </a:gridCol>
                <a:gridCol w="208280">
                  <a:extLst>
                    <a:ext uri="{9D8B030D-6E8A-4147-A177-3AD203B41FA5}">
                      <a16:colId xmlns:a16="http://schemas.microsoft.com/office/drawing/2014/main" val="443376264"/>
                    </a:ext>
                  </a:extLst>
                </a:gridCol>
                <a:gridCol w="208280">
                  <a:extLst>
                    <a:ext uri="{9D8B030D-6E8A-4147-A177-3AD203B41FA5}">
                      <a16:colId xmlns:a16="http://schemas.microsoft.com/office/drawing/2014/main" val="3105435960"/>
                    </a:ext>
                  </a:extLst>
                </a:gridCol>
                <a:gridCol w="208280">
                  <a:extLst>
                    <a:ext uri="{9D8B030D-6E8A-4147-A177-3AD203B41FA5}">
                      <a16:colId xmlns:a16="http://schemas.microsoft.com/office/drawing/2014/main" val="3484105758"/>
                    </a:ext>
                  </a:extLst>
                </a:gridCol>
                <a:gridCol w="208280">
                  <a:extLst>
                    <a:ext uri="{9D8B030D-6E8A-4147-A177-3AD203B41FA5}">
                      <a16:colId xmlns:a16="http://schemas.microsoft.com/office/drawing/2014/main" val="2834287887"/>
                    </a:ext>
                  </a:extLst>
                </a:gridCol>
                <a:gridCol w="208280">
                  <a:extLst>
                    <a:ext uri="{9D8B030D-6E8A-4147-A177-3AD203B41FA5}">
                      <a16:colId xmlns:a16="http://schemas.microsoft.com/office/drawing/2014/main" val="4092967682"/>
                    </a:ext>
                  </a:extLst>
                </a:gridCol>
                <a:gridCol w="208280">
                  <a:extLst>
                    <a:ext uri="{9D8B030D-6E8A-4147-A177-3AD203B41FA5}">
                      <a16:colId xmlns:a16="http://schemas.microsoft.com/office/drawing/2014/main" val="1680628409"/>
                    </a:ext>
                  </a:extLst>
                </a:gridCol>
              </a:tblGrid>
              <a:tr h="0">
                <a:tc>
                  <a:txBody>
                    <a:bodyPr/>
                    <a:lstStyle/>
                    <a:p>
                      <a:endParaRPr lang="en-GB" sz="800" noProof="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1">
                        <a:lumMod val="20000"/>
                        <a:lumOff val="80000"/>
                      </a:schemeClr>
                    </a:solidFill>
                  </a:tcPr>
                </a:tc>
                <a:extLst>
                  <a:ext uri="{0D108BD9-81ED-4DB2-BD59-A6C34878D82A}">
                    <a16:rowId xmlns:a16="http://schemas.microsoft.com/office/drawing/2014/main" val="491537655"/>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383011268"/>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1258789634"/>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285912734"/>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599900343"/>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691790879"/>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58830362"/>
                  </a:ext>
                </a:extLst>
              </a:tr>
            </a:tbl>
          </a:graphicData>
        </a:graphic>
      </p:graphicFrame>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2C9CA8F6-BC77-0921-929A-33CE19A134EA}"/>
                  </a:ext>
                </a:extLst>
              </p:cNvPr>
              <p:cNvSpPr txBox="1"/>
              <p:nvPr/>
            </p:nvSpPr>
            <p:spPr>
              <a:xfrm>
                <a:off x="2783241" y="3520842"/>
                <a:ext cx="54585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i="1" noProof="0" smtClean="0">
                              <a:latin typeface="Cambria Math" panose="02040503050406030204" pitchFamily="18" charset="0"/>
                            </a:rPr>
                          </m:ctrlPr>
                        </m:sSubPr>
                        <m:e>
                          <m:r>
                            <a:rPr lang="en-GB" b="0" i="1" noProof="0" smtClean="0">
                              <a:latin typeface="Cambria Math" panose="02040503050406030204" pitchFamily="18" charset="0"/>
                            </a:rPr>
                            <m:t>𝑀</m:t>
                          </m:r>
                        </m:e>
                        <m:sub>
                          <m:r>
                            <a:rPr lang="en-GB" b="0" i="1" noProof="0" smtClean="0">
                              <a:latin typeface="Cambria Math" panose="02040503050406030204" pitchFamily="18" charset="0"/>
                            </a:rPr>
                            <m:t>𝑥</m:t>
                          </m:r>
                        </m:sub>
                      </m:sSub>
                    </m:oMath>
                  </m:oMathPara>
                </a14:m>
                <a:endParaRPr lang="en-GB" noProof="0" dirty="0"/>
              </a:p>
            </p:txBody>
          </p:sp>
        </mc:Choice>
        <mc:Fallback xmlns="">
          <p:sp>
            <p:nvSpPr>
              <p:cNvPr id="28" name="TextBox 27">
                <a:extLst>
                  <a:ext uri="{FF2B5EF4-FFF2-40B4-BE49-F238E27FC236}">
                    <a16:creationId xmlns:a16="http://schemas.microsoft.com/office/drawing/2014/main" id="{2C9CA8F6-BC77-0921-929A-33CE19A134EA}"/>
                  </a:ext>
                </a:extLst>
              </p:cNvPr>
              <p:cNvSpPr txBox="1">
                <a:spLocks noRot="1" noChangeAspect="1" noMove="1" noResize="1" noEditPoints="1" noAdjustHandles="1" noChangeArrowheads="1" noChangeShapeType="1" noTextEdit="1"/>
              </p:cNvSpPr>
              <p:nvPr/>
            </p:nvSpPr>
            <p:spPr>
              <a:xfrm>
                <a:off x="2783241" y="3520842"/>
                <a:ext cx="545855" cy="369332"/>
              </a:xfrm>
              <a:prstGeom prst="rect">
                <a:avLst/>
              </a:prstGeom>
              <a:blipFill>
                <a:blip r:embed="rId9"/>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759911AD-6726-18C0-D3B7-BEE2F374F2F4}"/>
                  </a:ext>
                </a:extLst>
              </p:cNvPr>
              <p:cNvSpPr txBox="1"/>
              <p:nvPr/>
            </p:nvSpPr>
            <p:spPr>
              <a:xfrm>
                <a:off x="4179900" y="2228535"/>
                <a:ext cx="553485" cy="39126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i="1" noProof="0" smtClean="0">
                              <a:latin typeface="Cambria Math" panose="02040503050406030204" pitchFamily="18" charset="0"/>
                            </a:rPr>
                          </m:ctrlPr>
                        </m:sSubPr>
                        <m:e>
                          <m:r>
                            <a:rPr lang="en-GB" b="0" i="1" noProof="0" smtClean="0">
                              <a:latin typeface="Cambria Math" panose="02040503050406030204" pitchFamily="18" charset="0"/>
                            </a:rPr>
                            <m:t>𝑀</m:t>
                          </m:r>
                        </m:e>
                        <m:sub>
                          <m:r>
                            <a:rPr lang="en-GB" b="0" i="1" noProof="0" smtClean="0">
                              <a:latin typeface="Cambria Math" panose="02040503050406030204" pitchFamily="18" charset="0"/>
                            </a:rPr>
                            <m:t>𝑦</m:t>
                          </m:r>
                        </m:sub>
                      </m:sSub>
                    </m:oMath>
                  </m:oMathPara>
                </a14:m>
                <a:endParaRPr lang="en-GB" noProof="0" dirty="0"/>
              </a:p>
            </p:txBody>
          </p:sp>
        </mc:Choice>
        <mc:Fallback xmlns="">
          <p:sp>
            <p:nvSpPr>
              <p:cNvPr id="29" name="TextBox 28">
                <a:extLst>
                  <a:ext uri="{FF2B5EF4-FFF2-40B4-BE49-F238E27FC236}">
                    <a16:creationId xmlns:a16="http://schemas.microsoft.com/office/drawing/2014/main" id="{759911AD-6726-18C0-D3B7-BEE2F374F2F4}"/>
                  </a:ext>
                </a:extLst>
              </p:cNvPr>
              <p:cNvSpPr txBox="1">
                <a:spLocks noRot="1" noChangeAspect="1" noMove="1" noResize="1" noEditPoints="1" noAdjustHandles="1" noChangeArrowheads="1" noChangeShapeType="1" noTextEdit="1"/>
              </p:cNvSpPr>
              <p:nvPr/>
            </p:nvSpPr>
            <p:spPr>
              <a:xfrm>
                <a:off x="4179900" y="2228535"/>
                <a:ext cx="553485" cy="391261"/>
              </a:xfrm>
              <a:prstGeom prst="rect">
                <a:avLst/>
              </a:prstGeom>
              <a:blipFill>
                <a:blip r:embed="rId10"/>
                <a:stretch>
                  <a:fillRect b="-3125"/>
                </a:stretch>
              </a:blipFill>
            </p:spPr>
            <p:txBody>
              <a:bodyPr/>
              <a:lstStyle/>
              <a:p>
                <a:r>
                  <a:rPr lang="LID4096">
                    <a:noFill/>
                  </a:rPr>
                  <a:t> </a:t>
                </a:r>
              </a:p>
            </p:txBody>
          </p:sp>
        </mc:Fallback>
      </mc:AlternateContent>
      <p:graphicFrame>
        <p:nvGraphicFramePr>
          <p:cNvPr id="32" name="Table 31">
            <a:extLst>
              <a:ext uri="{FF2B5EF4-FFF2-40B4-BE49-F238E27FC236}">
                <a16:creationId xmlns:a16="http://schemas.microsoft.com/office/drawing/2014/main" id="{850EC4AA-95A0-A3CA-ED39-F7951A665823}"/>
              </a:ext>
            </a:extLst>
          </p:cNvPr>
          <p:cNvGraphicFramePr>
            <a:graphicFrameLocks noGrp="1"/>
          </p:cNvGraphicFramePr>
          <p:nvPr>
            <p:extLst>
              <p:ext uri="{D42A27DB-BD31-4B8C-83A1-F6EECF244321}">
                <p14:modId xmlns:p14="http://schemas.microsoft.com/office/powerpoint/2010/main" val="2195026478"/>
              </p:ext>
            </p:extLst>
          </p:nvPr>
        </p:nvGraphicFramePr>
        <p:xfrm>
          <a:off x="2951210" y="2266961"/>
          <a:ext cx="1041400" cy="1066800"/>
        </p:xfrm>
        <a:graphic>
          <a:graphicData uri="http://schemas.openxmlformats.org/drawingml/2006/table">
            <a:tbl>
              <a:tblPr>
                <a:tableStyleId>{2D5ABB26-0587-4C30-8999-92F81FD0307C}</a:tableStyleId>
              </a:tblPr>
              <a:tblGrid>
                <a:gridCol w="208280">
                  <a:extLst>
                    <a:ext uri="{9D8B030D-6E8A-4147-A177-3AD203B41FA5}">
                      <a16:colId xmlns:a16="http://schemas.microsoft.com/office/drawing/2014/main" val="3105435960"/>
                    </a:ext>
                  </a:extLst>
                </a:gridCol>
                <a:gridCol w="208280">
                  <a:extLst>
                    <a:ext uri="{9D8B030D-6E8A-4147-A177-3AD203B41FA5}">
                      <a16:colId xmlns:a16="http://schemas.microsoft.com/office/drawing/2014/main" val="3484105758"/>
                    </a:ext>
                  </a:extLst>
                </a:gridCol>
                <a:gridCol w="208280">
                  <a:extLst>
                    <a:ext uri="{9D8B030D-6E8A-4147-A177-3AD203B41FA5}">
                      <a16:colId xmlns:a16="http://schemas.microsoft.com/office/drawing/2014/main" val="2834287887"/>
                    </a:ext>
                  </a:extLst>
                </a:gridCol>
                <a:gridCol w="208280">
                  <a:extLst>
                    <a:ext uri="{9D8B030D-6E8A-4147-A177-3AD203B41FA5}">
                      <a16:colId xmlns:a16="http://schemas.microsoft.com/office/drawing/2014/main" val="4092967682"/>
                    </a:ext>
                  </a:extLst>
                </a:gridCol>
                <a:gridCol w="208280">
                  <a:extLst>
                    <a:ext uri="{9D8B030D-6E8A-4147-A177-3AD203B41FA5}">
                      <a16:colId xmlns:a16="http://schemas.microsoft.com/office/drawing/2014/main" val="1680628409"/>
                    </a:ext>
                  </a:extLst>
                </a:gridCol>
              </a:tblGrid>
              <a:tr h="0">
                <a:tc>
                  <a:txBody>
                    <a:bodyPr/>
                    <a:lstStyle/>
                    <a:p>
                      <a:endParaRPr lang="en-GB" sz="800" noProof="0" dirty="0"/>
                    </a:p>
                  </a:txBody>
                  <a:tcPr>
                    <a:lnL w="6350" cap="flat" cmpd="sng" algn="ctr">
                      <a:solidFill>
                        <a:schemeClr val="tx1"/>
                      </a:solidFill>
                      <a:prstDash val="solid"/>
                      <a:round/>
                      <a:headEnd type="none" w="med" len="med"/>
                      <a:tailEnd type="none" w="med" len="med"/>
                    </a:lnL>
                    <a:lnT w="635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635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635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635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solidFill>
                      <a:schemeClr val="accent1">
                        <a:lumMod val="20000"/>
                        <a:lumOff val="80000"/>
                      </a:schemeClr>
                    </a:solidFill>
                  </a:tcPr>
                </a:tc>
                <a:extLst>
                  <a:ext uri="{0D108BD9-81ED-4DB2-BD59-A6C34878D82A}">
                    <a16:rowId xmlns:a16="http://schemas.microsoft.com/office/drawing/2014/main" val="1258789634"/>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285912734"/>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599900343"/>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691790879"/>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lnB w="635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635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635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635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lnB w="635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58830362"/>
                  </a:ext>
                </a:extLst>
              </a:tr>
            </a:tbl>
          </a:graphicData>
        </a:graphic>
      </p:graphicFrame>
      <p:sp>
        <p:nvSpPr>
          <p:cNvPr id="33" name="Right Brace 32">
            <a:extLst>
              <a:ext uri="{FF2B5EF4-FFF2-40B4-BE49-F238E27FC236}">
                <a16:creationId xmlns:a16="http://schemas.microsoft.com/office/drawing/2014/main" id="{DC0F24E1-3AF0-9D76-649C-81A94E68A463}"/>
              </a:ext>
            </a:extLst>
          </p:cNvPr>
          <p:cNvSpPr/>
          <p:nvPr/>
        </p:nvSpPr>
        <p:spPr>
          <a:xfrm>
            <a:off x="4036775" y="1701810"/>
            <a:ext cx="153858" cy="1437053"/>
          </a:xfrm>
          <a:prstGeom prst="rightBrace">
            <a:avLst>
              <a:gd name="adj1" fmla="val 77396"/>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noProof="0" dirty="0"/>
          </a:p>
        </p:txBody>
      </p:sp>
      <p:sp>
        <p:nvSpPr>
          <p:cNvPr id="34" name="Right Brace 33">
            <a:extLst>
              <a:ext uri="{FF2B5EF4-FFF2-40B4-BE49-F238E27FC236}">
                <a16:creationId xmlns:a16="http://schemas.microsoft.com/office/drawing/2014/main" id="{673BFA16-8A75-CCFC-FA19-DEAB5332C211}"/>
              </a:ext>
            </a:extLst>
          </p:cNvPr>
          <p:cNvSpPr/>
          <p:nvPr/>
        </p:nvSpPr>
        <p:spPr>
          <a:xfrm rot="5400000">
            <a:off x="2967322" y="2792759"/>
            <a:ext cx="165258" cy="1385244"/>
          </a:xfrm>
          <a:prstGeom prst="rightBrace">
            <a:avLst>
              <a:gd name="adj1" fmla="val 77396"/>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6D6DF7C9-1E5E-A70A-1AA5-2A612FBBD6CB}"/>
                  </a:ext>
                </a:extLst>
              </p:cNvPr>
              <p:cNvSpPr txBox="1"/>
              <p:nvPr/>
            </p:nvSpPr>
            <p:spPr>
              <a:xfrm>
                <a:off x="3742573" y="1219561"/>
                <a:ext cx="97328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rPr>
                        <m:t>(</m:t>
                      </m:r>
                      <m:r>
                        <a:rPr lang="en-GB" b="0" i="1" noProof="0" smtClean="0">
                          <a:latin typeface="Cambria Math" panose="02040503050406030204" pitchFamily="18" charset="0"/>
                        </a:rPr>
                        <m:t>𝐿</m:t>
                      </m:r>
                      <m:r>
                        <a:rPr lang="en-GB" b="0" i="1" noProof="0" smtClean="0">
                          <a:latin typeface="Cambria Math" panose="02040503050406030204" pitchFamily="18" charset="0"/>
                        </a:rPr>
                        <m:t>+1)</m:t>
                      </m:r>
                    </m:oMath>
                  </m:oMathPara>
                </a14:m>
                <a:endParaRPr lang="en-GB" noProof="0" dirty="0"/>
              </a:p>
            </p:txBody>
          </p:sp>
        </mc:Choice>
        <mc:Fallback xmlns="">
          <p:sp>
            <p:nvSpPr>
              <p:cNvPr id="35" name="TextBox 34">
                <a:extLst>
                  <a:ext uri="{FF2B5EF4-FFF2-40B4-BE49-F238E27FC236}">
                    <a16:creationId xmlns:a16="http://schemas.microsoft.com/office/drawing/2014/main" id="{6D6DF7C9-1E5E-A70A-1AA5-2A612FBBD6CB}"/>
                  </a:ext>
                </a:extLst>
              </p:cNvPr>
              <p:cNvSpPr txBox="1">
                <a:spLocks noRot="1" noChangeAspect="1" noMove="1" noResize="1" noEditPoints="1" noAdjustHandles="1" noChangeArrowheads="1" noChangeShapeType="1" noTextEdit="1"/>
              </p:cNvSpPr>
              <p:nvPr/>
            </p:nvSpPr>
            <p:spPr>
              <a:xfrm>
                <a:off x="3742573" y="1219561"/>
                <a:ext cx="973280" cy="369332"/>
              </a:xfrm>
              <a:prstGeom prst="rect">
                <a:avLst/>
              </a:prstGeom>
              <a:blipFill>
                <a:blip r:embed="rId11"/>
                <a:stretch>
                  <a:fillRect b="-14754"/>
                </a:stretch>
              </a:blipFill>
            </p:spPr>
            <p:txBody>
              <a:bodyPr/>
              <a:lstStyle/>
              <a:p>
                <a:r>
                  <a:rPr lang="LID4096">
                    <a:noFill/>
                  </a:rPr>
                  <a:t> </a:t>
                </a:r>
              </a:p>
            </p:txBody>
          </p:sp>
        </mc:Fallback>
      </mc:AlternateContent>
      <p:cxnSp>
        <p:nvCxnSpPr>
          <p:cNvPr id="37" name="Straight Arrow Connector 36">
            <a:extLst>
              <a:ext uri="{FF2B5EF4-FFF2-40B4-BE49-F238E27FC236}">
                <a16:creationId xmlns:a16="http://schemas.microsoft.com/office/drawing/2014/main" id="{D79D4980-2E0B-BD46-E604-BCCC48D34B47}"/>
              </a:ext>
            </a:extLst>
          </p:cNvPr>
          <p:cNvCxnSpPr>
            <a:cxnSpLocks/>
          </p:cNvCxnSpPr>
          <p:nvPr/>
        </p:nvCxnSpPr>
        <p:spPr>
          <a:xfrm>
            <a:off x="3640971" y="1357875"/>
            <a:ext cx="428172" cy="46950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063F13CE-AD80-8D70-2C42-0603C2D9902F}"/>
                  </a:ext>
                </a:extLst>
              </p:cNvPr>
              <p:cNvSpPr txBox="1"/>
              <p:nvPr/>
            </p:nvSpPr>
            <p:spPr>
              <a:xfrm>
                <a:off x="1089423" y="2673544"/>
                <a:ext cx="45980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i="1" noProof="0" smtClean="0">
                              <a:latin typeface="Cambria Math" panose="02040503050406030204" pitchFamily="18" charset="0"/>
                            </a:rPr>
                          </m:ctrlPr>
                        </m:sSubPr>
                        <m:e>
                          <m:r>
                            <a:rPr lang="en-GB" b="0" i="1" noProof="0" smtClean="0">
                              <a:latin typeface="Cambria Math" panose="02040503050406030204" pitchFamily="18" charset="0"/>
                            </a:rPr>
                            <m:t>𝑃</m:t>
                          </m:r>
                        </m:e>
                        <m:sub>
                          <m:r>
                            <a:rPr lang="en-GB" b="0" i="1" noProof="0" smtClean="0">
                              <a:latin typeface="Cambria Math" panose="02040503050406030204" pitchFamily="18" charset="0"/>
                            </a:rPr>
                            <m:t>𝑥</m:t>
                          </m:r>
                        </m:sub>
                      </m:sSub>
                    </m:oMath>
                  </m:oMathPara>
                </a14:m>
                <a:endParaRPr lang="en-GB" noProof="0" dirty="0"/>
              </a:p>
            </p:txBody>
          </p:sp>
        </mc:Choice>
        <mc:Fallback xmlns="">
          <p:sp>
            <p:nvSpPr>
              <p:cNvPr id="22" name="TextBox 21">
                <a:extLst>
                  <a:ext uri="{FF2B5EF4-FFF2-40B4-BE49-F238E27FC236}">
                    <a16:creationId xmlns:a16="http://schemas.microsoft.com/office/drawing/2014/main" id="{063F13CE-AD80-8D70-2C42-0603C2D9902F}"/>
                  </a:ext>
                </a:extLst>
              </p:cNvPr>
              <p:cNvSpPr txBox="1">
                <a:spLocks noRot="1" noChangeAspect="1" noMove="1" noResize="1" noEditPoints="1" noAdjustHandles="1" noChangeArrowheads="1" noChangeShapeType="1" noTextEdit="1"/>
              </p:cNvSpPr>
              <p:nvPr/>
            </p:nvSpPr>
            <p:spPr>
              <a:xfrm>
                <a:off x="1089423" y="2673544"/>
                <a:ext cx="459805" cy="369332"/>
              </a:xfrm>
              <a:prstGeom prst="rect">
                <a:avLst/>
              </a:prstGeom>
              <a:blipFill>
                <a:blip r:embed="rId12"/>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ADE37375-2743-FCF7-396E-637CBBB5F0F9}"/>
                  </a:ext>
                </a:extLst>
              </p:cNvPr>
              <p:cNvSpPr txBox="1"/>
              <p:nvPr/>
            </p:nvSpPr>
            <p:spPr>
              <a:xfrm>
                <a:off x="-90447" y="1563667"/>
                <a:ext cx="467436" cy="39126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i="1" noProof="0" smtClean="0">
                              <a:latin typeface="Cambria Math" panose="02040503050406030204" pitchFamily="18" charset="0"/>
                            </a:rPr>
                          </m:ctrlPr>
                        </m:sSubPr>
                        <m:e>
                          <m:r>
                            <a:rPr lang="en-GB" b="0" i="1" noProof="0" smtClean="0">
                              <a:latin typeface="Cambria Math" panose="02040503050406030204" pitchFamily="18" charset="0"/>
                            </a:rPr>
                            <m:t>𝑃</m:t>
                          </m:r>
                        </m:e>
                        <m:sub>
                          <m:r>
                            <a:rPr lang="en-GB" b="0" i="1" noProof="0" smtClean="0">
                              <a:latin typeface="Cambria Math" panose="02040503050406030204" pitchFamily="18" charset="0"/>
                            </a:rPr>
                            <m:t>𝑦</m:t>
                          </m:r>
                        </m:sub>
                      </m:sSub>
                    </m:oMath>
                  </m:oMathPara>
                </a14:m>
                <a:endParaRPr lang="en-GB" noProof="0" dirty="0"/>
              </a:p>
            </p:txBody>
          </p:sp>
        </mc:Choice>
        <mc:Fallback xmlns="">
          <p:sp>
            <p:nvSpPr>
              <p:cNvPr id="23" name="TextBox 22">
                <a:extLst>
                  <a:ext uri="{FF2B5EF4-FFF2-40B4-BE49-F238E27FC236}">
                    <a16:creationId xmlns:a16="http://schemas.microsoft.com/office/drawing/2014/main" id="{ADE37375-2743-FCF7-396E-637CBBB5F0F9}"/>
                  </a:ext>
                </a:extLst>
              </p:cNvPr>
              <p:cNvSpPr txBox="1">
                <a:spLocks noRot="1" noChangeAspect="1" noMove="1" noResize="1" noEditPoints="1" noAdjustHandles="1" noChangeArrowheads="1" noChangeShapeType="1" noTextEdit="1"/>
              </p:cNvSpPr>
              <p:nvPr/>
            </p:nvSpPr>
            <p:spPr>
              <a:xfrm>
                <a:off x="-90447" y="1563667"/>
                <a:ext cx="467436" cy="391261"/>
              </a:xfrm>
              <a:prstGeom prst="rect">
                <a:avLst/>
              </a:prstGeom>
              <a:blipFill>
                <a:blip r:embed="rId13"/>
                <a:stretch>
                  <a:fillRect b="-3125"/>
                </a:stretch>
              </a:blipFill>
            </p:spPr>
            <p:txBody>
              <a:bodyPr/>
              <a:lstStyle/>
              <a:p>
                <a:r>
                  <a:rPr lang="LID4096">
                    <a:noFill/>
                  </a:rPr>
                  <a:t> </a:t>
                </a:r>
              </a:p>
            </p:txBody>
          </p:sp>
        </mc:Fallback>
      </mc:AlternateContent>
      <p:sp>
        <p:nvSpPr>
          <p:cNvPr id="25" name="Right Brace 24">
            <a:extLst>
              <a:ext uri="{FF2B5EF4-FFF2-40B4-BE49-F238E27FC236}">
                <a16:creationId xmlns:a16="http://schemas.microsoft.com/office/drawing/2014/main" id="{2F0FA5E0-6F81-C23C-253B-340636C0A000}"/>
              </a:ext>
            </a:extLst>
          </p:cNvPr>
          <p:cNvSpPr/>
          <p:nvPr/>
        </p:nvSpPr>
        <p:spPr>
          <a:xfrm rot="5400000">
            <a:off x="1205141" y="1816145"/>
            <a:ext cx="113781" cy="1493520"/>
          </a:xfrm>
          <a:prstGeom prst="rightBrace">
            <a:avLst>
              <a:gd name="adj1" fmla="val 77396"/>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noProof="0" dirty="0"/>
          </a:p>
        </p:txBody>
      </p:sp>
      <p:sp>
        <p:nvSpPr>
          <p:cNvPr id="36" name="Right Brace 35">
            <a:extLst>
              <a:ext uri="{FF2B5EF4-FFF2-40B4-BE49-F238E27FC236}">
                <a16:creationId xmlns:a16="http://schemas.microsoft.com/office/drawing/2014/main" id="{EC69DAF1-B57F-406E-4102-F497D0201E8F}"/>
              </a:ext>
            </a:extLst>
          </p:cNvPr>
          <p:cNvSpPr/>
          <p:nvPr/>
        </p:nvSpPr>
        <p:spPr>
          <a:xfrm flipH="1">
            <a:off x="346550" y="1006184"/>
            <a:ext cx="113781" cy="1493520"/>
          </a:xfrm>
          <a:prstGeom prst="rightBrace">
            <a:avLst>
              <a:gd name="adj1" fmla="val 77396"/>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noProof="0" dirty="0"/>
          </a:p>
        </p:txBody>
      </p:sp>
      <p:sp>
        <p:nvSpPr>
          <p:cNvPr id="11" name="TextBox 33">
            <a:extLst>
              <a:ext uri="{FF2B5EF4-FFF2-40B4-BE49-F238E27FC236}">
                <a16:creationId xmlns:a16="http://schemas.microsoft.com/office/drawing/2014/main" id="{B756AECF-15B5-1A04-DEC2-188BB004FCC4}"/>
              </a:ext>
            </a:extLst>
          </p:cNvPr>
          <p:cNvSpPr/>
          <p:nvPr/>
        </p:nvSpPr>
        <p:spPr>
          <a:xfrm>
            <a:off x="0" y="1257"/>
            <a:ext cx="3779631" cy="521766"/>
          </a:xfrm>
          <a:prstGeom prst="rect">
            <a:avLst/>
          </a:prstGeom>
          <a:solidFill>
            <a:srgbClr val="C00000">
              <a:alpha val="22000"/>
            </a:srgbClr>
          </a:solid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buNone/>
            </a:pPr>
            <a:r>
              <a:rPr lang="en-GB" sz="2800" b="0" strike="noStrike" spc="-1" noProof="0" dirty="0">
                <a:solidFill>
                  <a:srgbClr val="000000"/>
                </a:solidFill>
                <a:latin typeface="Calibri"/>
              </a:rPr>
              <a:t>Problem Formulation</a:t>
            </a:r>
            <a:endParaRPr lang="en-GB" sz="2800" b="0" strike="noStrike" spc="-1" noProof="0" dirty="0">
              <a:latin typeface="Arial"/>
            </a:endParaRPr>
          </a:p>
        </p:txBody>
      </p:sp>
      <p:cxnSp>
        <p:nvCxnSpPr>
          <p:cNvPr id="118" name="Straight Arrow Connector 117">
            <a:extLst>
              <a:ext uri="{FF2B5EF4-FFF2-40B4-BE49-F238E27FC236}">
                <a16:creationId xmlns:a16="http://schemas.microsoft.com/office/drawing/2014/main" id="{105F1D09-2912-CF60-F605-605FEE936CD0}"/>
              </a:ext>
            </a:extLst>
          </p:cNvPr>
          <p:cNvCxnSpPr>
            <a:cxnSpLocks/>
          </p:cNvCxnSpPr>
          <p:nvPr/>
        </p:nvCxnSpPr>
        <p:spPr>
          <a:xfrm>
            <a:off x="0" y="4990563"/>
            <a:ext cx="4068000" cy="0"/>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9" name="TextBox 118">
                <a:extLst>
                  <a:ext uri="{FF2B5EF4-FFF2-40B4-BE49-F238E27FC236}">
                    <a16:creationId xmlns:a16="http://schemas.microsoft.com/office/drawing/2014/main" id="{EF7DB922-1A9B-2B42-93B1-410C5AA653CF}"/>
                  </a:ext>
                </a:extLst>
              </p:cNvPr>
              <p:cNvSpPr txBox="1"/>
              <p:nvPr/>
            </p:nvSpPr>
            <p:spPr>
              <a:xfrm>
                <a:off x="3858105" y="5099976"/>
                <a:ext cx="16113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rPr>
                        <m:t>𝑡</m:t>
                      </m:r>
                    </m:oMath>
                  </m:oMathPara>
                </a14:m>
                <a:endParaRPr lang="en-GB" noProof="0" dirty="0"/>
              </a:p>
            </p:txBody>
          </p:sp>
        </mc:Choice>
        <mc:Fallback xmlns="">
          <p:sp>
            <p:nvSpPr>
              <p:cNvPr id="119" name="TextBox 118">
                <a:extLst>
                  <a:ext uri="{FF2B5EF4-FFF2-40B4-BE49-F238E27FC236}">
                    <a16:creationId xmlns:a16="http://schemas.microsoft.com/office/drawing/2014/main" id="{EF7DB922-1A9B-2B42-93B1-410C5AA653CF}"/>
                  </a:ext>
                </a:extLst>
              </p:cNvPr>
              <p:cNvSpPr txBox="1">
                <a:spLocks noRot="1" noChangeAspect="1" noMove="1" noResize="1" noEditPoints="1" noAdjustHandles="1" noChangeArrowheads="1" noChangeShapeType="1" noTextEdit="1"/>
              </p:cNvSpPr>
              <p:nvPr/>
            </p:nvSpPr>
            <p:spPr>
              <a:xfrm>
                <a:off x="3858105" y="5099976"/>
                <a:ext cx="161133" cy="276999"/>
              </a:xfrm>
              <a:prstGeom prst="rect">
                <a:avLst/>
              </a:prstGeom>
              <a:blipFill>
                <a:blip r:embed="rId14"/>
                <a:stretch>
                  <a:fillRect l="-30769" r="-23077" b="-6667"/>
                </a:stretch>
              </a:blipFill>
            </p:spPr>
            <p:txBody>
              <a:bodyPr/>
              <a:lstStyle/>
              <a:p>
                <a:r>
                  <a:rPr lang="LID4096">
                    <a:noFill/>
                  </a:rPr>
                  <a:t> </a:t>
                </a:r>
              </a:p>
            </p:txBody>
          </p:sp>
        </mc:Fallback>
      </mc:AlternateContent>
      <p:sp>
        <p:nvSpPr>
          <p:cNvPr id="120" name="Rectangle: Rounded Corners 119">
            <a:extLst>
              <a:ext uri="{FF2B5EF4-FFF2-40B4-BE49-F238E27FC236}">
                <a16:creationId xmlns:a16="http://schemas.microsoft.com/office/drawing/2014/main" id="{1A841D02-476A-8C9D-D34E-E70D9A7CF961}"/>
              </a:ext>
            </a:extLst>
          </p:cNvPr>
          <p:cNvSpPr/>
          <p:nvPr/>
        </p:nvSpPr>
        <p:spPr>
          <a:xfrm>
            <a:off x="18767" y="4529593"/>
            <a:ext cx="714286"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121" name="TextBox 120">
                <a:extLst>
                  <a:ext uri="{FF2B5EF4-FFF2-40B4-BE49-F238E27FC236}">
                    <a16:creationId xmlns:a16="http://schemas.microsoft.com/office/drawing/2014/main" id="{CF2A93A2-3801-BBFD-7943-7A0F38495D4B}"/>
                  </a:ext>
                </a:extLst>
              </p:cNvPr>
              <p:cNvSpPr txBox="1"/>
              <p:nvPr/>
            </p:nvSpPr>
            <p:spPr>
              <a:xfrm>
                <a:off x="-21873" y="4532301"/>
                <a:ext cx="79302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𝑡</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oMath>
                  </m:oMathPara>
                </a14:m>
                <a:endParaRPr lang="en-GB" noProof="0" dirty="0"/>
              </a:p>
            </p:txBody>
          </p:sp>
        </mc:Choice>
        <mc:Fallback xmlns="">
          <p:sp>
            <p:nvSpPr>
              <p:cNvPr id="121" name="TextBox 120">
                <a:extLst>
                  <a:ext uri="{FF2B5EF4-FFF2-40B4-BE49-F238E27FC236}">
                    <a16:creationId xmlns:a16="http://schemas.microsoft.com/office/drawing/2014/main" id="{CF2A93A2-3801-BBFD-7943-7A0F38495D4B}"/>
                  </a:ext>
                </a:extLst>
              </p:cNvPr>
              <p:cNvSpPr txBox="1">
                <a:spLocks noRot="1" noChangeAspect="1" noMove="1" noResize="1" noEditPoints="1" noAdjustHandles="1" noChangeArrowheads="1" noChangeShapeType="1" noTextEdit="1"/>
              </p:cNvSpPr>
              <p:nvPr/>
            </p:nvSpPr>
            <p:spPr>
              <a:xfrm>
                <a:off x="-21873" y="4532301"/>
                <a:ext cx="793026" cy="369332"/>
              </a:xfrm>
              <a:prstGeom prst="rect">
                <a:avLst/>
              </a:prstGeom>
              <a:blipFill>
                <a:blip r:embed="rId15"/>
                <a:stretch>
                  <a:fillRect r="-6107" b="-14754"/>
                </a:stretch>
              </a:blipFill>
            </p:spPr>
            <p:txBody>
              <a:bodyPr/>
              <a:lstStyle/>
              <a:p>
                <a:r>
                  <a:rPr lang="LID4096">
                    <a:noFill/>
                  </a:rPr>
                  <a:t> </a:t>
                </a:r>
              </a:p>
            </p:txBody>
          </p:sp>
        </mc:Fallback>
      </mc:AlternateContent>
      <p:sp>
        <p:nvSpPr>
          <p:cNvPr id="122" name="Rectangle: Rounded Corners 121">
            <a:extLst>
              <a:ext uri="{FF2B5EF4-FFF2-40B4-BE49-F238E27FC236}">
                <a16:creationId xmlns:a16="http://schemas.microsoft.com/office/drawing/2014/main" id="{05679FC9-5D5D-6B2E-4CC9-8006B2518588}"/>
              </a:ext>
            </a:extLst>
          </p:cNvPr>
          <p:cNvSpPr/>
          <p:nvPr/>
        </p:nvSpPr>
        <p:spPr>
          <a:xfrm>
            <a:off x="825480" y="4531119"/>
            <a:ext cx="714286"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123" name="TextBox 122">
                <a:extLst>
                  <a:ext uri="{FF2B5EF4-FFF2-40B4-BE49-F238E27FC236}">
                    <a16:creationId xmlns:a16="http://schemas.microsoft.com/office/drawing/2014/main" id="{5B42E06D-845C-B078-59BA-99B1D1847746}"/>
                  </a:ext>
                </a:extLst>
              </p:cNvPr>
              <p:cNvSpPr txBox="1"/>
              <p:nvPr/>
            </p:nvSpPr>
            <p:spPr>
              <a:xfrm>
                <a:off x="784840" y="4533827"/>
                <a:ext cx="79302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𝑡</m:t>
                          </m:r>
                        </m:e>
                        <m:sub>
                          <m:r>
                            <a:rPr lang="en-GB" b="0" i="1" noProof="0" smtClean="0">
                              <a:latin typeface="Cambria Math" panose="02040503050406030204" pitchFamily="18" charset="0"/>
                            </a:rPr>
                            <m:t>1</m:t>
                          </m:r>
                        </m:sub>
                      </m:sSub>
                      <m:r>
                        <a:rPr lang="en-GB" b="0" i="1" noProof="0" smtClean="0">
                          <a:latin typeface="Cambria Math" panose="02040503050406030204" pitchFamily="18" charset="0"/>
                        </a:rPr>
                        <m:t>)</m:t>
                      </m:r>
                    </m:oMath>
                  </m:oMathPara>
                </a14:m>
                <a:endParaRPr lang="en-GB" noProof="0" dirty="0"/>
              </a:p>
            </p:txBody>
          </p:sp>
        </mc:Choice>
        <mc:Fallback xmlns="">
          <p:sp>
            <p:nvSpPr>
              <p:cNvPr id="123" name="TextBox 122">
                <a:extLst>
                  <a:ext uri="{FF2B5EF4-FFF2-40B4-BE49-F238E27FC236}">
                    <a16:creationId xmlns:a16="http://schemas.microsoft.com/office/drawing/2014/main" id="{5B42E06D-845C-B078-59BA-99B1D1847746}"/>
                  </a:ext>
                </a:extLst>
              </p:cNvPr>
              <p:cNvSpPr txBox="1">
                <a:spLocks noRot="1" noChangeAspect="1" noMove="1" noResize="1" noEditPoints="1" noAdjustHandles="1" noChangeArrowheads="1" noChangeShapeType="1" noTextEdit="1"/>
              </p:cNvSpPr>
              <p:nvPr/>
            </p:nvSpPr>
            <p:spPr>
              <a:xfrm>
                <a:off x="784840" y="4533827"/>
                <a:ext cx="793026" cy="369332"/>
              </a:xfrm>
              <a:prstGeom prst="rect">
                <a:avLst/>
              </a:prstGeom>
              <a:blipFill>
                <a:blip r:embed="rId16"/>
                <a:stretch>
                  <a:fillRect r="-6923" b="-15000"/>
                </a:stretch>
              </a:blipFill>
            </p:spPr>
            <p:txBody>
              <a:bodyPr/>
              <a:lstStyle/>
              <a:p>
                <a:r>
                  <a:rPr lang="LID4096">
                    <a:noFill/>
                  </a:rPr>
                  <a:t> </a:t>
                </a:r>
              </a:p>
            </p:txBody>
          </p:sp>
        </mc:Fallback>
      </mc:AlternateContent>
      <p:sp>
        <p:nvSpPr>
          <p:cNvPr id="126" name="Rectangle: Rounded Corners 125">
            <a:extLst>
              <a:ext uri="{FF2B5EF4-FFF2-40B4-BE49-F238E27FC236}">
                <a16:creationId xmlns:a16="http://schemas.microsoft.com/office/drawing/2014/main" id="{3C858890-1D4F-BB04-7728-5816841445DC}"/>
              </a:ext>
            </a:extLst>
          </p:cNvPr>
          <p:cNvSpPr/>
          <p:nvPr/>
        </p:nvSpPr>
        <p:spPr>
          <a:xfrm>
            <a:off x="1590834" y="4531119"/>
            <a:ext cx="714286"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128" name="TextBox 127">
                <a:extLst>
                  <a:ext uri="{FF2B5EF4-FFF2-40B4-BE49-F238E27FC236}">
                    <a16:creationId xmlns:a16="http://schemas.microsoft.com/office/drawing/2014/main" id="{A80FFDC5-DBB4-618E-E9BC-024A9BF4A6BA}"/>
                  </a:ext>
                </a:extLst>
              </p:cNvPr>
              <p:cNvSpPr txBox="1"/>
              <p:nvPr/>
            </p:nvSpPr>
            <p:spPr>
              <a:xfrm>
                <a:off x="1550194" y="4533827"/>
                <a:ext cx="79302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𝑡</m:t>
                          </m:r>
                        </m:e>
                        <m:sub>
                          <m:r>
                            <a:rPr lang="en-GB" b="0" i="1" noProof="0" smtClean="0">
                              <a:latin typeface="Cambria Math" panose="02040503050406030204" pitchFamily="18" charset="0"/>
                            </a:rPr>
                            <m:t>2</m:t>
                          </m:r>
                        </m:sub>
                      </m:sSub>
                      <m:r>
                        <a:rPr lang="en-GB" b="0" i="1" noProof="0" smtClean="0">
                          <a:latin typeface="Cambria Math" panose="02040503050406030204" pitchFamily="18" charset="0"/>
                        </a:rPr>
                        <m:t>)</m:t>
                      </m:r>
                    </m:oMath>
                  </m:oMathPara>
                </a14:m>
                <a:endParaRPr lang="en-GB" noProof="0" dirty="0"/>
              </a:p>
            </p:txBody>
          </p:sp>
        </mc:Choice>
        <mc:Fallback xmlns="">
          <p:sp>
            <p:nvSpPr>
              <p:cNvPr id="128" name="TextBox 127">
                <a:extLst>
                  <a:ext uri="{FF2B5EF4-FFF2-40B4-BE49-F238E27FC236}">
                    <a16:creationId xmlns:a16="http://schemas.microsoft.com/office/drawing/2014/main" id="{A80FFDC5-DBB4-618E-E9BC-024A9BF4A6BA}"/>
                  </a:ext>
                </a:extLst>
              </p:cNvPr>
              <p:cNvSpPr txBox="1">
                <a:spLocks noRot="1" noChangeAspect="1" noMove="1" noResize="1" noEditPoints="1" noAdjustHandles="1" noChangeArrowheads="1" noChangeShapeType="1" noTextEdit="1"/>
              </p:cNvSpPr>
              <p:nvPr/>
            </p:nvSpPr>
            <p:spPr>
              <a:xfrm>
                <a:off x="1550194" y="4533827"/>
                <a:ext cx="793026" cy="369332"/>
              </a:xfrm>
              <a:prstGeom prst="rect">
                <a:avLst/>
              </a:prstGeom>
              <a:blipFill>
                <a:blip r:embed="rId17"/>
                <a:stretch>
                  <a:fillRect r="-6923" b="-15000"/>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129" name="TextBox 128">
                <a:extLst>
                  <a:ext uri="{FF2B5EF4-FFF2-40B4-BE49-F238E27FC236}">
                    <a16:creationId xmlns:a16="http://schemas.microsoft.com/office/drawing/2014/main" id="{41A8B71C-B535-C693-46AB-0A0B66007EFB}"/>
                  </a:ext>
                </a:extLst>
              </p:cNvPr>
              <p:cNvSpPr txBox="1"/>
              <p:nvPr/>
            </p:nvSpPr>
            <p:spPr>
              <a:xfrm>
                <a:off x="2394288" y="4532301"/>
                <a:ext cx="38173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ea typeface="Cambria Math" panose="02040503050406030204" pitchFamily="18" charset="0"/>
                        </a:rPr>
                        <m:t>⋯</m:t>
                      </m:r>
                    </m:oMath>
                  </m:oMathPara>
                </a14:m>
                <a:endParaRPr lang="en-GB" noProof="0" dirty="0"/>
              </a:p>
            </p:txBody>
          </p:sp>
        </mc:Choice>
        <mc:Fallback xmlns="">
          <p:sp>
            <p:nvSpPr>
              <p:cNvPr id="129" name="TextBox 128">
                <a:extLst>
                  <a:ext uri="{FF2B5EF4-FFF2-40B4-BE49-F238E27FC236}">
                    <a16:creationId xmlns:a16="http://schemas.microsoft.com/office/drawing/2014/main" id="{41A8B71C-B535-C693-46AB-0A0B66007EFB}"/>
                  </a:ext>
                </a:extLst>
              </p:cNvPr>
              <p:cNvSpPr txBox="1">
                <a:spLocks noRot="1" noChangeAspect="1" noMove="1" noResize="1" noEditPoints="1" noAdjustHandles="1" noChangeArrowheads="1" noChangeShapeType="1" noTextEdit="1"/>
              </p:cNvSpPr>
              <p:nvPr/>
            </p:nvSpPr>
            <p:spPr>
              <a:xfrm>
                <a:off x="2394288" y="4532301"/>
                <a:ext cx="381730" cy="369332"/>
              </a:xfrm>
              <a:prstGeom prst="rect">
                <a:avLst/>
              </a:prstGeom>
              <a:blipFill>
                <a:blip r:embed="rId18"/>
                <a:stretch>
                  <a:fillRect/>
                </a:stretch>
              </a:blipFill>
            </p:spPr>
            <p:txBody>
              <a:bodyPr/>
              <a:lstStyle/>
              <a:p>
                <a:r>
                  <a:rPr lang="LID4096">
                    <a:noFill/>
                  </a:rPr>
                  <a:t> </a:t>
                </a:r>
              </a:p>
            </p:txBody>
          </p:sp>
        </mc:Fallback>
      </mc:AlternateContent>
      <p:sp>
        <p:nvSpPr>
          <p:cNvPr id="130" name="Rectangle: Rounded Corners 129">
            <a:extLst>
              <a:ext uri="{FF2B5EF4-FFF2-40B4-BE49-F238E27FC236}">
                <a16:creationId xmlns:a16="http://schemas.microsoft.com/office/drawing/2014/main" id="{942DAD21-FB47-1A95-6AD6-C475BD6E4D21}"/>
              </a:ext>
            </a:extLst>
          </p:cNvPr>
          <p:cNvSpPr/>
          <p:nvPr/>
        </p:nvSpPr>
        <p:spPr>
          <a:xfrm>
            <a:off x="3100094" y="4507585"/>
            <a:ext cx="714286"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131" name="TextBox 130">
                <a:extLst>
                  <a:ext uri="{FF2B5EF4-FFF2-40B4-BE49-F238E27FC236}">
                    <a16:creationId xmlns:a16="http://schemas.microsoft.com/office/drawing/2014/main" id="{9BB2AB61-05D7-6FA8-06F7-1A3D88F8990A}"/>
                  </a:ext>
                </a:extLst>
              </p:cNvPr>
              <p:cNvSpPr txBox="1"/>
              <p:nvPr/>
            </p:nvSpPr>
            <p:spPr>
              <a:xfrm>
                <a:off x="3059454" y="4510293"/>
                <a:ext cx="79302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𝑡</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oMath>
                  </m:oMathPara>
                </a14:m>
                <a:endParaRPr lang="en-GB" noProof="0" dirty="0"/>
              </a:p>
            </p:txBody>
          </p:sp>
        </mc:Choice>
        <mc:Fallback xmlns="">
          <p:sp>
            <p:nvSpPr>
              <p:cNvPr id="131" name="TextBox 130">
                <a:extLst>
                  <a:ext uri="{FF2B5EF4-FFF2-40B4-BE49-F238E27FC236}">
                    <a16:creationId xmlns:a16="http://schemas.microsoft.com/office/drawing/2014/main" id="{9BB2AB61-05D7-6FA8-06F7-1A3D88F8990A}"/>
                  </a:ext>
                </a:extLst>
              </p:cNvPr>
              <p:cNvSpPr txBox="1">
                <a:spLocks noRot="1" noChangeAspect="1" noMove="1" noResize="1" noEditPoints="1" noAdjustHandles="1" noChangeArrowheads="1" noChangeShapeType="1" noTextEdit="1"/>
              </p:cNvSpPr>
              <p:nvPr/>
            </p:nvSpPr>
            <p:spPr>
              <a:xfrm>
                <a:off x="3059454" y="4510293"/>
                <a:ext cx="793026" cy="369332"/>
              </a:xfrm>
              <a:prstGeom prst="rect">
                <a:avLst/>
              </a:prstGeom>
              <a:blipFill>
                <a:blip r:embed="rId19"/>
                <a:stretch>
                  <a:fillRect r="-6923" b="-15000"/>
                </a:stretch>
              </a:blipFill>
            </p:spPr>
            <p:txBody>
              <a:bodyPr/>
              <a:lstStyle/>
              <a:p>
                <a:r>
                  <a:rPr lang="LID4096">
                    <a:noFill/>
                  </a:rPr>
                  <a:t> </a:t>
                </a:r>
              </a:p>
            </p:txBody>
          </p:sp>
        </mc:Fallback>
      </mc:AlternateContent>
      <p:cxnSp>
        <p:nvCxnSpPr>
          <p:cNvPr id="136" name="Straight Arrow Connector 135">
            <a:extLst>
              <a:ext uri="{FF2B5EF4-FFF2-40B4-BE49-F238E27FC236}">
                <a16:creationId xmlns:a16="http://schemas.microsoft.com/office/drawing/2014/main" id="{4D5F3114-AF75-71D2-6F20-2F800D5378F0}"/>
              </a:ext>
            </a:extLst>
          </p:cNvPr>
          <p:cNvCxnSpPr>
            <a:cxnSpLocks/>
          </p:cNvCxnSpPr>
          <p:nvPr/>
        </p:nvCxnSpPr>
        <p:spPr>
          <a:xfrm>
            <a:off x="18767" y="4284301"/>
            <a:ext cx="3081327" cy="0"/>
          </a:xfrm>
          <a:prstGeom prst="straightConnector1">
            <a:avLst/>
          </a:prstGeom>
          <a:ln w="19050">
            <a:headEnd type="triangle" w="lg" len="lg"/>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D2E0442D-F77A-6DA0-4F1C-6D103E208570}"/>
                  </a:ext>
                </a:extLst>
              </p:cNvPr>
              <p:cNvSpPr txBox="1"/>
              <p:nvPr/>
            </p:nvSpPr>
            <p:spPr>
              <a:xfrm>
                <a:off x="972994" y="3867036"/>
                <a:ext cx="1101348" cy="39401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0"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𝑇</m:t>
                          </m:r>
                        </m:e>
                        <m:sub>
                          <m:r>
                            <m:rPr>
                              <m:sty m:val="p"/>
                            </m:rPr>
                            <a:rPr lang="en-GB" b="0" i="0" noProof="0" smtClean="0">
                              <a:latin typeface="Cambria Math" panose="02040503050406030204" pitchFamily="18" charset="0"/>
                              <a:ea typeface="Cambria Math" panose="02040503050406030204" pitchFamily="18" charset="0"/>
                            </a:rPr>
                            <m:t>upd</m:t>
                          </m:r>
                        </m:sub>
                      </m:sSub>
                    </m:oMath>
                  </m:oMathPara>
                </a14:m>
                <a:endParaRPr lang="en-GB" noProof="0" dirty="0"/>
              </a:p>
            </p:txBody>
          </p:sp>
        </mc:Choice>
        <mc:Fallback xmlns="">
          <p:sp>
            <p:nvSpPr>
              <p:cNvPr id="137" name="TextBox 136">
                <a:extLst>
                  <a:ext uri="{FF2B5EF4-FFF2-40B4-BE49-F238E27FC236}">
                    <a16:creationId xmlns:a16="http://schemas.microsoft.com/office/drawing/2014/main" id="{D2E0442D-F77A-6DA0-4F1C-6D103E208570}"/>
                  </a:ext>
                </a:extLst>
              </p:cNvPr>
              <p:cNvSpPr txBox="1">
                <a:spLocks noRot="1" noChangeAspect="1" noMove="1" noResize="1" noEditPoints="1" noAdjustHandles="1" noChangeArrowheads="1" noChangeShapeType="1" noTextEdit="1"/>
              </p:cNvSpPr>
              <p:nvPr/>
            </p:nvSpPr>
            <p:spPr>
              <a:xfrm>
                <a:off x="972994" y="3867036"/>
                <a:ext cx="1101348" cy="394019"/>
              </a:xfrm>
              <a:prstGeom prst="rect">
                <a:avLst/>
              </a:prstGeom>
              <a:blipFill>
                <a:blip r:embed="rId20"/>
                <a:stretch>
                  <a:fillRect b="-9231"/>
                </a:stretch>
              </a:blipFill>
            </p:spPr>
            <p:txBody>
              <a:bodyPr/>
              <a:lstStyle/>
              <a:p>
                <a:r>
                  <a:rPr lang="LID4096">
                    <a:noFill/>
                  </a:rPr>
                  <a:t> </a:t>
                </a:r>
              </a:p>
            </p:txBody>
          </p:sp>
        </mc:Fallback>
      </mc:AlternateContent>
    </p:spTree>
    <p:extLst>
      <p:ext uri="{BB962C8B-B14F-4D97-AF65-F5344CB8AC3E}">
        <p14:creationId xmlns:p14="http://schemas.microsoft.com/office/powerpoint/2010/main" val="22004963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fade">
                                      <p:cBhvr>
                                        <p:cTn id="16" dur="500"/>
                                        <p:tgtEl>
                                          <p:spTgt spid="2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500"/>
                                        <p:tgtEl>
                                          <p:spTgt spid="1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fade">
                                      <p:cBhvr>
                                        <p:cTn id="24" dur="500"/>
                                        <p:tgtEl>
                                          <p:spTgt spid="21"/>
                                        </p:tgtEl>
                                      </p:cBhvr>
                                    </p:animEffect>
                                  </p:childTnLst>
                                </p:cTn>
                              </p:par>
                              <p:par>
                                <p:cTn id="25" presetID="10" presetClass="entr" presetSubtype="0" fill="hold" nodeType="with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500"/>
                                        <p:tgtEl>
                                          <p:spTgt spid="16"/>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4"/>
                                        </p:tgtEl>
                                        <p:attrNameLst>
                                          <p:attrName>style.visibility</p:attrName>
                                        </p:attrNameLst>
                                      </p:cBhvr>
                                      <p:to>
                                        <p:strVal val="visible"/>
                                      </p:to>
                                    </p:set>
                                    <p:animEffect transition="in" filter="fade">
                                      <p:cBhvr>
                                        <p:cTn id="30" dur="500"/>
                                        <p:tgtEl>
                                          <p:spTgt spid="24"/>
                                        </p:tgtEl>
                                      </p:cBhvr>
                                    </p:animEffect>
                                  </p:childTnLst>
                                </p:cTn>
                              </p:par>
                              <p:par>
                                <p:cTn id="31" presetID="10" presetClass="entr" presetSubtype="0" fill="hold" nodeType="with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fade">
                                      <p:cBhvr>
                                        <p:cTn id="33" dur="500"/>
                                        <p:tgtEl>
                                          <p:spTgt spid="15"/>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7"/>
                                        </p:tgtEl>
                                        <p:attrNameLst>
                                          <p:attrName>style.visibility</p:attrName>
                                        </p:attrNameLst>
                                      </p:cBhvr>
                                      <p:to>
                                        <p:strVal val="visible"/>
                                      </p:to>
                                    </p:set>
                                    <p:animEffect transition="in" filter="fade">
                                      <p:cBhvr>
                                        <p:cTn id="36" dur="500"/>
                                        <p:tgtEl>
                                          <p:spTgt spid="17"/>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fade">
                                      <p:cBhvr>
                                        <p:cTn id="39" dur="500"/>
                                        <p:tgtEl>
                                          <p:spTgt spid="13"/>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30"/>
                                        </p:tgtEl>
                                        <p:attrNameLst>
                                          <p:attrName>style.visibility</p:attrName>
                                        </p:attrNameLst>
                                      </p:cBhvr>
                                      <p:to>
                                        <p:strVal val="visible"/>
                                      </p:to>
                                    </p:set>
                                    <p:animEffect transition="in" filter="fade">
                                      <p:cBhvr>
                                        <p:cTn id="44" dur="500"/>
                                        <p:tgtEl>
                                          <p:spTgt spid="30"/>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1"/>
                                        </p:tgtEl>
                                        <p:attrNameLst>
                                          <p:attrName>style.visibility</p:attrName>
                                        </p:attrNameLst>
                                      </p:cBhvr>
                                      <p:to>
                                        <p:strVal val="visible"/>
                                      </p:to>
                                    </p:set>
                                    <p:animEffect transition="in" filter="fade">
                                      <p:cBhvr>
                                        <p:cTn id="4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 grpId="0" animBg="1"/>
      <p:bldP spid="4" grpId="0"/>
      <p:bldP spid="10" grpId="0"/>
      <p:bldP spid="13" grpId="0"/>
      <p:bldP spid="17" grpId="0"/>
      <p:bldP spid="20" grpId="0"/>
      <p:bldP spid="21" grpId="0"/>
      <p:bldP spid="31"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263418-724B-9974-FB53-840C95E5AA50}"/>
            </a:ext>
          </a:extLst>
        </p:cNvPr>
        <p:cNvGrpSpPr/>
        <p:nvPr/>
      </p:nvGrpSpPr>
      <p:grpSpPr>
        <a:xfrm>
          <a:off x="0" y="0"/>
          <a:ext cx="0" cy="0"/>
          <a:chOff x="0" y="0"/>
          <a:chExt cx="0" cy="0"/>
        </a:xfrm>
      </p:grpSpPr>
      <p:pic>
        <p:nvPicPr>
          <p:cNvPr id="26" name="Graphic 25">
            <a:extLst>
              <a:ext uri="{FF2B5EF4-FFF2-40B4-BE49-F238E27FC236}">
                <a16:creationId xmlns:a16="http://schemas.microsoft.com/office/drawing/2014/main" id="{46DD5841-0410-B5EF-445F-3FB1F9B489D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148181" y="3058319"/>
            <a:ext cx="5042312" cy="3781734"/>
          </a:xfrm>
          <a:prstGeom prst="rect">
            <a:avLst/>
          </a:prstGeom>
        </p:spPr>
      </p:pic>
      <p:pic>
        <p:nvPicPr>
          <p:cNvPr id="22" name="Graphic 21">
            <a:extLst>
              <a:ext uri="{FF2B5EF4-FFF2-40B4-BE49-F238E27FC236}">
                <a16:creationId xmlns:a16="http://schemas.microsoft.com/office/drawing/2014/main" id="{62ECB07B-BE9C-B32B-46A5-CF5B415A78E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138317" y="3119083"/>
            <a:ext cx="4916265" cy="3687199"/>
          </a:xfrm>
          <a:prstGeom prst="rect">
            <a:avLst/>
          </a:prstGeom>
        </p:spPr>
      </p:pic>
      <p:grpSp>
        <p:nvGrpSpPr>
          <p:cNvPr id="234" name="Group 233">
            <a:extLst>
              <a:ext uri="{FF2B5EF4-FFF2-40B4-BE49-F238E27FC236}">
                <a16:creationId xmlns:a16="http://schemas.microsoft.com/office/drawing/2014/main" id="{5421BD6F-CA14-3B0C-4787-687A6F4351AD}"/>
              </a:ext>
            </a:extLst>
          </p:cNvPr>
          <p:cNvGrpSpPr/>
          <p:nvPr/>
        </p:nvGrpSpPr>
        <p:grpSpPr>
          <a:xfrm>
            <a:off x="269654" y="678802"/>
            <a:ext cx="623653" cy="669179"/>
            <a:chOff x="94594" y="1868587"/>
            <a:chExt cx="623653" cy="669179"/>
          </a:xfrm>
        </p:grpSpPr>
        <p:grpSp>
          <p:nvGrpSpPr>
            <p:cNvPr id="170" name="Group 169">
              <a:extLst>
                <a:ext uri="{FF2B5EF4-FFF2-40B4-BE49-F238E27FC236}">
                  <a16:creationId xmlns:a16="http://schemas.microsoft.com/office/drawing/2014/main" id="{75A60669-3FE7-2A3D-B95F-84CF34F0EB44}"/>
                </a:ext>
              </a:extLst>
            </p:cNvPr>
            <p:cNvGrpSpPr/>
            <p:nvPr/>
          </p:nvGrpSpPr>
          <p:grpSpPr>
            <a:xfrm>
              <a:off x="94594" y="1872556"/>
              <a:ext cx="68712" cy="92593"/>
              <a:chOff x="1844231" y="869163"/>
              <a:chExt cx="108640" cy="146399"/>
            </a:xfrm>
          </p:grpSpPr>
          <p:cxnSp>
            <p:nvCxnSpPr>
              <p:cNvPr id="227" name="Straight Connector 226">
                <a:extLst>
                  <a:ext uri="{FF2B5EF4-FFF2-40B4-BE49-F238E27FC236}">
                    <a16:creationId xmlns:a16="http://schemas.microsoft.com/office/drawing/2014/main" id="{9979A124-B3BD-5276-BBEE-D025B3252D08}"/>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67BC491B-A61E-4A78-C6B7-F117EF74FAC4}"/>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CB6C4BB9-27A8-B186-C367-1CE89334D554}"/>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71" name="Group 170">
              <a:extLst>
                <a:ext uri="{FF2B5EF4-FFF2-40B4-BE49-F238E27FC236}">
                  <a16:creationId xmlns:a16="http://schemas.microsoft.com/office/drawing/2014/main" id="{90F4138A-6A53-C8F1-5C06-E7C3CD448A04}"/>
                </a:ext>
              </a:extLst>
            </p:cNvPr>
            <p:cNvGrpSpPr/>
            <p:nvPr/>
          </p:nvGrpSpPr>
          <p:grpSpPr>
            <a:xfrm>
              <a:off x="98940" y="2152583"/>
              <a:ext cx="68712" cy="92593"/>
              <a:chOff x="1844231" y="869163"/>
              <a:chExt cx="108640" cy="146399"/>
            </a:xfrm>
          </p:grpSpPr>
          <p:cxnSp>
            <p:nvCxnSpPr>
              <p:cNvPr id="224" name="Straight Connector 223">
                <a:extLst>
                  <a:ext uri="{FF2B5EF4-FFF2-40B4-BE49-F238E27FC236}">
                    <a16:creationId xmlns:a16="http://schemas.microsoft.com/office/drawing/2014/main" id="{B21914BB-F56D-C884-736E-B8E1C954F5E2}"/>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25" name="Straight Connector 224">
                <a:extLst>
                  <a:ext uri="{FF2B5EF4-FFF2-40B4-BE49-F238E27FC236}">
                    <a16:creationId xmlns:a16="http://schemas.microsoft.com/office/drawing/2014/main" id="{AEB43DD2-4376-7F5F-7514-8C4B9A3948A5}"/>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1027ACEB-C557-EAB6-8052-115FFB389D18}"/>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72" name="Group 171">
              <a:extLst>
                <a:ext uri="{FF2B5EF4-FFF2-40B4-BE49-F238E27FC236}">
                  <a16:creationId xmlns:a16="http://schemas.microsoft.com/office/drawing/2014/main" id="{08D58F7F-FA00-902F-106B-6ABBE8882AC2}"/>
                </a:ext>
              </a:extLst>
            </p:cNvPr>
            <p:cNvGrpSpPr/>
            <p:nvPr/>
          </p:nvGrpSpPr>
          <p:grpSpPr>
            <a:xfrm>
              <a:off x="98940" y="2445006"/>
              <a:ext cx="68712" cy="92593"/>
              <a:chOff x="1844231" y="869163"/>
              <a:chExt cx="108640" cy="146399"/>
            </a:xfrm>
          </p:grpSpPr>
          <p:cxnSp>
            <p:nvCxnSpPr>
              <p:cNvPr id="221" name="Straight Connector 220">
                <a:extLst>
                  <a:ext uri="{FF2B5EF4-FFF2-40B4-BE49-F238E27FC236}">
                    <a16:creationId xmlns:a16="http://schemas.microsoft.com/office/drawing/2014/main" id="{A6DE9278-2860-6A1D-16A2-4D24E5C4F0E9}"/>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529B6704-B420-3B01-C256-5999EFA64B43}"/>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07772561-5FA9-1702-6BC7-EF125326F961}"/>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74" name="Group 173">
              <a:extLst>
                <a:ext uri="{FF2B5EF4-FFF2-40B4-BE49-F238E27FC236}">
                  <a16:creationId xmlns:a16="http://schemas.microsoft.com/office/drawing/2014/main" id="{FCD4506D-0978-77CE-896E-ECA879399D99}"/>
                </a:ext>
              </a:extLst>
            </p:cNvPr>
            <p:cNvGrpSpPr/>
            <p:nvPr/>
          </p:nvGrpSpPr>
          <p:grpSpPr>
            <a:xfrm>
              <a:off x="380901" y="1868587"/>
              <a:ext cx="68712" cy="92593"/>
              <a:chOff x="1844231" y="869163"/>
              <a:chExt cx="108640" cy="146399"/>
            </a:xfrm>
          </p:grpSpPr>
          <p:cxnSp>
            <p:nvCxnSpPr>
              <p:cNvPr id="215" name="Straight Connector 214">
                <a:extLst>
                  <a:ext uri="{FF2B5EF4-FFF2-40B4-BE49-F238E27FC236}">
                    <a16:creationId xmlns:a16="http://schemas.microsoft.com/office/drawing/2014/main" id="{BD2E2395-C040-FAEB-B0D2-FE7500F9194C}"/>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16" name="Straight Connector 215">
                <a:extLst>
                  <a:ext uri="{FF2B5EF4-FFF2-40B4-BE49-F238E27FC236}">
                    <a16:creationId xmlns:a16="http://schemas.microsoft.com/office/drawing/2014/main" id="{6B302156-1180-78F2-3B13-B062B03C5810}"/>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CCC75A6F-BF40-D099-A449-2D9FF4E55702}"/>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75" name="Group 174">
              <a:extLst>
                <a:ext uri="{FF2B5EF4-FFF2-40B4-BE49-F238E27FC236}">
                  <a16:creationId xmlns:a16="http://schemas.microsoft.com/office/drawing/2014/main" id="{51901514-D9B5-7F56-343F-BF746D2F59CD}"/>
                </a:ext>
              </a:extLst>
            </p:cNvPr>
            <p:cNvGrpSpPr/>
            <p:nvPr/>
          </p:nvGrpSpPr>
          <p:grpSpPr>
            <a:xfrm>
              <a:off x="379741" y="2148533"/>
              <a:ext cx="68712" cy="92593"/>
              <a:chOff x="1844231" y="869163"/>
              <a:chExt cx="108640" cy="146399"/>
            </a:xfrm>
          </p:grpSpPr>
          <p:cxnSp>
            <p:nvCxnSpPr>
              <p:cNvPr id="212" name="Straight Connector 211">
                <a:extLst>
                  <a:ext uri="{FF2B5EF4-FFF2-40B4-BE49-F238E27FC236}">
                    <a16:creationId xmlns:a16="http://schemas.microsoft.com/office/drawing/2014/main" id="{0512948B-9EFA-2CC6-9A5C-BA14E2188AA0}"/>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13" name="Straight Connector 212">
                <a:extLst>
                  <a:ext uri="{FF2B5EF4-FFF2-40B4-BE49-F238E27FC236}">
                    <a16:creationId xmlns:a16="http://schemas.microsoft.com/office/drawing/2014/main" id="{1DBCE7D9-1E98-889C-28AF-C9059187DD72}"/>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14" name="Straight Connector 213">
                <a:extLst>
                  <a:ext uri="{FF2B5EF4-FFF2-40B4-BE49-F238E27FC236}">
                    <a16:creationId xmlns:a16="http://schemas.microsoft.com/office/drawing/2014/main" id="{01CC4182-9529-02DC-9B5A-AECFB7D0F820}"/>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76" name="Group 175">
              <a:extLst>
                <a:ext uri="{FF2B5EF4-FFF2-40B4-BE49-F238E27FC236}">
                  <a16:creationId xmlns:a16="http://schemas.microsoft.com/office/drawing/2014/main" id="{161B667E-518D-CEB5-3C18-15B6278BFB0E}"/>
                </a:ext>
              </a:extLst>
            </p:cNvPr>
            <p:cNvGrpSpPr/>
            <p:nvPr/>
          </p:nvGrpSpPr>
          <p:grpSpPr>
            <a:xfrm>
              <a:off x="383825" y="2445173"/>
              <a:ext cx="68712" cy="92593"/>
              <a:chOff x="1844231" y="869163"/>
              <a:chExt cx="108640" cy="146399"/>
            </a:xfrm>
          </p:grpSpPr>
          <p:cxnSp>
            <p:nvCxnSpPr>
              <p:cNvPr id="209" name="Straight Connector 208">
                <a:extLst>
                  <a:ext uri="{FF2B5EF4-FFF2-40B4-BE49-F238E27FC236}">
                    <a16:creationId xmlns:a16="http://schemas.microsoft.com/office/drawing/2014/main" id="{2AA201EA-AA65-1CA9-6D85-EDCB97B4701E}"/>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10" name="Straight Connector 209">
                <a:extLst>
                  <a:ext uri="{FF2B5EF4-FFF2-40B4-BE49-F238E27FC236}">
                    <a16:creationId xmlns:a16="http://schemas.microsoft.com/office/drawing/2014/main" id="{DFED0393-AF65-FDC2-4010-46999C520EDF}"/>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E230E059-FD9D-EF17-718E-B223984EF4FC}"/>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82" name="Group 181">
              <a:extLst>
                <a:ext uri="{FF2B5EF4-FFF2-40B4-BE49-F238E27FC236}">
                  <a16:creationId xmlns:a16="http://schemas.microsoft.com/office/drawing/2014/main" id="{A8DDE39B-4BF5-888E-CC08-59619E6D0538}"/>
                </a:ext>
              </a:extLst>
            </p:cNvPr>
            <p:cNvGrpSpPr/>
            <p:nvPr/>
          </p:nvGrpSpPr>
          <p:grpSpPr>
            <a:xfrm>
              <a:off x="646611" y="1868587"/>
              <a:ext cx="68712" cy="92593"/>
              <a:chOff x="1844231" y="869163"/>
              <a:chExt cx="108640" cy="146399"/>
            </a:xfrm>
          </p:grpSpPr>
          <p:cxnSp>
            <p:nvCxnSpPr>
              <p:cNvPr id="191" name="Straight Connector 190">
                <a:extLst>
                  <a:ext uri="{FF2B5EF4-FFF2-40B4-BE49-F238E27FC236}">
                    <a16:creationId xmlns:a16="http://schemas.microsoft.com/office/drawing/2014/main" id="{392848E5-B3EA-0A38-A247-A7401E98CC4D}"/>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DD271B9F-7BB1-0495-4345-12D2AD0769B3}"/>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CFF21066-C627-2D0B-13BD-EC19E2CBAAC9}"/>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83" name="Group 182">
              <a:extLst>
                <a:ext uri="{FF2B5EF4-FFF2-40B4-BE49-F238E27FC236}">
                  <a16:creationId xmlns:a16="http://schemas.microsoft.com/office/drawing/2014/main" id="{9CC791BD-6BF9-822C-C52B-C273F71FE726}"/>
                </a:ext>
              </a:extLst>
            </p:cNvPr>
            <p:cNvGrpSpPr/>
            <p:nvPr/>
          </p:nvGrpSpPr>
          <p:grpSpPr>
            <a:xfrm>
              <a:off x="645451" y="2148533"/>
              <a:ext cx="68712" cy="92593"/>
              <a:chOff x="1844231" y="869163"/>
              <a:chExt cx="108640" cy="146399"/>
            </a:xfrm>
          </p:grpSpPr>
          <p:cxnSp>
            <p:nvCxnSpPr>
              <p:cNvPr id="188" name="Straight Connector 187">
                <a:extLst>
                  <a:ext uri="{FF2B5EF4-FFF2-40B4-BE49-F238E27FC236}">
                    <a16:creationId xmlns:a16="http://schemas.microsoft.com/office/drawing/2014/main" id="{14853A40-B7CC-F138-C20E-18CB358336D1}"/>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5848B7F0-C193-DEFA-D700-D15D7F775907}"/>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3C0D08F7-051D-638C-4B91-4AC5481B7674}"/>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84" name="Group 183">
              <a:extLst>
                <a:ext uri="{FF2B5EF4-FFF2-40B4-BE49-F238E27FC236}">
                  <a16:creationId xmlns:a16="http://schemas.microsoft.com/office/drawing/2014/main" id="{89AE8731-0973-7216-B225-9E47AF47EF86}"/>
                </a:ext>
              </a:extLst>
            </p:cNvPr>
            <p:cNvGrpSpPr/>
            <p:nvPr/>
          </p:nvGrpSpPr>
          <p:grpSpPr>
            <a:xfrm>
              <a:off x="649535" y="2445173"/>
              <a:ext cx="68712" cy="92593"/>
              <a:chOff x="1844231" y="869163"/>
              <a:chExt cx="108640" cy="146399"/>
            </a:xfrm>
          </p:grpSpPr>
          <p:cxnSp>
            <p:nvCxnSpPr>
              <p:cNvPr id="185" name="Straight Connector 184">
                <a:extLst>
                  <a:ext uri="{FF2B5EF4-FFF2-40B4-BE49-F238E27FC236}">
                    <a16:creationId xmlns:a16="http://schemas.microsoft.com/office/drawing/2014/main" id="{497A8B63-5CE9-FE08-0491-911386102777}"/>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E388A34F-C2FC-D3D5-5C59-66E62D838DEC}"/>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0303FE31-C1E3-98EF-0EB2-52342DAA193E}"/>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pic>
        <p:nvPicPr>
          <p:cNvPr id="233" name="Picture 232">
            <a:extLst>
              <a:ext uri="{FF2B5EF4-FFF2-40B4-BE49-F238E27FC236}">
                <a16:creationId xmlns:a16="http://schemas.microsoft.com/office/drawing/2014/main" id="{60FCD963-A843-1DB5-4CB2-DE68916AAC1B}"/>
              </a:ext>
            </a:extLst>
          </p:cNvPr>
          <p:cNvPicPr>
            <a:picLocks noChangeAspect="1"/>
          </p:cNvPicPr>
          <p:nvPr/>
        </p:nvPicPr>
        <p:blipFill>
          <a:blip r:embed="rId6"/>
          <a:stretch>
            <a:fillRect/>
          </a:stretch>
        </p:blipFill>
        <p:spPr>
          <a:xfrm>
            <a:off x="1003070" y="574260"/>
            <a:ext cx="1152529" cy="1181800"/>
          </a:xfrm>
          <a:prstGeom prst="rect">
            <a:avLst/>
          </a:prstGeom>
        </p:spPr>
      </p:pic>
      <p:sp>
        <p:nvSpPr>
          <p:cNvPr id="127" name="PlaceHolder 1">
            <a:extLst>
              <a:ext uri="{FF2B5EF4-FFF2-40B4-BE49-F238E27FC236}">
                <a16:creationId xmlns:a16="http://schemas.microsoft.com/office/drawing/2014/main" id="{CF18C9C9-1CC0-233C-AA2B-0666E068E0FF}"/>
              </a:ext>
            </a:extLst>
          </p:cNvPr>
          <p:cNvSpPr>
            <a:spLocks noGrp="1"/>
          </p:cNvSpPr>
          <p:nvPr>
            <p:ph type="sldNum" idx="8"/>
          </p:nvPr>
        </p:nvSpPr>
        <p:spPr>
          <a:xfrm>
            <a:off x="-21873" y="6493320"/>
            <a:ext cx="437670" cy="364680"/>
          </a:xfrm>
          <a:prstGeom prst="rect">
            <a:avLst/>
          </a:prstGeom>
          <a:noFill/>
          <a:ln w="0">
            <a:noFill/>
          </a:ln>
        </p:spPr>
        <p:txBody>
          <a:bodyPr anchor="ctr">
            <a:noAutofit/>
          </a:bodyPr>
          <a:lstStyle>
            <a:lvl1pPr algn="r">
              <a:lnSpc>
                <a:spcPct val="100000"/>
              </a:lnSpc>
              <a:buNone/>
              <a:defRPr lang="en-DE" sz="2000" b="0" strike="noStrike" spc="-1">
                <a:solidFill>
                  <a:srgbClr val="8B8B8B"/>
                </a:solidFill>
                <a:latin typeface="Calibri"/>
              </a:defRPr>
            </a:lvl1pPr>
          </a:lstStyle>
          <a:p>
            <a:pPr algn="r">
              <a:lnSpc>
                <a:spcPct val="100000"/>
              </a:lnSpc>
              <a:buNone/>
            </a:pPr>
            <a:fld id="{81255DAC-7A2D-4214-8EEB-05093A7AB0F8}" type="slidenum">
              <a:rPr lang="en-GB" sz="2000" b="0" strike="noStrike" spc="-1" noProof="0" smtClean="0">
                <a:solidFill>
                  <a:srgbClr val="8B8B8B"/>
                </a:solidFill>
                <a:latin typeface="Calibri"/>
              </a:rPr>
              <a:t>37</a:t>
            </a:fld>
            <a:endParaRPr lang="en-GB" sz="2000" b="0" strike="noStrike" spc="-1" noProof="0" dirty="0">
              <a:latin typeface="Times New Roman"/>
            </a:endParaRPr>
          </a:p>
        </p:txBody>
      </p:sp>
      <p:sp>
        <p:nvSpPr>
          <p:cNvPr id="6" name="Oval 5">
            <a:extLst>
              <a:ext uri="{FF2B5EF4-FFF2-40B4-BE49-F238E27FC236}">
                <a16:creationId xmlns:a16="http://schemas.microsoft.com/office/drawing/2014/main" id="{FD234AE8-C024-3904-D5E8-451AABB47632}"/>
              </a:ext>
            </a:extLst>
          </p:cNvPr>
          <p:cNvSpPr/>
          <p:nvPr/>
        </p:nvSpPr>
        <p:spPr>
          <a:xfrm>
            <a:off x="453765" y="3947724"/>
            <a:ext cx="1316024" cy="423523"/>
          </a:xfrm>
          <a:prstGeom prst="ellipse">
            <a:avLst/>
          </a:prstGeom>
          <a:solidFill>
            <a:srgbClr val="FFE6CB"/>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114" name="TextBox 8">
            <a:extLst>
              <a:ext uri="{FF2B5EF4-FFF2-40B4-BE49-F238E27FC236}">
                <a16:creationId xmlns:a16="http://schemas.microsoft.com/office/drawing/2014/main" id="{1B0CF28E-8867-2537-1416-0DFA2E5A1AE2}"/>
              </a:ext>
            </a:extLst>
          </p:cNvPr>
          <p:cNvSpPr/>
          <p:nvPr/>
        </p:nvSpPr>
        <p:spPr>
          <a:xfrm>
            <a:off x="126587" y="3327438"/>
            <a:ext cx="814311" cy="521766"/>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gn="ctr">
              <a:lnSpc>
                <a:spcPct val="100000"/>
              </a:lnSpc>
              <a:buNone/>
            </a:pPr>
            <a:r>
              <a:rPr lang="en-GB" sz="1400" b="0" strike="noStrike" spc="-1" noProof="0" dirty="0">
                <a:solidFill>
                  <a:srgbClr val="000000"/>
                </a:solidFill>
                <a:latin typeface="Calibri"/>
              </a:rPr>
              <a:t>Mobile</a:t>
            </a:r>
          </a:p>
          <a:p>
            <a:pPr algn="ctr">
              <a:lnSpc>
                <a:spcPct val="100000"/>
              </a:lnSpc>
              <a:buNone/>
            </a:pPr>
            <a:r>
              <a:rPr lang="en-GB" sz="1400" spc="-1" noProof="0" dirty="0">
                <a:solidFill>
                  <a:srgbClr val="000000"/>
                </a:solidFill>
                <a:latin typeface="Calibri"/>
              </a:rPr>
              <a:t>User</a:t>
            </a:r>
            <a:endParaRPr lang="en-GB" sz="1400" b="0" strike="noStrike" spc="-1" noProof="0" dirty="0">
              <a:latin typeface="Arial"/>
            </a:endParaRPr>
          </a:p>
        </p:txBody>
      </p:sp>
      <p:pic>
        <p:nvPicPr>
          <p:cNvPr id="125" name="Graphic 35" descr="Smart Phone with solid fill">
            <a:extLst>
              <a:ext uri="{FF2B5EF4-FFF2-40B4-BE49-F238E27FC236}">
                <a16:creationId xmlns:a16="http://schemas.microsoft.com/office/drawing/2014/main" id="{E7C8F438-19DB-6434-42B0-B7C297CA96E0}"/>
              </a:ext>
            </a:extLst>
          </p:cNvPr>
          <p:cNvPicPr/>
          <p:nvPr/>
        </p:nvPicPr>
        <p:blipFill>
          <a:blip r:embed="rId7"/>
          <a:stretch/>
        </p:blipFill>
        <p:spPr>
          <a:xfrm rot="1730551">
            <a:off x="1188698" y="3669544"/>
            <a:ext cx="366911" cy="367448"/>
          </a:xfrm>
          <a:prstGeom prst="rect">
            <a:avLst/>
          </a:prstGeom>
          <a:ln w="0">
            <a:noFill/>
          </a:ln>
        </p:spPr>
      </p:pic>
      <p:pic>
        <p:nvPicPr>
          <p:cNvPr id="5" name="Graphic 4" descr="Walk with solid fill">
            <a:extLst>
              <a:ext uri="{FF2B5EF4-FFF2-40B4-BE49-F238E27FC236}">
                <a16:creationId xmlns:a16="http://schemas.microsoft.com/office/drawing/2014/main" id="{7AF3C609-13F9-BEBE-C9D3-3872BBEAA78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35790" y="3614634"/>
            <a:ext cx="544192" cy="588474"/>
          </a:xfrm>
          <a:prstGeom prst="rect">
            <a:avLst/>
          </a:prstGeom>
        </p:spPr>
      </p:pic>
      <p:sp>
        <p:nvSpPr>
          <p:cNvPr id="7" name="TextBox 6">
            <a:extLst>
              <a:ext uri="{FF2B5EF4-FFF2-40B4-BE49-F238E27FC236}">
                <a16:creationId xmlns:a16="http://schemas.microsoft.com/office/drawing/2014/main" id="{D6E8EE06-4A69-5C40-25EB-F216A8877FE2}"/>
              </a:ext>
            </a:extLst>
          </p:cNvPr>
          <p:cNvSpPr txBox="1"/>
          <p:nvPr/>
        </p:nvSpPr>
        <p:spPr>
          <a:xfrm>
            <a:off x="4733385" y="136800"/>
            <a:ext cx="3941380" cy="646331"/>
          </a:xfrm>
          <a:prstGeom prst="rect">
            <a:avLst/>
          </a:prstGeom>
          <a:noFill/>
        </p:spPr>
        <p:txBody>
          <a:bodyPr wrap="square" rtlCol="0">
            <a:spAutoFit/>
          </a:bodyPr>
          <a:lstStyle/>
          <a:p>
            <a:pPr marL="61913" indent="-342900">
              <a:buFont typeface="+mj-lt"/>
              <a:buAutoNum type="arabicPeriod"/>
            </a:pPr>
            <a:r>
              <a:rPr lang="en-GB" noProof="0" dirty="0"/>
              <a:t>Performance</a:t>
            </a:r>
          </a:p>
          <a:p>
            <a:pPr marL="461963" lvl="1" indent="-285750">
              <a:buFont typeface="Arial" panose="020B0604020202020204" pitchFamily="34" charset="0"/>
              <a:buChar char="•"/>
            </a:pPr>
            <a:r>
              <a:rPr lang="en-GB" noProof="0" dirty="0"/>
              <a:t>Relative error for localization</a:t>
            </a:r>
          </a:p>
        </p:txBody>
      </p:sp>
      <p:cxnSp>
        <p:nvCxnSpPr>
          <p:cNvPr id="30" name="Straight Arrow Connector 29">
            <a:extLst>
              <a:ext uri="{FF2B5EF4-FFF2-40B4-BE49-F238E27FC236}">
                <a16:creationId xmlns:a16="http://schemas.microsoft.com/office/drawing/2014/main" id="{E749A640-5E62-76C8-98AB-4AC46C2A6A28}"/>
              </a:ext>
            </a:extLst>
          </p:cNvPr>
          <p:cNvCxnSpPr>
            <a:cxnSpLocks/>
            <a:endCxn id="31" idx="1"/>
          </p:cNvCxnSpPr>
          <p:nvPr/>
        </p:nvCxnSpPr>
        <p:spPr>
          <a:xfrm>
            <a:off x="8351166" y="561612"/>
            <a:ext cx="517299" cy="0"/>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51534C20-A931-9A2F-C775-1212372A3A83}"/>
                  </a:ext>
                </a:extLst>
              </p:cNvPr>
              <p:cNvSpPr txBox="1"/>
              <p:nvPr/>
            </p:nvSpPr>
            <p:spPr>
              <a:xfrm>
                <a:off x="8868465" y="222192"/>
                <a:ext cx="2752036" cy="678840"/>
              </a:xfrm>
              <a:prstGeom prst="rect">
                <a:avLst/>
              </a:prstGeom>
              <a:noFill/>
              <a:ln>
                <a:solidFill>
                  <a:srgbClr val="C00000"/>
                </a:solidFill>
              </a:ln>
            </p:spPr>
            <p:txBody>
              <a:bodyPr wrap="square" rtlCol="0">
                <a:spAutoFit/>
              </a:bodyPr>
              <a:lstStyle/>
              <a:p>
                <a:pPr/>
                <a14:m>
                  <m:oMathPara xmlns:m="http://schemas.openxmlformats.org/officeDocument/2006/math">
                    <m:oMathParaPr>
                      <m:jc m:val="left"/>
                    </m:oMathParaPr>
                    <m:oMath xmlns:m="http://schemas.openxmlformats.org/officeDocument/2006/math">
                      <m:r>
                        <a:rPr lang="en-GB" b="0" i="1" noProof="0" smtClean="0">
                          <a:latin typeface="Cambria Math" panose="02040503050406030204" pitchFamily="18" charset="0"/>
                        </a:rPr>
                        <m:t>𝐼</m:t>
                      </m:r>
                      <m:r>
                        <a:rPr lang="en-GB" b="0" i="1" noProof="0" smtClean="0">
                          <a:latin typeface="Cambria Math" panose="02040503050406030204" pitchFamily="18" charset="0"/>
                        </a:rPr>
                        <m:t>=</m:t>
                      </m:r>
                      <m:func>
                        <m:funcPr>
                          <m:ctrlPr>
                            <a:rPr lang="en-GB" i="1" noProof="0" smtClean="0">
                              <a:latin typeface="Cambria Math" panose="02040503050406030204" pitchFamily="18" charset="0"/>
                            </a:rPr>
                          </m:ctrlPr>
                        </m:funcPr>
                        <m:fName>
                          <m:f>
                            <m:fPr>
                              <m:ctrlPr>
                                <a:rPr lang="en-GB" i="1" noProof="0" smtClean="0">
                                  <a:latin typeface="Cambria Math" panose="02040503050406030204" pitchFamily="18" charset="0"/>
                                  <a:ea typeface="Cambria Math" panose="02040503050406030204" pitchFamily="18" charset="0"/>
                                </a:rPr>
                              </m:ctrlPr>
                            </m:fPr>
                            <m:num>
                              <m:r>
                                <a:rPr lang="en-GB" b="0" i="1" noProof="0" smtClean="0">
                                  <a:latin typeface="Cambria Math" panose="02040503050406030204" pitchFamily="18" charset="0"/>
                                  <a:ea typeface="Cambria Math" panose="02040503050406030204" pitchFamily="18" charset="0"/>
                                </a:rPr>
                                <m:t>𝑛</m:t>
                              </m:r>
                              <m:r>
                                <a:rPr lang="en-GB" b="0" i="1" noProof="0" smtClean="0">
                                  <a:latin typeface="Cambria Math" panose="02040503050406030204" pitchFamily="18" charset="0"/>
                                </a:rPr>
                                <m:t>(</m:t>
                              </m:r>
                              <m:r>
                                <a:rPr lang="en-GB" b="0" i="1" noProof="0" smtClean="0">
                                  <a:latin typeface="Cambria Math" panose="02040503050406030204" pitchFamily="18" charset="0"/>
                                </a:rPr>
                                <m:t>𝐿</m:t>
                              </m:r>
                              <m:r>
                                <a:rPr lang="en-GB" b="0" i="1" noProof="0" smtClean="0">
                                  <a:latin typeface="Cambria Math" panose="02040503050406030204" pitchFamily="18" charset="0"/>
                                </a:rPr>
                                <m:t>,</m:t>
                              </m:r>
                              <m:r>
                                <a:rPr lang="en-GB" b="0" i="1" noProof="0" smtClean="0">
                                  <a:latin typeface="Cambria Math" panose="02040503050406030204" pitchFamily="18" charset="0"/>
                                </a:rPr>
                                <m:t>𝑀</m:t>
                              </m:r>
                              <m:r>
                                <a:rPr lang="en-GB" b="0" i="1" noProof="0" smtClean="0">
                                  <a:latin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𝑁</m:t>
                                  </m:r>
                                </m:e>
                                <m:sub>
                                  <m:r>
                                    <m:rPr>
                                      <m:sty m:val="p"/>
                                    </m:rPr>
                                    <a:rPr lang="en-GB" noProof="0" smtClean="0">
                                      <a:latin typeface="Cambria Math" panose="02040503050406030204" pitchFamily="18" charset="0"/>
                                      <a:ea typeface="Cambria Math" panose="02040503050406030204" pitchFamily="18" charset="0"/>
                                    </a:rPr>
                                    <m:t>p</m:t>
                                  </m:r>
                                </m:sub>
                              </m:sSub>
                              <m:r>
                                <a:rPr lang="en-GB" b="0" i="1" noProof="0" smtClean="0">
                                  <a:latin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𝑇</m:t>
                                  </m:r>
                                </m:e>
                                <m:sub>
                                  <m:r>
                                    <m:rPr>
                                      <m:sty m:val="p"/>
                                    </m:rPr>
                                    <a:rPr lang="en-GB" noProof="0" smtClean="0">
                                      <a:latin typeface="Cambria Math" panose="02040503050406030204" pitchFamily="18" charset="0"/>
                                      <a:ea typeface="Cambria Math" panose="02040503050406030204" pitchFamily="18" charset="0"/>
                                    </a:rPr>
                                    <m:t>upd</m:t>
                                  </m:r>
                                </m:sub>
                              </m:sSub>
                              <m:r>
                                <a:rPr lang="en-GB" b="0" i="1" noProof="0" smtClean="0">
                                  <a:latin typeface="Cambria Math" panose="02040503050406030204" pitchFamily="18" charset="0"/>
                                </a:rPr>
                                <m:t>)</m:t>
                              </m:r>
                            </m:num>
                            <m:den>
                              <m:sSub>
                                <m:sSubPr>
                                  <m:ctrlPr>
                                    <a:rPr lang="en-GB" i="1" noProof="0" smtClean="0">
                                      <a:latin typeface="Cambria Math" panose="02040503050406030204" pitchFamily="18" charset="0"/>
                                    </a:rPr>
                                  </m:ctrlPr>
                                </m:sSubPr>
                                <m:e>
                                  <m:r>
                                    <m:rPr>
                                      <m:sty m:val="p"/>
                                    </m:rPr>
                                    <a:rPr lang="en-GB" noProof="0" smtClean="0">
                                      <a:latin typeface="Cambria Math" panose="02040503050406030204" pitchFamily="18" charset="0"/>
                                    </a:rPr>
                                    <m:t>log</m:t>
                                  </m:r>
                                </m:e>
                                <m:sub>
                                  <m:r>
                                    <a:rPr lang="en-GB" i="1" noProof="0" smtClean="0">
                                      <a:latin typeface="Cambria Math" panose="02040503050406030204" pitchFamily="18" charset="0"/>
                                    </a:rPr>
                                    <m:t>10</m:t>
                                  </m:r>
                                </m:sub>
                              </m:sSub>
                              <m:r>
                                <a:rPr lang="en-GB" i="1" noProof="0" smtClean="0">
                                  <a:latin typeface="Cambria Math" panose="02040503050406030204" pitchFamily="18" charset="0"/>
                                </a:rPr>
                                <m:t>2</m:t>
                              </m:r>
                            </m:den>
                          </m:f>
                        </m:fName>
                        <m:e>
                          <m:r>
                            <a:rPr lang="en-GB" i="1" noProof="0" smtClean="0">
                              <a:latin typeface="Cambria Math" panose="02040503050406030204" pitchFamily="18" charset="0"/>
                            </a:rPr>
                            <m:t> </m:t>
                          </m:r>
                        </m:e>
                      </m:func>
                    </m:oMath>
                  </m:oMathPara>
                </a14:m>
                <a:endParaRPr lang="en-GB" noProof="0" dirty="0"/>
              </a:p>
            </p:txBody>
          </p:sp>
        </mc:Choice>
        <mc:Fallback xmlns="">
          <p:sp>
            <p:nvSpPr>
              <p:cNvPr id="31" name="TextBox 30">
                <a:extLst>
                  <a:ext uri="{FF2B5EF4-FFF2-40B4-BE49-F238E27FC236}">
                    <a16:creationId xmlns:a16="http://schemas.microsoft.com/office/drawing/2014/main" id="{51534C20-A931-9A2F-C775-1212372A3A83}"/>
                  </a:ext>
                </a:extLst>
              </p:cNvPr>
              <p:cNvSpPr txBox="1">
                <a:spLocks noRot="1" noChangeAspect="1" noMove="1" noResize="1" noEditPoints="1" noAdjustHandles="1" noChangeArrowheads="1" noChangeShapeType="1" noTextEdit="1"/>
              </p:cNvSpPr>
              <p:nvPr/>
            </p:nvSpPr>
            <p:spPr>
              <a:xfrm>
                <a:off x="8868465" y="222192"/>
                <a:ext cx="2752036" cy="678840"/>
              </a:xfrm>
              <a:prstGeom prst="rect">
                <a:avLst/>
              </a:prstGeom>
              <a:blipFill>
                <a:blip r:embed="rId13"/>
                <a:stretch>
                  <a:fillRect/>
                </a:stretch>
              </a:blipFill>
              <a:ln>
                <a:solidFill>
                  <a:srgbClr val="C00000"/>
                </a:solidFill>
              </a:ln>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2E5DB873-422F-AAF8-80EE-05358B3F08D0}"/>
                  </a:ext>
                </a:extLst>
              </p:cNvPr>
              <p:cNvSpPr txBox="1"/>
              <p:nvPr/>
            </p:nvSpPr>
            <p:spPr>
              <a:xfrm>
                <a:off x="1127736" y="744960"/>
                <a:ext cx="45159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rPr>
                        <m:t>𝑀</m:t>
                      </m:r>
                    </m:oMath>
                  </m:oMathPara>
                </a14:m>
                <a:endParaRPr lang="en-GB" noProof="0" dirty="0"/>
              </a:p>
            </p:txBody>
          </p:sp>
        </mc:Choice>
        <mc:Fallback xmlns="">
          <p:sp>
            <p:nvSpPr>
              <p:cNvPr id="28" name="TextBox 27">
                <a:extLst>
                  <a:ext uri="{FF2B5EF4-FFF2-40B4-BE49-F238E27FC236}">
                    <a16:creationId xmlns:a16="http://schemas.microsoft.com/office/drawing/2014/main" id="{2E5DB873-422F-AAF8-80EE-05358B3F08D0}"/>
                  </a:ext>
                </a:extLst>
              </p:cNvPr>
              <p:cNvSpPr txBox="1">
                <a:spLocks noRot="1" noChangeAspect="1" noMove="1" noResize="1" noEditPoints="1" noAdjustHandles="1" noChangeArrowheads="1" noChangeShapeType="1" noTextEdit="1"/>
              </p:cNvSpPr>
              <p:nvPr/>
            </p:nvSpPr>
            <p:spPr>
              <a:xfrm>
                <a:off x="1127736" y="744960"/>
                <a:ext cx="451598" cy="369332"/>
              </a:xfrm>
              <a:prstGeom prst="rect">
                <a:avLst/>
              </a:prstGeom>
              <a:blipFill>
                <a:blip r:embed="rId14"/>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4DF4BF8-FFF5-E3DE-24E7-9A49D13BB820}"/>
                  </a:ext>
                </a:extLst>
              </p:cNvPr>
              <p:cNvSpPr txBox="1"/>
              <p:nvPr/>
            </p:nvSpPr>
            <p:spPr>
              <a:xfrm>
                <a:off x="2004648" y="391556"/>
                <a:ext cx="37696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rPr>
                        <m:t>𝐿</m:t>
                      </m:r>
                    </m:oMath>
                  </m:oMathPara>
                </a14:m>
                <a:endParaRPr lang="en-GB" noProof="0" dirty="0"/>
              </a:p>
            </p:txBody>
          </p:sp>
        </mc:Choice>
        <mc:Fallback xmlns="">
          <p:sp>
            <p:nvSpPr>
              <p:cNvPr id="35" name="TextBox 34">
                <a:extLst>
                  <a:ext uri="{FF2B5EF4-FFF2-40B4-BE49-F238E27FC236}">
                    <a16:creationId xmlns:a16="http://schemas.microsoft.com/office/drawing/2014/main" id="{24DF4BF8-FFF5-E3DE-24E7-9A49D13BB820}"/>
                  </a:ext>
                </a:extLst>
              </p:cNvPr>
              <p:cNvSpPr txBox="1">
                <a:spLocks noRot="1" noChangeAspect="1" noMove="1" noResize="1" noEditPoints="1" noAdjustHandles="1" noChangeArrowheads="1" noChangeShapeType="1" noTextEdit="1"/>
              </p:cNvSpPr>
              <p:nvPr/>
            </p:nvSpPr>
            <p:spPr>
              <a:xfrm>
                <a:off x="2004648" y="391556"/>
                <a:ext cx="376962" cy="369332"/>
              </a:xfrm>
              <a:prstGeom prst="rect">
                <a:avLst/>
              </a:prstGeom>
              <a:blipFill>
                <a:blip r:embed="rId15"/>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C978B532-2B50-0EF0-D72E-798EC47A47FF}"/>
                  </a:ext>
                </a:extLst>
              </p:cNvPr>
              <p:cNvSpPr txBox="1"/>
              <p:nvPr/>
            </p:nvSpPr>
            <p:spPr>
              <a:xfrm>
                <a:off x="1619329" y="1218550"/>
                <a:ext cx="518988" cy="39126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i="1" noProof="0" smtClean="0">
                              <a:latin typeface="Cambria Math" panose="02040503050406030204" pitchFamily="18" charset="0"/>
                            </a:rPr>
                          </m:ctrlPr>
                        </m:sSubPr>
                        <m:e>
                          <m:r>
                            <a:rPr lang="en-GB" b="0" i="1" noProof="0" smtClean="0">
                              <a:latin typeface="Cambria Math" panose="02040503050406030204" pitchFamily="18" charset="0"/>
                            </a:rPr>
                            <m:t>𝑁</m:t>
                          </m:r>
                        </m:e>
                        <m:sub>
                          <m:r>
                            <m:rPr>
                              <m:sty m:val="p"/>
                            </m:rPr>
                            <a:rPr lang="en-GB" b="0" i="0" noProof="0" smtClean="0">
                              <a:latin typeface="Cambria Math" panose="02040503050406030204" pitchFamily="18" charset="0"/>
                            </a:rPr>
                            <m:t>p</m:t>
                          </m:r>
                        </m:sub>
                      </m:sSub>
                    </m:oMath>
                  </m:oMathPara>
                </a14:m>
                <a:endParaRPr lang="en-GB" noProof="0" dirty="0"/>
              </a:p>
            </p:txBody>
          </p:sp>
        </mc:Choice>
        <mc:Fallback xmlns="">
          <p:sp>
            <p:nvSpPr>
              <p:cNvPr id="23" name="TextBox 22">
                <a:extLst>
                  <a:ext uri="{FF2B5EF4-FFF2-40B4-BE49-F238E27FC236}">
                    <a16:creationId xmlns:a16="http://schemas.microsoft.com/office/drawing/2014/main" id="{C978B532-2B50-0EF0-D72E-798EC47A47FF}"/>
                  </a:ext>
                </a:extLst>
              </p:cNvPr>
              <p:cNvSpPr txBox="1">
                <a:spLocks noRot="1" noChangeAspect="1" noMove="1" noResize="1" noEditPoints="1" noAdjustHandles="1" noChangeArrowheads="1" noChangeShapeType="1" noTextEdit="1"/>
              </p:cNvSpPr>
              <p:nvPr/>
            </p:nvSpPr>
            <p:spPr>
              <a:xfrm>
                <a:off x="1619329" y="1218550"/>
                <a:ext cx="518988" cy="391261"/>
              </a:xfrm>
              <a:prstGeom prst="rect">
                <a:avLst/>
              </a:prstGeom>
              <a:blipFill>
                <a:blip r:embed="rId16"/>
                <a:stretch>
                  <a:fillRect b="-6250"/>
                </a:stretch>
              </a:blipFill>
            </p:spPr>
            <p:txBody>
              <a:bodyPr/>
              <a:lstStyle/>
              <a:p>
                <a:r>
                  <a:rPr lang="LID4096">
                    <a:noFill/>
                  </a:rPr>
                  <a:t> </a:t>
                </a:r>
              </a:p>
            </p:txBody>
          </p:sp>
        </mc:Fallback>
      </mc:AlternateContent>
      <p:sp>
        <p:nvSpPr>
          <p:cNvPr id="11" name="TextBox 33">
            <a:extLst>
              <a:ext uri="{FF2B5EF4-FFF2-40B4-BE49-F238E27FC236}">
                <a16:creationId xmlns:a16="http://schemas.microsoft.com/office/drawing/2014/main" id="{E0EC70B0-AA92-BD34-1B96-631479396C2D}"/>
              </a:ext>
            </a:extLst>
          </p:cNvPr>
          <p:cNvSpPr/>
          <p:nvPr/>
        </p:nvSpPr>
        <p:spPr>
          <a:xfrm>
            <a:off x="0" y="1257"/>
            <a:ext cx="4234754" cy="521766"/>
          </a:xfrm>
          <a:prstGeom prst="rect">
            <a:avLst/>
          </a:prstGeom>
          <a:solidFill>
            <a:srgbClr val="C00000">
              <a:alpha val="22000"/>
            </a:srgbClr>
          </a:solid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buNone/>
            </a:pPr>
            <a:r>
              <a:rPr lang="en-GB" sz="2800" b="0" strike="noStrike" spc="-1" noProof="0" dirty="0">
                <a:solidFill>
                  <a:srgbClr val="000000"/>
                </a:solidFill>
                <a:latin typeface="Calibri"/>
              </a:rPr>
              <a:t>Relative Error Formulation</a:t>
            </a:r>
            <a:endParaRPr lang="en-GB" sz="2800" b="0" strike="noStrike" spc="-1" noProof="0" dirty="0">
              <a:latin typeface="Arial"/>
            </a:endParaRPr>
          </a:p>
        </p:txBody>
      </p:sp>
      <p:cxnSp>
        <p:nvCxnSpPr>
          <p:cNvPr id="118" name="Straight Arrow Connector 117">
            <a:extLst>
              <a:ext uri="{FF2B5EF4-FFF2-40B4-BE49-F238E27FC236}">
                <a16:creationId xmlns:a16="http://schemas.microsoft.com/office/drawing/2014/main" id="{2BF44FED-3B25-5AB4-FF22-703C3DADECA3}"/>
              </a:ext>
            </a:extLst>
          </p:cNvPr>
          <p:cNvCxnSpPr>
            <a:cxnSpLocks/>
          </p:cNvCxnSpPr>
          <p:nvPr/>
        </p:nvCxnSpPr>
        <p:spPr>
          <a:xfrm>
            <a:off x="13485" y="3034485"/>
            <a:ext cx="2275380" cy="0"/>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9" name="TextBox 118">
                <a:extLst>
                  <a:ext uri="{FF2B5EF4-FFF2-40B4-BE49-F238E27FC236}">
                    <a16:creationId xmlns:a16="http://schemas.microsoft.com/office/drawing/2014/main" id="{3CCB549F-236B-6C86-7133-05A14A5355FC}"/>
                  </a:ext>
                </a:extLst>
              </p:cNvPr>
              <p:cNvSpPr txBox="1"/>
              <p:nvPr/>
            </p:nvSpPr>
            <p:spPr>
              <a:xfrm>
                <a:off x="2057750" y="3119637"/>
                <a:ext cx="16113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rPr>
                        <m:t>𝑡</m:t>
                      </m:r>
                    </m:oMath>
                  </m:oMathPara>
                </a14:m>
                <a:endParaRPr lang="en-GB" noProof="0" dirty="0"/>
              </a:p>
            </p:txBody>
          </p:sp>
        </mc:Choice>
        <mc:Fallback xmlns="">
          <p:sp>
            <p:nvSpPr>
              <p:cNvPr id="119" name="TextBox 118">
                <a:extLst>
                  <a:ext uri="{FF2B5EF4-FFF2-40B4-BE49-F238E27FC236}">
                    <a16:creationId xmlns:a16="http://schemas.microsoft.com/office/drawing/2014/main" id="{3CCB549F-236B-6C86-7133-05A14A5355FC}"/>
                  </a:ext>
                </a:extLst>
              </p:cNvPr>
              <p:cNvSpPr txBox="1">
                <a:spLocks noRot="1" noChangeAspect="1" noMove="1" noResize="1" noEditPoints="1" noAdjustHandles="1" noChangeArrowheads="1" noChangeShapeType="1" noTextEdit="1"/>
              </p:cNvSpPr>
              <p:nvPr/>
            </p:nvSpPr>
            <p:spPr>
              <a:xfrm>
                <a:off x="2057750" y="3119637"/>
                <a:ext cx="161133" cy="276999"/>
              </a:xfrm>
              <a:prstGeom prst="rect">
                <a:avLst/>
              </a:prstGeom>
              <a:blipFill>
                <a:blip r:embed="rId17"/>
                <a:stretch>
                  <a:fillRect l="-30769" r="-23077" b="-6667"/>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129" name="TextBox 128">
                <a:extLst>
                  <a:ext uri="{FF2B5EF4-FFF2-40B4-BE49-F238E27FC236}">
                    <a16:creationId xmlns:a16="http://schemas.microsoft.com/office/drawing/2014/main" id="{CD6D72D9-E680-0AE0-C876-815F78945F13}"/>
                  </a:ext>
                </a:extLst>
              </p:cNvPr>
              <p:cNvSpPr txBox="1"/>
              <p:nvPr/>
            </p:nvSpPr>
            <p:spPr>
              <a:xfrm>
                <a:off x="935571" y="2556718"/>
                <a:ext cx="38173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ea typeface="Cambria Math" panose="02040503050406030204" pitchFamily="18" charset="0"/>
                        </a:rPr>
                        <m:t>⋯</m:t>
                      </m:r>
                    </m:oMath>
                  </m:oMathPara>
                </a14:m>
                <a:endParaRPr lang="en-GB" noProof="0" dirty="0"/>
              </a:p>
            </p:txBody>
          </p:sp>
        </mc:Choice>
        <mc:Fallback xmlns="">
          <p:sp>
            <p:nvSpPr>
              <p:cNvPr id="129" name="TextBox 128">
                <a:extLst>
                  <a:ext uri="{FF2B5EF4-FFF2-40B4-BE49-F238E27FC236}">
                    <a16:creationId xmlns:a16="http://schemas.microsoft.com/office/drawing/2014/main" id="{CD6D72D9-E680-0AE0-C876-815F78945F13}"/>
                  </a:ext>
                </a:extLst>
              </p:cNvPr>
              <p:cNvSpPr txBox="1">
                <a:spLocks noRot="1" noChangeAspect="1" noMove="1" noResize="1" noEditPoints="1" noAdjustHandles="1" noChangeArrowheads="1" noChangeShapeType="1" noTextEdit="1"/>
              </p:cNvSpPr>
              <p:nvPr/>
            </p:nvSpPr>
            <p:spPr>
              <a:xfrm>
                <a:off x="935571" y="2556718"/>
                <a:ext cx="381730" cy="369332"/>
              </a:xfrm>
              <a:prstGeom prst="rect">
                <a:avLst/>
              </a:prstGeom>
              <a:blipFill>
                <a:blip r:embed="rId18"/>
                <a:stretch>
                  <a:fillRect/>
                </a:stretch>
              </a:blipFill>
            </p:spPr>
            <p:txBody>
              <a:bodyPr/>
              <a:lstStyle/>
              <a:p>
                <a:r>
                  <a:rPr lang="LID4096">
                    <a:noFill/>
                  </a:rPr>
                  <a:t> </a:t>
                </a:r>
              </a:p>
            </p:txBody>
          </p:sp>
        </mc:Fallback>
      </mc:AlternateContent>
      <p:sp>
        <p:nvSpPr>
          <p:cNvPr id="130" name="Rectangle: Rounded Corners 129">
            <a:extLst>
              <a:ext uri="{FF2B5EF4-FFF2-40B4-BE49-F238E27FC236}">
                <a16:creationId xmlns:a16="http://schemas.microsoft.com/office/drawing/2014/main" id="{81B0E8CF-1B65-9F2C-95FB-849090708F3C}"/>
              </a:ext>
            </a:extLst>
          </p:cNvPr>
          <p:cNvSpPr/>
          <p:nvPr/>
        </p:nvSpPr>
        <p:spPr>
          <a:xfrm>
            <a:off x="1340317" y="2525838"/>
            <a:ext cx="948548"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131" name="TextBox 130">
                <a:extLst>
                  <a:ext uri="{FF2B5EF4-FFF2-40B4-BE49-F238E27FC236}">
                    <a16:creationId xmlns:a16="http://schemas.microsoft.com/office/drawing/2014/main" id="{9309B0B8-503C-89C6-18EB-F8A2B18D70CF}"/>
                  </a:ext>
                </a:extLst>
              </p:cNvPr>
              <p:cNvSpPr txBox="1"/>
              <p:nvPr/>
            </p:nvSpPr>
            <p:spPr>
              <a:xfrm>
                <a:off x="1269985" y="2533402"/>
                <a:ext cx="793026" cy="42236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𝑡</m:t>
                          </m:r>
                        </m:e>
                        <m:sub>
                          <m:sSub>
                            <m:sSubPr>
                              <m:ctrlPr>
                                <a:rPr lang="en-GB" i="1">
                                  <a:latin typeface="Cambria Math" panose="02040503050406030204" pitchFamily="18" charset="0"/>
                                </a:rPr>
                              </m:ctrlPr>
                            </m:sSubPr>
                            <m:e>
                              <m:r>
                                <a:rPr lang="en-GB" i="1">
                                  <a:latin typeface="Cambria Math" panose="02040503050406030204" pitchFamily="18" charset="0"/>
                                </a:rPr>
                                <m:t>𝑇</m:t>
                              </m:r>
                            </m:e>
                            <m:sub>
                              <m:r>
                                <a:rPr lang="en-GB" i="1">
                                  <a:latin typeface="Cambria Math" panose="02040503050406030204" pitchFamily="18" charset="0"/>
                                </a:rPr>
                                <m:t>𝑥</m:t>
                              </m:r>
                            </m:sub>
                          </m:sSub>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𝑇</m:t>
                              </m:r>
                            </m:e>
                            <m:sub>
                              <m:r>
                                <a:rPr lang="en-GB" b="0" i="1" noProof="0" smtClean="0">
                                  <a:latin typeface="Cambria Math" panose="02040503050406030204" pitchFamily="18" charset="0"/>
                                </a:rPr>
                                <m:t>𝑦</m:t>
                              </m:r>
                            </m:sub>
                          </m:sSub>
                        </m:sub>
                      </m:sSub>
                      <m:r>
                        <a:rPr lang="en-GB" b="0" i="1" noProof="0" smtClean="0">
                          <a:latin typeface="Cambria Math" panose="02040503050406030204" pitchFamily="18" charset="0"/>
                        </a:rPr>
                        <m:t>)</m:t>
                      </m:r>
                    </m:oMath>
                  </m:oMathPara>
                </a14:m>
                <a:endParaRPr lang="en-GB" noProof="0" dirty="0"/>
              </a:p>
            </p:txBody>
          </p:sp>
        </mc:Choice>
        <mc:Fallback xmlns="">
          <p:sp>
            <p:nvSpPr>
              <p:cNvPr id="131" name="TextBox 130">
                <a:extLst>
                  <a:ext uri="{FF2B5EF4-FFF2-40B4-BE49-F238E27FC236}">
                    <a16:creationId xmlns:a16="http://schemas.microsoft.com/office/drawing/2014/main" id="{9309B0B8-503C-89C6-18EB-F8A2B18D70CF}"/>
                  </a:ext>
                </a:extLst>
              </p:cNvPr>
              <p:cNvSpPr txBox="1">
                <a:spLocks noRot="1" noChangeAspect="1" noMove="1" noResize="1" noEditPoints="1" noAdjustHandles="1" noChangeArrowheads="1" noChangeShapeType="1" noTextEdit="1"/>
              </p:cNvSpPr>
              <p:nvPr/>
            </p:nvSpPr>
            <p:spPr>
              <a:xfrm>
                <a:off x="1269985" y="2533402"/>
                <a:ext cx="793026" cy="422360"/>
              </a:xfrm>
              <a:prstGeom prst="rect">
                <a:avLst/>
              </a:prstGeom>
              <a:blipFill>
                <a:blip r:embed="rId19"/>
                <a:stretch>
                  <a:fillRect r="-40769" b="-2899"/>
                </a:stretch>
              </a:blipFill>
            </p:spPr>
            <p:txBody>
              <a:bodyPr/>
              <a:lstStyle/>
              <a:p>
                <a:r>
                  <a:rPr lang="LID4096">
                    <a:noFill/>
                  </a:rPr>
                  <a:t> </a:t>
                </a:r>
              </a:p>
            </p:txBody>
          </p:sp>
        </mc:Fallback>
      </mc:AlternateContent>
      <p:cxnSp>
        <p:nvCxnSpPr>
          <p:cNvPr id="136" name="Straight Arrow Connector 135">
            <a:extLst>
              <a:ext uri="{FF2B5EF4-FFF2-40B4-BE49-F238E27FC236}">
                <a16:creationId xmlns:a16="http://schemas.microsoft.com/office/drawing/2014/main" id="{2DBCA628-50D3-23A9-9064-C2BCAECC28C4}"/>
              </a:ext>
            </a:extLst>
          </p:cNvPr>
          <p:cNvCxnSpPr>
            <a:cxnSpLocks/>
          </p:cNvCxnSpPr>
          <p:nvPr/>
        </p:nvCxnSpPr>
        <p:spPr>
          <a:xfrm>
            <a:off x="210690" y="2304765"/>
            <a:ext cx="1843913" cy="10439"/>
          </a:xfrm>
          <a:prstGeom prst="straightConnector1">
            <a:avLst/>
          </a:prstGeom>
          <a:ln w="19050">
            <a:headEnd type="triangle" w="lg" len="lg"/>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C12B2F47-60D7-B422-1383-18B04D1243EF}"/>
                  </a:ext>
                </a:extLst>
              </p:cNvPr>
              <p:cNvSpPr txBox="1"/>
              <p:nvPr/>
            </p:nvSpPr>
            <p:spPr>
              <a:xfrm>
                <a:off x="356573" y="1829569"/>
                <a:ext cx="1644086" cy="39401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0"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𝑇</m:t>
                          </m:r>
                        </m:e>
                        <m:sub>
                          <m:r>
                            <m:rPr>
                              <m:sty m:val="p"/>
                            </m:rPr>
                            <a:rPr lang="en-GB" b="0" i="0" noProof="0" smtClean="0">
                              <a:latin typeface="Cambria Math" panose="02040503050406030204" pitchFamily="18" charset="0"/>
                              <a:ea typeface="Cambria Math" panose="02040503050406030204" pitchFamily="18" charset="0"/>
                            </a:rPr>
                            <m:t>upd</m:t>
                          </m:r>
                        </m:sub>
                      </m:sSub>
                      <m:r>
                        <a:rPr lang="en-GB" b="0" i="1" noProof="0" smtClean="0">
                          <a:latin typeface="Cambria Math" panose="02040503050406030204" pitchFamily="18" charset="0"/>
                          <a:ea typeface="Cambria Math" panose="02040503050406030204" pitchFamily="18" charset="0"/>
                        </a:rPr>
                        <m:t>=</m:t>
                      </m:r>
                      <m:sSub>
                        <m:sSubPr>
                          <m:ctrlPr>
                            <a:rPr lang="en-GB" b="0"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𝑇</m:t>
                          </m:r>
                        </m:e>
                        <m:sub>
                          <m:r>
                            <a:rPr lang="en-GB" b="0" i="1" noProof="0" smtClean="0">
                              <a:latin typeface="Cambria Math" panose="02040503050406030204" pitchFamily="18" charset="0"/>
                              <a:ea typeface="Cambria Math" panose="02040503050406030204" pitchFamily="18" charset="0"/>
                            </a:rPr>
                            <m:t>𝑥</m:t>
                          </m:r>
                        </m:sub>
                      </m:sSub>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𝑇</m:t>
                          </m:r>
                        </m:e>
                        <m:sub>
                          <m:r>
                            <a:rPr lang="en-GB" b="0" i="1" noProof="0" smtClean="0">
                              <a:latin typeface="Cambria Math" panose="02040503050406030204" pitchFamily="18" charset="0"/>
                              <a:ea typeface="Cambria Math" panose="02040503050406030204" pitchFamily="18" charset="0"/>
                            </a:rPr>
                            <m:t>𝑦</m:t>
                          </m:r>
                        </m:sub>
                      </m:sSub>
                    </m:oMath>
                  </m:oMathPara>
                </a14:m>
                <a:endParaRPr lang="en-GB" noProof="0" dirty="0"/>
              </a:p>
            </p:txBody>
          </p:sp>
        </mc:Choice>
        <mc:Fallback xmlns="">
          <p:sp>
            <p:nvSpPr>
              <p:cNvPr id="137" name="TextBox 136">
                <a:extLst>
                  <a:ext uri="{FF2B5EF4-FFF2-40B4-BE49-F238E27FC236}">
                    <a16:creationId xmlns:a16="http://schemas.microsoft.com/office/drawing/2014/main" id="{C12B2F47-60D7-B422-1383-18B04D1243EF}"/>
                  </a:ext>
                </a:extLst>
              </p:cNvPr>
              <p:cNvSpPr txBox="1">
                <a:spLocks noRot="1" noChangeAspect="1" noMove="1" noResize="1" noEditPoints="1" noAdjustHandles="1" noChangeArrowheads="1" noChangeShapeType="1" noTextEdit="1"/>
              </p:cNvSpPr>
              <p:nvPr/>
            </p:nvSpPr>
            <p:spPr>
              <a:xfrm>
                <a:off x="356573" y="1829569"/>
                <a:ext cx="1644086" cy="394019"/>
              </a:xfrm>
              <a:prstGeom prst="rect">
                <a:avLst/>
              </a:prstGeom>
              <a:blipFill>
                <a:blip r:embed="rId20"/>
                <a:stretch>
                  <a:fillRect b="-9231"/>
                </a:stretch>
              </a:blipFill>
            </p:spPr>
            <p:txBody>
              <a:bodyPr/>
              <a:lstStyle/>
              <a:p>
                <a:r>
                  <a:rPr lang="LID4096">
                    <a:noFill/>
                  </a:rPr>
                  <a:t> </a:t>
                </a:r>
              </a:p>
            </p:txBody>
          </p:sp>
        </mc:Fallback>
      </mc:AlternateContent>
      <p:sp>
        <p:nvSpPr>
          <p:cNvPr id="39" name="TextBox 38">
            <a:extLst>
              <a:ext uri="{FF2B5EF4-FFF2-40B4-BE49-F238E27FC236}">
                <a16:creationId xmlns:a16="http://schemas.microsoft.com/office/drawing/2014/main" id="{CF259631-86CF-6960-20AD-A3BC7954E810}"/>
              </a:ext>
            </a:extLst>
          </p:cNvPr>
          <p:cNvSpPr txBox="1"/>
          <p:nvPr/>
        </p:nvSpPr>
        <p:spPr>
          <a:xfrm>
            <a:off x="11217826" y="375476"/>
            <a:ext cx="402674" cy="307777"/>
          </a:xfrm>
          <a:prstGeom prst="rect">
            <a:avLst/>
          </a:prstGeom>
          <a:noFill/>
        </p:spPr>
        <p:txBody>
          <a:bodyPr wrap="none" rtlCol="0">
            <a:spAutoFit/>
          </a:bodyPr>
          <a:lstStyle/>
          <a:p>
            <a:r>
              <a:rPr lang="en-GB" sz="1400" noProof="0" dirty="0"/>
              <a:t>(1)</a:t>
            </a:r>
          </a:p>
        </p:txBody>
      </p:sp>
      <p:grpSp>
        <p:nvGrpSpPr>
          <p:cNvPr id="3" name="Group 2">
            <a:extLst>
              <a:ext uri="{FF2B5EF4-FFF2-40B4-BE49-F238E27FC236}">
                <a16:creationId xmlns:a16="http://schemas.microsoft.com/office/drawing/2014/main" id="{7FD6AD54-6F7B-8B6D-1D52-198E9A62BB38}"/>
              </a:ext>
            </a:extLst>
          </p:cNvPr>
          <p:cNvGrpSpPr/>
          <p:nvPr/>
        </p:nvGrpSpPr>
        <p:grpSpPr>
          <a:xfrm>
            <a:off x="5307275" y="1087992"/>
            <a:ext cx="5756989" cy="1666476"/>
            <a:chOff x="5327431" y="1249136"/>
            <a:chExt cx="7082810" cy="1809187"/>
          </a:xfrm>
        </p:grpSpPr>
        <p:grpSp>
          <p:nvGrpSpPr>
            <p:cNvPr id="18" name="Group 17">
              <a:extLst>
                <a:ext uri="{FF2B5EF4-FFF2-40B4-BE49-F238E27FC236}">
                  <a16:creationId xmlns:a16="http://schemas.microsoft.com/office/drawing/2014/main" id="{1FF6A8A3-28A9-B963-57F0-163630ED71D1}"/>
                </a:ext>
              </a:extLst>
            </p:cNvPr>
            <p:cNvGrpSpPr>
              <a:grpSpLocks noChangeAspect="1"/>
            </p:cNvGrpSpPr>
            <p:nvPr/>
          </p:nvGrpSpPr>
          <p:grpSpPr>
            <a:xfrm>
              <a:off x="5327431" y="1249136"/>
              <a:ext cx="6881473" cy="1809187"/>
              <a:chOff x="4847795" y="1045847"/>
              <a:chExt cx="7909738" cy="2079522"/>
            </a:xfrm>
          </p:grpSpPr>
          <p:sp>
            <p:nvSpPr>
              <p:cNvPr id="24" name="Right Triangle 23">
                <a:extLst>
                  <a:ext uri="{FF2B5EF4-FFF2-40B4-BE49-F238E27FC236}">
                    <a16:creationId xmlns:a16="http://schemas.microsoft.com/office/drawing/2014/main" id="{4E2C5D8B-1560-4C3B-5751-EF01A7E1E867}"/>
                  </a:ext>
                </a:extLst>
              </p:cNvPr>
              <p:cNvSpPr/>
              <p:nvPr/>
            </p:nvSpPr>
            <p:spPr>
              <a:xfrm flipH="1" flipV="1">
                <a:off x="6408319" y="2127071"/>
                <a:ext cx="5257320" cy="364680"/>
              </a:xfrm>
              <a:prstGeom prst="rtTriangle">
                <a:avLst/>
              </a:prstGeom>
              <a:gradFill flip="none" rotWithShape="1">
                <a:gsLst>
                  <a:gs pos="0">
                    <a:schemeClr val="accent1">
                      <a:lumMod val="5000"/>
                      <a:lumOff val="95000"/>
                    </a:schemeClr>
                  </a:gs>
                  <a:gs pos="75000">
                    <a:schemeClr val="accent1">
                      <a:lumMod val="45000"/>
                      <a:lumOff val="55000"/>
                    </a:schemeClr>
                  </a:gs>
                  <a:gs pos="100000">
                    <a:schemeClr val="accent1"/>
                  </a:gs>
                </a:gsLst>
                <a:lin ang="108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600" noProof="0" dirty="0"/>
              </a:p>
            </p:txBody>
          </p:sp>
          <p:sp>
            <p:nvSpPr>
              <p:cNvPr id="2" name="Right Triangle 1">
                <a:extLst>
                  <a:ext uri="{FF2B5EF4-FFF2-40B4-BE49-F238E27FC236}">
                    <a16:creationId xmlns:a16="http://schemas.microsoft.com/office/drawing/2014/main" id="{BA48A29D-3C0F-07FE-137F-E82621B5BE63}"/>
                  </a:ext>
                </a:extLst>
              </p:cNvPr>
              <p:cNvSpPr/>
              <p:nvPr/>
            </p:nvSpPr>
            <p:spPr>
              <a:xfrm>
                <a:off x="6468573" y="1666985"/>
                <a:ext cx="5257320" cy="364680"/>
              </a:xfrm>
              <a:prstGeom prst="rtTriangle">
                <a:avLst/>
              </a:prstGeom>
              <a:gradFill flip="none" rotWithShape="1">
                <a:gsLst>
                  <a:gs pos="0">
                    <a:schemeClr val="accent1">
                      <a:lumMod val="5000"/>
                      <a:lumOff val="95000"/>
                    </a:schemeClr>
                  </a:gs>
                  <a:gs pos="75000">
                    <a:schemeClr val="accent1">
                      <a:lumMod val="45000"/>
                      <a:lumOff val="55000"/>
                    </a:schemeClr>
                  </a:gs>
                  <a:gs pos="100000">
                    <a:schemeClr val="accent1"/>
                  </a:gs>
                </a:gsLst>
                <a:lin ang="108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600" noProof="0"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60384A7-CC3B-8A7E-6C16-406040D3777A}"/>
                      </a:ext>
                    </a:extLst>
                  </p:cNvPr>
                  <p:cNvSpPr txBox="1"/>
                  <p:nvPr/>
                </p:nvSpPr>
                <p:spPr>
                  <a:xfrm>
                    <a:off x="4947080" y="1057325"/>
                    <a:ext cx="2629547" cy="422467"/>
                  </a:xfrm>
                  <a:prstGeom prst="rect">
                    <a:avLst/>
                  </a:prstGeom>
                  <a:noFill/>
                </p:spPr>
                <p:txBody>
                  <a:bodyPr wrap="square" rtlCol="0">
                    <a:spAutoFit/>
                  </a:bodyPr>
                  <a:lstStyle/>
                  <a:p>
                    <a:r>
                      <a:rPr lang="en-GB" sz="1600" noProof="0" dirty="0"/>
                      <a:t>Relative Error </a:t>
                    </a:r>
                    <a14:m>
                      <m:oMath xmlns:m="http://schemas.openxmlformats.org/officeDocument/2006/math">
                        <m:r>
                          <a:rPr lang="en-GB" sz="1600" b="0" i="1" noProof="0" smtClean="0">
                            <a:latin typeface="Cambria Math" panose="02040503050406030204" pitchFamily="18" charset="0"/>
                          </a:rPr>
                          <m:t>=1</m:t>
                        </m:r>
                      </m:oMath>
                    </a14:m>
                    <a:endParaRPr lang="en-GB" sz="1600" noProof="0" dirty="0"/>
                  </a:p>
                </p:txBody>
              </p:sp>
            </mc:Choice>
            <mc:Fallback xmlns="">
              <p:sp>
                <p:nvSpPr>
                  <p:cNvPr id="4" name="TextBox 3">
                    <a:extLst>
                      <a:ext uri="{FF2B5EF4-FFF2-40B4-BE49-F238E27FC236}">
                        <a16:creationId xmlns:a16="http://schemas.microsoft.com/office/drawing/2014/main" id="{960384A7-CC3B-8A7E-6C16-406040D3777A}"/>
                      </a:ext>
                    </a:extLst>
                  </p:cNvPr>
                  <p:cNvSpPr txBox="1">
                    <a:spLocks noRot="1" noChangeAspect="1" noMove="1" noResize="1" noEditPoints="1" noAdjustHandles="1" noChangeArrowheads="1" noChangeShapeType="1" noTextEdit="1"/>
                  </p:cNvSpPr>
                  <p:nvPr/>
                </p:nvSpPr>
                <p:spPr>
                  <a:xfrm>
                    <a:off x="4947080" y="1057325"/>
                    <a:ext cx="2629547" cy="422467"/>
                  </a:xfrm>
                  <a:prstGeom prst="rect">
                    <a:avLst/>
                  </a:prstGeom>
                  <a:blipFill>
                    <a:blip r:embed="rId21"/>
                    <a:stretch>
                      <a:fillRect l="-1639" t="-5357" b="-21429"/>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2FB3AAF9-F80E-FA55-0E2F-C363FD754A2D}"/>
                      </a:ext>
                    </a:extLst>
                  </p:cNvPr>
                  <p:cNvSpPr txBox="1"/>
                  <p:nvPr/>
                </p:nvSpPr>
                <p:spPr>
                  <a:xfrm>
                    <a:off x="7696430" y="1045847"/>
                    <a:ext cx="5061103" cy="444471"/>
                  </a:xfrm>
                  <a:prstGeom prst="rect">
                    <a:avLst/>
                  </a:prstGeom>
                  <a:noFill/>
                </p:spPr>
                <p:txBody>
                  <a:bodyPr wrap="square" rtlCol="0">
                    <a:spAutoFit/>
                  </a:bodyPr>
                  <a:lstStyle/>
                  <a:p>
                    <a:r>
                      <a:rPr lang="en-GB" sz="1600" noProof="0" dirty="0"/>
                      <a:t>Relative Error </a:t>
                    </a:r>
                    <a14:m>
                      <m:oMath xmlns:m="http://schemas.openxmlformats.org/officeDocument/2006/math">
                        <m:r>
                          <a:rPr lang="en-GB" sz="1600" b="0" i="1" noProof="0" smtClean="0">
                            <a:latin typeface="Cambria Math" panose="02040503050406030204" pitchFamily="18" charset="0"/>
                          </a:rPr>
                          <m:t>=</m:t>
                        </m:r>
                        <m:r>
                          <a:rPr lang="de-DE" sz="1600" b="0" i="1" noProof="0" smtClean="0">
                            <a:latin typeface="Cambria Math" panose="02040503050406030204" pitchFamily="18" charset="0"/>
                          </a:rPr>
                          <m:t>𝑚</m:t>
                        </m:r>
                        <m:r>
                          <a:rPr lang="de-DE" sz="1600" b="0" i="1" noProof="0" smtClean="0">
                            <a:latin typeface="Cambria Math" panose="02040503050406030204" pitchFamily="18" charset="0"/>
                            <a:ea typeface="Cambria Math" panose="02040503050406030204" pitchFamily="18" charset="0"/>
                          </a:rPr>
                          <m:t>∙</m:t>
                        </m:r>
                        <m:sSup>
                          <m:sSupPr>
                            <m:ctrlPr>
                              <a:rPr lang="en-GB" sz="1600" b="0" i="1" noProof="0" smtClean="0">
                                <a:latin typeface="Cambria Math" panose="02040503050406030204" pitchFamily="18" charset="0"/>
                              </a:rPr>
                            </m:ctrlPr>
                          </m:sSupPr>
                          <m:e>
                            <m:r>
                              <a:rPr lang="en-GB" sz="1600" b="0" i="1" noProof="0" smtClean="0">
                                <a:latin typeface="Cambria Math" panose="02040503050406030204" pitchFamily="18" charset="0"/>
                              </a:rPr>
                              <m:t>10</m:t>
                            </m:r>
                          </m:e>
                          <m:sup>
                            <m:r>
                              <a:rPr lang="de-DE" sz="1600" b="0" i="1" noProof="0" smtClean="0">
                                <a:latin typeface="Cambria Math" panose="02040503050406030204" pitchFamily="18" charset="0"/>
                              </a:rPr>
                              <m:t>−</m:t>
                            </m:r>
                            <m:r>
                              <a:rPr lang="en-GB" sz="1600" b="0" i="1" noProof="0" smtClean="0">
                                <a:latin typeface="Cambria Math" panose="02040503050406030204" pitchFamily="18" charset="0"/>
                              </a:rPr>
                              <m:t>𝑛</m:t>
                            </m:r>
                            <m:r>
                              <a:rPr lang="en-GB" sz="1600" b="0" i="1" noProof="0" smtClean="0">
                                <a:latin typeface="Cambria Math" panose="02040503050406030204" pitchFamily="18" charset="0"/>
                              </a:rPr>
                              <m:t>(</m:t>
                            </m:r>
                            <m:r>
                              <a:rPr lang="en-GB" sz="1600" b="0" i="1" noProof="0" smtClean="0">
                                <a:latin typeface="Cambria Math" panose="02040503050406030204" pitchFamily="18" charset="0"/>
                              </a:rPr>
                              <m:t>𝐿</m:t>
                            </m:r>
                            <m:r>
                              <a:rPr lang="en-GB" sz="1600" b="0" i="1" noProof="0" smtClean="0">
                                <a:latin typeface="Cambria Math" panose="02040503050406030204" pitchFamily="18" charset="0"/>
                              </a:rPr>
                              <m:t>,</m:t>
                            </m:r>
                            <m:r>
                              <a:rPr lang="en-GB" sz="1600" b="0" i="1" noProof="0" smtClean="0">
                                <a:latin typeface="Cambria Math" panose="02040503050406030204" pitchFamily="18" charset="0"/>
                              </a:rPr>
                              <m:t>𝑀</m:t>
                            </m:r>
                            <m:r>
                              <a:rPr lang="en-GB" sz="1600" b="0" i="1" noProof="0" smtClean="0">
                                <a:latin typeface="Cambria Math" panose="02040503050406030204" pitchFamily="18" charset="0"/>
                              </a:rPr>
                              <m:t>,</m:t>
                            </m:r>
                            <m:sSub>
                              <m:sSubPr>
                                <m:ctrlPr>
                                  <a:rPr lang="en-GB" sz="1600" i="1" noProof="0" smtClean="0">
                                    <a:latin typeface="Cambria Math" panose="02040503050406030204" pitchFamily="18" charset="0"/>
                                    <a:ea typeface="Cambria Math" panose="02040503050406030204" pitchFamily="18" charset="0"/>
                                  </a:rPr>
                                </m:ctrlPr>
                              </m:sSubPr>
                              <m:e>
                                <m:r>
                                  <a:rPr lang="en-GB" sz="1600" i="1" noProof="0" smtClean="0">
                                    <a:latin typeface="Cambria Math" panose="02040503050406030204" pitchFamily="18" charset="0"/>
                                    <a:ea typeface="Cambria Math" panose="02040503050406030204" pitchFamily="18" charset="0"/>
                                  </a:rPr>
                                  <m:t>𝑁</m:t>
                                </m:r>
                              </m:e>
                              <m:sub>
                                <m:r>
                                  <m:rPr>
                                    <m:sty m:val="p"/>
                                  </m:rPr>
                                  <a:rPr lang="en-GB" sz="1600" noProof="0" smtClean="0">
                                    <a:latin typeface="Cambria Math" panose="02040503050406030204" pitchFamily="18" charset="0"/>
                                    <a:ea typeface="Cambria Math" panose="02040503050406030204" pitchFamily="18" charset="0"/>
                                  </a:rPr>
                                  <m:t>p</m:t>
                                </m:r>
                              </m:sub>
                            </m:sSub>
                            <m:r>
                              <a:rPr lang="en-GB" sz="1600" i="1" noProof="0" smtClean="0">
                                <a:latin typeface="Cambria Math" panose="02040503050406030204" pitchFamily="18" charset="0"/>
                              </a:rPr>
                              <m:t>,</m:t>
                            </m:r>
                            <m:sSub>
                              <m:sSubPr>
                                <m:ctrlPr>
                                  <a:rPr lang="en-GB" sz="1600" i="1" noProof="0" smtClean="0">
                                    <a:latin typeface="Cambria Math" panose="02040503050406030204" pitchFamily="18" charset="0"/>
                                    <a:ea typeface="Cambria Math" panose="02040503050406030204" pitchFamily="18" charset="0"/>
                                  </a:rPr>
                                </m:ctrlPr>
                              </m:sSubPr>
                              <m:e>
                                <m:r>
                                  <a:rPr lang="en-GB" sz="1600" i="1" noProof="0" smtClean="0">
                                    <a:latin typeface="Cambria Math" panose="02040503050406030204" pitchFamily="18" charset="0"/>
                                    <a:ea typeface="Cambria Math" panose="02040503050406030204" pitchFamily="18" charset="0"/>
                                  </a:rPr>
                                  <m:t>𝑇</m:t>
                                </m:r>
                              </m:e>
                              <m:sub>
                                <m:r>
                                  <m:rPr>
                                    <m:sty m:val="p"/>
                                  </m:rPr>
                                  <a:rPr lang="en-GB" sz="1600" noProof="0" smtClean="0">
                                    <a:latin typeface="Cambria Math" panose="02040503050406030204" pitchFamily="18" charset="0"/>
                                    <a:ea typeface="Cambria Math" panose="02040503050406030204" pitchFamily="18" charset="0"/>
                                  </a:rPr>
                                  <m:t>upd</m:t>
                                </m:r>
                              </m:sub>
                            </m:sSub>
                            <m:r>
                              <a:rPr lang="en-GB" sz="1600" b="0" i="1" noProof="0" smtClean="0">
                                <a:latin typeface="Cambria Math" panose="02040503050406030204" pitchFamily="18" charset="0"/>
                              </a:rPr>
                              <m:t>)</m:t>
                            </m:r>
                          </m:sup>
                        </m:sSup>
                      </m:oMath>
                    </a14:m>
                    <a:endParaRPr lang="en-GB" sz="1600" noProof="0" dirty="0"/>
                  </a:p>
                </p:txBody>
              </p:sp>
            </mc:Choice>
            <mc:Fallback xmlns="">
              <p:sp>
                <p:nvSpPr>
                  <p:cNvPr id="10" name="TextBox 9">
                    <a:extLst>
                      <a:ext uri="{FF2B5EF4-FFF2-40B4-BE49-F238E27FC236}">
                        <a16:creationId xmlns:a16="http://schemas.microsoft.com/office/drawing/2014/main" id="{2FB3AAF9-F80E-FA55-0E2F-C363FD754A2D}"/>
                      </a:ext>
                    </a:extLst>
                  </p:cNvPr>
                  <p:cNvSpPr txBox="1">
                    <a:spLocks noRot="1" noChangeAspect="1" noMove="1" noResize="1" noEditPoints="1" noAdjustHandles="1" noChangeArrowheads="1" noChangeShapeType="1" noTextEdit="1"/>
                  </p:cNvSpPr>
                  <p:nvPr/>
                </p:nvSpPr>
                <p:spPr>
                  <a:xfrm>
                    <a:off x="7696430" y="1045847"/>
                    <a:ext cx="5061103" cy="444471"/>
                  </a:xfrm>
                  <a:prstGeom prst="rect">
                    <a:avLst/>
                  </a:prstGeom>
                  <a:blipFill>
                    <a:blip r:embed="rId22"/>
                    <a:stretch>
                      <a:fillRect l="-852" b="-20339"/>
                    </a:stretch>
                  </a:blipFill>
                </p:spPr>
                <p:txBody>
                  <a:bodyPr/>
                  <a:lstStyle/>
                  <a:p>
                    <a:r>
                      <a:rPr lang="LID4096">
                        <a:noFill/>
                      </a:rPr>
                      <a:t> </a:t>
                    </a:r>
                  </a:p>
                </p:txBody>
              </p:sp>
            </mc:Fallback>
          </mc:AlternateContent>
          <p:sp>
            <p:nvSpPr>
              <p:cNvPr id="13" name="TextBox 12">
                <a:extLst>
                  <a:ext uri="{FF2B5EF4-FFF2-40B4-BE49-F238E27FC236}">
                    <a16:creationId xmlns:a16="http://schemas.microsoft.com/office/drawing/2014/main" id="{7C577DC3-0442-95F9-01D6-5FCAD8A9CB84}"/>
                  </a:ext>
                </a:extLst>
              </p:cNvPr>
              <p:cNvSpPr txBox="1"/>
              <p:nvPr/>
            </p:nvSpPr>
            <p:spPr>
              <a:xfrm>
                <a:off x="6164025" y="2736226"/>
                <a:ext cx="671051" cy="389143"/>
              </a:xfrm>
              <a:prstGeom prst="rect">
                <a:avLst/>
              </a:prstGeom>
              <a:noFill/>
            </p:spPr>
            <p:txBody>
              <a:bodyPr wrap="none" rtlCol="0">
                <a:spAutoFit/>
              </a:bodyPr>
              <a:lstStyle/>
              <a:p>
                <a:r>
                  <a:rPr lang="en-GB" sz="1600" noProof="0" dirty="0"/>
                  <a:t>1-bit</a:t>
                </a:r>
              </a:p>
            </p:txBody>
          </p:sp>
          <p:cxnSp>
            <p:nvCxnSpPr>
              <p:cNvPr id="15" name="Straight Connector 14">
                <a:extLst>
                  <a:ext uri="{FF2B5EF4-FFF2-40B4-BE49-F238E27FC236}">
                    <a16:creationId xmlns:a16="http://schemas.microsoft.com/office/drawing/2014/main" id="{6BE7227B-6F39-AC95-0F75-006345783764}"/>
                  </a:ext>
                </a:extLst>
              </p:cNvPr>
              <p:cNvCxnSpPr>
                <a:cxnSpLocks/>
              </p:cNvCxnSpPr>
              <p:nvPr/>
            </p:nvCxnSpPr>
            <p:spPr>
              <a:xfrm>
                <a:off x="9460242" y="1444028"/>
                <a:ext cx="0" cy="135516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B256ADE-899E-BC8F-9002-78E627C839C1}"/>
                  </a:ext>
                </a:extLst>
              </p:cNvPr>
              <p:cNvCxnSpPr>
                <a:cxnSpLocks/>
                <a:endCxn id="13" idx="0"/>
              </p:cNvCxnSpPr>
              <p:nvPr/>
            </p:nvCxnSpPr>
            <p:spPr>
              <a:xfrm>
                <a:off x="6468573" y="1495916"/>
                <a:ext cx="30978" cy="124031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865B32EA-4ED9-27F7-5F4C-351D12928012}"/>
                      </a:ext>
                    </a:extLst>
                  </p:cNvPr>
                  <p:cNvSpPr txBox="1"/>
                  <p:nvPr/>
                </p:nvSpPr>
                <p:spPr>
                  <a:xfrm>
                    <a:off x="9036979" y="2654924"/>
                    <a:ext cx="1311957" cy="389143"/>
                  </a:xfrm>
                  <a:prstGeom prst="rect">
                    <a:avLst/>
                  </a:prstGeom>
                  <a:solidFill>
                    <a:schemeClr val="bg1"/>
                  </a:solidFill>
                </p:spPr>
                <p:txBody>
                  <a:bodyPr wrap="none" rtlCol="0">
                    <a:spAutoFit/>
                  </a:bodyPr>
                  <a:lstStyle/>
                  <a:p>
                    <a14:m>
                      <m:oMath xmlns:m="http://schemas.openxmlformats.org/officeDocument/2006/math">
                        <m:func>
                          <m:funcPr>
                            <m:ctrlPr>
                              <a:rPr lang="en-GB" sz="1600" i="1" noProof="0" smtClean="0">
                                <a:latin typeface="Cambria Math" panose="02040503050406030204" pitchFamily="18" charset="0"/>
                              </a:rPr>
                            </m:ctrlPr>
                          </m:funcPr>
                          <m:fName>
                            <m:sSub>
                              <m:sSubPr>
                                <m:ctrlPr>
                                  <a:rPr lang="en-GB" sz="1600" i="1">
                                    <a:latin typeface="Cambria Math" panose="02040503050406030204" pitchFamily="18" charset="0"/>
                                  </a:rPr>
                                </m:ctrlPr>
                              </m:sSubPr>
                              <m:e>
                                <m:r>
                                  <m:rPr>
                                    <m:sty m:val="p"/>
                                  </m:rPr>
                                  <a:rPr lang="en-GB" sz="1600">
                                    <a:latin typeface="Cambria Math" panose="02040503050406030204" pitchFamily="18" charset="0"/>
                                  </a:rPr>
                                  <m:t>log</m:t>
                                </m:r>
                              </m:e>
                              <m:sub>
                                <m:r>
                                  <a:rPr lang="de-DE" sz="1600" b="0" i="1" smtClean="0">
                                    <a:latin typeface="Cambria Math" panose="02040503050406030204" pitchFamily="18" charset="0"/>
                                  </a:rPr>
                                  <m:t>2</m:t>
                                </m:r>
                              </m:sub>
                            </m:sSub>
                            <m:r>
                              <a:rPr lang="en-GB" sz="1600" b="0" i="1" smtClean="0">
                                <a:latin typeface="Cambria Math" panose="02040503050406030204" pitchFamily="18" charset="0"/>
                              </a:rPr>
                              <m:t>𝑛</m:t>
                            </m:r>
                          </m:fName>
                          <m:e>
                            <m:r>
                              <a:rPr lang="en-GB" sz="1600" b="0" i="1" noProof="0" smtClean="0">
                                <a:latin typeface="Cambria Math" panose="02040503050406030204" pitchFamily="18" charset="0"/>
                              </a:rPr>
                              <m:t> </m:t>
                            </m:r>
                          </m:e>
                        </m:func>
                      </m:oMath>
                    </a14:m>
                    <a:r>
                      <a:rPr lang="en-GB" sz="1600" noProof="0" dirty="0"/>
                      <a:t>-bits</a:t>
                    </a:r>
                  </a:p>
                </p:txBody>
              </p:sp>
            </mc:Choice>
            <mc:Fallback xmlns="">
              <p:sp>
                <p:nvSpPr>
                  <p:cNvPr id="17" name="TextBox 16">
                    <a:extLst>
                      <a:ext uri="{FF2B5EF4-FFF2-40B4-BE49-F238E27FC236}">
                        <a16:creationId xmlns:a16="http://schemas.microsoft.com/office/drawing/2014/main" id="{865B32EA-4ED9-27F7-5F4C-351D12928012}"/>
                      </a:ext>
                    </a:extLst>
                  </p:cNvPr>
                  <p:cNvSpPr txBox="1">
                    <a:spLocks noRot="1" noChangeAspect="1" noMove="1" noResize="1" noEditPoints="1" noAdjustHandles="1" noChangeArrowheads="1" noChangeShapeType="1" noTextEdit="1"/>
                  </p:cNvSpPr>
                  <p:nvPr/>
                </p:nvSpPr>
                <p:spPr>
                  <a:xfrm>
                    <a:off x="9036979" y="2654924"/>
                    <a:ext cx="1311957" cy="389143"/>
                  </a:xfrm>
                  <a:prstGeom prst="rect">
                    <a:avLst/>
                  </a:prstGeom>
                  <a:blipFill>
                    <a:blip r:embed="rId23"/>
                    <a:stretch>
                      <a:fillRect l="-658" t="-5882" r="-24342" b="-33333"/>
                    </a:stretch>
                  </a:blipFill>
                </p:spPr>
                <p:txBody>
                  <a:bodyPr/>
                  <a:lstStyle/>
                  <a:p>
                    <a:r>
                      <a:rPr lang="LID4096">
                        <a:noFill/>
                      </a:rPr>
                      <a:t> </a:t>
                    </a:r>
                  </a:p>
                </p:txBody>
              </p:sp>
            </mc:Fallback>
          </mc:AlternateContent>
          <p:cxnSp>
            <p:nvCxnSpPr>
              <p:cNvPr id="19" name="Straight Connector 18">
                <a:extLst>
                  <a:ext uri="{FF2B5EF4-FFF2-40B4-BE49-F238E27FC236}">
                    <a16:creationId xmlns:a16="http://schemas.microsoft.com/office/drawing/2014/main" id="{C5B9869F-5BD8-62A0-D39E-77E34822606E}"/>
                  </a:ext>
                </a:extLst>
              </p:cNvPr>
              <p:cNvCxnSpPr>
                <a:cxnSpLocks/>
              </p:cNvCxnSpPr>
              <p:nvPr/>
            </p:nvCxnSpPr>
            <p:spPr>
              <a:xfrm>
                <a:off x="4947080" y="2086568"/>
                <a:ext cx="7041750" cy="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6B8F90F8-1F51-0F61-F99F-40273AB27C2F}"/>
                  </a:ext>
                </a:extLst>
              </p:cNvPr>
              <p:cNvSpPr txBox="1"/>
              <p:nvPr/>
            </p:nvSpPr>
            <p:spPr>
              <a:xfrm>
                <a:off x="4847795" y="1557240"/>
                <a:ext cx="1312252" cy="389143"/>
              </a:xfrm>
              <a:prstGeom prst="rect">
                <a:avLst/>
              </a:prstGeom>
              <a:noFill/>
            </p:spPr>
            <p:txBody>
              <a:bodyPr wrap="none" rtlCol="0">
                <a:spAutoFit/>
              </a:bodyPr>
              <a:lstStyle/>
              <a:p>
                <a:r>
                  <a:rPr lang="en-GB" sz="1600" noProof="0" dirty="0"/>
                  <a:t>Magnitude</a:t>
                </a:r>
              </a:p>
            </p:txBody>
          </p:sp>
          <p:sp>
            <p:nvSpPr>
              <p:cNvPr id="21" name="TextBox 20">
                <a:extLst>
                  <a:ext uri="{FF2B5EF4-FFF2-40B4-BE49-F238E27FC236}">
                    <a16:creationId xmlns:a16="http://schemas.microsoft.com/office/drawing/2014/main" id="{CC7BED8C-3472-60E7-B708-B1C88826832F}"/>
                  </a:ext>
                </a:extLst>
              </p:cNvPr>
              <p:cNvSpPr txBox="1"/>
              <p:nvPr/>
            </p:nvSpPr>
            <p:spPr>
              <a:xfrm>
                <a:off x="5381671" y="2271212"/>
                <a:ext cx="604719" cy="389143"/>
              </a:xfrm>
              <a:prstGeom prst="rect">
                <a:avLst/>
              </a:prstGeom>
              <a:noFill/>
            </p:spPr>
            <p:txBody>
              <a:bodyPr wrap="none" rtlCol="0">
                <a:spAutoFit/>
              </a:bodyPr>
              <a:lstStyle/>
              <a:p>
                <a:r>
                  <a:rPr lang="en-GB" sz="1600" noProof="0" dirty="0"/>
                  <a:t>Bits</a:t>
                </a:r>
              </a:p>
            </p:txBody>
          </p:sp>
        </p:grpSp>
        <p:sp>
          <p:nvSpPr>
            <p:cNvPr id="41" name="TextBox 40">
              <a:extLst>
                <a:ext uri="{FF2B5EF4-FFF2-40B4-BE49-F238E27FC236}">
                  <a16:creationId xmlns:a16="http://schemas.microsoft.com/office/drawing/2014/main" id="{B0910BC8-A360-F4D5-6F78-2258904364E4}"/>
                </a:ext>
              </a:extLst>
            </p:cNvPr>
            <p:cNvSpPr txBox="1"/>
            <p:nvPr/>
          </p:nvSpPr>
          <p:spPr>
            <a:xfrm>
              <a:off x="12007567" y="1249136"/>
              <a:ext cx="402674" cy="307777"/>
            </a:xfrm>
            <a:prstGeom prst="rect">
              <a:avLst/>
            </a:prstGeom>
            <a:noFill/>
          </p:spPr>
          <p:txBody>
            <a:bodyPr wrap="none" rtlCol="0">
              <a:spAutoFit/>
            </a:bodyPr>
            <a:lstStyle/>
            <a:p>
              <a:r>
                <a:rPr lang="en-GB" sz="1400" noProof="0" dirty="0"/>
                <a:t>(2)</a:t>
              </a:r>
            </a:p>
          </p:txBody>
        </p:sp>
        <p:sp>
          <p:nvSpPr>
            <p:cNvPr id="42" name="TextBox 41">
              <a:extLst>
                <a:ext uri="{FF2B5EF4-FFF2-40B4-BE49-F238E27FC236}">
                  <a16:creationId xmlns:a16="http://schemas.microsoft.com/office/drawing/2014/main" id="{7EBB0C25-ED49-CC3E-A3DF-4DB80AE6C025}"/>
                </a:ext>
              </a:extLst>
            </p:cNvPr>
            <p:cNvSpPr txBox="1"/>
            <p:nvPr/>
          </p:nvSpPr>
          <p:spPr>
            <a:xfrm>
              <a:off x="10113424" y="2658044"/>
              <a:ext cx="402674" cy="307777"/>
            </a:xfrm>
            <a:prstGeom prst="rect">
              <a:avLst/>
            </a:prstGeom>
            <a:noFill/>
          </p:spPr>
          <p:txBody>
            <a:bodyPr wrap="none" rtlCol="0">
              <a:spAutoFit/>
            </a:bodyPr>
            <a:lstStyle/>
            <a:p>
              <a:r>
                <a:rPr lang="en-GB" sz="1400" noProof="0" dirty="0"/>
                <a:t>(3)</a:t>
              </a:r>
            </a:p>
          </p:txBody>
        </p:sp>
      </p:grpSp>
      <p:cxnSp>
        <p:nvCxnSpPr>
          <p:cNvPr id="49" name="Connector: Elbow 48">
            <a:extLst>
              <a:ext uri="{FF2B5EF4-FFF2-40B4-BE49-F238E27FC236}">
                <a16:creationId xmlns:a16="http://schemas.microsoft.com/office/drawing/2014/main" id="{756757D6-5657-7A7A-C70B-AA69B4CFB392}"/>
              </a:ext>
            </a:extLst>
          </p:cNvPr>
          <p:cNvCxnSpPr>
            <a:cxnSpLocks/>
          </p:cNvCxnSpPr>
          <p:nvPr/>
        </p:nvCxnSpPr>
        <p:spPr>
          <a:xfrm flipV="1">
            <a:off x="6901346" y="4993048"/>
            <a:ext cx="390207" cy="1038"/>
          </a:xfrm>
          <a:prstGeom prst="bentConnector3">
            <a:avLst>
              <a:gd name="adj1" fmla="val 50000"/>
            </a:avLst>
          </a:prstGeom>
          <a:ln w="15875">
            <a:headEnd type="triangle" w="lg" len="lg"/>
            <a:tailEnd type="non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0" name="TextBox 149">
                <a:extLst>
                  <a:ext uri="{FF2B5EF4-FFF2-40B4-BE49-F238E27FC236}">
                    <a16:creationId xmlns:a16="http://schemas.microsoft.com/office/drawing/2014/main" id="{E2733F58-7608-A93D-1CA8-F6DFC7DE9B7F}"/>
                  </a:ext>
                </a:extLst>
              </p:cNvPr>
              <p:cNvSpPr txBox="1"/>
              <p:nvPr/>
            </p:nvSpPr>
            <p:spPr>
              <a:xfrm>
                <a:off x="402871" y="1286418"/>
                <a:ext cx="518988" cy="39126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i="1" noProof="0" smtClean="0">
                              <a:latin typeface="Cambria Math" panose="02040503050406030204" pitchFamily="18" charset="0"/>
                            </a:rPr>
                          </m:ctrlPr>
                        </m:sSubPr>
                        <m:e>
                          <m:r>
                            <a:rPr lang="en-GB" b="0" i="1" noProof="0" smtClean="0">
                              <a:latin typeface="Cambria Math" panose="02040503050406030204" pitchFamily="18" charset="0"/>
                            </a:rPr>
                            <m:t>𝑁</m:t>
                          </m:r>
                        </m:e>
                        <m:sub>
                          <m:r>
                            <m:rPr>
                              <m:sty m:val="p"/>
                            </m:rPr>
                            <a:rPr lang="en-GB" b="0" i="0" noProof="0" smtClean="0">
                              <a:latin typeface="Cambria Math" panose="02040503050406030204" pitchFamily="18" charset="0"/>
                            </a:rPr>
                            <m:t>p</m:t>
                          </m:r>
                        </m:sub>
                      </m:sSub>
                    </m:oMath>
                  </m:oMathPara>
                </a14:m>
                <a:endParaRPr lang="en-GB" noProof="0" dirty="0"/>
              </a:p>
            </p:txBody>
          </p:sp>
        </mc:Choice>
        <mc:Fallback xmlns="">
          <p:sp>
            <p:nvSpPr>
              <p:cNvPr id="150" name="TextBox 149">
                <a:extLst>
                  <a:ext uri="{FF2B5EF4-FFF2-40B4-BE49-F238E27FC236}">
                    <a16:creationId xmlns:a16="http://schemas.microsoft.com/office/drawing/2014/main" id="{E2733F58-7608-A93D-1CA8-F6DFC7DE9B7F}"/>
                  </a:ext>
                </a:extLst>
              </p:cNvPr>
              <p:cNvSpPr txBox="1">
                <a:spLocks noRot="1" noChangeAspect="1" noMove="1" noResize="1" noEditPoints="1" noAdjustHandles="1" noChangeArrowheads="1" noChangeShapeType="1" noTextEdit="1"/>
              </p:cNvSpPr>
              <p:nvPr/>
            </p:nvSpPr>
            <p:spPr>
              <a:xfrm>
                <a:off x="402871" y="1286418"/>
                <a:ext cx="518988" cy="391261"/>
              </a:xfrm>
              <a:prstGeom prst="rect">
                <a:avLst/>
              </a:prstGeom>
              <a:blipFill>
                <a:blip r:embed="rId24"/>
                <a:stretch>
                  <a:fillRect b="-6250"/>
                </a:stretch>
              </a:blipFill>
            </p:spPr>
            <p:txBody>
              <a:bodyPr/>
              <a:lstStyle/>
              <a:p>
                <a:r>
                  <a:rPr lang="LID4096">
                    <a:noFill/>
                  </a:rPr>
                  <a:t> </a:t>
                </a:r>
              </a:p>
            </p:txBody>
          </p:sp>
        </mc:Fallback>
      </mc:AlternateContent>
      <p:sp>
        <p:nvSpPr>
          <p:cNvPr id="167" name="TextBox 166">
            <a:extLst>
              <a:ext uri="{FF2B5EF4-FFF2-40B4-BE49-F238E27FC236}">
                <a16:creationId xmlns:a16="http://schemas.microsoft.com/office/drawing/2014/main" id="{BE2E9211-54BB-9E0F-1321-5CD8A651DC8D}"/>
              </a:ext>
            </a:extLst>
          </p:cNvPr>
          <p:cNvSpPr txBox="1"/>
          <p:nvPr/>
        </p:nvSpPr>
        <p:spPr>
          <a:xfrm>
            <a:off x="2259830" y="956905"/>
            <a:ext cx="683491" cy="369332"/>
          </a:xfrm>
          <a:prstGeom prst="rect">
            <a:avLst/>
          </a:prstGeom>
          <a:noFill/>
        </p:spPr>
        <p:txBody>
          <a:bodyPr wrap="square">
            <a:spAutoFit/>
          </a:bodyPr>
          <a:lstStyle/>
          <a:p>
            <a:pPr algn="ctr"/>
            <a:r>
              <a:rPr lang="en-GB" sz="1800" b="0" strike="noStrike" spc="-1" noProof="0" dirty="0">
                <a:solidFill>
                  <a:srgbClr val="000000"/>
                </a:solidFill>
                <a:latin typeface="Calibri"/>
              </a:rPr>
              <a:t>SIM</a:t>
            </a:r>
            <a:endParaRPr lang="en-GB" noProof="0" dirty="0"/>
          </a:p>
        </p:txBody>
      </p:sp>
      <p:cxnSp>
        <p:nvCxnSpPr>
          <p:cNvPr id="235" name="Straight Arrow Connector 234">
            <a:extLst>
              <a:ext uri="{FF2B5EF4-FFF2-40B4-BE49-F238E27FC236}">
                <a16:creationId xmlns:a16="http://schemas.microsoft.com/office/drawing/2014/main" id="{557ADD43-F46C-C051-D608-90BADC7DE9B5}"/>
              </a:ext>
            </a:extLst>
          </p:cNvPr>
          <p:cNvCxnSpPr>
            <a:cxnSpLocks/>
          </p:cNvCxnSpPr>
          <p:nvPr/>
        </p:nvCxnSpPr>
        <p:spPr>
          <a:xfrm>
            <a:off x="1923401" y="536640"/>
            <a:ext cx="230741" cy="26019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32" name="Rectangle: Rounded Corners 31">
            <a:extLst>
              <a:ext uri="{FF2B5EF4-FFF2-40B4-BE49-F238E27FC236}">
                <a16:creationId xmlns:a16="http://schemas.microsoft.com/office/drawing/2014/main" id="{4F2DF0DD-302B-280C-88AA-F077F300F02C}"/>
              </a:ext>
            </a:extLst>
          </p:cNvPr>
          <p:cNvSpPr/>
          <p:nvPr/>
        </p:nvSpPr>
        <p:spPr>
          <a:xfrm>
            <a:off x="30466" y="2535057"/>
            <a:ext cx="948548"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7492151B-F292-3AE5-7021-13D89A26FE37}"/>
                  </a:ext>
                </a:extLst>
              </p:cNvPr>
              <p:cNvSpPr txBox="1"/>
              <p:nvPr/>
            </p:nvSpPr>
            <p:spPr>
              <a:xfrm>
                <a:off x="-39866" y="2542621"/>
                <a:ext cx="793026" cy="42236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𝑡</m:t>
                          </m:r>
                        </m:e>
                        <m:sub>
                          <m:r>
                            <a:rPr lang="en-GB" b="0" i="1" smtClean="0">
                              <a:latin typeface="Cambria Math" panose="02040503050406030204" pitchFamily="18" charset="0"/>
                            </a:rPr>
                            <m:t>0</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𝑇</m:t>
                              </m:r>
                            </m:e>
                            <m:sub>
                              <m:r>
                                <a:rPr lang="en-GB" b="0" i="1" noProof="0" smtClean="0">
                                  <a:latin typeface="Cambria Math" panose="02040503050406030204" pitchFamily="18" charset="0"/>
                                </a:rPr>
                                <m:t>𝑦</m:t>
                              </m:r>
                            </m:sub>
                          </m:sSub>
                        </m:sub>
                      </m:sSub>
                      <m:r>
                        <a:rPr lang="en-GB" b="0" i="1" noProof="0" smtClean="0">
                          <a:latin typeface="Cambria Math" panose="02040503050406030204" pitchFamily="18" charset="0"/>
                        </a:rPr>
                        <m:t>)</m:t>
                      </m:r>
                    </m:oMath>
                  </m:oMathPara>
                </a14:m>
                <a:endParaRPr lang="en-GB" noProof="0" dirty="0"/>
              </a:p>
            </p:txBody>
          </p:sp>
        </mc:Choice>
        <mc:Fallback xmlns="">
          <p:sp>
            <p:nvSpPr>
              <p:cNvPr id="33" name="TextBox 32">
                <a:extLst>
                  <a:ext uri="{FF2B5EF4-FFF2-40B4-BE49-F238E27FC236}">
                    <a16:creationId xmlns:a16="http://schemas.microsoft.com/office/drawing/2014/main" id="{7492151B-F292-3AE5-7021-13D89A26FE37}"/>
                  </a:ext>
                </a:extLst>
              </p:cNvPr>
              <p:cNvSpPr txBox="1">
                <a:spLocks noRot="1" noChangeAspect="1" noMove="1" noResize="1" noEditPoints="1" noAdjustHandles="1" noChangeArrowheads="1" noChangeShapeType="1" noTextEdit="1"/>
              </p:cNvSpPr>
              <p:nvPr/>
            </p:nvSpPr>
            <p:spPr>
              <a:xfrm>
                <a:off x="-39866" y="2542621"/>
                <a:ext cx="793026" cy="422360"/>
              </a:xfrm>
              <a:prstGeom prst="rect">
                <a:avLst/>
              </a:prstGeom>
              <a:blipFill>
                <a:blip r:embed="rId25"/>
                <a:stretch>
                  <a:fillRect r="-29008" b="-4348"/>
                </a:stretch>
              </a:blipFill>
            </p:spPr>
            <p:txBody>
              <a:bodyPr/>
              <a:lstStyle/>
              <a:p>
                <a:r>
                  <a:rPr lang="LID4096">
                    <a:noFill/>
                  </a:rPr>
                  <a:t> </a:t>
                </a:r>
              </a:p>
            </p:txBody>
          </p:sp>
        </mc:Fallback>
      </mc:AlternateContent>
    </p:spTree>
    <p:extLst>
      <p:ext uri="{BB962C8B-B14F-4D97-AF65-F5344CB8AC3E}">
        <p14:creationId xmlns:p14="http://schemas.microsoft.com/office/powerpoint/2010/main" val="4702166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500"/>
                                        <p:tgtEl>
                                          <p:spTgt spid="49"/>
                                        </p:tgtEl>
                                      </p:cBhvr>
                                    </p:animEffect>
                                  </p:childTnLst>
                                </p:cTn>
                              </p:par>
                              <p:par>
                                <p:cTn id="8" presetID="10" presetClass="entr" presetSubtype="0" fill="hold"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E8C8B505-DECD-F482-9074-05F26EB3537E}"/>
            </a:ext>
          </a:extLst>
        </p:cNvPr>
        <p:cNvGrpSpPr/>
        <p:nvPr/>
      </p:nvGrpSpPr>
      <p:grpSpPr>
        <a:xfrm>
          <a:off x="0" y="0"/>
          <a:ext cx="0" cy="0"/>
          <a:chOff x="0" y="0"/>
          <a:chExt cx="0" cy="0"/>
        </a:xfrm>
      </p:grpSpPr>
      <p:pic>
        <p:nvPicPr>
          <p:cNvPr id="34" name="Graphic 33">
            <a:extLst>
              <a:ext uri="{FF2B5EF4-FFF2-40B4-BE49-F238E27FC236}">
                <a16:creationId xmlns:a16="http://schemas.microsoft.com/office/drawing/2014/main" id="{EC7D4141-D051-DB90-0D06-2B95DB77243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148181" y="3058319"/>
            <a:ext cx="5042312" cy="3781734"/>
          </a:xfrm>
          <a:prstGeom prst="rect">
            <a:avLst/>
          </a:prstGeom>
        </p:spPr>
      </p:pic>
      <p:pic>
        <p:nvPicPr>
          <p:cNvPr id="27" name="Graphic 26">
            <a:extLst>
              <a:ext uri="{FF2B5EF4-FFF2-40B4-BE49-F238E27FC236}">
                <a16:creationId xmlns:a16="http://schemas.microsoft.com/office/drawing/2014/main" id="{174C8EF7-E47E-7CFF-E2AA-A1529965BDF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212457" y="3072274"/>
            <a:ext cx="5044943" cy="3783708"/>
          </a:xfrm>
          <a:prstGeom prst="rect">
            <a:avLst/>
          </a:prstGeom>
        </p:spPr>
      </p:pic>
      <p:grpSp>
        <p:nvGrpSpPr>
          <p:cNvPr id="234" name="Group 233">
            <a:extLst>
              <a:ext uri="{FF2B5EF4-FFF2-40B4-BE49-F238E27FC236}">
                <a16:creationId xmlns:a16="http://schemas.microsoft.com/office/drawing/2014/main" id="{5C37396D-0737-3720-E42F-BD5B9092E875}"/>
              </a:ext>
            </a:extLst>
          </p:cNvPr>
          <p:cNvGrpSpPr/>
          <p:nvPr/>
        </p:nvGrpSpPr>
        <p:grpSpPr>
          <a:xfrm>
            <a:off x="269654" y="678802"/>
            <a:ext cx="623653" cy="669179"/>
            <a:chOff x="94594" y="1868587"/>
            <a:chExt cx="623653" cy="669179"/>
          </a:xfrm>
        </p:grpSpPr>
        <p:grpSp>
          <p:nvGrpSpPr>
            <p:cNvPr id="170" name="Group 169">
              <a:extLst>
                <a:ext uri="{FF2B5EF4-FFF2-40B4-BE49-F238E27FC236}">
                  <a16:creationId xmlns:a16="http://schemas.microsoft.com/office/drawing/2014/main" id="{D8CF8BF6-20CC-3489-8C98-D89B7C1F0E17}"/>
                </a:ext>
              </a:extLst>
            </p:cNvPr>
            <p:cNvGrpSpPr/>
            <p:nvPr/>
          </p:nvGrpSpPr>
          <p:grpSpPr>
            <a:xfrm>
              <a:off x="94594" y="1872556"/>
              <a:ext cx="68712" cy="92593"/>
              <a:chOff x="1844231" y="869163"/>
              <a:chExt cx="108640" cy="146399"/>
            </a:xfrm>
          </p:grpSpPr>
          <p:cxnSp>
            <p:nvCxnSpPr>
              <p:cNvPr id="227" name="Straight Connector 226">
                <a:extLst>
                  <a:ext uri="{FF2B5EF4-FFF2-40B4-BE49-F238E27FC236}">
                    <a16:creationId xmlns:a16="http://schemas.microsoft.com/office/drawing/2014/main" id="{5067DC79-8526-A713-4596-1E9B55C6061B}"/>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48D7B7ED-6C27-AEED-CE4C-DA936FAC25B9}"/>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D4406469-12D3-0D3D-7C4F-D1B7DE1F655C}"/>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71" name="Group 170">
              <a:extLst>
                <a:ext uri="{FF2B5EF4-FFF2-40B4-BE49-F238E27FC236}">
                  <a16:creationId xmlns:a16="http://schemas.microsoft.com/office/drawing/2014/main" id="{A047EC3F-9661-1675-8B6F-E5F1A3334199}"/>
                </a:ext>
              </a:extLst>
            </p:cNvPr>
            <p:cNvGrpSpPr/>
            <p:nvPr/>
          </p:nvGrpSpPr>
          <p:grpSpPr>
            <a:xfrm>
              <a:off x="98940" y="2152583"/>
              <a:ext cx="68712" cy="92593"/>
              <a:chOff x="1844231" y="869163"/>
              <a:chExt cx="108640" cy="146399"/>
            </a:xfrm>
          </p:grpSpPr>
          <p:cxnSp>
            <p:nvCxnSpPr>
              <p:cNvPr id="224" name="Straight Connector 223">
                <a:extLst>
                  <a:ext uri="{FF2B5EF4-FFF2-40B4-BE49-F238E27FC236}">
                    <a16:creationId xmlns:a16="http://schemas.microsoft.com/office/drawing/2014/main" id="{A2F8B6A8-60D4-927D-8D43-47B021173C90}"/>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25" name="Straight Connector 224">
                <a:extLst>
                  <a:ext uri="{FF2B5EF4-FFF2-40B4-BE49-F238E27FC236}">
                    <a16:creationId xmlns:a16="http://schemas.microsoft.com/office/drawing/2014/main" id="{B656D8EB-8389-CC0A-8F07-74B0EAECDD65}"/>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457069B4-C4E5-44FA-0791-8206F62AF726}"/>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72" name="Group 171">
              <a:extLst>
                <a:ext uri="{FF2B5EF4-FFF2-40B4-BE49-F238E27FC236}">
                  <a16:creationId xmlns:a16="http://schemas.microsoft.com/office/drawing/2014/main" id="{8B2D1CE4-9AD8-B256-3FC4-4880FA4D3244}"/>
                </a:ext>
              </a:extLst>
            </p:cNvPr>
            <p:cNvGrpSpPr/>
            <p:nvPr/>
          </p:nvGrpSpPr>
          <p:grpSpPr>
            <a:xfrm>
              <a:off x="98940" y="2445006"/>
              <a:ext cx="68712" cy="92593"/>
              <a:chOff x="1844231" y="869163"/>
              <a:chExt cx="108640" cy="146399"/>
            </a:xfrm>
          </p:grpSpPr>
          <p:cxnSp>
            <p:nvCxnSpPr>
              <p:cNvPr id="221" name="Straight Connector 220">
                <a:extLst>
                  <a:ext uri="{FF2B5EF4-FFF2-40B4-BE49-F238E27FC236}">
                    <a16:creationId xmlns:a16="http://schemas.microsoft.com/office/drawing/2014/main" id="{1508B2C3-2A96-CE70-2C90-2D17401789D0}"/>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E75B60EA-8175-D7A2-AF6F-DEABA4936D1A}"/>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CA844A87-5D2C-9F96-AC73-F06ADA5F4C9A}"/>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74" name="Group 173">
              <a:extLst>
                <a:ext uri="{FF2B5EF4-FFF2-40B4-BE49-F238E27FC236}">
                  <a16:creationId xmlns:a16="http://schemas.microsoft.com/office/drawing/2014/main" id="{571BC539-0A0B-9738-A990-79E66C5B4297}"/>
                </a:ext>
              </a:extLst>
            </p:cNvPr>
            <p:cNvGrpSpPr/>
            <p:nvPr/>
          </p:nvGrpSpPr>
          <p:grpSpPr>
            <a:xfrm>
              <a:off x="380901" y="1868587"/>
              <a:ext cx="68712" cy="92593"/>
              <a:chOff x="1844231" y="869163"/>
              <a:chExt cx="108640" cy="146399"/>
            </a:xfrm>
          </p:grpSpPr>
          <p:cxnSp>
            <p:nvCxnSpPr>
              <p:cNvPr id="215" name="Straight Connector 214">
                <a:extLst>
                  <a:ext uri="{FF2B5EF4-FFF2-40B4-BE49-F238E27FC236}">
                    <a16:creationId xmlns:a16="http://schemas.microsoft.com/office/drawing/2014/main" id="{20C477EB-755B-4A29-DFDB-4F01A812CA0E}"/>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16" name="Straight Connector 215">
                <a:extLst>
                  <a:ext uri="{FF2B5EF4-FFF2-40B4-BE49-F238E27FC236}">
                    <a16:creationId xmlns:a16="http://schemas.microsoft.com/office/drawing/2014/main" id="{EB05E6AC-87A4-AE18-90DF-57C732CC5AA0}"/>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025209DB-6101-6D9F-5C92-5E7BE478E669}"/>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75" name="Group 174">
              <a:extLst>
                <a:ext uri="{FF2B5EF4-FFF2-40B4-BE49-F238E27FC236}">
                  <a16:creationId xmlns:a16="http://schemas.microsoft.com/office/drawing/2014/main" id="{5F1CDCBC-76D9-0BC9-9CC9-FC322FADA77F}"/>
                </a:ext>
              </a:extLst>
            </p:cNvPr>
            <p:cNvGrpSpPr/>
            <p:nvPr/>
          </p:nvGrpSpPr>
          <p:grpSpPr>
            <a:xfrm>
              <a:off x="379741" y="2148533"/>
              <a:ext cx="68712" cy="92593"/>
              <a:chOff x="1844231" y="869163"/>
              <a:chExt cx="108640" cy="146399"/>
            </a:xfrm>
          </p:grpSpPr>
          <p:cxnSp>
            <p:nvCxnSpPr>
              <p:cNvPr id="212" name="Straight Connector 211">
                <a:extLst>
                  <a:ext uri="{FF2B5EF4-FFF2-40B4-BE49-F238E27FC236}">
                    <a16:creationId xmlns:a16="http://schemas.microsoft.com/office/drawing/2014/main" id="{CF5DCD90-AA9E-84F6-F514-E9BDD7378A3A}"/>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13" name="Straight Connector 212">
                <a:extLst>
                  <a:ext uri="{FF2B5EF4-FFF2-40B4-BE49-F238E27FC236}">
                    <a16:creationId xmlns:a16="http://schemas.microsoft.com/office/drawing/2014/main" id="{07618F34-FF04-806A-3716-3182B5158C24}"/>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14" name="Straight Connector 213">
                <a:extLst>
                  <a:ext uri="{FF2B5EF4-FFF2-40B4-BE49-F238E27FC236}">
                    <a16:creationId xmlns:a16="http://schemas.microsoft.com/office/drawing/2014/main" id="{2C6CF6B5-EF2E-8D87-CB00-DFBE5986A2D3}"/>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76" name="Group 175">
              <a:extLst>
                <a:ext uri="{FF2B5EF4-FFF2-40B4-BE49-F238E27FC236}">
                  <a16:creationId xmlns:a16="http://schemas.microsoft.com/office/drawing/2014/main" id="{C9D6F029-9606-BBD1-2FDB-2ACFBD0C11D8}"/>
                </a:ext>
              </a:extLst>
            </p:cNvPr>
            <p:cNvGrpSpPr/>
            <p:nvPr/>
          </p:nvGrpSpPr>
          <p:grpSpPr>
            <a:xfrm>
              <a:off x="383825" y="2445173"/>
              <a:ext cx="68712" cy="92593"/>
              <a:chOff x="1844231" y="869163"/>
              <a:chExt cx="108640" cy="146399"/>
            </a:xfrm>
          </p:grpSpPr>
          <p:cxnSp>
            <p:nvCxnSpPr>
              <p:cNvPr id="209" name="Straight Connector 208">
                <a:extLst>
                  <a:ext uri="{FF2B5EF4-FFF2-40B4-BE49-F238E27FC236}">
                    <a16:creationId xmlns:a16="http://schemas.microsoft.com/office/drawing/2014/main" id="{E1A5D93F-5547-1E61-A41B-09EB59684DE2}"/>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10" name="Straight Connector 209">
                <a:extLst>
                  <a:ext uri="{FF2B5EF4-FFF2-40B4-BE49-F238E27FC236}">
                    <a16:creationId xmlns:a16="http://schemas.microsoft.com/office/drawing/2014/main" id="{FF69BC5E-6DDE-C23F-514C-2A6E07139874}"/>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C1FDD8F6-B12A-5A2A-2451-9F63D0E41862}"/>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82" name="Group 181">
              <a:extLst>
                <a:ext uri="{FF2B5EF4-FFF2-40B4-BE49-F238E27FC236}">
                  <a16:creationId xmlns:a16="http://schemas.microsoft.com/office/drawing/2014/main" id="{82E19DA1-606A-0B55-9E24-F3B58BB65ABC}"/>
                </a:ext>
              </a:extLst>
            </p:cNvPr>
            <p:cNvGrpSpPr/>
            <p:nvPr/>
          </p:nvGrpSpPr>
          <p:grpSpPr>
            <a:xfrm>
              <a:off x="646611" y="1868587"/>
              <a:ext cx="68712" cy="92593"/>
              <a:chOff x="1844231" y="869163"/>
              <a:chExt cx="108640" cy="146399"/>
            </a:xfrm>
          </p:grpSpPr>
          <p:cxnSp>
            <p:nvCxnSpPr>
              <p:cNvPr id="191" name="Straight Connector 190">
                <a:extLst>
                  <a:ext uri="{FF2B5EF4-FFF2-40B4-BE49-F238E27FC236}">
                    <a16:creationId xmlns:a16="http://schemas.microsoft.com/office/drawing/2014/main" id="{3A65432A-D638-2AD3-5DD4-D2A4F1079725}"/>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16AC00C5-7698-77B1-C51A-C5A746C4F3F8}"/>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BD447BD2-0CFF-D680-8867-F8C5FB1F43FB}"/>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83" name="Group 182">
              <a:extLst>
                <a:ext uri="{FF2B5EF4-FFF2-40B4-BE49-F238E27FC236}">
                  <a16:creationId xmlns:a16="http://schemas.microsoft.com/office/drawing/2014/main" id="{FBEAF1DD-C523-F2B1-954E-8A3F12FEFE27}"/>
                </a:ext>
              </a:extLst>
            </p:cNvPr>
            <p:cNvGrpSpPr/>
            <p:nvPr/>
          </p:nvGrpSpPr>
          <p:grpSpPr>
            <a:xfrm>
              <a:off x="645451" y="2148533"/>
              <a:ext cx="68712" cy="92593"/>
              <a:chOff x="1844231" y="869163"/>
              <a:chExt cx="108640" cy="146399"/>
            </a:xfrm>
          </p:grpSpPr>
          <p:cxnSp>
            <p:nvCxnSpPr>
              <p:cNvPr id="188" name="Straight Connector 187">
                <a:extLst>
                  <a:ext uri="{FF2B5EF4-FFF2-40B4-BE49-F238E27FC236}">
                    <a16:creationId xmlns:a16="http://schemas.microsoft.com/office/drawing/2014/main" id="{D9B0BEB2-7C27-C478-9B14-BE2D5BF7A0BC}"/>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37A5E2E4-0DF9-F300-6F6D-E603734AE0A5}"/>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1C08AA77-9500-58F2-809D-2BB6217AF7E9}"/>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84" name="Group 183">
              <a:extLst>
                <a:ext uri="{FF2B5EF4-FFF2-40B4-BE49-F238E27FC236}">
                  <a16:creationId xmlns:a16="http://schemas.microsoft.com/office/drawing/2014/main" id="{872111FF-2CE7-6B68-E96A-D10A18AC95F5}"/>
                </a:ext>
              </a:extLst>
            </p:cNvPr>
            <p:cNvGrpSpPr/>
            <p:nvPr/>
          </p:nvGrpSpPr>
          <p:grpSpPr>
            <a:xfrm>
              <a:off x="649535" y="2445173"/>
              <a:ext cx="68712" cy="92593"/>
              <a:chOff x="1844231" y="869163"/>
              <a:chExt cx="108640" cy="146399"/>
            </a:xfrm>
          </p:grpSpPr>
          <p:cxnSp>
            <p:nvCxnSpPr>
              <p:cNvPr id="185" name="Straight Connector 184">
                <a:extLst>
                  <a:ext uri="{FF2B5EF4-FFF2-40B4-BE49-F238E27FC236}">
                    <a16:creationId xmlns:a16="http://schemas.microsoft.com/office/drawing/2014/main" id="{402FB8F7-11E0-1267-F579-0C1FCC38DFD2}"/>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7F24CE54-7BCE-8864-F8D3-D51F95292351}"/>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025FB61F-28EA-D1BC-1692-D97D42DD4CDA}"/>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pic>
        <p:nvPicPr>
          <p:cNvPr id="233" name="Picture 232">
            <a:extLst>
              <a:ext uri="{FF2B5EF4-FFF2-40B4-BE49-F238E27FC236}">
                <a16:creationId xmlns:a16="http://schemas.microsoft.com/office/drawing/2014/main" id="{F1D725E4-8168-B0E4-BCDC-EAACD4A61AA4}"/>
              </a:ext>
            </a:extLst>
          </p:cNvPr>
          <p:cNvPicPr>
            <a:picLocks noChangeAspect="1"/>
          </p:cNvPicPr>
          <p:nvPr/>
        </p:nvPicPr>
        <p:blipFill>
          <a:blip r:embed="rId6"/>
          <a:stretch>
            <a:fillRect/>
          </a:stretch>
        </p:blipFill>
        <p:spPr>
          <a:xfrm>
            <a:off x="1003070" y="574260"/>
            <a:ext cx="1152529" cy="1181800"/>
          </a:xfrm>
          <a:prstGeom prst="rect">
            <a:avLst/>
          </a:prstGeom>
        </p:spPr>
      </p:pic>
      <p:sp>
        <p:nvSpPr>
          <p:cNvPr id="127" name="PlaceHolder 1">
            <a:extLst>
              <a:ext uri="{FF2B5EF4-FFF2-40B4-BE49-F238E27FC236}">
                <a16:creationId xmlns:a16="http://schemas.microsoft.com/office/drawing/2014/main" id="{82A75615-9F39-68A5-0393-B84FE3104A89}"/>
              </a:ext>
            </a:extLst>
          </p:cNvPr>
          <p:cNvSpPr>
            <a:spLocks noGrp="1"/>
          </p:cNvSpPr>
          <p:nvPr>
            <p:ph type="sldNum" idx="8"/>
          </p:nvPr>
        </p:nvSpPr>
        <p:spPr>
          <a:xfrm>
            <a:off x="-21873" y="6493320"/>
            <a:ext cx="437670" cy="364680"/>
          </a:xfrm>
          <a:prstGeom prst="rect">
            <a:avLst/>
          </a:prstGeom>
          <a:noFill/>
          <a:ln w="0">
            <a:noFill/>
          </a:ln>
        </p:spPr>
        <p:txBody>
          <a:bodyPr anchor="ctr">
            <a:noAutofit/>
          </a:bodyPr>
          <a:lstStyle>
            <a:lvl1pPr algn="r">
              <a:lnSpc>
                <a:spcPct val="100000"/>
              </a:lnSpc>
              <a:buNone/>
              <a:defRPr lang="en-DE" sz="2000" b="0" strike="noStrike" spc="-1">
                <a:solidFill>
                  <a:srgbClr val="8B8B8B"/>
                </a:solidFill>
                <a:latin typeface="Calibri"/>
              </a:defRPr>
            </a:lvl1pPr>
          </a:lstStyle>
          <a:p>
            <a:pPr algn="r">
              <a:lnSpc>
                <a:spcPct val="100000"/>
              </a:lnSpc>
              <a:buNone/>
            </a:pPr>
            <a:fld id="{81255DAC-7A2D-4214-8EEB-05093A7AB0F8}" type="slidenum">
              <a:rPr lang="en-GB" sz="2000" b="0" strike="noStrike" spc="-1" noProof="0" smtClean="0">
                <a:solidFill>
                  <a:srgbClr val="8B8B8B"/>
                </a:solidFill>
                <a:latin typeface="Calibri"/>
              </a:rPr>
              <a:t>38</a:t>
            </a:fld>
            <a:endParaRPr lang="en-GB" sz="2000" b="0" strike="noStrike" spc="-1" noProof="0" dirty="0">
              <a:latin typeface="Times New Roman"/>
            </a:endParaRPr>
          </a:p>
        </p:txBody>
      </p:sp>
      <p:sp>
        <p:nvSpPr>
          <p:cNvPr id="6" name="Oval 5">
            <a:extLst>
              <a:ext uri="{FF2B5EF4-FFF2-40B4-BE49-F238E27FC236}">
                <a16:creationId xmlns:a16="http://schemas.microsoft.com/office/drawing/2014/main" id="{3D07BF92-5105-E822-F327-E5F9B3E1FEA9}"/>
              </a:ext>
            </a:extLst>
          </p:cNvPr>
          <p:cNvSpPr/>
          <p:nvPr/>
        </p:nvSpPr>
        <p:spPr>
          <a:xfrm>
            <a:off x="453765" y="3947724"/>
            <a:ext cx="1316024" cy="423523"/>
          </a:xfrm>
          <a:prstGeom prst="ellipse">
            <a:avLst/>
          </a:prstGeom>
          <a:solidFill>
            <a:srgbClr val="FFE6CB"/>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114" name="TextBox 8">
            <a:extLst>
              <a:ext uri="{FF2B5EF4-FFF2-40B4-BE49-F238E27FC236}">
                <a16:creationId xmlns:a16="http://schemas.microsoft.com/office/drawing/2014/main" id="{C91078C8-1177-5E67-1148-829858D954D5}"/>
              </a:ext>
            </a:extLst>
          </p:cNvPr>
          <p:cNvSpPr/>
          <p:nvPr/>
        </p:nvSpPr>
        <p:spPr>
          <a:xfrm>
            <a:off x="126587" y="3327438"/>
            <a:ext cx="814311" cy="521766"/>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gn="ctr">
              <a:lnSpc>
                <a:spcPct val="100000"/>
              </a:lnSpc>
              <a:buNone/>
            </a:pPr>
            <a:r>
              <a:rPr lang="en-GB" sz="1400" b="0" strike="noStrike" spc="-1" noProof="0" dirty="0">
                <a:solidFill>
                  <a:srgbClr val="000000"/>
                </a:solidFill>
                <a:latin typeface="Calibri"/>
              </a:rPr>
              <a:t>Mobile</a:t>
            </a:r>
          </a:p>
          <a:p>
            <a:pPr algn="ctr">
              <a:lnSpc>
                <a:spcPct val="100000"/>
              </a:lnSpc>
              <a:buNone/>
            </a:pPr>
            <a:r>
              <a:rPr lang="en-GB" sz="1400" spc="-1" noProof="0" dirty="0">
                <a:solidFill>
                  <a:srgbClr val="000000"/>
                </a:solidFill>
                <a:latin typeface="Calibri"/>
              </a:rPr>
              <a:t>User</a:t>
            </a:r>
            <a:endParaRPr lang="en-GB" sz="1400" b="0" strike="noStrike" spc="-1" noProof="0" dirty="0">
              <a:latin typeface="Arial"/>
            </a:endParaRPr>
          </a:p>
        </p:txBody>
      </p:sp>
      <p:pic>
        <p:nvPicPr>
          <p:cNvPr id="125" name="Graphic 35" descr="Smart Phone with solid fill">
            <a:extLst>
              <a:ext uri="{FF2B5EF4-FFF2-40B4-BE49-F238E27FC236}">
                <a16:creationId xmlns:a16="http://schemas.microsoft.com/office/drawing/2014/main" id="{178B1F4E-0FC0-BF98-09C0-7383C714D897}"/>
              </a:ext>
            </a:extLst>
          </p:cNvPr>
          <p:cNvPicPr/>
          <p:nvPr/>
        </p:nvPicPr>
        <p:blipFill>
          <a:blip r:embed="rId7"/>
          <a:stretch/>
        </p:blipFill>
        <p:spPr>
          <a:xfrm rot="1730551">
            <a:off x="1188698" y="3669544"/>
            <a:ext cx="366911" cy="367448"/>
          </a:xfrm>
          <a:prstGeom prst="rect">
            <a:avLst/>
          </a:prstGeom>
          <a:ln w="0">
            <a:noFill/>
          </a:ln>
        </p:spPr>
      </p:pic>
      <p:pic>
        <p:nvPicPr>
          <p:cNvPr id="5" name="Graphic 4" descr="Walk with solid fill">
            <a:extLst>
              <a:ext uri="{FF2B5EF4-FFF2-40B4-BE49-F238E27FC236}">
                <a16:creationId xmlns:a16="http://schemas.microsoft.com/office/drawing/2014/main" id="{B4C63E8A-0308-9F0B-5A1C-B834B78AEB7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35790" y="3614634"/>
            <a:ext cx="544192" cy="588474"/>
          </a:xfrm>
          <a:prstGeom prst="rect">
            <a:avLst/>
          </a:prstGeom>
        </p:spPr>
      </p:pic>
      <p:sp>
        <p:nvSpPr>
          <p:cNvPr id="7" name="TextBox 6">
            <a:extLst>
              <a:ext uri="{FF2B5EF4-FFF2-40B4-BE49-F238E27FC236}">
                <a16:creationId xmlns:a16="http://schemas.microsoft.com/office/drawing/2014/main" id="{90B5A83F-8B97-9C5C-0162-C1199E0521D3}"/>
              </a:ext>
            </a:extLst>
          </p:cNvPr>
          <p:cNvSpPr txBox="1"/>
          <p:nvPr/>
        </p:nvSpPr>
        <p:spPr>
          <a:xfrm>
            <a:off x="4733385" y="136800"/>
            <a:ext cx="3941380" cy="646331"/>
          </a:xfrm>
          <a:prstGeom prst="rect">
            <a:avLst/>
          </a:prstGeom>
          <a:noFill/>
        </p:spPr>
        <p:txBody>
          <a:bodyPr wrap="square" rtlCol="0">
            <a:spAutoFit/>
          </a:bodyPr>
          <a:lstStyle/>
          <a:p>
            <a:pPr marL="61913" indent="-342900">
              <a:buFont typeface="+mj-lt"/>
              <a:buAutoNum type="arabicPeriod"/>
            </a:pPr>
            <a:r>
              <a:rPr lang="en-GB" noProof="0" dirty="0"/>
              <a:t>Performance</a:t>
            </a:r>
          </a:p>
          <a:p>
            <a:pPr marL="461963" lvl="1" indent="-285750">
              <a:buFont typeface="Arial" panose="020B0604020202020204" pitchFamily="34" charset="0"/>
              <a:buChar char="•"/>
            </a:pPr>
            <a:r>
              <a:rPr lang="en-GB" noProof="0" dirty="0"/>
              <a:t>Relative error for localization</a:t>
            </a:r>
          </a:p>
        </p:txBody>
      </p:sp>
      <p:grpSp>
        <p:nvGrpSpPr>
          <p:cNvPr id="18" name="Group 17">
            <a:extLst>
              <a:ext uri="{FF2B5EF4-FFF2-40B4-BE49-F238E27FC236}">
                <a16:creationId xmlns:a16="http://schemas.microsoft.com/office/drawing/2014/main" id="{97113553-DD93-F629-C387-C793ECF102CC}"/>
              </a:ext>
            </a:extLst>
          </p:cNvPr>
          <p:cNvGrpSpPr>
            <a:grpSpLocks noChangeAspect="1"/>
          </p:cNvGrpSpPr>
          <p:nvPr/>
        </p:nvGrpSpPr>
        <p:grpSpPr>
          <a:xfrm>
            <a:off x="5413809" y="1249136"/>
            <a:ext cx="5836616" cy="1766274"/>
            <a:chOff x="4947080" y="1045847"/>
            <a:chExt cx="6708754" cy="2030196"/>
          </a:xfrm>
        </p:grpSpPr>
        <p:sp>
          <p:nvSpPr>
            <p:cNvPr id="24" name="Right Triangle 23">
              <a:extLst>
                <a:ext uri="{FF2B5EF4-FFF2-40B4-BE49-F238E27FC236}">
                  <a16:creationId xmlns:a16="http://schemas.microsoft.com/office/drawing/2014/main" id="{2CEDB546-B2C7-47AD-A8EB-DE72768E33CE}"/>
                </a:ext>
              </a:extLst>
            </p:cNvPr>
            <p:cNvSpPr/>
            <p:nvPr/>
          </p:nvSpPr>
          <p:spPr>
            <a:xfrm flipH="1" flipV="1">
              <a:off x="6449534" y="2127069"/>
              <a:ext cx="3928893" cy="336305"/>
            </a:xfrm>
            <a:prstGeom prst="rtTriangle">
              <a:avLst/>
            </a:prstGeom>
            <a:gradFill flip="none" rotWithShape="1">
              <a:gsLst>
                <a:gs pos="0">
                  <a:schemeClr val="accent1">
                    <a:lumMod val="5000"/>
                    <a:lumOff val="95000"/>
                  </a:schemeClr>
                </a:gs>
                <a:gs pos="75000">
                  <a:schemeClr val="accent1">
                    <a:lumMod val="45000"/>
                    <a:lumOff val="55000"/>
                  </a:schemeClr>
                </a:gs>
                <a:gs pos="100000">
                  <a:schemeClr val="accent1"/>
                </a:gs>
              </a:gsLst>
              <a:lin ang="108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600" noProof="0" dirty="0"/>
            </a:p>
          </p:txBody>
        </p:sp>
        <p:sp>
          <p:nvSpPr>
            <p:cNvPr id="2" name="Right Triangle 1">
              <a:extLst>
                <a:ext uri="{FF2B5EF4-FFF2-40B4-BE49-F238E27FC236}">
                  <a16:creationId xmlns:a16="http://schemas.microsoft.com/office/drawing/2014/main" id="{13096E08-27F8-8E0C-F798-3591EE6ECC69}"/>
                </a:ext>
              </a:extLst>
            </p:cNvPr>
            <p:cNvSpPr/>
            <p:nvPr/>
          </p:nvSpPr>
          <p:spPr>
            <a:xfrm>
              <a:off x="6468574" y="1666985"/>
              <a:ext cx="3896611" cy="364681"/>
            </a:xfrm>
            <a:prstGeom prst="rtTriangle">
              <a:avLst/>
            </a:prstGeom>
            <a:gradFill flip="none" rotWithShape="1">
              <a:gsLst>
                <a:gs pos="0">
                  <a:schemeClr val="accent1">
                    <a:lumMod val="5000"/>
                    <a:lumOff val="95000"/>
                  </a:schemeClr>
                </a:gs>
                <a:gs pos="75000">
                  <a:schemeClr val="accent1">
                    <a:lumMod val="45000"/>
                    <a:lumOff val="55000"/>
                  </a:schemeClr>
                </a:gs>
                <a:gs pos="100000">
                  <a:schemeClr val="accent1"/>
                </a:gs>
              </a:gsLst>
              <a:lin ang="108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600" noProof="0"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068E3D8-8FCE-0A9F-B776-29B317C423B5}"/>
                    </a:ext>
                  </a:extLst>
                </p:cNvPr>
                <p:cNvSpPr txBox="1"/>
                <p:nvPr/>
              </p:nvSpPr>
              <p:spPr>
                <a:xfrm>
                  <a:off x="5365324" y="1057325"/>
                  <a:ext cx="2211302" cy="389143"/>
                </a:xfrm>
                <a:prstGeom prst="rect">
                  <a:avLst/>
                </a:prstGeom>
                <a:noFill/>
              </p:spPr>
              <p:txBody>
                <a:bodyPr wrap="square" rtlCol="0">
                  <a:spAutoFit/>
                </a:bodyPr>
                <a:lstStyle/>
                <a:p>
                  <a:r>
                    <a:rPr lang="en-GB" sz="1600" noProof="0" dirty="0"/>
                    <a:t>Relative Error </a:t>
                  </a:r>
                  <a14:m>
                    <m:oMath xmlns:m="http://schemas.openxmlformats.org/officeDocument/2006/math">
                      <m:r>
                        <a:rPr lang="en-GB" sz="1600" b="0" i="1" noProof="0" smtClean="0">
                          <a:latin typeface="Cambria Math" panose="02040503050406030204" pitchFamily="18" charset="0"/>
                        </a:rPr>
                        <m:t>=1</m:t>
                      </m:r>
                    </m:oMath>
                  </a14:m>
                  <a:endParaRPr lang="en-GB" sz="1600" noProof="0" dirty="0"/>
                </a:p>
              </p:txBody>
            </p:sp>
          </mc:Choice>
          <mc:Fallback xmlns="">
            <p:sp>
              <p:nvSpPr>
                <p:cNvPr id="4" name="TextBox 3">
                  <a:extLst>
                    <a:ext uri="{FF2B5EF4-FFF2-40B4-BE49-F238E27FC236}">
                      <a16:creationId xmlns:a16="http://schemas.microsoft.com/office/drawing/2014/main" id="{2068E3D8-8FCE-0A9F-B776-29B317C423B5}"/>
                    </a:ext>
                  </a:extLst>
                </p:cNvPr>
                <p:cNvSpPr txBox="1">
                  <a:spLocks noRot="1" noChangeAspect="1" noMove="1" noResize="1" noEditPoints="1" noAdjustHandles="1" noChangeArrowheads="1" noChangeShapeType="1" noTextEdit="1"/>
                </p:cNvSpPr>
                <p:nvPr/>
              </p:nvSpPr>
              <p:spPr>
                <a:xfrm>
                  <a:off x="5365324" y="1057325"/>
                  <a:ext cx="2211302" cy="389143"/>
                </a:xfrm>
                <a:prstGeom prst="rect">
                  <a:avLst/>
                </a:prstGeom>
                <a:blipFill>
                  <a:blip r:embed="rId10"/>
                  <a:stretch>
                    <a:fillRect l="-1905" t="-5455" b="-23636"/>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12CC7B7-9D08-4CB5-B6FB-A83F0BA0A137}"/>
                    </a:ext>
                  </a:extLst>
                </p:cNvPr>
                <p:cNvSpPr txBox="1"/>
                <p:nvPr/>
              </p:nvSpPr>
              <p:spPr>
                <a:xfrm>
                  <a:off x="7696431" y="1045847"/>
                  <a:ext cx="3959403" cy="409411"/>
                </a:xfrm>
                <a:prstGeom prst="rect">
                  <a:avLst/>
                </a:prstGeom>
                <a:noFill/>
              </p:spPr>
              <p:txBody>
                <a:bodyPr wrap="square" rtlCol="0">
                  <a:spAutoFit/>
                </a:bodyPr>
                <a:lstStyle/>
                <a:p>
                  <a:r>
                    <a:rPr lang="en-GB" sz="1600" noProof="0" dirty="0"/>
                    <a:t>Relative error </a:t>
                  </a:r>
                  <a14:m>
                    <m:oMath xmlns:m="http://schemas.openxmlformats.org/officeDocument/2006/math">
                      <m:r>
                        <a:rPr lang="en-GB" sz="1600" b="0" i="1" noProof="0" smtClean="0">
                          <a:latin typeface="Cambria Math" panose="02040503050406030204" pitchFamily="18" charset="0"/>
                        </a:rPr>
                        <m:t>=</m:t>
                      </m:r>
                      <m:r>
                        <a:rPr lang="de-DE" sz="1600" b="0" i="1" noProof="0" smtClean="0">
                          <a:latin typeface="Cambria Math" panose="02040503050406030204" pitchFamily="18" charset="0"/>
                        </a:rPr>
                        <m:t>𝑚</m:t>
                      </m:r>
                      <m:r>
                        <a:rPr lang="de-DE" sz="1600" b="0" i="1" noProof="0" smtClean="0">
                          <a:latin typeface="Cambria Math" panose="02040503050406030204" pitchFamily="18" charset="0"/>
                          <a:ea typeface="Cambria Math" panose="02040503050406030204" pitchFamily="18" charset="0"/>
                        </a:rPr>
                        <m:t>∙</m:t>
                      </m:r>
                      <m:sSup>
                        <m:sSupPr>
                          <m:ctrlPr>
                            <a:rPr lang="en-GB" sz="1600" b="0" i="1" noProof="0" smtClean="0">
                              <a:latin typeface="Cambria Math" panose="02040503050406030204" pitchFamily="18" charset="0"/>
                            </a:rPr>
                          </m:ctrlPr>
                        </m:sSupPr>
                        <m:e>
                          <m:r>
                            <a:rPr lang="en-GB" sz="1600" b="0" i="1" noProof="0" smtClean="0">
                              <a:latin typeface="Cambria Math" panose="02040503050406030204" pitchFamily="18" charset="0"/>
                            </a:rPr>
                            <m:t>10</m:t>
                          </m:r>
                        </m:e>
                        <m:sup>
                          <m:r>
                            <a:rPr lang="de-DE" sz="1600" b="0" i="1" noProof="0" smtClean="0">
                              <a:latin typeface="Cambria Math" panose="02040503050406030204" pitchFamily="18" charset="0"/>
                            </a:rPr>
                            <m:t>−</m:t>
                          </m:r>
                          <m:r>
                            <a:rPr lang="en-GB" sz="1600" b="0" i="1" noProof="0" smtClean="0">
                              <a:latin typeface="Cambria Math" panose="02040503050406030204" pitchFamily="18" charset="0"/>
                            </a:rPr>
                            <m:t>𝑛</m:t>
                          </m:r>
                          <m:r>
                            <a:rPr lang="en-GB" sz="1600" b="0" i="1" noProof="0" smtClean="0">
                              <a:latin typeface="Cambria Math" panose="02040503050406030204" pitchFamily="18" charset="0"/>
                            </a:rPr>
                            <m:t>(</m:t>
                          </m:r>
                          <m:r>
                            <a:rPr lang="en-GB" sz="1600" b="0" i="1" noProof="0" smtClean="0">
                              <a:latin typeface="Cambria Math" panose="02040503050406030204" pitchFamily="18" charset="0"/>
                            </a:rPr>
                            <m:t>𝐿</m:t>
                          </m:r>
                          <m:r>
                            <a:rPr lang="en-GB" sz="1600" b="0" i="1" noProof="0" smtClean="0">
                              <a:latin typeface="Cambria Math" panose="02040503050406030204" pitchFamily="18" charset="0"/>
                            </a:rPr>
                            <m:t>,</m:t>
                          </m:r>
                          <m:r>
                            <a:rPr lang="en-GB" sz="1600" b="0" i="1" noProof="0" smtClean="0">
                              <a:latin typeface="Cambria Math" panose="02040503050406030204" pitchFamily="18" charset="0"/>
                            </a:rPr>
                            <m:t>𝑀</m:t>
                          </m:r>
                          <m:r>
                            <a:rPr lang="en-GB" sz="1600" b="0" i="1" noProof="0" smtClean="0">
                              <a:latin typeface="Cambria Math" panose="02040503050406030204" pitchFamily="18" charset="0"/>
                            </a:rPr>
                            <m:t>,</m:t>
                          </m:r>
                          <m:sSub>
                            <m:sSubPr>
                              <m:ctrlPr>
                                <a:rPr lang="en-GB" sz="1600" i="1" noProof="0" smtClean="0">
                                  <a:latin typeface="Cambria Math" panose="02040503050406030204" pitchFamily="18" charset="0"/>
                                  <a:ea typeface="Cambria Math" panose="02040503050406030204" pitchFamily="18" charset="0"/>
                                </a:rPr>
                              </m:ctrlPr>
                            </m:sSubPr>
                            <m:e>
                              <m:r>
                                <a:rPr lang="en-GB" sz="1600" i="1" noProof="0" smtClean="0">
                                  <a:latin typeface="Cambria Math" panose="02040503050406030204" pitchFamily="18" charset="0"/>
                                  <a:ea typeface="Cambria Math" panose="02040503050406030204" pitchFamily="18" charset="0"/>
                                </a:rPr>
                                <m:t>𝑁</m:t>
                              </m:r>
                            </m:e>
                            <m:sub>
                              <m:r>
                                <m:rPr>
                                  <m:sty m:val="p"/>
                                </m:rPr>
                                <a:rPr lang="en-GB" sz="1600" noProof="0" smtClean="0">
                                  <a:latin typeface="Cambria Math" panose="02040503050406030204" pitchFamily="18" charset="0"/>
                                  <a:ea typeface="Cambria Math" panose="02040503050406030204" pitchFamily="18" charset="0"/>
                                </a:rPr>
                                <m:t>p</m:t>
                              </m:r>
                            </m:sub>
                          </m:sSub>
                          <m:r>
                            <a:rPr lang="en-GB" sz="1600" i="1" noProof="0" smtClean="0">
                              <a:latin typeface="Cambria Math" panose="02040503050406030204" pitchFamily="18" charset="0"/>
                            </a:rPr>
                            <m:t>,</m:t>
                          </m:r>
                          <m:sSub>
                            <m:sSubPr>
                              <m:ctrlPr>
                                <a:rPr lang="en-GB" sz="1600" i="1" noProof="0" smtClean="0">
                                  <a:latin typeface="Cambria Math" panose="02040503050406030204" pitchFamily="18" charset="0"/>
                                  <a:ea typeface="Cambria Math" panose="02040503050406030204" pitchFamily="18" charset="0"/>
                                </a:rPr>
                              </m:ctrlPr>
                            </m:sSubPr>
                            <m:e>
                              <m:r>
                                <a:rPr lang="en-GB" sz="1600" i="1" noProof="0" smtClean="0">
                                  <a:latin typeface="Cambria Math" panose="02040503050406030204" pitchFamily="18" charset="0"/>
                                  <a:ea typeface="Cambria Math" panose="02040503050406030204" pitchFamily="18" charset="0"/>
                                </a:rPr>
                                <m:t>𝑇</m:t>
                              </m:r>
                            </m:e>
                            <m:sub>
                              <m:r>
                                <m:rPr>
                                  <m:sty m:val="p"/>
                                </m:rPr>
                                <a:rPr lang="en-GB" sz="1600" noProof="0" smtClean="0">
                                  <a:latin typeface="Cambria Math" panose="02040503050406030204" pitchFamily="18" charset="0"/>
                                  <a:ea typeface="Cambria Math" panose="02040503050406030204" pitchFamily="18" charset="0"/>
                                </a:rPr>
                                <m:t>upd</m:t>
                              </m:r>
                            </m:sub>
                          </m:sSub>
                          <m:r>
                            <a:rPr lang="en-GB" sz="1600" b="0" i="1" noProof="0" smtClean="0">
                              <a:latin typeface="Cambria Math" panose="02040503050406030204" pitchFamily="18" charset="0"/>
                            </a:rPr>
                            <m:t>)</m:t>
                          </m:r>
                        </m:sup>
                      </m:sSup>
                    </m:oMath>
                  </a14:m>
                  <a:endParaRPr lang="en-GB" sz="1600" noProof="0" dirty="0"/>
                </a:p>
              </p:txBody>
            </p:sp>
          </mc:Choice>
          <mc:Fallback xmlns="">
            <p:sp>
              <p:nvSpPr>
                <p:cNvPr id="10" name="TextBox 9">
                  <a:extLst>
                    <a:ext uri="{FF2B5EF4-FFF2-40B4-BE49-F238E27FC236}">
                      <a16:creationId xmlns:a16="http://schemas.microsoft.com/office/drawing/2014/main" id="{112CC7B7-9D08-4CB5-B6FB-A83F0BA0A137}"/>
                    </a:ext>
                  </a:extLst>
                </p:cNvPr>
                <p:cNvSpPr txBox="1">
                  <a:spLocks noRot="1" noChangeAspect="1" noMove="1" noResize="1" noEditPoints="1" noAdjustHandles="1" noChangeArrowheads="1" noChangeShapeType="1" noTextEdit="1"/>
                </p:cNvSpPr>
                <p:nvPr/>
              </p:nvSpPr>
              <p:spPr>
                <a:xfrm>
                  <a:off x="7696431" y="1045847"/>
                  <a:ext cx="3959403" cy="409411"/>
                </a:xfrm>
                <a:prstGeom prst="rect">
                  <a:avLst/>
                </a:prstGeom>
                <a:blipFill>
                  <a:blip r:embed="rId11"/>
                  <a:stretch>
                    <a:fillRect l="-883" b="-22414"/>
                  </a:stretch>
                </a:blipFill>
              </p:spPr>
              <p:txBody>
                <a:bodyPr/>
                <a:lstStyle/>
                <a:p>
                  <a:r>
                    <a:rPr lang="LID4096">
                      <a:noFill/>
                    </a:rPr>
                    <a:t> </a:t>
                  </a:r>
                </a:p>
              </p:txBody>
            </p:sp>
          </mc:Fallback>
        </mc:AlternateContent>
        <p:sp>
          <p:nvSpPr>
            <p:cNvPr id="13" name="TextBox 12">
              <a:extLst>
                <a:ext uri="{FF2B5EF4-FFF2-40B4-BE49-F238E27FC236}">
                  <a16:creationId xmlns:a16="http://schemas.microsoft.com/office/drawing/2014/main" id="{6C4A7FD1-3C81-0E24-11B8-3965A5EC09FD}"/>
                </a:ext>
              </a:extLst>
            </p:cNvPr>
            <p:cNvSpPr txBox="1"/>
            <p:nvPr/>
          </p:nvSpPr>
          <p:spPr>
            <a:xfrm>
              <a:off x="6164025" y="2633183"/>
              <a:ext cx="671051" cy="389143"/>
            </a:xfrm>
            <a:prstGeom prst="rect">
              <a:avLst/>
            </a:prstGeom>
            <a:solidFill>
              <a:schemeClr val="bg1"/>
            </a:solidFill>
          </p:spPr>
          <p:txBody>
            <a:bodyPr wrap="none" rtlCol="0">
              <a:spAutoFit/>
            </a:bodyPr>
            <a:lstStyle/>
            <a:p>
              <a:r>
                <a:rPr lang="en-GB" sz="1600" noProof="0" dirty="0"/>
                <a:t>0-bit</a:t>
              </a:r>
            </a:p>
          </p:txBody>
        </p:sp>
        <p:cxnSp>
          <p:nvCxnSpPr>
            <p:cNvPr id="15" name="Straight Connector 14">
              <a:extLst>
                <a:ext uri="{FF2B5EF4-FFF2-40B4-BE49-F238E27FC236}">
                  <a16:creationId xmlns:a16="http://schemas.microsoft.com/office/drawing/2014/main" id="{D24DBA17-6E82-D895-3CE8-3D0F3804105A}"/>
                </a:ext>
              </a:extLst>
            </p:cNvPr>
            <p:cNvCxnSpPr>
              <a:cxnSpLocks/>
            </p:cNvCxnSpPr>
            <p:nvPr/>
          </p:nvCxnSpPr>
          <p:spPr>
            <a:xfrm>
              <a:off x="9460242" y="1444028"/>
              <a:ext cx="0" cy="135516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32025ABF-6D92-D3E8-FD4D-7E9C569EAA66}"/>
                </a:ext>
              </a:extLst>
            </p:cNvPr>
            <p:cNvCxnSpPr>
              <a:cxnSpLocks/>
              <a:stCxn id="4" idx="2"/>
              <a:endCxn id="13" idx="0"/>
            </p:cNvCxnSpPr>
            <p:nvPr/>
          </p:nvCxnSpPr>
          <p:spPr>
            <a:xfrm>
              <a:off x="6470975" y="1446468"/>
              <a:ext cx="28575" cy="1186715"/>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981D793D-352D-CAE4-D8E4-5C9ABEDE37C3}"/>
                    </a:ext>
                  </a:extLst>
                </p:cNvPr>
                <p:cNvSpPr txBox="1"/>
                <p:nvPr/>
              </p:nvSpPr>
              <p:spPr>
                <a:xfrm>
                  <a:off x="8196320" y="2561682"/>
                  <a:ext cx="2627746" cy="514361"/>
                </a:xfrm>
                <a:prstGeom prst="rect">
                  <a:avLst/>
                </a:prstGeom>
                <a:solidFill>
                  <a:schemeClr val="bg1"/>
                </a:solidFill>
                <a:ln>
                  <a:solidFill>
                    <a:schemeClr val="bg1"/>
                  </a:solidFill>
                </a:ln>
              </p:spPr>
              <p:txBody>
                <a:bodyPr wrap="none" rtlCol="0">
                  <a:spAutoFit/>
                </a:bodyPr>
                <a:lstStyle/>
                <a:p>
                  <a14:m>
                    <m:oMath xmlns:m="http://schemas.openxmlformats.org/officeDocument/2006/math">
                      <m:func>
                        <m:funcPr>
                          <m:ctrlPr>
                            <a:rPr lang="en-GB" sz="1600" i="1" noProof="0" smtClean="0">
                              <a:latin typeface="Cambria Math" panose="02040503050406030204" pitchFamily="18" charset="0"/>
                            </a:rPr>
                          </m:ctrlPr>
                        </m:funcPr>
                        <m:fName>
                          <m:sSub>
                            <m:sSubPr>
                              <m:ctrlPr>
                                <a:rPr lang="en-GB" sz="1600" i="1">
                                  <a:latin typeface="Cambria Math" panose="02040503050406030204" pitchFamily="18" charset="0"/>
                                </a:rPr>
                              </m:ctrlPr>
                            </m:sSubPr>
                            <m:e>
                              <m:r>
                                <m:rPr>
                                  <m:sty m:val="p"/>
                                </m:rPr>
                                <a:rPr lang="en-GB" sz="1600">
                                  <a:latin typeface="Cambria Math" panose="02040503050406030204" pitchFamily="18" charset="0"/>
                                </a:rPr>
                                <m:t>log</m:t>
                              </m:r>
                            </m:e>
                            <m:sub>
                              <m:r>
                                <a:rPr lang="de-DE" sz="1600" b="0" i="1" smtClean="0">
                                  <a:latin typeface="Cambria Math" panose="02040503050406030204" pitchFamily="18" charset="0"/>
                                </a:rPr>
                                <m:t>2</m:t>
                              </m:r>
                            </m:sub>
                          </m:sSub>
                          <m:f>
                            <m:fPr>
                              <m:ctrlPr>
                                <a:rPr lang="de-DE" sz="1600" b="0" i="1" smtClean="0">
                                  <a:latin typeface="Cambria Math" panose="02040503050406030204" pitchFamily="18" charset="0"/>
                                </a:rPr>
                              </m:ctrlPr>
                            </m:fPr>
                            <m:num>
                              <m:r>
                                <a:rPr lang="de-DE" sz="1600" b="0" i="1" smtClean="0">
                                  <a:latin typeface="Cambria Math" panose="02040503050406030204" pitchFamily="18" charset="0"/>
                                </a:rPr>
                                <m:t>1</m:t>
                              </m:r>
                            </m:num>
                            <m:den>
                              <m:r>
                                <m:rPr>
                                  <m:nor/>
                                </m:rPr>
                                <a:rPr lang="en-GB" sz="1600" dirty="0"/>
                                <m:t>Relative</m:t>
                              </m:r>
                              <m:r>
                                <m:rPr>
                                  <m:nor/>
                                </m:rPr>
                                <a:rPr lang="en-GB" sz="1600" dirty="0"/>
                                <m:t> </m:t>
                              </m:r>
                              <m:r>
                                <m:rPr>
                                  <m:nor/>
                                </m:rPr>
                                <a:rPr lang="de-DE" sz="1600" b="0" i="0" dirty="0" smtClean="0"/>
                                <m:t>e</m:t>
                              </m:r>
                              <m:r>
                                <m:rPr>
                                  <m:nor/>
                                </m:rPr>
                                <a:rPr lang="en-GB" sz="1600" dirty="0"/>
                                <m:t>rror</m:t>
                              </m:r>
                            </m:den>
                          </m:f>
                        </m:fName>
                        <m:e>
                          <m:r>
                            <a:rPr lang="en-GB" sz="1600" b="0" i="1" noProof="0" smtClean="0">
                              <a:latin typeface="Cambria Math" panose="02040503050406030204" pitchFamily="18" charset="0"/>
                            </a:rPr>
                            <m:t> </m:t>
                          </m:r>
                        </m:e>
                      </m:func>
                    </m:oMath>
                  </a14:m>
                  <a:r>
                    <a:rPr lang="en-GB" sz="1600" noProof="0" dirty="0"/>
                    <a:t>bits</a:t>
                  </a:r>
                </a:p>
              </p:txBody>
            </p:sp>
          </mc:Choice>
          <mc:Fallback xmlns="">
            <p:sp>
              <p:nvSpPr>
                <p:cNvPr id="17" name="TextBox 16">
                  <a:extLst>
                    <a:ext uri="{FF2B5EF4-FFF2-40B4-BE49-F238E27FC236}">
                      <a16:creationId xmlns:a16="http://schemas.microsoft.com/office/drawing/2014/main" id="{981D793D-352D-CAE4-D8E4-5C9ABEDE37C3}"/>
                    </a:ext>
                  </a:extLst>
                </p:cNvPr>
                <p:cNvSpPr txBox="1">
                  <a:spLocks noRot="1" noChangeAspect="1" noMove="1" noResize="1" noEditPoints="1" noAdjustHandles="1" noChangeArrowheads="1" noChangeShapeType="1" noTextEdit="1"/>
                </p:cNvSpPr>
                <p:nvPr/>
              </p:nvSpPr>
              <p:spPr>
                <a:xfrm>
                  <a:off x="8196320" y="2561682"/>
                  <a:ext cx="2627746" cy="514361"/>
                </a:xfrm>
                <a:prstGeom prst="rect">
                  <a:avLst/>
                </a:prstGeom>
                <a:blipFill>
                  <a:blip r:embed="rId12"/>
                  <a:stretch>
                    <a:fillRect b="-3947"/>
                  </a:stretch>
                </a:blipFill>
                <a:ln>
                  <a:solidFill>
                    <a:schemeClr val="bg1"/>
                  </a:solidFill>
                </a:ln>
              </p:spPr>
              <p:txBody>
                <a:bodyPr/>
                <a:lstStyle/>
                <a:p>
                  <a:r>
                    <a:rPr lang="LID4096">
                      <a:noFill/>
                    </a:rPr>
                    <a:t> </a:t>
                  </a:r>
                </a:p>
              </p:txBody>
            </p:sp>
          </mc:Fallback>
        </mc:AlternateContent>
        <p:cxnSp>
          <p:nvCxnSpPr>
            <p:cNvPr id="19" name="Straight Connector 18">
              <a:extLst>
                <a:ext uri="{FF2B5EF4-FFF2-40B4-BE49-F238E27FC236}">
                  <a16:creationId xmlns:a16="http://schemas.microsoft.com/office/drawing/2014/main" id="{EE6B2F84-8D1D-92F4-76B0-E0450B90EDC7}"/>
                </a:ext>
              </a:extLst>
            </p:cNvPr>
            <p:cNvCxnSpPr>
              <a:cxnSpLocks/>
            </p:cNvCxnSpPr>
            <p:nvPr/>
          </p:nvCxnSpPr>
          <p:spPr>
            <a:xfrm>
              <a:off x="4947080" y="2086568"/>
              <a:ext cx="5596217" cy="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C0B1048F-D438-EABF-2151-8215460BC9B0}"/>
                </a:ext>
              </a:extLst>
            </p:cNvPr>
            <p:cNvSpPr txBox="1"/>
            <p:nvPr/>
          </p:nvSpPr>
          <p:spPr>
            <a:xfrm>
              <a:off x="5127472" y="1622700"/>
              <a:ext cx="1312252" cy="389143"/>
            </a:xfrm>
            <a:prstGeom prst="rect">
              <a:avLst/>
            </a:prstGeom>
            <a:noFill/>
          </p:spPr>
          <p:txBody>
            <a:bodyPr wrap="none" rtlCol="0">
              <a:spAutoFit/>
            </a:bodyPr>
            <a:lstStyle/>
            <a:p>
              <a:r>
                <a:rPr lang="en-GB" sz="1600" noProof="0" dirty="0"/>
                <a:t>Magnitude</a:t>
              </a:r>
            </a:p>
          </p:txBody>
        </p:sp>
        <p:sp>
          <p:nvSpPr>
            <p:cNvPr id="21" name="TextBox 20">
              <a:extLst>
                <a:ext uri="{FF2B5EF4-FFF2-40B4-BE49-F238E27FC236}">
                  <a16:creationId xmlns:a16="http://schemas.microsoft.com/office/drawing/2014/main" id="{7C42F634-EC40-A15D-C491-55629766AD1B}"/>
                </a:ext>
              </a:extLst>
            </p:cNvPr>
            <p:cNvSpPr txBox="1"/>
            <p:nvPr/>
          </p:nvSpPr>
          <p:spPr>
            <a:xfrm>
              <a:off x="5381671" y="2271212"/>
              <a:ext cx="604719" cy="389143"/>
            </a:xfrm>
            <a:prstGeom prst="rect">
              <a:avLst/>
            </a:prstGeom>
            <a:noFill/>
          </p:spPr>
          <p:txBody>
            <a:bodyPr wrap="none" rtlCol="0">
              <a:spAutoFit/>
            </a:bodyPr>
            <a:lstStyle/>
            <a:p>
              <a:r>
                <a:rPr lang="en-GB" sz="1600" noProof="0" dirty="0"/>
                <a:t>Bits</a:t>
              </a:r>
            </a:p>
          </p:txBody>
        </p:sp>
      </p:grpSp>
      <p:cxnSp>
        <p:nvCxnSpPr>
          <p:cNvPr id="30" name="Straight Arrow Connector 29">
            <a:extLst>
              <a:ext uri="{FF2B5EF4-FFF2-40B4-BE49-F238E27FC236}">
                <a16:creationId xmlns:a16="http://schemas.microsoft.com/office/drawing/2014/main" id="{76937C27-1FEE-3398-404A-CFED68B85B67}"/>
              </a:ext>
            </a:extLst>
          </p:cNvPr>
          <p:cNvCxnSpPr>
            <a:cxnSpLocks/>
            <a:endCxn id="31" idx="1"/>
          </p:cNvCxnSpPr>
          <p:nvPr/>
        </p:nvCxnSpPr>
        <p:spPr>
          <a:xfrm flipV="1">
            <a:off x="8351166" y="529007"/>
            <a:ext cx="517299" cy="32605"/>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48D42BB9-3A7E-F383-3585-8CE00829EC1A}"/>
                  </a:ext>
                </a:extLst>
              </p:cNvPr>
              <p:cNvSpPr txBox="1"/>
              <p:nvPr/>
            </p:nvSpPr>
            <p:spPr>
              <a:xfrm>
                <a:off x="8868465" y="222192"/>
                <a:ext cx="2752036" cy="613630"/>
              </a:xfrm>
              <a:prstGeom prst="rect">
                <a:avLst/>
              </a:prstGeom>
              <a:noFill/>
              <a:ln>
                <a:solidFill>
                  <a:srgbClr val="C00000"/>
                </a:solidFill>
              </a:ln>
            </p:spPr>
            <p:txBody>
              <a:bodyPr wrap="square" rtlCol="0">
                <a:spAutoFit/>
              </a:bodyPr>
              <a:lstStyle/>
              <a:p>
                <a:pPr/>
                <a14:m>
                  <m:oMathPara xmlns:m="http://schemas.openxmlformats.org/officeDocument/2006/math">
                    <m:oMathParaPr>
                      <m:jc m:val="left"/>
                    </m:oMathParaPr>
                    <m:oMath xmlns:m="http://schemas.openxmlformats.org/officeDocument/2006/math">
                      <m:r>
                        <a:rPr lang="en-GB" b="0" i="1" noProof="0" smtClean="0">
                          <a:latin typeface="Cambria Math" panose="02040503050406030204" pitchFamily="18" charset="0"/>
                        </a:rPr>
                        <m:t>𝐼</m:t>
                      </m:r>
                      <m:r>
                        <a:rPr lang="en-GB" b="0" i="1" noProof="0" smtClean="0">
                          <a:latin typeface="Cambria Math" panose="02040503050406030204" pitchFamily="18" charset="0"/>
                        </a:rPr>
                        <m:t>=</m:t>
                      </m:r>
                      <m:func>
                        <m:funcPr>
                          <m:ctrlPr>
                            <a:rPr lang="en-GB" i="1" noProof="0" smtClean="0">
                              <a:latin typeface="Cambria Math" panose="02040503050406030204" pitchFamily="18" charset="0"/>
                            </a:rPr>
                          </m:ctrlPr>
                        </m:funcPr>
                        <m:fName>
                          <m:func>
                            <m:funcPr>
                              <m:ctrlPr>
                                <a:rPr lang="en-GB" i="1">
                                  <a:latin typeface="Cambria Math" panose="02040503050406030204" pitchFamily="18" charset="0"/>
                                </a:rPr>
                              </m:ctrlPr>
                            </m:funcPr>
                            <m:fName>
                              <m:sSub>
                                <m:sSubPr>
                                  <m:ctrlPr>
                                    <a:rPr lang="en-GB" i="1">
                                      <a:latin typeface="Cambria Math" panose="02040503050406030204" pitchFamily="18" charset="0"/>
                                    </a:rPr>
                                  </m:ctrlPr>
                                </m:sSubPr>
                                <m:e>
                                  <m:r>
                                    <m:rPr>
                                      <m:sty m:val="p"/>
                                    </m:rPr>
                                    <a:rPr lang="en-GB">
                                      <a:latin typeface="Cambria Math" panose="02040503050406030204" pitchFamily="18" charset="0"/>
                                    </a:rPr>
                                    <m:t>log</m:t>
                                  </m:r>
                                </m:e>
                                <m:sub>
                                  <m:r>
                                    <a:rPr lang="de-DE" i="1">
                                      <a:latin typeface="Cambria Math" panose="02040503050406030204" pitchFamily="18" charset="0"/>
                                    </a:rPr>
                                    <m:t>2</m:t>
                                  </m:r>
                                </m:sub>
                              </m:sSub>
                              <m:f>
                                <m:fPr>
                                  <m:ctrlPr>
                                    <a:rPr lang="de-DE" i="1">
                                      <a:latin typeface="Cambria Math" panose="02040503050406030204" pitchFamily="18" charset="0"/>
                                    </a:rPr>
                                  </m:ctrlPr>
                                </m:fPr>
                                <m:num>
                                  <m:r>
                                    <a:rPr lang="de-DE" i="1">
                                      <a:latin typeface="Cambria Math" panose="02040503050406030204" pitchFamily="18" charset="0"/>
                                    </a:rPr>
                                    <m:t>1</m:t>
                                  </m:r>
                                </m:num>
                                <m:den>
                                  <m:r>
                                    <m:rPr>
                                      <m:nor/>
                                    </m:rPr>
                                    <a:rPr lang="en-GB" dirty="0"/>
                                    <m:t>Relative</m:t>
                                  </m:r>
                                  <m:r>
                                    <m:rPr>
                                      <m:nor/>
                                    </m:rPr>
                                    <a:rPr lang="en-GB" dirty="0"/>
                                    <m:t> </m:t>
                                  </m:r>
                                  <m:r>
                                    <m:rPr>
                                      <m:nor/>
                                    </m:rPr>
                                    <a:rPr lang="de-DE" dirty="0"/>
                                    <m:t>e</m:t>
                                  </m:r>
                                  <m:r>
                                    <m:rPr>
                                      <m:nor/>
                                    </m:rPr>
                                    <a:rPr lang="en-GB" dirty="0"/>
                                    <m:t>rror</m:t>
                                  </m:r>
                                </m:den>
                              </m:f>
                            </m:fName>
                            <m:e>
                              <m:r>
                                <a:rPr lang="en-GB" i="1">
                                  <a:latin typeface="Cambria Math" panose="02040503050406030204" pitchFamily="18" charset="0"/>
                                </a:rPr>
                                <m:t> </m:t>
                              </m:r>
                            </m:e>
                          </m:func>
                        </m:fName>
                        <m:e>
                          <m:r>
                            <a:rPr lang="en-GB" i="1" noProof="0" smtClean="0">
                              <a:latin typeface="Cambria Math" panose="02040503050406030204" pitchFamily="18" charset="0"/>
                            </a:rPr>
                            <m:t> </m:t>
                          </m:r>
                        </m:e>
                      </m:func>
                    </m:oMath>
                  </m:oMathPara>
                </a14:m>
                <a:endParaRPr lang="en-GB" noProof="0" dirty="0"/>
              </a:p>
            </p:txBody>
          </p:sp>
        </mc:Choice>
        <mc:Fallback xmlns="">
          <p:sp>
            <p:nvSpPr>
              <p:cNvPr id="31" name="TextBox 30">
                <a:extLst>
                  <a:ext uri="{FF2B5EF4-FFF2-40B4-BE49-F238E27FC236}">
                    <a16:creationId xmlns:a16="http://schemas.microsoft.com/office/drawing/2014/main" id="{48D42BB9-3A7E-F383-3585-8CE00829EC1A}"/>
                  </a:ext>
                </a:extLst>
              </p:cNvPr>
              <p:cNvSpPr txBox="1">
                <a:spLocks noRot="1" noChangeAspect="1" noMove="1" noResize="1" noEditPoints="1" noAdjustHandles="1" noChangeArrowheads="1" noChangeShapeType="1" noTextEdit="1"/>
              </p:cNvSpPr>
              <p:nvPr/>
            </p:nvSpPr>
            <p:spPr>
              <a:xfrm>
                <a:off x="8868465" y="222192"/>
                <a:ext cx="2752036" cy="613630"/>
              </a:xfrm>
              <a:prstGeom prst="rect">
                <a:avLst/>
              </a:prstGeom>
              <a:blipFill>
                <a:blip r:embed="rId13"/>
                <a:stretch>
                  <a:fillRect/>
                </a:stretch>
              </a:blipFill>
              <a:ln>
                <a:solidFill>
                  <a:srgbClr val="C00000"/>
                </a:solidFill>
              </a:ln>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8AD63C53-5540-5444-FE19-F83AA632D568}"/>
                  </a:ext>
                </a:extLst>
              </p:cNvPr>
              <p:cNvSpPr txBox="1"/>
              <p:nvPr/>
            </p:nvSpPr>
            <p:spPr>
              <a:xfrm>
                <a:off x="1127736" y="744960"/>
                <a:ext cx="45159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rPr>
                        <m:t>𝑀</m:t>
                      </m:r>
                    </m:oMath>
                  </m:oMathPara>
                </a14:m>
                <a:endParaRPr lang="en-GB" noProof="0" dirty="0"/>
              </a:p>
            </p:txBody>
          </p:sp>
        </mc:Choice>
        <mc:Fallback xmlns="">
          <p:sp>
            <p:nvSpPr>
              <p:cNvPr id="28" name="TextBox 27">
                <a:extLst>
                  <a:ext uri="{FF2B5EF4-FFF2-40B4-BE49-F238E27FC236}">
                    <a16:creationId xmlns:a16="http://schemas.microsoft.com/office/drawing/2014/main" id="{8AD63C53-5540-5444-FE19-F83AA632D568}"/>
                  </a:ext>
                </a:extLst>
              </p:cNvPr>
              <p:cNvSpPr txBox="1">
                <a:spLocks noRot="1" noChangeAspect="1" noMove="1" noResize="1" noEditPoints="1" noAdjustHandles="1" noChangeArrowheads="1" noChangeShapeType="1" noTextEdit="1"/>
              </p:cNvSpPr>
              <p:nvPr/>
            </p:nvSpPr>
            <p:spPr>
              <a:xfrm>
                <a:off x="1127736" y="744960"/>
                <a:ext cx="451598" cy="369332"/>
              </a:xfrm>
              <a:prstGeom prst="rect">
                <a:avLst/>
              </a:prstGeom>
              <a:blipFill>
                <a:blip r:embed="rId14"/>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845976E5-E0FA-7066-78FE-C49F3628C08F}"/>
                  </a:ext>
                </a:extLst>
              </p:cNvPr>
              <p:cNvSpPr txBox="1"/>
              <p:nvPr/>
            </p:nvSpPr>
            <p:spPr>
              <a:xfrm>
                <a:off x="2004648" y="391556"/>
                <a:ext cx="37696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rPr>
                        <m:t>𝐿</m:t>
                      </m:r>
                    </m:oMath>
                  </m:oMathPara>
                </a14:m>
                <a:endParaRPr lang="en-GB" noProof="0" dirty="0"/>
              </a:p>
            </p:txBody>
          </p:sp>
        </mc:Choice>
        <mc:Fallback xmlns="">
          <p:sp>
            <p:nvSpPr>
              <p:cNvPr id="35" name="TextBox 34">
                <a:extLst>
                  <a:ext uri="{FF2B5EF4-FFF2-40B4-BE49-F238E27FC236}">
                    <a16:creationId xmlns:a16="http://schemas.microsoft.com/office/drawing/2014/main" id="{845976E5-E0FA-7066-78FE-C49F3628C08F}"/>
                  </a:ext>
                </a:extLst>
              </p:cNvPr>
              <p:cNvSpPr txBox="1">
                <a:spLocks noRot="1" noChangeAspect="1" noMove="1" noResize="1" noEditPoints="1" noAdjustHandles="1" noChangeArrowheads="1" noChangeShapeType="1" noTextEdit="1"/>
              </p:cNvSpPr>
              <p:nvPr/>
            </p:nvSpPr>
            <p:spPr>
              <a:xfrm>
                <a:off x="2004648" y="391556"/>
                <a:ext cx="376962" cy="369332"/>
              </a:xfrm>
              <a:prstGeom prst="rect">
                <a:avLst/>
              </a:prstGeom>
              <a:blipFill>
                <a:blip r:embed="rId15"/>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D75C59BA-D481-783E-4910-2A1CBF3DC763}"/>
                  </a:ext>
                </a:extLst>
              </p:cNvPr>
              <p:cNvSpPr txBox="1"/>
              <p:nvPr/>
            </p:nvSpPr>
            <p:spPr>
              <a:xfrm>
                <a:off x="1619329" y="1218550"/>
                <a:ext cx="518988" cy="39126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i="1" noProof="0" smtClean="0">
                              <a:latin typeface="Cambria Math" panose="02040503050406030204" pitchFamily="18" charset="0"/>
                            </a:rPr>
                          </m:ctrlPr>
                        </m:sSubPr>
                        <m:e>
                          <m:r>
                            <a:rPr lang="en-GB" b="0" i="1" noProof="0" smtClean="0">
                              <a:latin typeface="Cambria Math" panose="02040503050406030204" pitchFamily="18" charset="0"/>
                            </a:rPr>
                            <m:t>𝑁</m:t>
                          </m:r>
                        </m:e>
                        <m:sub>
                          <m:r>
                            <m:rPr>
                              <m:sty m:val="p"/>
                            </m:rPr>
                            <a:rPr lang="en-GB" b="0" i="0" noProof="0" smtClean="0">
                              <a:latin typeface="Cambria Math" panose="02040503050406030204" pitchFamily="18" charset="0"/>
                            </a:rPr>
                            <m:t>p</m:t>
                          </m:r>
                        </m:sub>
                      </m:sSub>
                    </m:oMath>
                  </m:oMathPara>
                </a14:m>
                <a:endParaRPr lang="en-GB" noProof="0" dirty="0"/>
              </a:p>
            </p:txBody>
          </p:sp>
        </mc:Choice>
        <mc:Fallback xmlns="">
          <p:sp>
            <p:nvSpPr>
              <p:cNvPr id="23" name="TextBox 22">
                <a:extLst>
                  <a:ext uri="{FF2B5EF4-FFF2-40B4-BE49-F238E27FC236}">
                    <a16:creationId xmlns:a16="http://schemas.microsoft.com/office/drawing/2014/main" id="{D75C59BA-D481-783E-4910-2A1CBF3DC763}"/>
                  </a:ext>
                </a:extLst>
              </p:cNvPr>
              <p:cNvSpPr txBox="1">
                <a:spLocks noRot="1" noChangeAspect="1" noMove="1" noResize="1" noEditPoints="1" noAdjustHandles="1" noChangeArrowheads="1" noChangeShapeType="1" noTextEdit="1"/>
              </p:cNvSpPr>
              <p:nvPr/>
            </p:nvSpPr>
            <p:spPr>
              <a:xfrm>
                <a:off x="1619329" y="1218550"/>
                <a:ext cx="518988" cy="391261"/>
              </a:xfrm>
              <a:prstGeom prst="rect">
                <a:avLst/>
              </a:prstGeom>
              <a:blipFill>
                <a:blip r:embed="rId16"/>
                <a:stretch>
                  <a:fillRect b="-6250"/>
                </a:stretch>
              </a:blipFill>
            </p:spPr>
            <p:txBody>
              <a:bodyPr/>
              <a:lstStyle/>
              <a:p>
                <a:r>
                  <a:rPr lang="LID4096">
                    <a:noFill/>
                  </a:rPr>
                  <a:t> </a:t>
                </a:r>
              </a:p>
            </p:txBody>
          </p:sp>
        </mc:Fallback>
      </mc:AlternateContent>
      <p:sp>
        <p:nvSpPr>
          <p:cNvPr id="11" name="TextBox 33">
            <a:extLst>
              <a:ext uri="{FF2B5EF4-FFF2-40B4-BE49-F238E27FC236}">
                <a16:creationId xmlns:a16="http://schemas.microsoft.com/office/drawing/2014/main" id="{97D6EE25-7C52-BBBF-FC2E-D22F0BE97F09}"/>
              </a:ext>
            </a:extLst>
          </p:cNvPr>
          <p:cNvSpPr/>
          <p:nvPr/>
        </p:nvSpPr>
        <p:spPr>
          <a:xfrm>
            <a:off x="0" y="1257"/>
            <a:ext cx="4234754" cy="521766"/>
          </a:xfrm>
          <a:prstGeom prst="rect">
            <a:avLst/>
          </a:prstGeom>
          <a:solidFill>
            <a:srgbClr val="C00000">
              <a:alpha val="22000"/>
            </a:srgbClr>
          </a:solid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buNone/>
            </a:pPr>
            <a:r>
              <a:rPr lang="en-GB" sz="2800" b="0" strike="noStrike" spc="-1" noProof="0" dirty="0">
                <a:solidFill>
                  <a:srgbClr val="000000"/>
                </a:solidFill>
                <a:latin typeface="Calibri"/>
              </a:rPr>
              <a:t>Relative Error Formulation</a:t>
            </a:r>
            <a:endParaRPr lang="en-GB" sz="2800" b="0" strike="noStrike" spc="-1" noProof="0" dirty="0">
              <a:latin typeface="Arial"/>
            </a:endParaRPr>
          </a:p>
        </p:txBody>
      </p:sp>
      <p:cxnSp>
        <p:nvCxnSpPr>
          <p:cNvPr id="118" name="Straight Arrow Connector 117">
            <a:extLst>
              <a:ext uri="{FF2B5EF4-FFF2-40B4-BE49-F238E27FC236}">
                <a16:creationId xmlns:a16="http://schemas.microsoft.com/office/drawing/2014/main" id="{F51B8B25-40F6-D20C-D643-015059C187D5}"/>
              </a:ext>
            </a:extLst>
          </p:cNvPr>
          <p:cNvCxnSpPr>
            <a:cxnSpLocks/>
          </p:cNvCxnSpPr>
          <p:nvPr/>
        </p:nvCxnSpPr>
        <p:spPr>
          <a:xfrm>
            <a:off x="13485" y="3034485"/>
            <a:ext cx="2275380" cy="0"/>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9" name="TextBox 118">
                <a:extLst>
                  <a:ext uri="{FF2B5EF4-FFF2-40B4-BE49-F238E27FC236}">
                    <a16:creationId xmlns:a16="http://schemas.microsoft.com/office/drawing/2014/main" id="{A636FCB3-662C-8621-28DE-4A01CD8548EA}"/>
                  </a:ext>
                </a:extLst>
              </p:cNvPr>
              <p:cNvSpPr txBox="1"/>
              <p:nvPr/>
            </p:nvSpPr>
            <p:spPr>
              <a:xfrm>
                <a:off x="2057750" y="3119637"/>
                <a:ext cx="16113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rPr>
                        <m:t>𝑡</m:t>
                      </m:r>
                    </m:oMath>
                  </m:oMathPara>
                </a14:m>
                <a:endParaRPr lang="en-GB" noProof="0" dirty="0"/>
              </a:p>
            </p:txBody>
          </p:sp>
        </mc:Choice>
        <mc:Fallback xmlns="">
          <p:sp>
            <p:nvSpPr>
              <p:cNvPr id="119" name="TextBox 118">
                <a:extLst>
                  <a:ext uri="{FF2B5EF4-FFF2-40B4-BE49-F238E27FC236}">
                    <a16:creationId xmlns:a16="http://schemas.microsoft.com/office/drawing/2014/main" id="{A636FCB3-662C-8621-28DE-4A01CD8548EA}"/>
                  </a:ext>
                </a:extLst>
              </p:cNvPr>
              <p:cNvSpPr txBox="1">
                <a:spLocks noRot="1" noChangeAspect="1" noMove="1" noResize="1" noEditPoints="1" noAdjustHandles="1" noChangeArrowheads="1" noChangeShapeType="1" noTextEdit="1"/>
              </p:cNvSpPr>
              <p:nvPr/>
            </p:nvSpPr>
            <p:spPr>
              <a:xfrm>
                <a:off x="2057750" y="3119637"/>
                <a:ext cx="161133" cy="276999"/>
              </a:xfrm>
              <a:prstGeom prst="rect">
                <a:avLst/>
              </a:prstGeom>
              <a:blipFill>
                <a:blip r:embed="rId17"/>
                <a:stretch>
                  <a:fillRect l="-30769" r="-23077" b="-6667"/>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129" name="TextBox 128">
                <a:extLst>
                  <a:ext uri="{FF2B5EF4-FFF2-40B4-BE49-F238E27FC236}">
                    <a16:creationId xmlns:a16="http://schemas.microsoft.com/office/drawing/2014/main" id="{804483A6-42FD-CE1C-E362-0FE190FBD20D}"/>
                  </a:ext>
                </a:extLst>
              </p:cNvPr>
              <p:cNvSpPr txBox="1"/>
              <p:nvPr/>
            </p:nvSpPr>
            <p:spPr>
              <a:xfrm>
                <a:off x="935571" y="2556718"/>
                <a:ext cx="38173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ea typeface="Cambria Math" panose="02040503050406030204" pitchFamily="18" charset="0"/>
                        </a:rPr>
                        <m:t>⋯</m:t>
                      </m:r>
                    </m:oMath>
                  </m:oMathPara>
                </a14:m>
                <a:endParaRPr lang="en-GB" noProof="0" dirty="0"/>
              </a:p>
            </p:txBody>
          </p:sp>
        </mc:Choice>
        <mc:Fallback xmlns="">
          <p:sp>
            <p:nvSpPr>
              <p:cNvPr id="129" name="TextBox 128">
                <a:extLst>
                  <a:ext uri="{FF2B5EF4-FFF2-40B4-BE49-F238E27FC236}">
                    <a16:creationId xmlns:a16="http://schemas.microsoft.com/office/drawing/2014/main" id="{804483A6-42FD-CE1C-E362-0FE190FBD20D}"/>
                  </a:ext>
                </a:extLst>
              </p:cNvPr>
              <p:cNvSpPr txBox="1">
                <a:spLocks noRot="1" noChangeAspect="1" noMove="1" noResize="1" noEditPoints="1" noAdjustHandles="1" noChangeArrowheads="1" noChangeShapeType="1" noTextEdit="1"/>
              </p:cNvSpPr>
              <p:nvPr/>
            </p:nvSpPr>
            <p:spPr>
              <a:xfrm>
                <a:off x="935571" y="2556718"/>
                <a:ext cx="381730" cy="369332"/>
              </a:xfrm>
              <a:prstGeom prst="rect">
                <a:avLst/>
              </a:prstGeom>
              <a:blipFill>
                <a:blip r:embed="rId18"/>
                <a:stretch>
                  <a:fillRect/>
                </a:stretch>
              </a:blipFill>
            </p:spPr>
            <p:txBody>
              <a:bodyPr/>
              <a:lstStyle/>
              <a:p>
                <a:r>
                  <a:rPr lang="LID4096">
                    <a:noFill/>
                  </a:rPr>
                  <a:t> </a:t>
                </a:r>
              </a:p>
            </p:txBody>
          </p:sp>
        </mc:Fallback>
      </mc:AlternateContent>
      <p:sp>
        <p:nvSpPr>
          <p:cNvPr id="130" name="Rectangle: Rounded Corners 129">
            <a:extLst>
              <a:ext uri="{FF2B5EF4-FFF2-40B4-BE49-F238E27FC236}">
                <a16:creationId xmlns:a16="http://schemas.microsoft.com/office/drawing/2014/main" id="{BB077930-3C9F-CD8A-998C-2BF500B15F48}"/>
              </a:ext>
            </a:extLst>
          </p:cNvPr>
          <p:cNvSpPr/>
          <p:nvPr/>
        </p:nvSpPr>
        <p:spPr>
          <a:xfrm>
            <a:off x="1340317" y="2525838"/>
            <a:ext cx="948548"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131" name="TextBox 130">
                <a:extLst>
                  <a:ext uri="{FF2B5EF4-FFF2-40B4-BE49-F238E27FC236}">
                    <a16:creationId xmlns:a16="http://schemas.microsoft.com/office/drawing/2014/main" id="{27D3546C-47AE-7B34-7D35-685B67A223F5}"/>
                  </a:ext>
                </a:extLst>
              </p:cNvPr>
              <p:cNvSpPr txBox="1"/>
              <p:nvPr/>
            </p:nvSpPr>
            <p:spPr>
              <a:xfrm>
                <a:off x="1269985" y="2533402"/>
                <a:ext cx="793026" cy="42236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𝑡</m:t>
                          </m:r>
                        </m:e>
                        <m:sub>
                          <m:sSub>
                            <m:sSubPr>
                              <m:ctrlPr>
                                <a:rPr lang="en-GB" i="1">
                                  <a:latin typeface="Cambria Math" panose="02040503050406030204" pitchFamily="18" charset="0"/>
                                </a:rPr>
                              </m:ctrlPr>
                            </m:sSubPr>
                            <m:e>
                              <m:r>
                                <a:rPr lang="en-GB" i="1">
                                  <a:latin typeface="Cambria Math" panose="02040503050406030204" pitchFamily="18" charset="0"/>
                                </a:rPr>
                                <m:t>𝑇</m:t>
                              </m:r>
                            </m:e>
                            <m:sub>
                              <m:r>
                                <a:rPr lang="en-GB" i="1">
                                  <a:latin typeface="Cambria Math" panose="02040503050406030204" pitchFamily="18" charset="0"/>
                                </a:rPr>
                                <m:t>𝑥</m:t>
                              </m:r>
                            </m:sub>
                          </m:sSub>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𝑇</m:t>
                              </m:r>
                            </m:e>
                            <m:sub>
                              <m:r>
                                <a:rPr lang="en-GB" b="0" i="1" noProof="0" smtClean="0">
                                  <a:latin typeface="Cambria Math" panose="02040503050406030204" pitchFamily="18" charset="0"/>
                                </a:rPr>
                                <m:t>𝑦</m:t>
                              </m:r>
                            </m:sub>
                          </m:sSub>
                        </m:sub>
                      </m:sSub>
                      <m:r>
                        <a:rPr lang="en-GB" b="0" i="1" noProof="0" smtClean="0">
                          <a:latin typeface="Cambria Math" panose="02040503050406030204" pitchFamily="18" charset="0"/>
                        </a:rPr>
                        <m:t>)</m:t>
                      </m:r>
                    </m:oMath>
                  </m:oMathPara>
                </a14:m>
                <a:endParaRPr lang="en-GB" noProof="0" dirty="0"/>
              </a:p>
            </p:txBody>
          </p:sp>
        </mc:Choice>
        <mc:Fallback xmlns="">
          <p:sp>
            <p:nvSpPr>
              <p:cNvPr id="131" name="TextBox 130">
                <a:extLst>
                  <a:ext uri="{FF2B5EF4-FFF2-40B4-BE49-F238E27FC236}">
                    <a16:creationId xmlns:a16="http://schemas.microsoft.com/office/drawing/2014/main" id="{27D3546C-47AE-7B34-7D35-685B67A223F5}"/>
                  </a:ext>
                </a:extLst>
              </p:cNvPr>
              <p:cNvSpPr txBox="1">
                <a:spLocks noRot="1" noChangeAspect="1" noMove="1" noResize="1" noEditPoints="1" noAdjustHandles="1" noChangeArrowheads="1" noChangeShapeType="1" noTextEdit="1"/>
              </p:cNvSpPr>
              <p:nvPr/>
            </p:nvSpPr>
            <p:spPr>
              <a:xfrm>
                <a:off x="1269985" y="2533402"/>
                <a:ext cx="793026" cy="422360"/>
              </a:xfrm>
              <a:prstGeom prst="rect">
                <a:avLst/>
              </a:prstGeom>
              <a:blipFill>
                <a:blip r:embed="rId19"/>
                <a:stretch>
                  <a:fillRect r="-40769" b="-2899"/>
                </a:stretch>
              </a:blipFill>
            </p:spPr>
            <p:txBody>
              <a:bodyPr/>
              <a:lstStyle/>
              <a:p>
                <a:r>
                  <a:rPr lang="LID4096">
                    <a:noFill/>
                  </a:rPr>
                  <a:t> </a:t>
                </a:r>
              </a:p>
            </p:txBody>
          </p:sp>
        </mc:Fallback>
      </mc:AlternateContent>
      <p:cxnSp>
        <p:nvCxnSpPr>
          <p:cNvPr id="136" name="Straight Arrow Connector 135">
            <a:extLst>
              <a:ext uri="{FF2B5EF4-FFF2-40B4-BE49-F238E27FC236}">
                <a16:creationId xmlns:a16="http://schemas.microsoft.com/office/drawing/2014/main" id="{D8910D90-A216-4943-2425-E8AC0D7949F1}"/>
              </a:ext>
            </a:extLst>
          </p:cNvPr>
          <p:cNvCxnSpPr>
            <a:cxnSpLocks/>
          </p:cNvCxnSpPr>
          <p:nvPr/>
        </p:nvCxnSpPr>
        <p:spPr>
          <a:xfrm>
            <a:off x="210690" y="2304765"/>
            <a:ext cx="1843913" cy="10439"/>
          </a:xfrm>
          <a:prstGeom prst="straightConnector1">
            <a:avLst/>
          </a:prstGeom>
          <a:ln w="19050">
            <a:headEnd type="triangle" w="lg" len="lg"/>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CA5B5394-550F-9005-91B0-D15E80DF29F4}"/>
                  </a:ext>
                </a:extLst>
              </p:cNvPr>
              <p:cNvSpPr txBox="1"/>
              <p:nvPr/>
            </p:nvSpPr>
            <p:spPr>
              <a:xfrm>
                <a:off x="356573" y="1829569"/>
                <a:ext cx="1644086" cy="39401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0"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𝑇</m:t>
                          </m:r>
                        </m:e>
                        <m:sub>
                          <m:r>
                            <m:rPr>
                              <m:sty m:val="p"/>
                            </m:rPr>
                            <a:rPr lang="en-GB" b="0" i="0" noProof="0" smtClean="0">
                              <a:latin typeface="Cambria Math" panose="02040503050406030204" pitchFamily="18" charset="0"/>
                              <a:ea typeface="Cambria Math" panose="02040503050406030204" pitchFamily="18" charset="0"/>
                            </a:rPr>
                            <m:t>upd</m:t>
                          </m:r>
                        </m:sub>
                      </m:sSub>
                      <m:r>
                        <a:rPr lang="en-GB" b="0" i="1" noProof="0" smtClean="0">
                          <a:latin typeface="Cambria Math" panose="02040503050406030204" pitchFamily="18" charset="0"/>
                          <a:ea typeface="Cambria Math" panose="02040503050406030204" pitchFamily="18" charset="0"/>
                        </a:rPr>
                        <m:t>=</m:t>
                      </m:r>
                      <m:sSub>
                        <m:sSubPr>
                          <m:ctrlPr>
                            <a:rPr lang="en-GB" b="0"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𝑇</m:t>
                          </m:r>
                        </m:e>
                        <m:sub>
                          <m:r>
                            <a:rPr lang="en-GB" b="0" i="1" noProof="0" smtClean="0">
                              <a:latin typeface="Cambria Math" panose="02040503050406030204" pitchFamily="18" charset="0"/>
                              <a:ea typeface="Cambria Math" panose="02040503050406030204" pitchFamily="18" charset="0"/>
                            </a:rPr>
                            <m:t>𝑥</m:t>
                          </m:r>
                        </m:sub>
                      </m:sSub>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𝑇</m:t>
                          </m:r>
                        </m:e>
                        <m:sub>
                          <m:r>
                            <a:rPr lang="en-GB" b="0" i="1" noProof="0" smtClean="0">
                              <a:latin typeface="Cambria Math" panose="02040503050406030204" pitchFamily="18" charset="0"/>
                              <a:ea typeface="Cambria Math" panose="02040503050406030204" pitchFamily="18" charset="0"/>
                            </a:rPr>
                            <m:t>𝑦</m:t>
                          </m:r>
                        </m:sub>
                      </m:sSub>
                    </m:oMath>
                  </m:oMathPara>
                </a14:m>
                <a:endParaRPr lang="en-GB" noProof="0" dirty="0"/>
              </a:p>
            </p:txBody>
          </p:sp>
        </mc:Choice>
        <mc:Fallback xmlns="">
          <p:sp>
            <p:nvSpPr>
              <p:cNvPr id="137" name="TextBox 136">
                <a:extLst>
                  <a:ext uri="{FF2B5EF4-FFF2-40B4-BE49-F238E27FC236}">
                    <a16:creationId xmlns:a16="http://schemas.microsoft.com/office/drawing/2014/main" id="{CA5B5394-550F-9005-91B0-D15E80DF29F4}"/>
                  </a:ext>
                </a:extLst>
              </p:cNvPr>
              <p:cNvSpPr txBox="1">
                <a:spLocks noRot="1" noChangeAspect="1" noMove="1" noResize="1" noEditPoints="1" noAdjustHandles="1" noChangeArrowheads="1" noChangeShapeType="1" noTextEdit="1"/>
              </p:cNvSpPr>
              <p:nvPr/>
            </p:nvSpPr>
            <p:spPr>
              <a:xfrm>
                <a:off x="356573" y="1829569"/>
                <a:ext cx="1644086" cy="394019"/>
              </a:xfrm>
              <a:prstGeom prst="rect">
                <a:avLst/>
              </a:prstGeom>
              <a:blipFill>
                <a:blip r:embed="rId20"/>
                <a:stretch>
                  <a:fillRect b="-9231"/>
                </a:stretch>
              </a:blipFill>
            </p:spPr>
            <p:txBody>
              <a:bodyPr/>
              <a:lstStyle/>
              <a:p>
                <a:r>
                  <a:rPr lang="LID4096">
                    <a:noFill/>
                  </a:rPr>
                  <a:t> </a:t>
                </a:r>
              </a:p>
            </p:txBody>
          </p:sp>
        </mc:Fallback>
      </mc:AlternateContent>
      <p:sp>
        <p:nvSpPr>
          <p:cNvPr id="39" name="TextBox 38">
            <a:extLst>
              <a:ext uri="{FF2B5EF4-FFF2-40B4-BE49-F238E27FC236}">
                <a16:creationId xmlns:a16="http://schemas.microsoft.com/office/drawing/2014/main" id="{EDD11E1B-BFB6-6B46-3F5F-C330854FF3A0}"/>
              </a:ext>
            </a:extLst>
          </p:cNvPr>
          <p:cNvSpPr txBox="1"/>
          <p:nvPr/>
        </p:nvSpPr>
        <p:spPr>
          <a:xfrm>
            <a:off x="11217826" y="375476"/>
            <a:ext cx="402674" cy="307777"/>
          </a:xfrm>
          <a:prstGeom prst="rect">
            <a:avLst/>
          </a:prstGeom>
          <a:noFill/>
        </p:spPr>
        <p:txBody>
          <a:bodyPr wrap="none" rtlCol="0">
            <a:spAutoFit/>
          </a:bodyPr>
          <a:lstStyle/>
          <a:p>
            <a:r>
              <a:rPr lang="en-GB" sz="1400" noProof="0" dirty="0"/>
              <a:t>(1)</a:t>
            </a:r>
          </a:p>
        </p:txBody>
      </p:sp>
      <p:sp>
        <p:nvSpPr>
          <p:cNvPr id="41" name="TextBox 40">
            <a:extLst>
              <a:ext uri="{FF2B5EF4-FFF2-40B4-BE49-F238E27FC236}">
                <a16:creationId xmlns:a16="http://schemas.microsoft.com/office/drawing/2014/main" id="{8C9E72DD-E066-252F-6D30-FF7CFDE5AA73}"/>
              </a:ext>
            </a:extLst>
          </p:cNvPr>
          <p:cNvSpPr txBox="1"/>
          <p:nvPr/>
        </p:nvSpPr>
        <p:spPr>
          <a:xfrm>
            <a:off x="11214679" y="1294445"/>
            <a:ext cx="402674" cy="307777"/>
          </a:xfrm>
          <a:prstGeom prst="rect">
            <a:avLst/>
          </a:prstGeom>
          <a:noFill/>
        </p:spPr>
        <p:txBody>
          <a:bodyPr wrap="none" rtlCol="0">
            <a:spAutoFit/>
          </a:bodyPr>
          <a:lstStyle/>
          <a:p>
            <a:r>
              <a:rPr lang="en-GB" sz="1400" noProof="0" dirty="0"/>
              <a:t>(2)</a:t>
            </a:r>
          </a:p>
        </p:txBody>
      </p:sp>
      <p:sp>
        <p:nvSpPr>
          <p:cNvPr id="42" name="TextBox 41">
            <a:extLst>
              <a:ext uri="{FF2B5EF4-FFF2-40B4-BE49-F238E27FC236}">
                <a16:creationId xmlns:a16="http://schemas.microsoft.com/office/drawing/2014/main" id="{B2FEC9C3-E322-B049-9D4A-E4C5D8296B38}"/>
              </a:ext>
            </a:extLst>
          </p:cNvPr>
          <p:cNvSpPr txBox="1"/>
          <p:nvPr/>
        </p:nvSpPr>
        <p:spPr>
          <a:xfrm>
            <a:off x="10567405" y="2622725"/>
            <a:ext cx="402674" cy="307777"/>
          </a:xfrm>
          <a:prstGeom prst="rect">
            <a:avLst/>
          </a:prstGeom>
          <a:noFill/>
        </p:spPr>
        <p:txBody>
          <a:bodyPr wrap="none" rtlCol="0">
            <a:spAutoFit/>
          </a:bodyPr>
          <a:lstStyle/>
          <a:p>
            <a:r>
              <a:rPr lang="en-GB" sz="1400" noProof="0" dirty="0"/>
              <a:t>(3)</a:t>
            </a:r>
          </a:p>
        </p:txBody>
      </p:sp>
      <p:cxnSp>
        <p:nvCxnSpPr>
          <p:cNvPr id="49" name="Connector: Elbow 48">
            <a:extLst>
              <a:ext uri="{FF2B5EF4-FFF2-40B4-BE49-F238E27FC236}">
                <a16:creationId xmlns:a16="http://schemas.microsoft.com/office/drawing/2014/main" id="{A889C876-C221-DA8A-0C09-91478F784A25}"/>
              </a:ext>
            </a:extLst>
          </p:cNvPr>
          <p:cNvCxnSpPr>
            <a:cxnSpLocks/>
          </p:cNvCxnSpPr>
          <p:nvPr/>
        </p:nvCxnSpPr>
        <p:spPr>
          <a:xfrm flipV="1">
            <a:off x="6901346" y="4993048"/>
            <a:ext cx="390207" cy="1038"/>
          </a:xfrm>
          <a:prstGeom prst="bentConnector3">
            <a:avLst>
              <a:gd name="adj1" fmla="val 50000"/>
            </a:avLst>
          </a:prstGeom>
          <a:ln w="15875">
            <a:headEnd type="triangle" w="lg" len="lg"/>
            <a:tailEnd type="non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0" name="TextBox 149">
                <a:extLst>
                  <a:ext uri="{FF2B5EF4-FFF2-40B4-BE49-F238E27FC236}">
                    <a16:creationId xmlns:a16="http://schemas.microsoft.com/office/drawing/2014/main" id="{F278841B-56D1-681E-73B6-D23688E4A8A1}"/>
                  </a:ext>
                </a:extLst>
              </p:cNvPr>
              <p:cNvSpPr txBox="1"/>
              <p:nvPr/>
            </p:nvSpPr>
            <p:spPr>
              <a:xfrm>
                <a:off x="402871" y="1286418"/>
                <a:ext cx="518988" cy="39126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i="1" noProof="0" smtClean="0">
                              <a:latin typeface="Cambria Math" panose="02040503050406030204" pitchFamily="18" charset="0"/>
                            </a:rPr>
                          </m:ctrlPr>
                        </m:sSubPr>
                        <m:e>
                          <m:r>
                            <a:rPr lang="en-GB" b="0" i="1" noProof="0" smtClean="0">
                              <a:latin typeface="Cambria Math" panose="02040503050406030204" pitchFamily="18" charset="0"/>
                            </a:rPr>
                            <m:t>𝑁</m:t>
                          </m:r>
                        </m:e>
                        <m:sub>
                          <m:r>
                            <m:rPr>
                              <m:sty m:val="p"/>
                            </m:rPr>
                            <a:rPr lang="en-GB" b="0" i="0" noProof="0" smtClean="0">
                              <a:latin typeface="Cambria Math" panose="02040503050406030204" pitchFamily="18" charset="0"/>
                            </a:rPr>
                            <m:t>p</m:t>
                          </m:r>
                        </m:sub>
                      </m:sSub>
                    </m:oMath>
                  </m:oMathPara>
                </a14:m>
                <a:endParaRPr lang="en-GB" noProof="0" dirty="0"/>
              </a:p>
            </p:txBody>
          </p:sp>
        </mc:Choice>
        <mc:Fallback xmlns="">
          <p:sp>
            <p:nvSpPr>
              <p:cNvPr id="150" name="TextBox 149">
                <a:extLst>
                  <a:ext uri="{FF2B5EF4-FFF2-40B4-BE49-F238E27FC236}">
                    <a16:creationId xmlns:a16="http://schemas.microsoft.com/office/drawing/2014/main" id="{F278841B-56D1-681E-73B6-D23688E4A8A1}"/>
                  </a:ext>
                </a:extLst>
              </p:cNvPr>
              <p:cNvSpPr txBox="1">
                <a:spLocks noRot="1" noChangeAspect="1" noMove="1" noResize="1" noEditPoints="1" noAdjustHandles="1" noChangeArrowheads="1" noChangeShapeType="1" noTextEdit="1"/>
              </p:cNvSpPr>
              <p:nvPr/>
            </p:nvSpPr>
            <p:spPr>
              <a:xfrm>
                <a:off x="402871" y="1286418"/>
                <a:ext cx="518988" cy="391261"/>
              </a:xfrm>
              <a:prstGeom prst="rect">
                <a:avLst/>
              </a:prstGeom>
              <a:blipFill>
                <a:blip r:embed="rId21"/>
                <a:stretch>
                  <a:fillRect b="-6250"/>
                </a:stretch>
              </a:blipFill>
            </p:spPr>
            <p:txBody>
              <a:bodyPr/>
              <a:lstStyle/>
              <a:p>
                <a:r>
                  <a:rPr lang="LID4096">
                    <a:noFill/>
                  </a:rPr>
                  <a:t> </a:t>
                </a:r>
              </a:p>
            </p:txBody>
          </p:sp>
        </mc:Fallback>
      </mc:AlternateContent>
      <p:sp>
        <p:nvSpPr>
          <p:cNvPr id="167" name="TextBox 166">
            <a:extLst>
              <a:ext uri="{FF2B5EF4-FFF2-40B4-BE49-F238E27FC236}">
                <a16:creationId xmlns:a16="http://schemas.microsoft.com/office/drawing/2014/main" id="{7267F615-7A04-5C2C-3C2A-C290B7C16874}"/>
              </a:ext>
            </a:extLst>
          </p:cNvPr>
          <p:cNvSpPr txBox="1"/>
          <p:nvPr/>
        </p:nvSpPr>
        <p:spPr>
          <a:xfrm>
            <a:off x="2259830" y="956905"/>
            <a:ext cx="683491" cy="369332"/>
          </a:xfrm>
          <a:prstGeom prst="rect">
            <a:avLst/>
          </a:prstGeom>
          <a:noFill/>
        </p:spPr>
        <p:txBody>
          <a:bodyPr wrap="square">
            <a:spAutoFit/>
          </a:bodyPr>
          <a:lstStyle/>
          <a:p>
            <a:pPr algn="ctr"/>
            <a:r>
              <a:rPr lang="en-GB" sz="1800" b="0" strike="noStrike" spc="-1" noProof="0" dirty="0">
                <a:solidFill>
                  <a:srgbClr val="000000"/>
                </a:solidFill>
                <a:latin typeface="Calibri"/>
              </a:rPr>
              <a:t>SIM</a:t>
            </a:r>
            <a:endParaRPr lang="en-GB" noProof="0" dirty="0"/>
          </a:p>
        </p:txBody>
      </p:sp>
      <p:cxnSp>
        <p:nvCxnSpPr>
          <p:cNvPr id="235" name="Straight Arrow Connector 234">
            <a:extLst>
              <a:ext uri="{FF2B5EF4-FFF2-40B4-BE49-F238E27FC236}">
                <a16:creationId xmlns:a16="http://schemas.microsoft.com/office/drawing/2014/main" id="{0C1391EB-63D2-1FE0-33D2-0C08EBAA4B39}"/>
              </a:ext>
            </a:extLst>
          </p:cNvPr>
          <p:cNvCxnSpPr>
            <a:cxnSpLocks/>
          </p:cNvCxnSpPr>
          <p:nvPr/>
        </p:nvCxnSpPr>
        <p:spPr>
          <a:xfrm>
            <a:off x="1923401" y="536640"/>
            <a:ext cx="230741" cy="26019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32" name="Rectangle: Rounded Corners 31">
            <a:extLst>
              <a:ext uri="{FF2B5EF4-FFF2-40B4-BE49-F238E27FC236}">
                <a16:creationId xmlns:a16="http://schemas.microsoft.com/office/drawing/2014/main" id="{DCDB7940-B3B4-B85D-D1A6-307DA0B50E88}"/>
              </a:ext>
            </a:extLst>
          </p:cNvPr>
          <p:cNvSpPr/>
          <p:nvPr/>
        </p:nvSpPr>
        <p:spPr>
          <a:xfrm>
            <a:off x="30466" y="2535057"/>
            <a:ext cx="948548"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057C158E-EFD9-0EF6-7DF8-63CB1A81E0AC}"/>
                  </a:ext>
                </a:extLst>
              </p:cNvPr>
              <p:cNvSpPr txBox="1"/>
              <p:nvPr/>
            </p:nvSpPr>
            <p:spPr>
              <a:xfrm>
                <a:off x="-39866" y="2542621"/>
                <a:ext cx="793026" cy="42236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𝑡</m:t>
                          </m:r>
                        </m:e>
                        <m:sub>
                          <m:r>
                            <a:rPr lang="en-GB" b="0" i="1" smtClean="0">
                              <a:latin typeface="Cambria Math" panose="02040503050406030204" pitchFamily="18" charset="0"/>
                            </a:rPr>
                            <m:t>0</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𝑇</m:t>
                              </m:r>
                            </m:e>
                            <m:sub>
                              <m:r>
                                <a:rPr lang="en-GB" b="0" i="1" noProof="0" smtClean="0">
                                  <a:latin typeface="Cambria Math" panose="02040503050406030204" pitchFamily="18" charset="0"/>
                                </a:rPr>
                                <m:t>𝑦</m:t>
                              </m:r>
                            </m:sub>
                          </m:sSub>
                        </m:sub>
                      </m:sSub>
                      <m:r>
                        <a:rPr lang="en-GB" b="0" i="1" noProof="0" smtClean="0">
                          <a:latin typeface="Cambria Math" panose="02040503050406030204" pitchFamily="18" charset="0"/>
                        </a:rPr>
                        <m:t>)</m:t>
                      </m:r>
                    </m:oMath>
                  </m:oMathPara>
                </a14:m>
                <a:endParaRPr lang="en-GB" noProof="0" dirty="0"/>
              </a:p>
            </p:txBody>
          </p:sp>
        </mc:Choice>
        <mc:Fallback xmlns="">
          <p:sp>
            <p:nvSpPr>
              <p:cNvPr id="33" name="TextBox 32">
                <a:extLst>
                  <a:ext uri="{FF2B5EF4-FFF2-40B4-BE49-F238E27FC236}">
                    <a16:creationId xmlns:a16="http://schemas.microsoft.com/office/drawing/2014/main" id="{057C158E-EFD9-0EF6-7DF8-63CB1A81E0AC}"/>
                  </a:ext>
                </a:extLst>
              </p:cNvPr>
              <p:cNvSpPr txBox="1">
                <a:spLocks noRot="1" noChangeAspect="1" noMove="1" noResize="1" noEditPoints="1" noAdjustHandles="1" noChangeArrowheads="1" noChangeShapeType="1" noTextEdit="1"/>
              </p:cNvSpPr>
              <p:nvPr/>
            </p:nvSpPr>
            <p:spPr>
              <a:xfrm>
                <a:off x="-39866" y="2542621"/>
                <a:ext cx="793026" cy="422360"/>
              </a:xfrm>
              <a:prstGeom prst="rect">
                <a:avLst/>
              </a:prstGeom>
              <a:blipFill>
                <a:blip r:embed="rId22"/>
                <a:stretch>
                  <a:fillRect r="-29008" b="-4348"/>
                </a:stretch>
              </a:blipFill>
            </p:spPr>
            <p:txBody>
              <a:bodyPr/>
              <a:lstStyle/>
              <a:p>
                <a:r>
                  <a:rPr lang="LID4096">
                    <a:noFill/>
                  </a:rPr>
                  <a:t> </a:t>
                </a:r>
              </a:p>
            </p:txBody>
          </p:sp>
        </mc:Fallback>
      </mc:AlternateContent>
    </p:spTree>
    <p:extLst>
      <p:ext uri="{BB962C8B-B14F-4D97-AF65-F5344CB8AC3E}">
        <p14:creationId xmlns:p14="http://schemas.microsoft.com/office/powerpoint/2010/main" val="38634571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10" presetClass="entr" presetSubtype="0" fill="hold" nodeType="withEffect">
                                  <p:stCondLst>
                                    <p:cond delay="0"/>
                                  </p:stCondLst>
                                  <p:childTnLst>
                                    <p:set>
                                      <p:cBhvr>
                                        <p:cTn id="9" dur="1" fill="hold">
                                          <p:stCondLst>
                                            <p:cond delay="0"/>
                                          </p:stCondLst>
                                        </p:cTn>
                                        <p:tgtEl>
                                          <p:spTgt spid="49"/>
                                        </p:tgtEl>
                                        <p:attrNameLst>
                                          <p:attrName>style.visibility</p:attrName>
                                        </p:attrNameLst>
                                      </p:cBhvr>
                                      <p:to>
                                        <p:strVal val="visible"/>
                                      </p:to>
                                    </p:set>
                                    <p:animEffect transition="in" filter="fade">
                                      <p:cBhvr>
                                        <p:cTn id="10"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74D3DB-DDF6-0C22-B1B6-1DDABBCBD3AF}"/>
            </a:ext>
          </a:extLst>
        </p:cNvPr>
        <p:cNvGrpSpPr/>
        <p:nvPr/>
      </p:nvGrpSpPr>
      <p:grpSpPr>
        <a:xfrm>
          <a:off x="0" y="0"/>
          <a:ext cx="0" cy="0"/>
          <a:chOff x="0" y="0"/>
          <a:chExt cx="0" cy="0"/>
        </a:xfrm>
      </p:grpSpPr>
      <p:pic>
        <p:nvPicPr>
          <p:cNvPr id="3" name="Graphic 2">
            <a:extLst>
              <a:ext uri="{FF2B5EF4-FFF2-40B4-BE49-F238E27FC236}">
                <a16:creationId xmlns:a16="http://schemas.microsoft.com/office/drawing/2014/main" id="{5D759F21-BFF5-7886-D23F-00B10BA96BF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246718" y="3043069"/>
            <a:ext cx="4868709" cy="3651531"/>
          </a:xfrm>
          <a:prstGeom prst="rect">
            <a:avLst/>
          </a:prstGeom>
        </p:spPr>
      </p:pic>
      <p:pic>
        <p:nvPicPr>
          <p:cNvPr id="34" name="Graphic 33">
            <a:extLst>
              <a:ext uri="{FF2B5EF4-FFF2-40B4-BE49-F238E27FC236}">
                <a16:creationId xmlns:a16="http://schemas.microsoft.com/office/drawing/2014/main" id="{1A3AE649-5DFF-48FE-98C7-4219808A993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148181" y="3058319"/>
            <a:ext cx="5042312" cy="3781734"/>
          </a:xfrm>
          <a:prstGeom prst="rect">
            <a:avLst/>
          </a:prstGeom>
        </p:spPr>
      </p:pic>
      <p:grpSp>
        <p:nvGrpSpPr>
          <p:cNvPr id="234" name="Group 233">
            <a:extLst>
              <a:ext uri="{FF2B5EF4-FFF2-40B4-BE49-F238E27FC236}">
                <a16:creationId xmlns:a16="http://schemas.microsoft.com/office/drawing/2014/main" id="{787E534E-D954-496B-31A8-C6496869C509}"/>
              </a:ext>
            </a:extLst>
          </p:cNvPr>
          <p:cNvGrpSpPr/>
          <p:nvPr/>
        </p:nvGrpSpPr>
        <p:grpSpPr>
          <a:xfrm>
            <a:off x="269654" y="678802"/>
            <a:ext cx="623653" cy="669179"/>
            <a:chOff x="94594" y="1868587"/>
            <a:chExt cx="623653" cy="669179"/>
          </a:xfrm>
        </p:grpSpPr>
        <p:grpSp>
          <p:nvGrpSpPr>
            <p:cNvPr id="170" name="Group 169">
              <a:extLst>
                <a:ext uri="{FF2B5EF4-FFF2-40B4-BE49-F238E27FC236}">
                  <a16:creationId xmlns:a16="http://schemas.microsoft.com/office/drawing/2014/main" id="{037A1FE4-3E7E-019F-EE48-B83E0B598554}"/>
                </a:ext>
              </a:extLst>
            </p:cNvPr>
            <p:cNvGrpSpPr/>
            <p:nvPr/>
          </p:nvGrpSpPr>
          <p:grpSpPr>
            <a:xfrm>
              <a:off x="94594" y="1872556"/>
              <a:ext cx="68712" cy="92593"/>
              <a:chOff x="1844231" y="869163"/>
              <a:chExt cx="108640" cy="146399"/>
            </a:xfrm>
          </p:grpSpPr>
          <p:cxnSp>
            <p:nvCxnSpPr>
              <p:cNvPr id="227" name="Straight Connector 226">
                <a:extLst>
                  <a:ext uri="{FF2B5EF4-FFF2-40B4-BE49-F238E27FC236}">
                    <a16:creationId xmlns:a16="http://schemas.microsoft.com/office/drawing/2014/main" id="{FB85F173-C345-9A28-5A54-8EB70EBC8C7D}"/>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751142E5-FDC8-DD77-5B8F-10BE2605343D}"/>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166A11D6-AAF2-9DDA-6807-B6678A1B9B6A}"/>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71" name="Group 170">
              <a:extLst>
                <a:ext uri="{FF2B5EF4-FFF2-40B4-BE49-F238E27FC236}">
                  <a16:creationId xmlns:a16="http://schemas.microsoft.com/office/drawing/2014/main" id="{D8627085-721E-1CE1-5EBD-BFD026168B80}"/>
                </a:ext>
              </a:extLst>
            </p:cNvPr>
            <p:cNvGrpSpPr/>
            <p:nvPr/>
          </p:nvGrpSpPr>
          <p:grpSpPr>
            <a:xfrm>
              <a:off x="98940" y="2152583"/>
              <a:ext cx="68712" cy="92593"/>
              <a:chOff x="1844231" y="869163"/>
              <a:chExt cx="108640" cy="146399"/>
            </a:xfrm>
          </p:grpSpPr>
          <p:cxnSp>
            <p:nvCxnSpPr>
              <p:cNvPr id="224" name="Straight Connector 223">
                <a:extLst>
                  <a:ext uri="{FF2B5EF4-FFF2-40B4-BE49-F238E27FC236}">
                    <a16:creationId xmlns:a16="http://schemas.microsoft.com/office/drawing/2014/main" id="{27497F47-C20C-B5B3-43E3-3EF94039F6C9}"/>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25" name="Straight Connector 224">
                <a:extLst>
                  <a:ext uri="{FF2B5EF4-FFF2-40B4-BE49-F238E27FC236}">
                    <a16:creationId xmlns:a16="http://schemas.microsoft.com/office/drawing/2014/main" id="{BCF2B4F9-EE61-E7C8-8BCA-B28029E7C81F}"/>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7BAA2657-DAF8-F92E-55AF-F5F8487815F1}"/>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72" name="Group 171">
              <a:extLst>
                <a:ext uri="{FF2B5EF4-FFF2-40B4-BE49-F238E27FC236}">
                  <a16:creationId xmlns:a16="http://schemas.microsoft.com/office/drawing/2014/main" id="{064DAD54-C7CA-FE70-0DC3-F9B984150168}"/>
                </a:ext>
              </a:extLst>
            </p:cNvPr>
            <p:cNvGrpSpPr/>
            <p:nvPr/>
          </p:nvGrpSpPr>
          <p:grpSpPr>
            <a:xfrm>
              <a:off x="98940" y="2445006"/>
              <a:ext cx="68712" cy="92593"/>
              <a:chOff x="1844231" y="869163"/>
              <a:chExt cx="108640" cy="146399"/>
            </a:xfrm>
          </p:grpSpPr>
          <p:cxnSp>
            <p:nvCxnSpPr>
              <p:cNvPr id="221" name="Straight Connector 220">
                <a:extLst>
                  <a:ext uri="{FF2B5EF4-FFF2-40B4-BE49-F238E27FC236}">
                    <a16:creationId xmlns:a16="http://schemas.microsoft.com/office/drawing/2014/main" id="{E3730327-CE52-969F-1B44-6599AE609FBC}"/>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D5FC10D4-8993-668E-044D-336515169DA0}"/>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F430DEB0-3223-5A77-0E4F-DF2B18E31CC0}"/>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74" name="Group 173">
              <a:extLst>
                <a:ext uri="{FF2B5EF4-FFF2-40B4-BE49-F238E27FC236}">
                  <a16:creationId xmlns:a16="http://schemas.microsoft.com/office/drawing/2014/main" id="{815C166F-80F8-46DE-14AF-C9ECDAED0B78}"/>
                </a:ext>
              </a:extLst>
            </p:cNvPr>
            <p:cNvGrpSpPr/>
            <p:nvPr/>
          </p:nvGrpSpPr>
          <p:grpSpPr>
            <a:xfrm>
              <a:off x="380901" y="1868587"/>
              <a:ext cx="68712" cy="92593"/>
              <a:chOff x="1844231" y="869163"/>
              <a:chExt cx="108640" cy="146399"/>
            </a:xfrm>
          </p:grpSpPr>
          <p:cxnSp>
            <p:nvCxnSpPr>
              <p:cNvPr id="215" name="Straight Connector 214">
                <a:extLst>
                  <a:ext uri="{FF2B5EF4-FFF2-40B4-BE49-F238E27FC236}">
                    <a16:creationId xmlns:a16="http://schemas.microsoft.com/office/drawing/2014/main" id="{93E14A91-6D84-F963-0AC8-E89B49D98F76}"/>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16" name="Straight Connector 215">
                <a:extLst>
                  <a:ext uri="{FF2B5EF4-FFF2-40B4-BE49-F238E27FC236}">
                    <a16:creationId xmlns:a16="http://schemas.microsoft.com/office/drawing/2014/main" id="{DE4B61B2-5137-12E5-9FE7-C8E99505C7DC}"/>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97225BC1-37EF-2A08-6B54-168F008AD88F}"/>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75" name="Group 174">
              <a:extLst>
                <a:ext uri="{FF2B5EF4-FFF2-40B4-BE49-F238E27FC236}">
                  <a16:creationId xmlns:a16="http://schemas.microsoft.com/office/drawing/2014/main" id="{ED3DD164-8BC4-1B09-C720-FAFAD324CED7}"/>
                </a:ext>
              </a:extLst>
            </p:cNvPr>
            <p:cNvGrpSpPr/>
            <p:nvPr/>
          </p:nvGrpSpPr>
          <p:grpSpPr>
            <a:xfrm>
              <a:off x="379741" y="2148533"/>
              <a:ext cx="68712" cy="92593"/>
              <a:chOff x="1844231" y="869163"/>
              <a:chExt cx="108640" cy="146399"/>
            </a:xfrm>
          </p:grpSpPr>
          <p:cxnSp>
            <p:nvCxnSpPr>
              <p:cNvPr id="212" name="Straight Connector 211">
                <a:extLst>
                  <a:ext uri="{FF2B5EF4-FFF2-40B4-BE49-F238E27FC236}">
                    <a16:creationId xmlns:a16="http://schemas.microsoft.com/office/drawing/2014/main" id="{2FA3FCB2-4397-018A-1663-326787591499}"/>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13" name="Straight Connector 212">
                <a:extLst>
                  <a:ext uri="{FF2B5EF4-FFF2-40B4-BE49-F238E27FC236}">
                    <a16:creationId xmlns:a16="http://schemas.microsoft.com/office/drawing/2014/main" id="{42AA6C0B-B7D3-1341-B759-6C8761BE60C3}"/>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14" name="Straight Connector 213">
                <a:extLst>
                  <a:ext uri="{FF2B5EF4-FFF2-40B4-BE49-F238E27FC236}">
                    <a16:creationId xmlns:a16="http://schemas.microsoft.com/office/drawing/2014/main" id="{433D3270-F856-B61B-BCD9-BFAFE3034DE9}"/>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76" name="Group 175">
              <a:extLst>
                <a:ext uri="{FF2B5EF4-FFF2-40B4-BE49-F238E27FC236}">
                  <a16:creationId xmlns:a16="http://schemas.microsoft.com/office/drawing/2014/main" id="{73BC9389-46E5-5F4E-B52E-6E3F7C1D43C4}"/>
                </a:ext>
              </a:extLst>
            </p:cNvPr>
            <p:cNvGrpSpPr/>
            <p:nvPr/>
          </p:nvGrpSpPr>
          <p:grpSpPr>
            <a:xfrm>
              <a:off x="383825" y="2445173"/>
              <a:ext cx="68712" cy="92593"/>
              <a:chOff x="1844231" y="869163"/>
              <a:chExt cx="108640" cy="146399"/>
            </a:xfrm>
          </p:grpSpPr>
          <p:cxnSp>
            <p:nvCxnSpPr>
              <p:cNvPr id="209" name="Straight Connector 208">
                <a:extLst>
                  <a:ext uri="{FF2B5EF4-FFF2-40B4-BE49-F238E27FC236}">
                    <a16:creationId xmlns:a16="http://schemas.microsoft.com/office/drawing/2014/main" id="{2EFEC757-7C68-1327-056A-12BA3B7FAC29}"/>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10" name="Straight Connector 209">
                <a:extLst>
                  <a:ext uri="{FF2B5EF4-FFF2-40B4-BE49-F238E27FC236}">
                    <a16:creationId xmlns:a16="http://schemas.microsoft.com/office/drawing/2014/main" id="{723CA4EC-CA9E-42E1-1703-84DE3C3BF206}"/>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2CDC5073-AFF7-8FF7-5D30-75AB3BC7C6AA}"/>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82" name="Group 181">
              <a:extLst>
                <a:ext uri="{FF2B5EF4-FFF2-40B4-BE49-F238E27FC236}">
                  <a16:creationId xmlns:a16="http://schemas.microsoft.com/office/drawing/2014/main" id="{C8721C3C-7486-9000-FAF2-027068FB8CF8}"/>
                </a:ext>
              </a:extLst>
            </p:cNvPr>
            <p:cNvGrpSpPr/>
            <p:nvPr/>
          </p:nvGrpSpPr>
          <p:grpSpPr>
            <a:xfrm>
              <a:off x="646611" y="1868587"/>
              <a:ext cx="68712" cy="92593"/>
              <a:chOff x="1844231" y="869163"/>
              <a:chExt cx="108640" cy="146399"/>
            </a:xfrm>
          </p:grpSpPr>
          <p:cxnSp>
            <p:nvCxnSpPr>
              <p:cNvPr id="191" name="Straight Connector 190">
                <a:extLst>
                  <a:ext uri="{FF2B5EF4-FFF2-40B4-BE49-F238E27FC236}">
                    <a16:creationId xmlns:a16="http://schemas.microsoft.com/office/drawing/2014/main" id="{19C09ECA-A13B-C762-C92D-AAC49357DA3B}"/>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1882A97F-F8C5-2A1B-66A1-F07311408841}"/>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48F3D5DE-C343-6D7A-9B25-A38087ABD32D}"/>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83" name="Group 182">
              <a:extLst>
                <a:ext uri="{FF2B5EF4-FFF2-40B4-BE49-F238E27FC236}">
                  <a16:creationId xmlns:a16="http://schemas.microsoft.com/office/drawing/2014/main" id="{088367E9-0418-2786-1B13-5BAB80AE6733}"/>
                </a:ext>
              </a:extLst>
            </p:cNvPr>
            <p:cNvGrpSpPr/>
            <p:nvPr/>
          </p:nvGrpSpPr>
          <p:grpSpPr>
            <a:xfrm>
              <a:off x="645451" y="2148533"/>
              <a:ext cx="68712" cy="92593"/>
              <a:chOff x="1844231" y="869163"/>
              <a:chExt cx="108640" cy="146399"/>
            </a:xfrm>
          </p:grpSpPr>
          <p:cxnSp>
            <p:nvCxnSpPr>
              <p:cNvPr id="188" name="Straight Connector 187">
                <a:extLst>
                  <a:ext uri="{FF2B5EF4-FFF2-40B4-BE49-F238E27FC236}">
                    <a16:creationId xmlns:a16="http://schemas.microsoft.com/office/drawing/2014/main" id="{6BDE2B5F-DA0D-2947-14B4-FA124E2A20D7}"/>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35C25FD9-78C3-D90B-AB74-3781D90FD9E2}"/>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F405B2BC-E6BB-3CCC-6B82-061D7BA79383}"/>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84" name="Group 183">
              <a:extLst>
                <a:ext uri="{FF2B5EF4-FFF2-40B4-BE49-F238E27FC236}">
                  <a16:creationId xmlns:a16="http://schemas.microsoft.com/office/drawing/2014/main" id="{6C29BA62-F902-A1F2-1D3F-BA2A32D80036}"/>
                </a:ext>
              </a:extLst>
            </p:cNvPr>
            <p:cNvGrpSpPr/>
            <p:nvPr/>
          </p:nvGrpSpPr>
          <p:grpSpPr>
            <a:xfrm>
              <a:off x="649535" y="2445173"/>
              <a:ext cx="68712" cy="92593"/>
              <a:chOff x="1844231" y="869163"/>
              <a:chExt cx="108640" cy="146399"/>
            </a:xfrm>
          </p:grpSpPr>
          <p:cxnSp>
            <p:nvCxnSpPr>
              <p:cNvPr id="185" name="Straight Connector 184">
                <a:extLst>
                  <a:ext uri="{FF2B5EF4-FFF2-40B4-BE49-F238E27FC236}">
                    <a16:creationId xmlns:a16="http://schemas.microsoft.com/office/drawing/2014/main" id="{A53757ED-25E5-47D5-F25E-1948595D01DE}"/>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4586D956-F23A-2E8F-B6B5-4AF34B652A9D}"/>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5BC5D575-775D-0A26-4382-FBDE01A3A29E}"/>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pic>
        <p:nvPicPr>
          <p:cNvPr id="233" name="Picture 232">
            <a:extLst>
              <a:ext uri="{FF2B5EF4-FFF2-40B4-BE49-F238E27FC236}">
                <a16:creationId xmlns:a16="http://schemas.microsoft.com/office/drawing/2014/main" id="{A0402AC4-06F4-DE8E-54A4-7DBE728FA9C0}"/>
              </a:ext>
            </a:extLst>
          </p:cNvPr>
          <p:cNvPicPr>
            <a:picLocks noChangeAspect="1"/>
          </p:cNvPicPr>
          <p:nvPr/>
        </p:nvPicPr>
        <p:blipFill>
          <a:blip r:embed="rId6"/>
          <a:stretch>
            <a:fillRect/>
          </a:stretch>
        </p:blipFill>
        <p:spPr>
          <a:xfrm>
            <a:off x="1003070" y="574260"/>
            <a:ext cx="1152529" cy="1181800"/>
          </a:xfrm>
          <a:prstGeom prst="rect">
            <a:avLst/>
          </a:prstGeom>
        </p:spPr>
      </p:pic>
      <p:sp>
        <p:nvSpPr>
          <p:cNvPr id="127" name="PlaceHolder 1">
            <a:extLst>
              <a:ext uri="{FF2B5EF4-FFF2-40B4-BE49-F238E27FC236}">
                <a16:creationId xmlns:a16="http://schemas.microsoft.com/office/drawing/2014/main" id="{EA623603-F3C3-C7DE-A2A7-55D6CF08C797}"/>
              </a:ext>
            </a:extLst>
          </p:cNvPr>
          <p:cNvSpPr>
            <a:spLocks noGrp="1"/>
          </p:cNvSpPr>
          <p:nvPr>
            <p:ph type="sldNum" idx="8"/>
          </p:nvPr>
        </p:nvSpPr>
        <p:spPr>
          <a:xfrm>
            <a:off x="-21873" y="6493320"/>
            <a:ext cx="437670" cy="364680"/>
          </a:xfrm>
          <a:prstGeom prst="rect">
            <a:avLst/>
          </a:prstGeom>
          <a:noFill/>
          <a:ln w="0">
            <a:noFill/>
          </a:ln>
        </p:spPr>
        <p:txBody>
          <a:bodyPr anchor="ctr">
            <a:noAutofit/>
          </a:bodyPr>
          <a:lstStyle>
            <a:lvl1pPr algn="r">
              <a:lnSpc>
                <a:spcPct val="100000"/>
              </a:lnSpc>
              <a:buNone/>
              <a:defRPr lang="en-DE" sz="2000" b="0" strike="noStrike" spc="-1">
                <a:solidFill>
                  <a:srgbClr val="8B8B8B"/>
                </a:solidFill>
                <a:latin typeface="Calibri"/>
              </a:defRPr>
            </a:lvl1pPr>
          </a:lstStyle>
          <a:p>
            <a:pPr algn="r">
              <a:lnSpc>
                <a:spcPct val="100000"/>
              </a:lnSpc>
              <a:buNone/>
            </a:pPr>
            <a:fld id="{81255DAC-7A2D-4214-8EEB-05093A7AB0F8}" type="slidenum">
              <a:rPr lang="en-GB" sz="2000" b="0" strike="noStrike" spc="-1" noProof="0" smtClean="0">
                <a:solidFill>
                  <a:srgbClr val="8B8B8B"/>
                </a:solidFill>
                <a:latin typeface="Calibri"/>
              </a:rPr>
              <a:t>39</a:t>
            </a:fld>
            <a:endParaRPr lang="en-GB" sz="2000" b="0" strike="noStrike" spc="-1" noProof="0" dirty="0">
              <a:latin typeface="Times New Roman"/>
            </a:endParaRPr>
          </a:p>
        </p:txBody>
      </p:sp>
      <p:sp>
        <p:nvSpPr>
          <p:cNvPr id="6" name="Oval 5">
            <a:extLst>
              <a:ext uri="{FF2B5EF4-FFF2-40B4-BE49-F238E27FC236}">
                <a16:creationId xmlns:a16="http://schemas.microsoft.com/office/drawing/2014/main" id="{B5EC3D63-F10C-2CC8-4C82-8DB39848E993}"/>
              </a:ext>
            </a:extLst>
          </p:cNvPr>
          <p:cNvSpPr/>
          <p:nvPr/>
        </p:nvSpPr>
        <p:spPr>
          <a:xfrm>
            <a:off x="453765" y="3947724"/>
            <a:ext cx="1316024" cy="423523"/>
          </a:xfrm>
          <a:prstGeom prst="ellipse">
            <a:avLst/>
          </a:prstGeom>
          <a:solidFill>
            <a:srgbClr val="FFE6CB"/>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114" name="TextBox 8">
            <a:extLst>
              <a:ext uri="{FF2B5EF4-FFF2-40B4-BE49-F238E27FC236}">
                <a16:creationId xmlns:a16="http://schemas.microsoft.com/office/drawing/2014/main" id="{3B9BE766-4506-CF16-790B-47053883D7DA}"/>
              </a:ext>
            </a:extLst>
          </p:cNvPr>
          <p:cNvSpPr/>
          <p:nvPr/>
        </p:nvSpPr>
        <p:spPr>
          <a:xfrm>
            <a:off x="126587" y="3327438"/>
            <a:ext cx="814311" cy="521766"/>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gn="ctr">
              <a:lnSpc>
                <a:spcPct val="100000"/>
              </a:lnSpc>
              <a:buNone/>
            </a:pPr>
            <a:r>
              <a:rPr lang="en-GB" sz="1400" b="0" strike="noStrike" spc="-1" noProof="0" dirty="0">
                <a:solidFill>
                  <a:srgbClr val="000000"/>
                </a:solidFill>
                <a:latin typeface="Calibri"/>
              </a:rPr>
              <a:t>Mobile</a:t>
            </a:r>
          </a:p>
          <a:p>
            <a:pPr algn="ctr">
              <a:lnSpc>
                <a:spcPct val="100000"/>
              </a:lnSpc>
              <a:buNone/>
            </a:pPr>
            <a:r>
              <a:rPr lang="en-GB" sz="1400" spc="-1" noProof="0" dirty="0">
                <a:solidFill>
                  <a:srgbClr val="000000"/>
                </a:solidFill>
                <a:latin typeface="Calibri"/>
              </a:rPr>
              <a:t>User</a:t>
            </a:r>
            <a:endParaRPr lang="en-GB" sz="1400" b="0" strike="noStrike" spc="-1" noProof="0" dirty="0">
              <a:latin typeface="Arial"/>
            </a:endParaRPr>
          </a:p>
        </p:txBody>
      </p:sp>
      <p:pic>
        <p:nvPicPr>
          <p:cNvPr id="125" name="Graphic 35" descr="Smart Phone with solid fill">
            <a:extLst>
              <a:ext uri="{FF2B5EF4-FFF2-40B4-BE49-F238E27FC236}">
                <a16:creationId xmlns:a16="http://schemas.microsoft.com/office/drawing/2014/main" id="{52D8F5F4-7A4D-71FF-BB9C-788100032E11}"/>
              </a:ext>
            </a:extLst>
          </p:cNvPr>
          <p:cNvPicPr/>
          <p:nvPr/>
        </p:nvPicPr>
        <p:blipFill>
          <a:blip r:embed="rId7"/>
          <a:stretch/>
        </p:blipFill>
        <p:spPr>
          <a:xfrm rot="1730551">
            <a:off x="1188698" y="3669544"/>
            <a:ext cx="366911" cy="367448"/>
          </a:xfrm>
          <a:prstGeom prst="rect">
            <a:avLst/>
          </a:prstGeom>
          <a:ln w="0">
            <a:noFill/>
          </a:ln>
        </p:spPr>
      </p:pic>
      <p:pic>
        <p:nvPicPr>
          <p:cNvPr id="5" name="Graphic 4" descr="Walk with solid fill">
            <a:extLst>
              <a:ext uri="{FF2B5EF4-FFF2-40B4-BE49-F238E27FC236}">
                <a16:creationId xmlns:a16="http://schemas.microsoft.com/office/drawing/2014/main" id="{E8A39A64-0D7D-C2AF-56A7-111D1A08222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35790" y="3614634"/>
            <a:ext cx="544192" cy="588474"/>
          </a:xfrm>
          <a:prstGeom prst="rect">
            <a:avLst/>
          </a:prstGeom>
        </p:spPr>
      </p:pic>
      <p:sp>
        <p:nvSpPr>
          <p:cNvPr id="7" name="TextBox 6">
            <a:extLst>
              <a:ext uri="{FF2B5EF4-FFF2-40B4-BE49-F238E27FC236}">
                <a16:creationId xmlns:a16="http://schemas.microsoft.com/office/drawing/2014/main" id="{B2D01289-8DDF-0A51-4753-086FF5C3C9E9}"/>
              </a:ext>
            </a:extLst>
          </p:cNvPr>
          <p:cNvSpPr txBox="1"/>
          <p:nvPr/>
        </p:nvSpPr>
        <p:spPr>
          <a:xfrm>
            <a:off x="4733385" y="136800"/>
            <a:ext cx="3941380" cy="646331"/>
          </a:xfrm>
          <a:prstGeom prst="rect">
            <a:avLst/>
          </a:prstGeom>
          <a:noFill/>
        </p:spPr>
        <p:txBody>
          <a:bodyPr wrap="square" rtlCol="0">
            <a:spAutoFit/>
          </a:bodyPr>
          <a:lstStyle/>
          <a:p>
            <a:pPr marL="61913" indent="-342900">
              <a:buFont typeface="+mj-lt"/>
              <a:buAutoNum type="arabicPeriod"/>
            </a:pPr>
            <a:r>
              <a:rPr lang="en-GB" noProof="0" dirty="0"/>
              <a:t>Performance</a:t>
            </a:r>
          </a:p>
          <a:p>
            <a:pPr marL="461963" lvl="1" indent="-285750">
              <a:buFont typeface="Arial" panose="020B0604020202020204" pitchFamily="34" charset="0"/>
              <a:buChar char="•"/>
            </a:pPr>
            <a:r>
              <a:rPr lang="en-GB" noProof="0" dirty="0"/>
              <a:t>Precision for localization</a:t>
            </a:r>
          </a:p>
        </p:txBody>
      </p:sp>
      <p:cxnSp>
        <p:nvCxnSpPr>
          <p:cNvPr id="30" name="Straight Arrow Connector 29">
            <a:extLst>
              <a:ext uri="{FF2B5EF4-FFF2-40B4-BE49-F238E27FC236}">
                <a16:creationId xmlns:a16="http://schemas.microsoft.com/office/drawing/2014/main" id="{2C6F07F1-E17E-8BD8-62DD-5B5CCACC641A}"/>
              </a:ext>
            </a:extLst>
          </p:cNvPr>
          <p:cNvCxnSpPr>
            <a:cxnSpLocks/>
            <a:endCxn id="31" idx="1"/>
          </p:cNvCxnSpPr>
          <p:nvPr/>
        </p:nvCxnSpPr>
        <p:spPr>
          <a:xfrm flipV="1">
            <a:off x="8334375" y="548700"/>
            <a:ext cx="558206" cy="973"/>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563AD5ED-3B8B-C6F8-D297-F763C7522657}"/>
                  </a:ext>
                </a:extLst>
              </p:cNvPr>
              <p:cNvSpPr txBox="1"/>
              <p:nvPr/>
            </p:nvSpPr>
            <p:spPr>
              <a:xfrm>
                <a:off x="8892581" y="364034"/>
                <a:ext cx="2752036" cy="369332"/>
              </a:xfrm>
              <a:prstGeom prst="rect">
                <a:avLst/>
              </a:prstGeom>
              <a:noFill/>
              <a:ln>
                <a:solidFill>
                  <a:srgbClr val="C00000"/>
                </a:solidFill>
              </a:ln>
            </p:spPr>
            <p:txBody>
              <a:bodyPr wrap="square" rtlCol="0">
                <a:spAutoFit/>
              </a:bodyPr>
              <a:lstStyle/>
              <a:p>
                <a:pPr/>
                <a14:m>
                  <m:oMathPara xmlns:m="http://schemas.openxmlformats.org/officeDocument/2006/math">
                    <m:oMathParaPr>
                      <m:jc m:val="left"/>
                    </m:oMathParaPr>
                    <m:oMath xmlns:m="http://schemas.openxmlformats.org/officeDocument/2006/math">
                      <m:r>
                        <a:rPr lang="de-DE" b="0" i="1" noProof="0" smtClean="0">
                          <a:latin typeface="Cambria Math" panose="02040503050406030204" pitchFamily="18" charset="0"/>
                        </a:rPr>
                        <m:t>(1−</m:t>
                      </m:r>
                      <m:r>
                        <m:rPr>
                          <m:nor/>
                        </m:rPr>
                        <a:rPr lang="en-GB" dirty="0"/>
                        <m:t>Relative</m:t>
                      </m:r>
                      <m:r>
                        <m:rPr>
                          <m:nor/>
                        </m:rPr>
                        <a:rPr lang="en-GB" dirty="0"/>
                        <m:t> </m:t>
                      </m:r>
                      <m:r>
                        <m:rPr>
                          <m:nor/>
                        </m:rPr>
                        <a:rPr lang="de-DE" dirty="0"/>
                        <m:t>e</m:t>
                      </m:r>
                      <m:r>
                        <m:rPr>
                          <m:nor/>
                        </m:rPr>
                        <a:rPr lang="en-GB" dirty="0"/>
                        <m:t>rror</m:t>
                      </m:r>
                      <m:r>
                        <m:rPr>
                          <m:nor/>
                        </m:rPr>
                        <a:rPr lang="de-DE" b="0" i="0" dirty="0" smtClean="0"/>
                        <m:t>)</m:t>
                      </m:r>
                    </m:oMath>
                  </m:oMathPara>
                </a14:m>
                <a:endParaRPr lang="en-GB" noProof="0" dirty="0"/>
              </a:p>
            </p:txBody>
          </p:sp>
        </mc:Choice>
        <mc:Fallback xmlns="">
          <p:sp>
            <p:nvSpPr>
              <p:cNvPr id="31" name="TextBox 30">
                <a:extLst>
                  <a:ext uri="{FF2B5EF4-FFF2-40B4-BE49-F238E27FC236}">
                    <a16:creationId xmlns:a16="http://schemas.microsoft.com/office/drawing/2014/main" id="{563AD5ED-3B8B-C6F8-D297-F763C7522657}"/>
                  </a:ext>
                </a:extLst>
              </p:cNvPr>
              <p:cNvSpPr txBox="1">
                <a:spLocks noRot="1" noChangeAspect="1" noMove="1" noResize="1" noEditPoints="1" noAdjustHandles="1" noChangeArrowheads="1" noChangeShapeType="1" noTextEdit="1"/>
              </p:cNvSpPr>
              <p:nvPr/>
            </p:nvSpPr>
            <p:spPr>
              <a:xfrm>
                <a:off x="8892581" y="364034"/>
                <a:ext cx="2752036" cy="369332"/>
              </a:xfrm>
              <a:prstGeom prst="rect">
                <a:avLst/>
              </a:prstGeom>
              <a:blipFill>
                <a:blip r:embed="rId13"/>
                <a:stretch>
                  <a:fillRect l="-442" b="-12903"/>
                </a:stretch>
              </a:blipFill>
              <a:ln>
                <a:solidFill>
                  <a:srgbClr val="C00000"/>
                </a:solidFill>
              </a:ln>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9335A016-7F5F-3397-EA04-E2F6A272357E}"/>
                  </a:ext>
                </a:extLst>
              </p:cNvPr>
              <p:cNvSpPr txBox="1"/>
              <p:nvPr/>
            </p:nvSpPr>
            <p:spPr>
              <a:xfrm>
                <a:off x="1127736" y="744960"/>
                <a:ext cx="45159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rPr>
                        <m:t>𝑀</m:t>
                      </m:r>
                    </m:oMath>
                  </m:oMathPara>
                </a14:m>
                <a:endParaRPr lang="en-GB" noProof="0" dirty="0"/>
              </a:p>
            </p:txBody>
          </p:sp>
        </mc:Choice>
        <mc:Fallback xmlns="">
          <p:sp>
            <p:nvSpPr>
              <p:cNvPr id="28" name="TextBox 27">
                <a:extLst>
                  <a:ext uri="{FF2B5EF4-FFF2-40B4-BE49-F238E27FC236}">
                    <a16:creationId xmlns:a16="http://schemas.microsoft.com/office/drawing/2014/main" id="{9335A016-7F5F-3397-EA04-E2F6A272357E}"/>
                  </a:ext>
                </a:extLst>
              </p:cNvPr>
              <p:cNvSpPr txBox="1">
                <a:spLocks noRot="1" noChangeAspect="1" noMove="1" noResize="1" noEditPoints="1" noAdjustHandles="1" noChangeArrowheads="1" noChangeShapeType="1" noTextEdit="1"/>
              </p:cNvSpPr>
              <p:nvPr/>
            </p:nvSpPr>
            <p:spPr>
              <a:xfrm>
                <a:off x="1127736" y="744960"/>
                <a:ext cx="451598" cy="369332"/>
              </a:xfrm>
              <a:prstGeom prst="rect">
                <a:avLst/>
              </a:prstGeom>
              <a:blipFill>
                <a:blip r:embed="rId14"/>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48E372B3-F3AA-B09A-6FD3-2E2D817223EE}"/>
                  </a:ext>
                </a:extLst>
              </p:cNvPr>
              <p:cNvSpPr txBox="1"/>
              <p:nvPr/>
            </p:nvSpPr>
            <p:spPr>
              <a:xfrm>
                <a:off x="2004648" y="391556"/>
                <a:ext cx="37696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rPr>
                        <m:t>𝐿</m:t>
                      </m:r>
                    </m:oMath>
                  </m:oMathPara>
                </a14:m>
                <a:endParaRPr lang="en-GB" noProof="0" dirty="0"/>
              </a:p>
            </p:txBody>
          </p:sp>
        </mc:Choice>
        <mc:Fallback xmlns="">
          <p:sp>
            <p:nvSpPr>
              <p:cNvPr id="35" name="TextBox 34">
                <a:extLst>
                  <a:ext uri="{FF2B5EF4-FFF2-40B4-BE49-F238E27FC236}">
                    <a16:creationId xmlns:a16="http://schemas.microsoft.com/office/drawing/2014/main" id="{48E372B3-F3AA-B09A-6FD3-2E2D817223EE}"/>
                  </a:ext>
                </a:extLst>
              </p:cNvPr>
              <p:cNvSpPr txBox="1">
                <a:spLocks noRot="1" noChangeAspect="1" noMove="1" noResize="1" noEditPoints="1" noAdjustHandles="1" noChangeArrowheads="1" noChangeShapeType="1" noTextEdit="1"/>
              </p:cNvSpPr>
              <p:nvPr/>
            </p:nvSpPr>
            <p:spPr>
              <a:xfrm>
                <a:off x="2004648" y="391556"/>
                <a:ext cx="376962" cy="369332"/>
              </a:xfrm>
              <a:prstGeom prst="rect">
                <a:avLst/>
              </a:prstGeom>
              <a:blipFill>
                <a:blip r:embed="rId15"/>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586A27D4-7D84-A152-30BB-C07501A92E3A}"/>
                  </a:ext>
                </a:extLst>
              </p:cNvPr>
              <p:cNvSpPr txBox="1"/>
              <p:nvPr/>
            </p:nvSpPr>
            <p:spPr>
              <a:xfrm>
                <a:off x="1619329" y="1218550"/>
                <a:ext cx="518988" cy="39126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i="1" noProof="0" smtClean="0">
                              <a:latin typeface="Cambria Math" panose="02040503050406030204" pitchFamily="18" charset="0"/>
                            </a:rPr>
                          </m:ctrlPr>
                        </m:sSubPr>
                        <m:e>
                          <m:r>
                            <a:rPr lang="en-GB" b="0" i="1" noProof="0" smtClean="0">
                              <a:latin typeface="Cambria Math" panose="02040503050406030204" pitchFamily="18" charset="0"/>
                            </a:rPr>
                            <m:t>𝑁</m:t>
                          </m:r>
                        </m:e>
                        <m:sub>
                          <m:r>
                            <m:rPr>
                              <m:sty m:val="p"/>
                            </m:rPr>
                            <a:rPr lang="en-GB" b="0" i="0" noProof="0" smtClean="0">
                              <a:latin typeface="Cambria Math" panose="02040503050406030204" pitchFamily="18" charset="0"/>
                            </a:rPr>
                            <m:t>p</m:t>
                          </m:r>
                        </m:sub>
                      </m:sSub>
                    </m:oMath>
                  </m:oMathPara>
                </a14:m>
                <a:endParaRPr lang="en-GB" noProof="0" dirty="0"/>
              </a:p>
            </p:txBody>
          </p:sp>
        </mc:Choice>
        <mc:Fallback xmlns="">
          <p:sp>
            <p:nvSpPr>
              <p:cNvPr id="23" name="TextBox 22">
                <a:extLst>
                  <a:ext uri="{FF2B5EF4-FFF2-40B4-BE49-F238E27FC236}">
                    <a16:creationId xmlns:a16="http://schemas.microsoft.com/office/drawing/2014/main" id="{586A27D4-7D84-A152-30BB-C07501A92E3A}"/>
                  </a:ext>
                </a:extLst>
              </p:cNvPr>
              <p:cNvSpPr txBox="1">
                <a:spLocks noRot="1" noChangeAspect="1" noMove="1" noResize="1" noEditPoints="1" noAdjustHandles="1" noChangeArrowheads="1" noChangeShapeType="1" noTextEdit="1"/>
              </p:cNvSpPr>
              <p:nvPr/>
            </p:nvSpPr>
            <p:spPr>
              <a:xfrm>
                <a:off x="1619329" y="1218550"/>
                <a:ext cx="518988" cy="391261"/>
              </a:xfrm>
              <a:prstGeom prst="rect">
                <a:avLst/>
              </a:prstGeom>
              <a:blipFill>
                <a:blip r:embed="rId16"/>
                <a:stretch>
                  <a:fillRect b="-6250"/>
                </a:stretch>
              </a:blipFill>
            </p:spPr>
            <p:txBody>
              <a:bodyPr/>
              <a:lstStyle/>
              <a:p>
                <a:r>
                  <a:rPr lang="LID4096">
                    <a:noFill/>
                  </a:rPr>
                  <a:t> </a:t>
                </a:r>
              </a:p>
            </p:txBody>
          </p:sp>
        </mc:Fallback>
      </mc:AlternateContent>
      <p:sp>
        <p:nvSpPr>
          <p:cNvPr id="11" name="TextBox 33">
            <a:extLst>
              <a:ext uri="{FF2B5EF4-FFF2-40B4-BE49-F238E27FC236}">
                <a16:creationId xmlns:a16="http://schemas.microsoft.com/office/drawing/2014/main" id="{308B1DDC-9BC4-1DF2-BCD8-524677236DA1}"/>
              </a:ext>
            </a:extLst>
          </p:cNvPr>
          <p:cNvSpPr/>
          <p:nvPr/>
        </p:nvSpPr>
        <p:spPr>
          <a:xfrm>
            <a:off x="0" y="1257"/>
            <a:ext cx="4234754" cy="521766"/>
          </a:xfrm>
          <a:prstGeom prst="rect">
            <a:avLst/>
          </a:prstGeom>
          <a:solidFill>
            <a:srgbClr val="C00000">
              <a:alpha val="22000"/>
            </a:srgbClr>
          </a:solid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buNone/>
            </a:pPr>
            <a:r>
              <a:rPr lang="en-GB" sz="2800" b="0" strike="noStrike" spc="-1" noProof="0" dirty="0">
                <a:solidFill>
                  <a:srgbClr val="000000"/>
                </a:solidFill>
                <a:latin typeface="Calibri"/>
              </a:rPr>
              <a:t>Relative Error Formulation</a:t>
            </a:r>
            <a:endParaRPr lang="en-GB" sz="2800" b="0" strike="noStrike" spc="-1" noProof="0" dirty="0">
              <a:latin typeface="Arial"/>
            </a:endParaRPr>
          </a:p>
        </p:txBody>
      </p:sp>
      <p:cxnSp>
        <p:nvCxnSpPr>
          <p:cNvPr id="118" name="Straight Arrow Connector 117">
            <a:extLst>
              <a:ext uri="{FF2B5EF4-FFF2-40B4-BE49-F238E27FC236}">
                <a16:creationId xmlns:a16="http://schemas.microsoft.com/office/drawing/2014/main" id="{8F23F56F-44E5-7589-6430-4D8D85AD5710}"/>
              </a:ext>
            </a:extLst>
          </p:cNvPr>
          <p:cNvCxnSpPr>
            <a:cxnSpLocks/>
          </p:cNvCxnSpPr>
          <p:nvPr/>
        </p:nvCxnSpPr>
        <p:spPr>
          <a:xfrm>
            <a:off x="13485" y="3034485"/>
            <a:ext cx="2275380" cy="0"/>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9" name="TextBox 118">
                <a:extLst>
                  <a:ext uri="{FF2B5EF4-FFF2-40B4-BE49-F238E27FC236}">
                    <a16:creationId xmlns:a16="http://schemas.microsoft.com/office/drawing/2014/main" id="{F96815E7-602E-A303-65E6-2C6C3150BDE7}"/>
                  </a:ext>
                </a:extLst>
              </p:cNvPr>
              <p:cNvSpPr txBox="1"/>
              <p:nvPr/>
            </p:nvSpPr>
            <p:spPr>
              <a:xfrm>
                <a:off x="2057750" y="3119637"/>
                <a:ext cx="16113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rPr>
                        <m:t>𝑡</m:t>
                      </m:r>
                    </m:oMath>
                  </m:oMathPara>
                </a14:m>
                <a:endParaRPr lang="en-GB" noProof="0" dirty="0"/>
              </a:p>
            </p:txBody>
          </p:sp>
        </mc:Choice>
        <mc:Fallback xmlns="">
          <p:sp>
            <p:nvSpPr>
              <p:cNvPr id="119" name="TextBox 118">
                <a:extLst>
                  <a:ext uri="{FF2B5EF4-FFF2-40B4-BE49-F238E27FC236}">
                    <a16:creationId xmlns:a16="http://schemas.microsoft.com/office/drawing/2014/main" id="{F96815E7-602E-A303-65E6-2C6C3150BDE7}"/>
                  </a:ext>
                </a:extLst>
              </p:cNvPr>
              <p:cNvSpPr txBox="1">
                <a:spLocks noRot="1" noChangeAspect="1" noMove="1" noResize="1" noEditPoints="1" noAdjustHandles="1" noChangeArrowheads="1" noChangeShapeType="1" noTextEdit="1"/>
              </p:cNvSpPr>
              <p:nvPr/>
            </p:nvSpPr>
            <p:spPr>
              <a:xfrm>
                <a:off x="2057750" y="3119637"/>
                <a:ext cx="161133" cy="276999"/>
              </a:xfrm>
              <a:prstGeom prst="rect">
                <a:avLst/>
              </a:prstGeom>
              <a:blipFill>
                <a:blip r:embed="rId17"/>
                <a:stretch>
                  <a:fillRect l="-30769" r="-23077" b="-6667"/>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129" name="TextBox 128">
                <a:extLst>
                  <a:ext uri="{FF2B5EF4-FFF2-40B4-BE49-F238E27FC236}">
                    <a16:creationId xmlns:a16="http://schemas.microsoft.com/office/drawing/2014/main" id="{9FF75FA2-438D-D753-D9C5-6FC3856905FD}"/>
                  </a:ext>
                </a:extLst>
              </p:cNvPr>
              <p:cNvSpPr txBox="1"/>
              <p:nvPr/>
            </p:nvSpPr>
            <p:spPr>
              <a:xfrm>
                <a:off x="935571" y="2556718"/>
                <a:ext cx="38173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ea typeface="Cambria Math" panose="02040503050406030204" pitchFamily="18" charset="0"/>
                        </a:rPr>
                        <m:t>⋯</m:t>
                      </m:r>
                    </m:oMath>
                  </m:oMathPara>
                </a14:m>
                <a:endParaRPr lang="en-GB" noProof="0" dirty="0"/>
              </a:p>
            </p:txBody>
          </p:sp>
        </mc:Choice>
        <mc:Fallback xmlns="">
          <p:sp>
            <p:nvSpPr>
              <p:cNvPr id="129" name="TextBox 128">
                <a:extLst>
                  <a:ext uri="{FF2B5EF4-FFF2-40B4-BE49-F238E27FC236}">
                    <a16:creationId xmlns:a16="http://schemas.microsoft.com/office/drawing/2014/main" id="{9FF75FA2-438D-D753-D9C5-6FC3856905FD}"/>
                  </a:ext>
                </a:extLst>
              </p:cNvPr>
              <p:cNvSpPr txBox="1">
                <a:spLocks noRot="1" noChangeAspect="1" noMove="1" noResize="1" noEditPoints="1" noAdjustHandles="1" noChangeArrowheads="1" noChangeShapeType="1" noTextEdit="1"/>
              </p:cNvSpPr>
              <p:nvPr/>
            </p:nvSpPr>
            <p:spPr>
              <a:xfrm>
                <a:off x="935571" y="2556718"/>
                <a:ext cx="381730" cy="369332"/>
              </a:xfrm>
              <a:prstGeom prst="rect">
                <a:avLst/>
              </a:prstGeom>
              <a:blipFill>
                <a:blip r:embed="rId18"/>
                <a:stretch>
                  <a:fillRect/>
                </a:stretch>
              </a:blipFill>
            </p:spPr>
            <p:txBody>
              <a:bodyPr/>
              <a:lstStyle/>
              <a:p>
                <a:r>
                  <a:rPr lang="LID4096">
                    <a:noFill/>
                  </a:rPr>
                  <a:t> </a:t>
                </a:r>
              </a:p>
            </p:txBody>
          </p:sp>
        </mc:Fallback>
      </mc:AlternateContent>
      <p:sp>
        <p:nvSpPr>
          <p:cNvPr id="130" name="Rectangle: Rounded Corners 129">
            <a:extLst>
              <a:ext uri="{FF2B5EF4-FFF2-40B4-BE49-F238E27FC236}">
                <a16:creationId xmlns:a16="http://schemas.microsoft.com/office/drawing/2014/main" id="{1843542B-8DA1-9628-B7A1-C04FA5AB0406}"/>
              </a:ext>
            </a:extLst>
          </p:cNvPr>
          <p:cNvSpPr/>
          <p:nvPr/>
        </p:nvSpPr>
        <p:spPr>
          <a:xfrm>
            <a:off x="1340317" y="2525838"/>
            <a:ext cx="948548"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131" name="TextBox 130">
                <a:extLst>
                  <a:ext uri="{FF2B5EF4-FFF2-40B4-BE49-F238E27FC236}">
                    <a16:creationId xmlns:a16="http://schemas.microsoft.com/office/drawing/2014/main" id="{E7517369-4AAE-54FF-3948-E589AD2220CD}"/>
                  </a:ext>
                </a:extLst>
              </p:cNvPr>
              <p:cNvSpPr txBox="1"/>
              <p:nvPr/>
            </p:nvSpPr>
            <p:spPr>
              <a:xfrm>
                <a:off x="1269985" y="2533402"/>
                <a:ext cx="793026" cy="42236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𝑡</m:t>
                          </m:r>
                        </m:e>
                        <m:sub>
                          <m:sSub>
                            <m:sSubPr>
                              <m:ctrlPr>
                                <a:rPr lang="en-GB" i="1">
                                  <a:latin typeface="Cambria Math" panose="02040503050406030204" pitchFamily="18" charset="0"/>
                                </a:rPr>
                              </m:ctrlPr>
                            </m:sSubPr>
                            <m:e>
                              <m:r>
                                <a:rPr lang="en-GB" i="1">
                                  <a:latin typeface="Cambria Math" panose="02040503050406030204" pitchFamily="18" charset="0"/>
                                </a:rPr>
                                <m:t>𝑇</m:t>
                              </m:r>
                            </m:e>
                            <m:sub>
                              <m:r>
                                <a:rPr lang="en-GB" i="1">
                                  <a:latin typeface="Cambria Math" panose="02040503050406030204" pitchFamily="18" charset="0"/>
                                </a:rPr>
                                <m:t>𝑥</m:t>
                              </m:r>
                            </m:sub>
                          </m:sSub>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𝑇</m:t>
                              </m:r>
                            </m:e>
                            <m:sub>
                              <m:r>
                                <a:rPr lang="en-GB" b="0" i="1" noProof="0" smtClean="0">
                                  <a:latin typeface="Cambria Math" panose="02040503050406030204" pitchFamily="18" charset="0"/>
                                </a:rPr>
                                <m:t>𝑦</m:t>
                              </m:r>
                            </m:sub>
                          </m:sSub>
                        </m:sub>
                      </m:sSub>
                      <m:r>
                        <a:rPr lang="en-GB" b="0" i="1" noProof="0" smtClean="0">
                          <a:latin typeface="Cambria Math" panose="02040503050406030204" pitchFamily="18" charset="0"/>
                        </a:rPr>
                        <m:t>)</m:t>
                      </m:r>
                    </m:oMath>
                  </m:oMathPara>
                </a14:m>
                <a:endParaRPr lang="en-GB" noProof="0" dirty="0"/>
              </a:p>
            </p:txBody>
          </p:sp>
        </mc:Choice>
        <mc:Fallback xmlns="">
          <p:sp>
            <p:nvSpPr>
              <p:cNvPr id="131" name="TextBox 130">
                <a:extLst>
                  <a:ext uri="{FF2B5EF4-FFF2-40B4-BE49-F238E27FC236}">
                    <a16:creationId xmlns:a16="http://schemas.microsoft.com/office/drawing/2014/main" id="{E7517369-4AAE-54FF-3948-E589AD2220CD}"/>
                  </a:ext>
                </a:extLst>
              </p:cNvPr>
              <p:cNvSpPr txBox="1">
                <a:spLocks noRot="1" noChangeAspect="1" noMove="1" noResize="1" noEditPoints="1" noAdjustHandles="1" noChangeArrowheads="1" noChangeShapeType="1" noTextEdit="1"/>
              </p:cNvSpPr>
              <p:nvPr/>
            </p:nvSpPr>
            <p:spPr>
              <a:xfrm>
                <a:off x="1269985" y="2533402"/>
                <a:ext cx="793026" cy="422360"/>
              </a:xfrm>
              <a:prstGeom prst="rect">
                <a:avLst/>
              </a:prstGeom>
              <a:blipFill>
                <a:blip r:embed="rId19"/>
                <a:stretch>
                  <a:fillRect r="-40769" b="-2899"/>
                </a:stretch>
              </a:blipFill>
            </p:spPr>
            <p:txBody>
              <a:bodyPr/>
              <a:lstStyle/>
              <a:p>
                <a:r>
                  <a:rPr lang="LID4096">
                    <a:noFill/>
                  </a:rPr>
                  <a:t> </a:t>
                </a:r>
              </a:p>
            </p:txBody>
          </p:sp>
        </mc:Fallback>
      </mc:AlternateContent>
      <p:cxnSp>
        <p:nvCxnSpPr>
          <p:cNvPr id="136" name="Straight Arrow Connector 135">
            <a:extLst>
              <a:ext uri="{FF2B5EF4-FFF2-40B4-BE49-F238E27FC236}">
                <a16:creationId xmlns:a16="http://schemas.microsoft.com/office/drawing/2014/main" id="{3A450569-C59C-7EB0-4C20-2070C6E2D272}"/>
              </a:ext>
            </a:extLst>
          </p:cNvPr>
          <p:cNvCxnSpPr>
            <a:cxnSpLocks/>
          </p:cNvCxnSpPr>
          <p:nvPr/>
        </p:nvCxnSpPr>
        <p:spPr>
          <a:xfrm>
            <a:off x="30466" y="2322108"/>
            <a:ext cx="2229364" cy="9915"/>
          </a:xfrm>
          <a:prstGeom prst="straightConnector1">
            <a:avLst/>
          </a:prstGeom>
          <a:ln w="19050">
            <a:headEnd type="triangle" w="lg" len="lg"/>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1E9E497F-87FD-1C17-151F-9E5FF4DED010}"/>
                  </a:ext>
                </a:extLst>
              </p:cNvPr>
              <p:cNvSpPr txBox="1"/>
              <p:nvPr/>
            </p:nvSpPr>
            <p:spPr>
              <a:xfrm>
                <a:off x="356573" y="1829569"/>
                <a:ext cx="1644086" cy="39401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0"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𝑇</m:t>
                          </m:r>
                        </m:e>
                        <m:sub>
                          <m:r>
                            <m:rPr>
                              <m:sty m:val="p"/>
                            </m:rPr>
                            <a:rPr lang="en-GB" b="0" i="0" noProof="0" smtClean="0">
                              <a:latin typeface="Cambria Math" panose="02040503050406030204" pitchFamily="18" charset="0"/>
                              <a:ea typeface="Cambria Math" panose="02040503050406030204" pitchFamily="18" charset="0"/>
                            </a:rPr>
                            <m:t>upd</m:t>
                          </m:r>
                        </m:sub>
                      </m:sSub>
                      <m:r>
                        <a:rPr lang="en-GB" b="0" i="1" noProof="0" smtClean="0">
                          <a:latin typeface="Cambria Math" panose="02040503050406030204" pitchFamily="18" charset="0"/>
                          <a:ea typeface="Cambria Math" panose="02040503050406030204" pitchFamily="18" charset="0"/>
                        </a:rPr>
                        <m:t>=</m:t>
                      </m:r>
                      <m:sSub>
                        <m:sSubPr>
                          <m:ctrlPr>
                            <a:rPr lang="en-GB" b="0"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𝑇</m:t>
                          </m:r>
                        </m:e>
                        <m:sub>
                          <m:r>
                            <a:rPr lang="en-GB" b="0" i="1" noProof="0" smtClean="0">
                              <a:latin typeface="Cambria Math" panose="02040503050406030204" pitchFamily="18" charset="0"/>
                              <a:ea typeface="Cambria Math" panose="02040503050406030204" pitchFamily="18" charset="0"/>
                            </a:rPr>
                            <m:t>𝑥</m:t>
                          </m:r>
                        </m:sub>
                      </m:sSub>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𝑇</m:t>
                          </m:r>
                        </m:e>
                        <m:sub>
                          <m:r>
                            <a:rPr lang="en-GB" b="0" i="1" noProof="0" smtClean="0">
                              <a:latin typeface="Cambria Math" panose="02040503050406030204" pitchFamily="18" charset="0"/>
                              <a:ea typeface="Cambria Math" panose="02040503050406030204" pitchFamily="18" charset="0"/>
                            </a:rPr>
                            <m:t>𝑦</m:t>
                          </m:r>
                        </m:sub>
                      </m:sSub>
                    </m:oMath>
                  </m:oMathPara>
                </a14:m>
                <a:endParaRPr lang="en-GB" noProof="0" dirty="0"/>
              </a:p>
            </p:txBody>
          </p:sp>
        </mc:Choice>
        <mc:Fallback xmlns="">
          <p:sp>
            <p:nvSpPr>
              <p:cNvPr id="137" name="TextBox 136">
                <a:extLst>
                  <a:ext uri="{FF2B5EF4-FFF2-40B4-BE49-F238E27FC236}">
                    <a16:creationId xmlns:a16="http://schemas.microsoft.com/office/drawing/2014/main" id="{1E9E497F-87FD-1C17-151F-9E5FF4DED010}"/>
                  </a:ext>
                </a:extLst>
              </p:cNvPr>
              <p:cNvSpPr txBox="1">
                <a:spLocks noRot="1" noChangeAspect="1" noMove="1" noResize="1" noEditPoints="1" noAdjustHandles="1" noChangeArrowheads="1" noChangeShapeType="1" noTextEdit="1"/>
              </p:cNvSpPr>
              <p:nvPr/>
            </p:nvSpPr>
            <p:spPr>
              <a:xfrm>
                <a:off x="356573" y="1829569"/>
                <a:ext cx="1644086" cy="394019"/>
              </a:xfrm>
              <a:prstGeom prst="rect">
                <a:avLst/>
              </a:prstGeom>
              <a:blipFill>
                <a:blip r:embed="rId20"/>
                <a:stretch>
                  <a:fillRect b="-9231"/>
                </a:stretch>
              </a:blipFill>
            </p:spPr>
            <p:txBody>
              <a:bodyPr/>
              <a:lstStyle/>
              <a:p>
                <a:r>
                  <a:rPr lang="LID4096">
                    <a:noFill/>
                  </a:rPr>
                  <a:t> </a:t>
                </a:r>
              </a:p>
            </p:txBody>
          </p:sp>
        </mc:Fallback>
      </mc:AlternateContent>
      <p:sp>
        <p:nvSpPr>
          <p:cNvPr id="39" name="TextBox 38">
            <a:extLst>
              <a:ext uri="{FF2B5EF4-FFF2-40B4-BE49-F238E27FC236}">
                <a16:creationId xmlns:a16="http://schemas.microsoft.com/office/drawing/2014/main" id="{1271E4BC-F41C-0F02-DCA3-10B86C544ADF}"/>
              </a:ext>
            </a:extLst>
          </p:cNvPr>
          <p:cNvSpPr txBox="1"/>
          <p:nvPr/>
        </p:nvSpPr>
        <p:spPr>
          <a:xfrm>
            <a:off x="11188930" y="379361"/>
            <a:ext cx="402674" cy="307777"/>
          </a:xfrm>
          <a:prstGeom prst="rect">
            <a:avLst/>
          </a:prstGeom>
          <a:noFill/>
        </p:spPr>
        <p:txBody>
          <a:bodyPr wrap="none" rtlCol="0">
            <a:spAutoFit/>
          </a:bodyPr>
          <a:lstStyle/>
          <a:p>
            <a:r>
              <a:rPr lang="en-GB" sz="1400" noProof="0" dirty="0"/>
              <a:t>(1)</a:t>
            </a:r>
          </a:p>
        </p:txBody>
      </p:sp>
      <p:cxnSp>
        <p:nvCxnSpPr>
          <p:cNvPr id="49" name="Connector: Elbow 48">
            <a:extLst>
              <a:ext uri="{FF2B5EF4-FFF2-40B4-BE49-F238E27FC236}">
                <a16:creationId xmlns:a16="http://schemas.microsoft.com/office/drawing/2014/main" id="{5E8CCEA8-E676-7EFD-944B-2A768EACBD92}"/>
              </a:ext>
            </a:extLst>
          </p:cNvPr>
          <p:cNvCxnSpPr>
            <a:cxnSpLocks/>
          </p:cNvCxnSpPr>
          <p:nvPr/>
        </p:nvCxnSpPr>
        <p:spPr>
          <a:xfrm flipV="1">
            <a:off x="6901346" y="4993048"/>
            <a:ext cx="390207" cy="1038"/>
          </a:xfrm>
          <a:prstGeom prst="bentConnector3">
            <a:avLst>
              <a:gd name="adj1" fmla="val 50000"/>
            </a:avLst>
          </a:prstGeom>
          <a:ln w="15875">
            <a:headEnd type="triangle" w="lg" len="lg"/>
            <a:tailEnd type="non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0" name="TextBox 149">
                <a:extLst>
                  <a:ext uri="{FF2B5EF4-FFF2-40B4-BE49-F238E27FC236}">
                    <a16:creationId xmlns:a16="http://schemas.microsoft.com/office/drawing/2014/main" id="{95D82F2C-0810-69B9-47B7-23E1CBCD9CA7}"/>
                  </a:ext>
                </a:extLst>
              </p:cNvPr>
              <p:cNvSpPr txBox="1"/>
              <p:nvPr/>
            </p:nvSpPr>
            <p:spPr>
              <a:xfrm>
                <a:off x="402871" y="1286418"/>
                <a:ext cx="518988" cy="39126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i="1" noProof="0" smtClean="0">
                              <a:latin typeface="Cambria Math" panose="02040503050406030204" pitchFamily="18" charset="0"/>
                            </a:rPr>
                          </m:ctrlPr>
                        </m:sSubPr>
                        <m:e>
                          <m:r>
                            <a:rPr lang="en-GB" b="0" i="1" noProof="0" smtClean="0">
                              <a:latin typeface="Cambria Math" panose="02040503050406030204" pitchFamily="18" charset="0"/>
                            </a:rPr>
                            <m:t>𝑁</m:t>
                          </m:r>
                        </m:e>
                        <m:sub>
                          <m:r>
                            <m:rPr>
                              <m:sty m:val="p"/>
                            </m:rPr>
                            <a:rPr lang="en-GB" b="0" i="0" noProof="0" smtClean="0">
                              <a:latin typeface="Cambria Math" panose="02040503050406030204" pitchFamily="18" charset="0"/>
                            </a:rPr>
                            <m:t>p</m:t>
                          </m:r>
                        </m:sub>
                      </m:sSub>
                    </m:oMath>
                  </m:oMathPara>
                </a14:m>
                <a:endParaRPr lang="en-GB" noProof="0" dirty="0"/>
              </a:p>
            </p:txBody>
          </p:sp>
        </mc:Choice>
        <mc:Fallback xmlns="">
          <p:sp>
            <p:nvSpPr>
              <p:cNvPr id="150" name="TextBox 149">
                <a:extLst>
                  <a:ext uri="{FF2B5EF4-FFF2-40B4-BE49-F238E27FC236}">
                    <a16:creationId xmlns:a16="http://schemas.microsoft.com/office/drawing/2014/main" id="{95D82F2C-0810-69B9-47B7-23E1CBCD9CA7}"/>
                  </a:ext>
                </a:extLst>
              </p:cNvPr>
              <p:cNvSpPr txBox="1">
                <a:spLocks noRot="1" noChangeAspect="1" noMove="1" noResize="1" noEditPoints="1" noAdjustHandles="1" noChangeArrowheads="1" noChangeShapeType="1" noTextEdit="1"/>
              </p:cNvSpPr>
              <p:nvPr/>
            </p:nvSpPr>
            <p:spPr>
              <a:xfrm>
                <a:off x="402871" y="1286418"/>
                <a:ext cx="518988" cy="391261"/>
              </a:xfrm>
              <a:prstGeom prst="rect">
                <a:avLst/>
              </a:prstGeom>
              <a:blipFill>
                <a:blip r:embed="rId21"/>
                <a:stretch>
                  <a:fillRect b="-6250"/>
                </a:stretch>
              </a:blipFill>
            </p:spPr>
            <p:txBody>
              <a:bodyPr/>
              <a:lstStyle/>
              <a:p>
                <a:r>
                  <a:rPr lang="LID4096">
                    <a:noFill/>
                  </a:rPr>
                  <a:t> </a:t>
                </a:r>
              </a:p>
            </p:txBody>
          </p:sp>
        </mc:Fallback>
      </mc:AlternateContent>
      <p:sp>
        <p:nvSpPr>
          <p:cNvPr id="167" name="TextBox 166">
            <a:extLst>
              <a:ext uri="{FF2B5EF4-FFF2-40B4-BE49-F238E27FC236}">
                <a16:creationId xmlns:a16="http://schemas.microsoft.com/office/drawing/2014/main" id="{4671C05A-435B-3B68-4FE3-DB32BE749D69}"/>
              </a:ext>
            </a:extLst>
          </p:cNvPr>
          <p:cNvSpPr txBox="1"/>
          <p:nvPr/>
        </p:nvSpPr>
        <p:spPr>
          <a:xfrm>
            <a:off x="2259830" y="956905"/>
            <a:ext cx="683491" cy="369332"/>
          </a:xfrm>
          <a:prstGeom prst="rect">
            <a:avLst/>
          </a:prstGeom>
          <a:noFill/>
        </p:spPr>
        <p:txBody>
          <a:bodyPr wrap="square">
            <a:spAutoFit/>
          </a:bodyPr>
          <a:lstStyle/>
          <a:p>
            <a:pPr algn="ctr"/>
            <a:r>
              <a:rPr lang="en-GB" sz="1800" b="0" strike="noStrike" spc="-1" noProof="0" dirty="0">
                <a:solidFill>
                  <a:srgbClr val="000000"/>
                </a:solidFill>
                <a:latin typeface="Calibri"/>
              </a:rPr>
              <a:t>SIM</a:t>
            </a:r>
            <a:endParaRPr lang="en-GB" noProof="0" dirty="0"/>
          </a:p>
        </p:txBody>
      </p:sp>
      <p:cxnSp>
        <p:nvCxnSpPr>
          <p:cNvPr id="235" name="Straight Arrow Connector 234">
            <a:extLst>
              <a:ext uri="{FF2B5EF4-FFF2-40B4-BE49-F238E27FC236}">
                <a16:creationId xmlns:a16="http://schemas.microsoft.com/office/drawing/2014/main" id="{49D49FCC-6E26-462D-5A45-CDFBE5AA1412}"/>
              </a:ext>
            </a:extLst>
          </p:cNvPr>
          <p:cNvCxnSpPr>
            <a:cxnSpLocks/>
          </p:cNvCxnSpPr>
          <p:nvPr/>
        </p:nvCxnSpPr>
        <p:spPr>
          <a:xfrm>
            <a:off x="1923401" y="536640"/>
            <a:ext cx="230741" cy="26019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32" name="Rectangle: Rounded Corners 31">
            <a:extLst>
              <a:ext uri="{FF2B5EF4-FFF2-40B4-BE49-F238E27FC236}">
                <a16:creationId xmlns:a16="http://schemas.microsoft.com/office/drawing/2014/main" id="{36326520-F39A-F472-62A8-776CA17F3864}"/>
              </a:ext>
            </a:extLst>
          </p:cNvPr>
          <p:cNvSpPr/>
          <p:nvPr/>
        </p:nvSpPr>
        <p:spPr>
          <a:xfrm>
            <a:off x="30466" y="2535057"/>
            <a:ext cx="948548"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8DD2E93D-0486-01B8-6026-1DD0B4E87A4D}"/>
                  </a:ext>
                </a:extLst>
              </p:cNvPr>
              <p:cNvSpPr txBox="1"/>
              <p:nvPr/>
            </p:nvSpPr>
            <p:spPr>
              <a:xfrm>
                <a:off x="-39866" y="2542621"/>
                <a:ext cx="793026" cy="42236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𝑡</m:t>
                          </m:r>
                        </m:e>
                        <m:sub>
                          <m:r>
                            <a:rPr lang="en-GB" b="0" i="1" smtClean="0">
                              <a:latin typeface="Cambria Math" panose="02040503050406030204" pitchFamily="18" charset="0"/>
                            </a:rPr>
                            <m:t>0</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𝑇</m:t>
                              </m:r>
                            </m:e>
                            <m:sub>
                              <m:r>
                                <a:rPr lang="en-GB" b="0" i="1" noProof="0" smtClean="0">
                                  <a:latin typeface="Cambria Math" panose="02040503050406030204" pitchFamily="18" charset="0"/>
                                </a:rPr>
                                <m:t>𝑦</m:t>
                              </m:r>
                            </m:sub>
                          </m:sSub>
                        </m:sub>
                      </m:sSub>
                      <m:r>
                        <a:rPr lang="en-GB" b="0" i="1" noProof="0" smtClean="0">
                          <a:latin typeface="Cambria Math" panose="02040503050406030204" pitchFamily="18" charset="0"/>
                        </a:rPr>
                        <m:t>)</m:t>
                      </m:r>
                    </m:oMath>
                  </m:oMathPara>
                </a14:m>
                <a:endParaRPr lang="en-GB" noProof="0" dirty="0"/>
              </a:p>
            </p:txBody>
          </p:sp>
        </mc:Choice>
        <mc:Fallback xmlns="">
          <p:sp>
            <p:nvSpPr>
              <p:cNvPr id="33" name="TextBox 32">
                <a:extLst>
                  <a:ext uri="{FF2B5EF4-FFF2-40B4-BE49-F238E27FC236}">
                    <a16:creationId xmlns:a16="http://schemas.microsoft.com/office/drawing/2014/main" id="{8DD2E93D-0486-01B8-6026-1DD0B4E87A4D}"/>
                  </a:ext>
                </a:extLst>
              </p:cNvPr>
              <p:cNvSpPr txBox="1">
                <a:spLocks noRot="1" noChangeAspect="1" noMove="1" noResize="1" noEditPoints="1" noAdjustHandles="1" noChangeArrowheads="1" noChangeShapeType="1" noTextEdit="1"/>
              </p:cNvSpPr>
              <p:nvPr/>
            </p:nvSpPr>
            <p:spPr>
              <a:xfrm>
                <a:off x="-39866" y="2542621"/>
                <a:ext cx="793026" cy="422360"/>
              </a:xfrm>
              <a:prstGeom prst="rect">
                <a:avLst/>
              </a:prstGeom>
              <a:blipFill>
                <a:blip r:embed="rId22"/>
                <a:stretch>
                  <a:fillRect r="-29008" b="-4348"/>
                </a:stretch>
              </a:blipFill>
            </p:spPr>
            <p:txBody>
              <a:bodyPr/>
              <a:lstStyle/>
              <a:p>
                <a:r>
                  <a:rPr lang="LID4096">
                    <a:noFill/>
                  </a:rPr>
                  <a:t> </a:t>
                </a:r>
              </a:p>
            </p:txBody>
          </p:sp>
        </mc:Fallback>
      </mc:AlternateContent>
      <p:grpSp>
        <p:nvGrpSpPr>
          <p:cNvPr id="8" name="Group 7">
            <a:extLst>
              <a:ext uri="{FF2B5EF4-FFF2-40B4-BE49-F238E27FC236}">
                <a16:creationId xmlns:a16="http://schemas.microsoft.com/office/drawing/2014/main" id="{8E659650-A73F-5AA4-14C7-F877CA87EFDA}"/>
              </a:ext>
            </a:extLst>
          </p:cNvPr>
          <p:cNvGrpSpPr>
            <a:grpSpLocks noChangeAspect="1"/>
          </p:cNvGrpSpPr>
          <p:nvPr/>
        </p:nvGrpSpPr>
        <p:grpSpPr>
          <a:xfrm>
            <a:off x="5716191" y="1033686"/>
            <a:ext cx="5304099" cy="1636891"/>
            <a:chOff x="5365324" y="1057325"/>
            <a:chExt cx="6096664" cy="1881481"/>
          </a:xfrm>
        </p:grpSpPr>
        <p:sp>
          <p:nvSpPr>
            <p:cNvPr id="12" name="Right Triangle 11">
              <a:extLst>
                <a:ext uri="{FF2B5EF4-FFF2-40B4-BE49-F238E27FC236}">
                  <a16:creationId xmlns:a16="http://schemas.microsoft.com/office/drawing/2014/main" id="{0E947CEB-C603-9791-6717-FFAFDBD32A47}"/>
                </a:ext>
              </a:extLst>
            </p:cNvPr>
            <p:cNvSpPr/>
            <p:nvPr/>
          </p:nvSpPr>
          <p:spPr>
            <a:xfrm flipH="1" flipV="1">
              <a:off x="6449534" y="2127069"/>
              <a:ext cx="3928893" cy="336305"/>
            </a:xfrm>
            <a:prstGeom prst="rtTriangle">
              <a:avLst/>
            </a:prstGeom>
            <a:gradFill flip="none" rotWithShape="1">
              <a:gsLst>
                <a:gs pos="0">
                  <a:schemeClr val="accent1">
                    <a:lumMod val="5000"/>
                    <a:lumOff val="95000"/>
                  </a:schemeClr>
                </a:gs>
                <a:gs pos="75000">
                  <a:schemeClr val="accent1">
                    <a:lumMod val="45000"/>
                    <a:lumOff val="55000"/>
                  </a:schemeClr>
                </a:gs>
                <a:gs pos="100000">
                  <a:schemeClr val="accent1"/>
                </a:gs>
              </a:gsLst>
              <a:lin ang="108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600" noProof="0" dirty="0"/>
            </a:p>
          </p:txBody>
        </p:sp>
        <p:sp>
          <p:nvSpPr>
            <p:cNvPr id="14" name="Right Triangle 13">
              <a:extLst>
                <a:ext uri="{FF2B5EF4-FFF2-40B4-BE49-F238E27FC236}">
                  <a16:creationId xmlns:a16="http://schemas.microsoft.com/office/drawing/2014/main" id="{0BD45E94-E522-F327-66A0-A98A811E3DFD}"/>
                </a:ext>
              </a:extLst>
            </p:cNvPr>
            <p:cNvSpPr/>
            <p:nvPr/>
          </p:nvSpPr>
          <p:spPr>
            <a:xfrm>
              <a:off x="6468574" y="1666985"/>
              <a:ext cx="3896611" cy="364681"/>
            </a:xfrm>
            <a:prstGeom prst="rtTriangle">
              <a:avLst/>
            </a:prstGeom>
            <a:gradFill flip="none" rotWithShape="1">
              <a:gsLst>
                <a:gs pos="0">
                  <a:schemeClr val="accent1">
                    <a:lumMod val="5000"/>
                    <a:lumOff val="95000"/>
                  </a:schemeClr>
                </a:gs>
                <a:gs pos="75000">
                  <a:schemeClr val="accent1">
                    <a:lumMod val="45000"/>
                    <a:lumOff val="55000"/>
                  </a:schemeClr>
                </a:gs>
                <a:gs pos="100000">
                  <a:schemeClr val="accent1"/>
                </a:gs>
              </a:gsLst>
              <a:lin ang="108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600" noProof="0" dirty="0"/>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A620FBF7-AAB5-FA4C-8E5C-8D4491C09FBA}"/>
                    </a:ext>
                  </a:extLst>
                </p:cNvPr>
                <p:cNvSpPr txBox="1"/>
                <p:nvPr/>
              </p:nvSpPr>
              <p:spPr>
                <a:xfrm>
                  <a:off x="5365324" y="1057325"/>
                  <a:ext cx="2211302" cy="389143"/>
                </a:xfrm>
                <a:prstGeom prst="rect">
                  <a:avLst/>
                </a:prstGeom>
                <a:noFill/>
              </p:spPr>
              <p:txBody>
                <a:bodyPr wrap="square" rtlCol="0">
                  <a:spAutoFit/>
                </a:bodyPr>
                <a:lstStyle/>
                <a:p>
                  <a:r>
                    <a:rPr lang="en-GB" sz="1600" noProof="0" dirty="0"/>
                    <a:t>Relative Error </a:t>
                  </a:r>
                  <a14:m>
                    <m:oMath xmlns:m="http://schemas.openxmlformats.org/officeDocument/2006/math">
                      <m:r>
                        <a:rPr lang="en-GB" sz="1600" b="0" i="1" noProof="0" smtClean="0">
                          <a:latin typeface="Cambria Math" panose="02040503050406030204" pitchFamily="18" charset="0"/>
                        </a:rPr>
                        <m:t>=1</m:t>
                      </m:r>
                    </m:oMath>
                  </a14:m>
                  <a:endParaRPr lang="en-GB" sz="1600" noProof="0" dirty="0"/>
                </a:p>
              </p:txBody>
            </p:sp>
          </mc:Choice>
          <mc:Fallback xmlns="">
            <p:sp>
              <p:nvSpPr>
                <p:cNvPr id="4" name="TextBox 3">
                  <a:extLst>
                    <a:ext uri="{FF2B5EF4-FFF2-40B4-BE49-F238E27FC236}">
                      <a16:creationId xmlns:a16="http://schemas.microsoft.com/office/drawing/2014/main" id="{2068E3D8-8FCE-0A9F-B776-29B317C423B5}"/>
                    </a:ext>
                  </a:extLst>
                </p:cNvPr>
                <p:cNvSpPr txBox="1">
                  <a:spLocks noRot="1" noChangeAspect="1" noMove="1" noResize="1" noEditPoints="1" noAdjustHandles="1" noChangeArrowheads="1" noChangeShapeType="1" noTextEdit="1"/>
                </p:cNvSpPr>
                <p:nvPr/>
              </p:nvSpPr>
              <p:spPr>
                <a:xfrm>
                  <a:off x="5365324" y="1057325"/>
                  <a:ext cx="2211302" cy="389143"/>
                </a:xfrm>
                <a:prstGeom prst="rect">
                  <a:avLst/>
                </a:prstGeom>
                <a:blipFill>
                  <a:blip r:embed="rId10"/>
                  <a:stretch>
                    <a:fillRect l="-1905" t="-5455" b="-23636"/>
                  </a:stretch>
                </a:blipFill>
              </p:spPr>
              <p:txBody>
                <a:bodyPr/>
                <a:lstStyle/>
                <a:p>
                  <a:r>
                    <a:rPr lang="LID4096">
                      <a:noFill/>
                    </a:rPr>
                    <a:t> </a:t>
                  </a:r>
                </a:p>
              </p:txBody>
            </p:sp>
          </mc:Fallback>
        </mc:AlternateContent>
        <p:cxnSp>
          <p:nvCxnSpPr>
            <p:cNvPr id="29" name="Straight Connector 28">
              <a:extLst>
                <a:ext uri="{FF2B5EF4-FFF2-40B4-BE49-F238E27FC236}">
                  <a16:creationId xmlns:a16="http://schemas.microsoft.com/office/drawing/2014/main" id="{AB255C05-9439-D1A3-2BF3-15A620390926}"/>
                </a:ext>
              </a:extLst>
            </p:cNvPr>
            <p:cNvCxnSpPr>
              <a:cxnSpLocks/>
              <a:stCxn id="22" idx="2"/>
            </p:cNvCxnSpPr>
            <p:nvPr/>
          </p:nvCxnSpPr>
          <p:spPr>
            <a:xfrm>
              <a:off x="6470975" y="1446468"/>
              <a:ext cx="0" cy="1186715"/>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D4B0470D-39A2-BE6E-0ABF-E09C9217DF62}"/>
                    </a:ext>
                  </a:extLst>
                </p:cNvPr>
                <p:cNvSpPr txBox="1"/>
                <p:nvPr/>
              </p:nvSpPr>
              <p:spPr>
                <a:xfrm>
                  <a:off x="9909175" y="2549664"/>
                  <a:ext cx="1552813" cy="389142"/>
                </a:xfrm>
                <a:prstGeom prst="rect">
                  <a:avLst/>
                </a:prstGeom>
                <a:solidFill>
                  <a:schemeClr val="bg1"/>
                </a:solidFill>
                <a:ln>
                  <a:solidFill>
                    <a:schemeClr val="bg1"/>
                  </a:solidFill>
                </a:ln>
              </p:spPr>
              <p:txBody>
                <a:bodyPr wrap="none" rtlCol="0">
                  <a:spAutoFit/>
                </a:bodyPr>
                <a:lstStyle/>
                <a:p>
                  <a:r>
                    <a:rPr lang="de-DE" sz="1600" b="0" noProof="0" dirty="0"/>
                    <a:t>Precision</a:t>
                  </a:r>
                  <a14:m>
                    <m:oMath xmlns:m="http://schemas.openxmlformats.org/officeDocument/2006/math">
                      <m:r>
                        <a:rPr lang="de-DE" sz="1600" b="0" i="1" noProof="0" smtClean="0">
                          <a:latin typeface="Cambria Math" panose="02040503050406030204" pitchFamily="18" charset="0"/>
                        </a:rPr>
                        <m:t>=1</m:t>
                      </m:r>
                    </m:oMath>
                  </a14:m>
                  <a:endParaRPr lang="en-GB" sz="1600" noProof="0" dirty="0"/>
                </a:p>
              </p:txBody>
            </p:sp>
          </mc:Choice>
          <mc:Fallback xmlns="">
            <p:sp>
              <p:nvSpPr>
                <p:cNvPr id="36" name="TextBox 35">
                  <a:extLst>
                    <a:ext uri="{FF2B5EF4-FFF2-40B4-BE49-F238E27FC236}">
                      <a16:creationId xmlns:a16="http://schemas.microsoft.com/office/drawing/2014/main" id="{D4B0470D-39A2-BE6E-0ABF-E09C9217DF62}"/>
                    </a:ext>
                  </a:extLst>
                </p:cNvPr>
                <p:cNvSpPr txBox="1">
                  <a:spLocks noRot="1" noChangeAspect="1" noMove="1" noResize="1" noEditPoints="1" noAdjustHandles="1" noChangeArrowheads="1" noChangeShapeType="1" noTextEdit="1"/>
                </p:cNvSpPr>
                <p:nvPr/>
              </p:nvSpPr>
              <p:spPr>
                <a:xfrm>
                  <a:off x="9909175" y="2549664"/>
                  <a:ext cx="1552813" cy="389142"/>
                </a:xfrm>
                <a:prstGeom prst="rect">
                  <a:avLst/>
                </a:prstGeom>
                <a:blipFill>
                  <a:blip r:embed="rId23"/>
                  <a:stretch>
                    <a:fillRect l="-1786" t="-3509" b="-21053"/>
                  </a:stretch>
                </a:blipFill>
                <a:ln>
                  <a:solidFill>
                    <a:schemeClr val="bg1"/>
                  </a:solidFill>
                </a:ln>
              </p:spPr>
              <p:txBody>
                <a:bodyPr/>
                <a:lstStyle/>
                <a:p>
                  <a:r>
                    <a:rPr lang="LID4096">
                      <a:noFill/>
                    </a:rPr>
                    <a:t> </a:t>
                  </a:r>
                </a:p>
              </p:txBody>
            </p:sp>
          </mc:Fallback>
        </mc:AlternateContent>
        <p:cxnSp>
          <p:nvCxnSpPr>
            <p:cNvPr id="37" name="Straight Connector 36">
              <a:extLst>
                <a:ext uri="{FF2B5EF4-FFF2-40B4-BE49-F238E27FC236}">
                  <a16:creationId xmlns:a16="http://schemas.microsoft.com/office/drawing/2014/main" id="{E337F1A4-A7CA-6513-BD64-20A4EF97E69C}"/>
                </a:ext>
              </a:extLst>
            </p:cNvPr>
            <p:cNvCxnSpPr>
              <a:cxnSpLocks/>
            </p:cNvCxnSpPr>
            <p:nvPr/>
          </p:nvCxnSpPr>
          <p:spPr>
            <a:xfrm>
              <a:off x="5956902" y="2086568"/>
              <a:ext cx="4882761" cy="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grpSp>
      <p:sp>
        <p:nvSpPr>
          <p:cNvPr id="43" name="TextBox 42">
            <a:extLst>
              <a:ext uri="{FF2B5EF4-FFF2-40B4-BE49-F238E27FC236}">
                <a16:creationId xmlns:a16="http://schemas.microsoft.com/office/drawing/2014/main" id="{43CB574B-17FE-9B8A-4651-E5C3AB0584D2}"/>
              </a:ext>
            </a:extLst>
          </p:cNvPr>
          <p:cNvSpPr txBox="1"/>
          <p:nvPr/>
        </p:nvSpPr>
        <p:spPr>
          <a:xfrm>
            <a:off x="11153184" y="1069009"/>
            <a:ext cx="402674" cy="307777"/>
          </a:xfrm>
          <a:prstGeom prst="rect">
            <a:avLst/>
          </a:prstGeom>
          <a:noFill/>
        </p:spPr>
        <p:txBody>
          <a:bodyPr wrap="none" rtlCol="0">
            <a:spAutoFit/>
          </a:bodyPr>
          <a:lstStyle/>
          <a:p>
            <a:r>
              <a:rPr lang="en-GB" sz="1400" noProof="0" dirty="0"/>
              <a:t>(2)</a:t>
            </a:r>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7F303C53-8E28-1A6D-6289-5643CD1BA7E8}"/>
                  </a:ext>
                </a:extLst>
              </p:cNvPr>
              <p:cNvSpPr txBox="1"/>
              <p:nvPr/>
            </p:nvSpPr>
            <p:spPr>
              <a:xfrm>
                <a:off x="5820416" y="2252877"/>
                <a:ext cx="1923833" cy="338555"/>
              </a:xfrm>
              <a:prstGeom prst="rect">
                <a:avLst/>
              </a:prstGeom>
              <a:solidFill>
                <a:schemeClr val="bg1"/>
              </a:solidFill>
            </p:spPr>
            <p:txBody>
              <a:bodyPr wrap="square" rtlCol="0">
                <a:spAutoFit/>
              </a:bodyPr>
              <a:lstStyle/>
              <a:p>
                <a:r>
                  <a:rPr lang="en-GB" sz="1600" noProof="0" dirty="0"/>
                  <a:t>Precision </a:t>
                </a:r>
                <a14:m>
                  <m:oMath xmlns:m="http://schemas.openxmlformats.org/officeDocument/2006/math">
                    <m:r>
                      <a:rPr lang="en-GB" sz="1600" b="0" i="1" noProof="0" smtClean="0">
                        <a:latin typeface="Cambria Math" panose="02040503050406030204" pitchFamily="18" charset="0"/>
                      </a:rPr>
                      <m:t>=</m:t>
                    </m:r>
                    <m:r>
                      <a:rPr lang="de-DE" sz="1600" b="0" i="1" noProof="0" smtClean="0">
                        <a:latin typeface="Cambria Math" panose="02040503050406030204" pitchFamily="18" charset="0"/>
                      </a:rPr>
                      <m:t>0</m:t>
                    </m:r>
                  </m:oMath>
                </a14:m>
                <a:endParaRPr lang="en-GB" sz="1600" noProof="0" dirty="0"/>
              </a:p>
            </p:txBody>
          </p:sp>
        </mc:Choice>
        <mc:Fallback xmlns="">
          <p:sp>
            <p:nvSpPr>
              <p:cNvPr id="45" name="TextBox 44">
                <a:extLst>
                  <a:ext uri="{FF2B5EF4-FFF2-40B4-BE49-F238E27FC236}">
                    <a16:creationId xmlns:a16="http://schemas.microsoft.com/office/drawing/2014/main" id="{7F303C53-8E28-1A6D-6289-5643CD1BA7E8}"/>
                  </a:ext>
                </a:extLst>
              </p:cNvPr>
              <p:cNvSpPr txBox="1">
                <a:spLocks noRot="1" noChangeAspect="1" noMove="1" noResize="1" noEditPoints="1" noAdjustHandles="1" noChangeArrowheads="1" noChangeShapeType="1" noTextEdit="1"/>
              </p:cNvSpPr>
              <p:nvPr/>
            </p:nvSpPr>
            <p:spPr>
              <a:xfrm>
                <a:off x="5820416" y="2252877"/>
                <a:ext cx="1923833" cy="338555"/>
              </a:xfrm>
              <a:prstGeom prst="rect">
                <a:avLst/>
              </a:prstGeom>
              <a:blipFill>
                <a:blip r:embed="rId24"/>
                <a:stretch>
                  <a:fillRect l="-1905" t="-5455" b="-23636"/>
                </a:stretch>
              </a:blipFill>
            </p:spPr>
            <p:txBody>
              <a:bodyPr/>
              <a:lstStyle/>
              <a:p>
                <a:r>
                  <a:rPr lang="LID4096">
                    <a:noFill/>
                  </a:rPr>
                  <a:t> </a:t>
                </a:r>
              </a:p>
            </p:txBody>
          </p:sp>
        </mc:Fallback>
      </mc:AlternateContent>
      <p:cxnSp>
        <p:nvCxnSpPr>
          <p:cNvPr id="46" name="Straight Connector 45">
            <a:extLst>
              <a:ext uri="{FF2B5EF4-FFF2-40B4-BE49-F238E27FC236}">
                <a16:creationId xmlns:a16="http://schemas.microsoft.com/office/drawing/2014/main" id="{FC8B8B47-684B-9A7B-082A-3A973110EDCC}"/>
              </a:ext>
            </a:extLst>
          </p:cNvPr>
          <p:cNvCxnSpPr>
            <a:cxnSpLocks/>
          </p:cNvCxnSpPr>
          <p:nvPr/>
        </p:nvCxnSpPr>
        <p:spPr>
          <a:xfrm>
            <a:off x="10066071" y="1372241"/>
            <a:ext cx="11515" cy="1040662"/>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4C45FB50-89EC-981B-496B-DED5296F30D0}"/>
                  </a:ext>
                </a:extLst>
              </p:cNvPr>
              <p:cNvSpPr txBox="1"/>
              <p:nvPr/>
            </p:nvSpPr>
            <p:spPr>
              <a:xfrm>
                <a:off x="9278771" y="1034344"/>
                <a:ext cx="1923833" cy="338555"/>
              </a:xfrm>
              <a:prstGeom prst="rect">
                <a:avLst/>
              </a:prstGeom>
              <a:noFill/>
            </p:spPr>
            <p:txBody>
              <a:bodyPr wrap="square" rtlCol="0">
                <a:spAutoFit/>
              </a:bodyPr>
              <a:lstStyle/>
              <a:p>
                <a:r>
                  <a:rPr lang="en-GB" sz="1600" noProof="0" dirty="0"/>
                  <a:t>Relative Error </a:t>
                </a:r>
                <a14:m>
                  <m:oMath xmlns:m="http://schemas.openxmlformats.org/officeDocument/2006/math">
                    <m:r>
                      <a:rPr lang="en-GB" sz="1600" b="0" i="1" noProof="0" smtClean="0">
                        <a:latin typeface="Cambria Math" panose="02040503050406030204" pitchFamily="18" charset="0"/>
                      </a:rPr>
                      <m:t>=</m:t>
                    </m:r>
                    <m:r>
                      <a:rPr lang="de-DE" sz="1600" b="0" i="1" noProof="0" smtClean="0">
                        <a:latin typeface="Cambria Math" panose="02040503050406030204" pitchFamily="18" charset="0"/>
                      </a:rPr>
                      <m:t>0</m:t>
                    </m:r>
                  </m:oMath>
                </a14:m>
                <a:endParaRPr lang="en-GB" sz="1600" noProof="0" dirty="0"/>
              </a:p>
            </p:txBody>
          </p:sp>
        </mc:Choice>
        <mc:Fallback xmlns="">
          <p:sp>
            <p:nvSpPr>
              <p:cNvPr id="47" name="TextBox 46">
                <a:extLst>
                  <a:ext uri="{FF2B5EF4-FFF2-40B4-BE49-F238E27FC236}">
                    <a16:creationId xmlns:a16="http://schemas.microsoft.com/office/drawing/2014/main" id="{4C45FB50-89EC-981B-496B-DED5296F30D0}"/>
                  </a:ext>
                </a:extLst>
              </p:cNvPr>
              <p:cNvSpPr txBox="1">
                <a:spLocks noRot="1" noChangeAspect="1" noMove="1" noResize="1" noEditPoints="1" noAdjustHandles="1" noChangeArrowheads="1" noChangeShapeType="1" noTextEdit="1"/>
              </p:cNvSpPr>
              <p:nvPr/>
            </p:nvSpPr>
            <p:spPr>
              <a:xfrm>
                <a:off x="9278771" y="1034344"/>
                <a:ext cx="1923833" cy="338555"/>
              </a:xfrm>
              <a:prstGeom prst="rect">
                <a:avLst/>
              </a:prstGeom>
              <a:blipFill>
                <a:blip r:embed="rId25"/>
                <a:stretch>
                  <a:fillRect l="-1582" t="-5455" b="-23636"/>
                </a:stretch>
              </a:blipFill>
            </p:spPr>
            <p:txBody>
              <a:bodyPr/>
              <a:lstStyle/>
              <a:p>
                <a:r>
                  <a:rPr lang="LID4096">
                    <a:noFill/>
                  </a:rPr>
                  <a:t> </a:t>
                </a:r>
              </a:p>
            </p:txBody>
          </p:sp>
        </mc:Fallback>
      </mc:AlternateContent>
    </p:spTree>
    <p:extLst>
      <p:ext uri="{BB962C8B-B14F-4D97-AF65-F5344CB8AC3E}">
        <p14:creationId xmlns:p14="http://schemas.microsoft.com/office/powerpoint/2010/main" val="8860202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BA072E-9FBF-A06E-C8B2-C609E76F197C}"/>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2B7C676-2223-0B86-43A0-104058EB93E2}"/>
              </a:ext>
            </a:extLst>
          </p:cNvPr>
          <p:cNvSpPr>
            <a:spLocks noGrp="1"/>
          </p:cNvSpPr>
          <p:nvPr>
            <p:ph type="sldNum" idx="3"/>
          </p:nvPr>
        </p:nvSpPr>
        <p:spPr/>
        <p:txBody>
          <a:bodyPr/>
          <a:lstStyle/>
          <a:p>
            <a:fld id="{C932A77E-96FA-4D0D-9FF9-7EEFED12E590}" type="slidenum">
              <a:rPr lang="en-GB" noProof="0" smtClean="0"/>
              <a:t>4</a:t>
            </a:fld>
            <a:endParaRPr lang="en-GB" noProof="0" dirty="0"/>
          </a:p>
        </p:txBody>
      </p:sp>
      <p:sp>
        <p:nvSpPr>
          <p:cNvPr id="5" name="TextBox 4">
            <a:extLst>
              <a:ext uri="{FF2B5EF4-FFF2-40B4-BE49-F238E27FC236}">
                <a16:creationId xmlns:a16="http://schemas.microsoft.com/office/drawing/2014/main" id="{B505F528-EC4D-9D84-F19E-10C61E093F3D}"/>
              </a:ext>
            </a:extLst>
          </p:cNvPr>
          <p:cNvSpPr txBox="1"/>
          <p:nvPr/>
        </p:nvSpPr>
        <p:spPr>
          <a:xfrm>
            <a:off x="6371967" y="5971799"/>
            <a:ext cx="4750777" cy="769441"/>
          </a:xfrm>
          <a:prstGeom prst="rect">
            <a:avLst/>
          </a:prstGeom>
          <a:noFill/>
        </p:spPr>
        <p:txBody>
          <a:bodyPr wrap="square">
            <a:spAutoFit/>
          </a:bodyPr>
          <a:lstStyle/>
          <a:p>
            <a:r>
              <a:rPr lang="en-GB" sz="1100" b="0" i="0" noProof="0" dirty="0">
                <a:solidFill>
                  <a:srgbClr val="333333"/>
                </a:solidFill>
                <a:effectLst/>
                <a:latin typeface="HelveticaNeue Regular"/>
              </a:rPr>
              <a:t>P. Heidenreich, A. M. Zoubir and M. </a:t>
            </a:r>
            <a:r>
              <a:rPr lang="en-GB" sz="1100" b="0" i="0" noProof="0" dirty="0" err="1">
                <a:solidFill>
                  <a:srgbClr val="333333"/>
                </a:solidFill>
                <a:effectLst/>
                <a:latin typeface="HelveticaNeue Regular"/>
              </a:rPr>
              <a:t>Rubsamen</a:t>
            </a:r>
            <a:r>
              <a:rPr lang="en-GB" sz="1100" b="0" i="0" noProof="0" dirty="0">
                <a:solidFill>
                  <a:srgbClr val="333333"/>
                </a:solidFill>
                <a:effectLst/>
                <a:latin typeface="HelveticaNeue Regular"/>
              </a:rPr>
              <a:t>, "Joint 2-D DOA Estimation and Phase Calibration for Uniform Rectangular Arrays," in </a:t>
            </a:r>
            <a:r>
              <a:rPr lang="en-GB" sz="1100" b="0" i="1" noProof="0" dirty="0">
                <a:solidFill>
                  <a:srgbClr val="333333"/>
                </a:solidFill>
                <a:effectLst/>
                <a:latin typeface="HelveticaNeue Regular"/>
              </a:rPr>
              <a:t>IEEE Transactions on Signal Processing</a:t>
            </a:r>
            <a:r>
              <a:rPr lang="en-GB" sz="1100" b="0" i="0" noProof="0" dirty="0">
                <a:solidFill>
                  <a:srgbClr val="333333"/>
                </a:solidFill>
                <a:effectLst/>
                <a:latin typeface="HelveticaNeue Regular"/>
              </a:rPr>
              <a:t>, vol. 60, no. 9, pp. 4683-4693, Sept. 2012, </a:t>
            </a:r>
            <a:r>
              <a:rPr lang="en-GB" sz="1100" b="0" i="0" noProof="0" dirty="0" err="1">
                <a:solidFill>
                  <a:srgbClr val="333333"/>
                </a:solidFill>
                <a:effectLst/>
                <a:latin typeface="HelveticaNeue Regular"/>
              </a:rPr>
              <a:t>doi</a:t>
            </a:r>
            <a:r>
              <a:rPr lang="en-GB" sz="1100" b="0" i="0" noProof="0" dirty="0">
                <a:solidFill>
                  <a:srgbClr val="333333"/>
                </a:solidFill>
                <a:effectLst/>
                <a:latin typeface="HelveticaNeue Regular"/>
              </a:rPr>
              <a:t>: 10.1109/TSP.2012.2203125.</a:t>
            </a:r>
            <a:endParaRPr lang="en-GB" sz="1100" noProof="0" dirty="0"/>
          </a:p>
        </p:txBody>
      </p:sp>
      <p:grpSp>
        <p:nvGrpSpPr>
          <p:cNvPr id="9" name="Group 8">
            <a:extLst>
              <a:ext uri="{FF2B5EF4-FFF2-40B4-BE49-F238E27FC236}">
                <a16:creationId xmlns:a16="http://schemas.microsoft.com/office/drawing/2014/main" id="{A00871BE-FC4C-D820-459D-F33A0AACBA20}"/>
              </a:ext>
            </a:extLst>
          </p:cNvPr>
          <p:cNvGrpSpPr/>
          <p:nvPr/>
        </p:nvGrpSpPr>
        <p:grpSpPr>
          <a:xfrm>
            <a:off x="5262237" y="1344447"/>
            <a:ext cx="1378238" cy="1430728"/>
            <a:chOff x="1851871" y="1287138"/>
            <a:chExt cx="1378238" cy="1430728"/>
          </a:xfrm>
        </p:grpSpPr>
        <p:grpSp>
          <p:nvGrpSpPr>
            <p:cNvPr id="10" name="Group 9">
              <a:extLst>
                <a:ext uri="{FF2B5EF4-FFF2-40B4-BE49-F238E27FC236}">
                  <a16:creationId xmlns:a16="http://schemas.microsoft.com/office/drawing/2014/main" id="{9A58FA4C-803A-5A3D-8728-851B91F941AA}"/>
                </a:ext>
              </a:extLst>
            </p:cNvPr>
            <p:cNvGrpSpPr/>
            <p:nvPr/>
          </p:nvGrpSpPr>
          <p:grpSpPr>
            <a:xfrm>
              <a:off x="1871922" y="1287138"/>
              <a:ext cx="108640" cy="146399"/>
              <a:chOff x="1844231" y="869163"/>
              <a:chExt cx="108640" cy="146399"/>
            </a:xfrm>
          </p:grpSpPr>
          <p:cxnSp>
            <p:nvCxnSpPr>
              <p:cNvPr id="71" name="Straight Connector 70">
                <a:extLst>
                  <a:ext uri="{FF2B5EF4-FFF2-40B4-BE49-F238E27FC236}">
                    <a16:creationId xmlns:a16="http://schemas.microsoft.com/office/drawing/2014/main" id="{BB626F67-2EA1-3765-3043-76BF432D3F29}"/>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A44F4C23-18E4-77B2-34EF-A74FBC01084A}"/>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67536E47-C385-7BA1-F330-A71304D1B7C0}"/>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1" name="Group 10">
              <a:extLst>
                <a:ext uri="{FF2B5EF4-FFF2-40B4-BE49-F238E27FC236}">
                  <a16:creationId xmlns:a16="http://schemas.microsoft.com/office/drawing/2014/main" id="{1BED3438-0ED7-C71D-B490-133A1E1E56B6}"/>
                </a:ext>
              </a:extLst>
            </p:cNvPr>
            <p:cNvGrpSpPr/>
            <p:nvPr/>
          </p:nvGrpSpPr>
          <p:grpSpPr>
            <a:xfrm>
              <a:off x="1851871" y="1716303"/>
              <a:ext cx="108640" cy="146399"/>
              <a:chOff x="1844231" y="869163"/>
              <a:chExt cx="108640" cy="146399"/>
            </a:xfrm>
          </p:grpSpPr>
          <p:cxnSp>
            <p:nvCxnSpPr>
              <p:cNvPr id="68" name="Straight Connector 67">
                <a:extLst>
                  <a:ext uri="{FF2B5EF4-FFF2-40B4-BE49-F238E27FC236}">
                    <a16:creationId xmlns:a16="http://schemas.microsoft.com/office/drawing/2014/main" id="{F0BC8BF7-5F73-D49E-0B5F-8CE3A67C686D}"/>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24BBEAE4-7FC6-2744-E0B5-3416599F5A8D}"/>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0B938E55-1266-4838-710C-50411C885C52}"/>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2" name="Group 11">
              <a:extLst>
                <a:ext uri="{FF2B5EF4-FFF2-40B4-BE49-F238E27FC236}">
                  <a16:creationId xmlns:a16="http://schemas.microsoft.com/office/drawing/2014/main" id="{1CE9ED86-7467-0657-2918-A7C672235448}"/>
                </a:ext>
              </a:extLst>
            </p:cNvPr>
            <p:cNvGrpSpPr/>
            <p:nvPr/>
          </p:nvGrpSpPr>
          <p:grpSpPr>
            <a:xfrm>
              <a:off x="1858742" y="2138974"/>
              <a:ext cx="108640" cy="146399"/>
              <a:chOff x="1844231" y="869163"/>
              <a:chExt cx="108640" cy="146399"/>
            </a:xfrm>
          </p:grpSpPr>
          <p:cxnSp>
            <p:nvCxnSpPr>
              <p:cNvPr id="65" name="Straight Connector 64">
                <a:extLst>
                  <a:ext uri="{FF2B5EF4-FFF2-40B4-BE49-F238E27FC236}">
                    <a16:creationId xmlns:a16="http://schemas.microsoft.com/office/drawing/2014/main" id="{14A8D256-5680-8FD6-8660-BCE31A738231}"/>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2DBD4E27-536A-D2D7-4915-DC5E11096A4B}"/>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CDE89A82-7059-B64F-F22D-4C7D870EFE6D}"/>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EE4D0443-6CC7-BA3C-AE73-7CBA4135F94A}"/>
                </a:ext>
              </a:extLst>
            </p:cNvPr>
            <p:cNvGrpSpPr/>
            <p:nvPr/>
          </p:nvGrpSpPr>
          <p:grpSpPr>
            <a:xfrm>
              <a:off x="1858742" y="2571204"/>
              <a:ext cx="108640" cy="146399"/>
              <a:chOff x="1844231" y="869163"/>
              <a:chExt cx="108640" cy="146399"/>
            </a:xfrm>
          </p:grpSpPr>
          <p:cxnSp>
            <p:nvCxnSpPr>
              <p:cNvPr id="62" name="Straight Connector 61">
                <a:extLst>
                  <a:ext uri="{FF2B5EF4-FFF2-40B4-BE49-F238E27FC236}">
                    <a16:creationId xmlns:a16="http://schemas.microsoft.com/office/drawing/2014/main" id="{15874F00-FB05-8FEF-547A-D0FC519D5240}"/>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5BAAA430-9A96-FA80-AB5D-18E56F682F67}"/>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24CA6FF1-A34E-EF56-A9D1-F197E9513406}"/>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4" name="Group 13">
              <a:extLst>
                <a:ext uri="{FF2B5EF4-FFF2-40B4-BE49-F238E27FC236}">
                  <a16:creationId xmlns:a16="http://schemas.microsoft.com/office/drawing/2014/main" id="{DC804542-F101-5AF5-53F6-3206A4A5B9BE}"/>
                </a:ext>
              </a:extLst>
            </p:cNvPr>
            <p:cNvGrpSpPr/>
            <p:nvPr/>
          </p:nvGrpSpPr>
          <p:grpSpPr>
            <a:xfrm>
              <a:off x="2279675" y="1290378"/>
              <a:ext cx="108640" cy="146399"/>
              <a:chOff x="1844231" y="869163"/>
              <a:chExt cx="108640" cy="146399"/>
            </a:xfrm>
          </p:grpSpPr>
          <p:cxnSp>
            <p:nvCxnSpPr>
              <p:cNvPr id="59" name="Straight Connector 58">
                <a:extLst>
                  <a:ext uri="{FF2B5EF4-FFF2-40B4-BE49-F238E27FC236}">
                    <a16:creationId xmlns:a16="http://schemas.microsoft.com/office/drawing/2014/main" id="{C93E3FE2-A0CE-EB77-5760-C5E80EB38AD8}"/>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F3DCFCBE-2D1A-9AD6-BF8D-6366EF4325B3}"/>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41BCE427-79FB-8698-9B6D-E6FC4B5857B6}"/>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5" name="Group 14">
              <a:extLst>
                <a:ext uri="{FF2B5EF4-FFF2-40B4-BE49-F238E27FC236}">
                  <a16:creationId xmlns:a16="http://schemas.microsoft.com/office/drawing/2014/main" id="{4B490285-CDB8-24BF-6A05-636313788509}"/>
                </a:ext>
              </a:extLst>
            </p:cNvPr>
            <p:cNvGrpSpPr/>
            <p:nvPr/>
          </p:nvGrpSpPr>
          <p:grpSpPr>
            <a:xfrm>
              <a:off x="2274432" y="1710028"/>
              <a:ext cx="108640" cy="146399"/>
              <a:chOff x="1844231" y="869163"/>
              <a:chExt cx="108640" cy="146399"/>
            </a:xfrm>
          </p:grpSpPr>
          <p:cxnSp>
            <p:nvCxnSpPr>
              <p:cNvPr id="56" name="Straight Connector 55">
                <a:extLst>
                  <a:ext uri="{FF2B5EF4-FFF2-40B4-BE49-F238E27FC236}">
                    <a16:creationId xmlns:a16="http://schemas.microsoft.com/office/drawing/2014/main" id="{D0EF3851-A35F-159C-18BC-AC3BAAEBCBAF}"/>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5951BADF-707B-2521-84A9-4EC13B984731}"/>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1BC208B6-283E-4E03-788B-F74288027E71}"/>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6" name="Group 15">
              <a:extLst>
                <a:ext uri="{FF2B5EF4-FFF2-40B4-BE49-F238E27FC236}">
                  <a16:creationId xmlns:a16="http://schemas.microsoft.com/office/drawing/2014/main" id="{82E255B4-1B02-75F7-4330-9AFB9EE11C40}"/>
                </a:ext>
              </a:extLst>
            </p:cNvPr>
            <p:cNvGrpSpPr/>
            <p:nvPr/>
          </p:nvGrpSpPr>
          <p:grpSpPr>
            <a:xfrm>
              <a:off x="2272598" y="2132570"/>
              <a:ext cx="108640" cy="146399"/>
              <a:chOff x="1844231" y="869163"/>
              <a:chExt cx="108640" cy="146399"/>
            </a:xfrm>
          </p:grpSpPr>
          <p:cxnSp>
            <p:nvCxnSpPr>
              <p:cNvPr id="53" name="Straight Connector 52">
                <a:extLst>
                  <a:ext uri="{FF2B5EF4-FFF2-40B4-BE49-F238E27FC236}">
                    <a16:creationId xmlns:a16="http://schemas.microsoft.com/office/drawing/2014/main" id="{C6EEA90C-AEB6-686B-AB87-A4F1878A4DEF}"/>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4AB5AC88-26E5-8B6C-776E-C64FB362DBE5}"/>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503F1F6F-7851-274D-9F56-DB63EE4EE9A8}"/>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7" name="Group 16">
              <a:extLst>
                <a:ext uri="{FF2B5EF4-FFF2-40B4-BE49-F238E27FC236}">
                  <a16:creationId xmlns:a16="http://schemas.microsoft.com/office/drawing/2014/main" id="{E1CC4040-3A91-8750-7507-8C15BBBA8980}"/>
                </a:ext>
              </a:extLst>
            </p:cNvPr>
            <p:cNvGrpSpPr/>
            <p:nvPr/>
          </p:nvGrpSpPr>
          <p:grpSpPr>
            <a:xfrm>
              <a:off x="2279055" y="2571467"/>
              <a:ext cx="108640" cy="146399"/>
              <a:chOff x="1844231" y="869163"/>
              <a:chExt cx="108640" cy="146399"/>
            </a:xfrm>
          </p:grpSpPr>
          <p:cxnSp>
            <p:nvCxnSpPr>
              <p:cNvPr id="50" name="Straight Connector 49">
                <a:extLst>
                  <a:ext uri="{FF2B5EF4-FFF2-40B4-BE49-F238E27FC236}">
                    <a16:creationId xmlns:a16="http://schemas.microsoft.com/office/drawing/2014/main" id="{302E13F4-EF1D-EDFA-BCC5-F203FC851104}"/>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F8251C28-7DA2-AE45-171C-D5349E4E5B67}"/>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4922139F-E85A-BE5E-7909-99958C3D5580}"/>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8" name="Group 17">
              <a:extLst>
                <a:ext uri="{FF2B5EF4-FFF2-40B4-BE49-F238E27FC236}">
                  <a16:creationId xmlns:a16="http://schemas.microsoft.com/office/drawing/2014/main" id="{57892891-3888-9BD8-0A65-318E931C530D}"/>
                </a:ext>
              </a:extLst>
            </p:cNvPr>
            <p:cNvGrpSpPr/>
            <p:nvPr/>
          </p:nvGrpSpPr>
          <p:grpSpPr>
            <a:xfrm>
              <a:off x="2713716" y="1287138"/>
              <a:ext cx="108640" cy="146399"/>
              <a:chOff x="1844231" y="869163"/>
              <a:chExt cx="108640" cy="146399"/>
            </a:xfrm>
          </p:grpSpPr>
          <p:cxnSp>
            <p:nvCxnSpPr>
              <p:cNvPr id="47" name="Straight Connector 46">
                <a:extLst>
                  <a:ext uri="{FF2B5EF4-FFF2-40B4-BE49-F238E27FC236}">
                    <a16:creationId xmlns:a16="http://schemas.microsoft.com/office/drawing/2014/main" id="{B1F98452-9BF0-E2AD-03B0-914FB332C670}"/>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CB65AA1D-35FD-726C-ACF8-B804464FA92F}"/>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2EDDD9A5-7594-35EE-8E78-A754F8734D19}"/>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id="{F23785BA-FC9E-817C-83C3-7622086CABCA}"/>
                </a:ext>
              </a:extLst>
            </p:cNvPr>
            <p:cNvGrpSpPr/>
            <p:nvPr/>
          </p:nvGrpSpPr>
          <p:grpSpPr>
            <a:xfrm>
              <a:off x="2693665" y="1716303"/>
              <a:ext cx="108640" cy="146399"/>
              <a:chOff x="1844231" y="869163"/>
              <a:chExt cx="108640" cy="146399"/>
            </a:xfrm>
          </p:grpSpPr>
          <p:cxnSp>
            <p:nvCxnSpPr>
              <p:cNvPr id="44" name="Straight Connector 43">
                <a:extLst>
                  <a:ext uri="{FF2B5EF4-FFF2-40B4-BE49-F238E27FC236}">
                    <a16:creationId xmlns:a16="http://schemas.microsoft.com/office/drawing/2014/main" id="{76B68B1D-84DD-0D4F-CA19-C683817DE953}"/>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63345E6D-A70A-302E-3BA0-9F6C95DDB360}"/>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DCD44399-D5A3-D6CC-5D14-9C04CAEF3245}"/>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20" name="Group 19">
              <a:extLst>
                <a:ext uri="{FF2B5EF4-FFF2-40B4-BE49-F238E27FC236}">
                  <a16:creationId xmlns:a16="http://schemas.microsoft.com/office/drawing/2014/main" id="{A3AED3CD-D9E4-148F-0A8E-DC8BCB0F2D04}"/>
                </a:ext>
              </a:extLst>
            </p:cNvPr>
            <p:cNvGrpSpPr/>
            <p:nvPr/>
          </p:nvGrpSpPr>
          <p:grpSpPr>
            <a:xfrm>
              <a:off x="2700536" y="2138974"/>
              <a:ext cx="108640" cy="146399"/>
              <a:chOff x="1844231" y="869163"/>
              <a:chExt cx="108640" cy="146399"/>
            </a:xfrm>
          </p:grpSpPr>
          <p:cxnSp>
            <p:nvCxnSpPr>
              <p:cNvPr id="41" name="Straight Connector 40">
                <a:extLst>
                  <a:ext uri="{FF2B5EF4-FFF2-40B4-BE49-F238E27FC236}">
                    <a16:creationId xmlns:a16="http://schemas.microsoft.com/office/drawing/2014/main" id="{A571DD56-B656-4372-85E9-3DF77E2AC8F2}"/>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3731909D-924C-DFF3-6169-4CE02A3A214E}"/>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075C12E0-DA08-BBA3-9CC2-248FD9E89CB9}"/>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21" name="Group 20">
              <a:extLst>
                <a:ext uri="{FF2B5EF4-FFF2-40B4-BE49-F238E27FC236}">
                  <a16:creationId xmlns:a16="http://schemas.microsoft.com/office/drawing/2014/main" id="{17CF81F3-CB4D-B6FA-B92E-00BBACA480D3}"/>
                </a:ext>
              </a:extLst>
            </p:cNvPr>
            <p:cNvGrpSpPr/>
            <p:nvPr/>
          </p:nvGrpSpPr>
          <p:grpSpPr>
            <a:xfrm>
              <a:off x="2700536" y="2571204"/>
              <a:ext cx="108640" cy="146399"/>
              <a:chOff x="1844231" y="869163"/>
              <a:chExt cx="108640" cy="146399"/>
            </a:xfrm>
          </p:grpSpPr>
          <p:cxnSp>
            <p:nvCxnSpPr>
              <p:cNvPr id="38" name="Straight Connector 37">
                <a:extLst>
                  <a:ext uri="{FF2B5EF4-FFF2-40B4-BE49-F238E27FC236}">
                    <a16:creationId xmlns:a16="http://schemas.microsoft.com/office/drawing/2014/main" id="{95BC6907-072C-91A9-FFDA-F86155855DE7}"/>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69DE0B21-F2FE-6CA3-A3D0-9FD15E60890A}"/>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5EDCC8BB-4364-04CB-DCC7-F7DE00656D19}"/>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22" name="Group 21">
              <a:extLst>
                <a:ext uri="{FF2B5EF4-FFF2-40B4-BE49-F238E27FC236}">
                  <a16:creationId xmlns:a16="http://schemas.microsoft.com/office/drawing/2014/main" id="{A2FFC810-99C2-BDAC-BEF1-FEA49F98C7C7}"/>
                </a:ext>
              </a:extLst>
            </p:cNvPr>
            <p:cNvGrpSpPr/>
            <p:nvPr/>
          </p:nvGrpSpPr>
          <p:grpSpPr>
            <a:xfrm>
              <a:off x="3121469" y="1290378"/>
              <a:ext cx="108640" cy="146399"/>
              <a:chOff x="1844231" y="869163"/>
              <a:chExt cx="108640" cy="146399"/>
            </a:xfrm>
          </p:grpSpPr>
          <p:cxnSp>
            <p:nvCxnSpPr>
              <p:cNvPr id="35" name="Straight Connector 34">
                <a:extLst>
                  <a:ext uri="{FF2B5EF4-FFF2-40B4-BE49-F238E27FC236}">
                    <a16:creationId xmlns:a16="http://schemas.microsoft.com/office/drawing/2014/main" id="{4BB9D6BC-92FF-E0FD-534C-3C7CA0F745FE}"/>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CEFB9BF9-41BE-DFA6-4072-A78A6BC6F451}"/>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353F48CB-6116-880D-AED2-02EFD6BEE0ED}"/>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23" name="Group 22">
              <a:extLst>
                <a:ext uri="{FF2B5EF4-FFF2-40B4-BE49-F238E27FC236}">
                  <a16:creationId xmlns:a16="http://schemas.microsoft.com/office/drawing/2014/main" id="{A4A2689F-E598-1009-2C26-A743C4CF8542}"/>
                </a:ext>
              </a:extLst>
            </p:cNvPr>
            <p:cNvGrpSpPr/>
            <p:nvPr/>
          </p:nvGrpSpPr>
          <p:grpSpPr>
            <a:xfrm>
              <a:off x="3116226" y="1710028"/>
              <a:ext cx="108640" cy="146399"/>
              <a:chOff x="1844231" y="869163"/>
              <a:chExt cx="108640" cy="146399"/>
            </a:xfrm>
          </p:grpSpPr>
          <p:cxnSp>
            <p:nvCxnSpPr>
              <p:cNvPr id="32" name="Straight Connector 31">
                <a:extLst>
                  <a:ext uri="{FF2B5EF4-FFF2-40B4-BE49-F238E27FC236}">
                    <a16:creationId xmlns:a16="http://schemas.microsoft.com/office/drawing/2014/main" id="{3F7228B5-B29B-106A-A9B0-0055EF244AB2}"/>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80D177AB-E884-92FA-E618-7BB3F76DEA94}"/>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CD1C3724-D04A-1AC6-0ED4-9EEF03C6A90F}"/>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24" name="Group 23">
              <a:extLst>
                <a:ext uri="{FF2B5EF4-FFF2-40B4-BE49-F238E27FC236}">
                  <a16:creationId xmlns:a16="http://schemas.microsoft.com/office/drawing/2014/main" id="{45E74640-FA5E-7110-1E96-ED22B65BFE1B}"/>
                </a:ext>
              </a:extLst>
            </p:cNvPr>
            <p:cNvGrpSpPr/>
            <p:nvPr/>
          </p:nvGrpSpPr>
          <p:grpSpPr>
            <a:xfrm>
              <a:off x="3114392" y="2132570"/>
              <a:ext cx="108640" cy="146399"/>
              <a:chOff x="1844231" y="869163"/>
              <a:chExt cx="108640" cy="146399"/>
            </a:xfrm>
          </p:grpSpPr>
          <p:cxnSp>
            <p:nvCxnSpPr>
              <p:cNvPr id="29" name="Straight Connector 28">
                <a:extLst>
                  <a:ext uri="{FF2B5EF4-FFF2-40B4-BE49-F238E27FC236}">
                    <a16:creationId xmlns:a16="http://schemas.microsoft.com/office/drawing/2014/main" id="{7C2D08F3-F8C1-3937-CCF9-796D7E7D3919}"/>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2C1546A-D7B4-667A-25BA-89F054A01FF8}"/>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07029315-961C-25B8-50E3-E2BF7CAC0A4A}"/>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25" name="Group 24">
              <a:extLst>
                <a:ext uri="{FF2B5EF4-FFF2-40B4-BE49-F238E27FC236}">
                  <a16:creationId xmlns:a16="http://schemas.microsoft.com/office/drawing/2014/main" id="{6600C5E8-1AF3-E0E5-ABA3-5AF09968EFF5}"/>
                </a:ext>
              </a:extLst>
            </p:cNvPr>
            <p:cNvGrpSpPr/>
            <p:nvPr/>
          </p:nvGrpSpPr>
          <p:grpSpPr>
            <a:xfrm>
              <a:off x="3120849" y="2571467"/>
              <a:ext cx="108640" cy="146399"/>
              <a:chOff x="1844231" y="869163"/>
              <a:chExt cx="108640" cy="146399"/>
            </a:xfrm>
          </p:grpSpPr>
          <p:cxnSp>
            <p:nvCxnSpPr>
              <p:cNvPr id="26" name="Straight Connector 25">
                <a:extLst>
                  <a:ext uri="{FF2B5EF4-FFF2-40B4-BE49-F238E27FC236}">
                    <a16:creationId xmlns:a16="http://schemas.microsoft.com/office/drawing/2014/main" id="{5BEBD311-B6BD-5E59-A427-022F69A7E8FC}"/>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6D810743-671A-6099-B189-594D59FDB8DF}"/>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E0396C74-6E47-CC72-E469-9DBC02266375}"/>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42DAD465-2F65-1BE7-31A9-65954312F003}"/>
                  </a:ext>
                </a:extLst>
              </p:cNvPr>
              <p:cNvSpPr txBox="1"/>
              <p:nvPr/>
            </p:nvSpPr>
            <p:spPr>
              <a:xfrm>
                <a:off x="5343413" y="933257"/>
                <a:ext cx="130401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rPr>
                        <m:t>𝑟</m:t>
                      </m:r>
                      <m:r>
                        <a:rPr lang="en-GB" b="0" i="1" noProof="0" smtClean="0">
                          <a:latin typeface="Cambria Math" panose="02040503050406030204" pitchFamily="18" charset="0"/>
                        </a:rPr>
                        <m:t>(</m:t>
                      </m:r>
                      <m:r>
                        <a:rPr lang="en-GB" b="0" i="1" noProof="0" smtClean="0">
                          <a:latin typeface="Cambria Math" panose="02040503050406030204" pitchFamily="18" charset="0"/>
                        </a:rPr>
                        <m:t>𝑛</m:t>
                      </m:r>
                      <m:r>
                        <a:rPr lang="en-GB" b="0" i="1" noProof="0" smtClean="0">
                          <a:latin typeface="Cambria Math" panose="02040503050406030204" pitchFamily="18" charset="0"/>
                        </a:rPr>
                        <m:t>,</m:t>
                      </m:r>
                      <m:r>
                        <a:rPr lang="en-GB" b="0" i="1" noProof="0" smtClean="0">
                          <a:latin typeface="Cambria Math" panose="02040503050406030204" pitchFamily="18" charset="0"/>
                        </a:rPr>
                        <m:t>𝑡</m:t>
                      </m:r>
                      <m:r>
                        <a:rPr lang="en-GB" b="0" i="1" noProof="0" smtClean="0">
                          <a:latin typeface="Cambria Math" panose="02040503050406030204" pitchFamily="18" charset="0"/>
                        </a:rPr>
                        <m:t>)</m:t>
                      </m:r>
                    </m:oMath>
                  </m:oMathPara>
                </a14:m>
                <a:endParaRPr lang="en-GB" noProof="0" dirty="0"/>
              </a:p>
            </p:txBody>
          </p:sp>
        </mc:Choice>
        <mc:Fallback xmlns="">
          <p:sp>
            <p:nvSpPr>
              <p:cNvPr id="83" name="TextBox 82">
                <a:extLst>
                  <a:ext uri="{FF2B5EF4-FFF2-40B4-BE49-F238E27FC236}">
                    <a16:creationId xmlns:a16="http://schemas.microsoft.com/office/drawing/2014/main" id="{FFAB0DE8-0053-EA65-2CF8-3A13A49B3EEF}"/>
                  </a:ext>
                </a:extLst>
              </p:cNvPr>
              <p:cNvSpPr txBox="1">
                <a:spLocks noRot="1" noChangeAspect="1" noMove="1" noResize="1" noEditPoints="1" noAdjustHandles="1" noChangeArrowheads="1" noChangeShapeType="1" noTextEdit="1"/>
              </p:cNvSpPr>
              <p:nvPr/>
            </p:nvSpPr>
            <p:spPr>
              <a:xfrm>
                <a:off x="5343413" y="933257"/>
                <a:ext cx="1304012" cy="369332"/>
              </a:xfrm>
              <a:prstGeom prst="rect">
                <a:avLst/>
              </a:prstGeom>
              <a:blipFill>
                <a:blip r:embed="rId6"/>
                <a:stretch>
                  <a:fillRect b="-14754"/>
                </a:stretch>
              </a:blipFill>
            </p:spPr>
            <p:txBody>
              <a:bodyPr/>
              <a:lstStyle/>
              <a:p>
                <a:r>
                  <a:rPr lang="LID4096">
                    <a:noFill/>
                  </a:rPr>
                  <a:t> </a:t>
                </a:r>
              </a:p>
            </p:txBody>
          </p:sp>
        </mc:Fallback>
      </mc:AlternateContent>
      <p:pic>
        <p:nvPicPr>
          <p:cNvPr id="89" name="Picture 88">
            <a:extLst>
              <a:ext uri="{FF2B5EF4-FFF2-40B4-BE49-F238E27FC236}">
                <a16:creationId xmlns:a16="http://schemas.microsoft.com/office/drawing/2014/main" id="{4F4E4537-BBAB-1C29-1449-ED73A2DC1223}"/>
              </a:ext>
            </a:extLst>
          </p:cNvPr>
          <p:cNvPicPr>
            <a:picLocks noChangeAspect="1"/>
          </p:cNvPicPr>
          <p:nvPr/>
        </p:nvPicPr>
        <p:blipFill>
          <a:blip r:embed="rId7"/>
          <a:stretch>
            <a:fillRect/>
          </a:stretch>
        </p:blipFill>
        <p:spPr>
          <a:xfrm>
            <a:off x="245758" y="2284226"/>
            <a:ext cx="4329486" cy="3432700"/>
          </a:xfrm>
          <a:prstGeom prst="rect">
            <a:avLst/>
          </a:prstGeom>
        </p:spPr>
      </p:pic>
      <p:sp>
        <p:nvSpPr>
          <p:cNvPr id="90" name="Arc 89">
            <a:extLst>
              <a:ext uri="{FF2B5EF4-FFF2-40B4-BE49-F238E27FC236}">
                <a16:creationId xmlns:a16="http://schemas.microsoft.com/office/drawing/2014/main" id="{CF53E17A-3700-5053-D950-0598A83EC73F}"/>
              </a:ext>
            </a:extLst>
          </p:cNvPr>
          <p:cNvSpPr/>
          <p:nvPr/>
        </p:nvSpPr>
        <p:spPr>
          <a:xfrm rot="15226965" flipV="1">
            <a:off x="3687627" y="1080235"/>
            <a:ext cx="1450427" cy="2036091"/>
          </a:xfrm>
          <a:prstGeom prst="arc">
            <a:avLst>
              <a:gd name="adj1" fmla="val 18829512"/>
              <a:gd name="adj2" fmla="val 5272874"/>
            </a:avLst>
          </a:prstGeom>
          <a:ln w="19050">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noProof="0" dirty="0"/>
          </a:p>
        </p:txBody>
      </p:sp>
      <p:sp>
        <p:nvSpPr>
          <p:cNvPr id="91" name="TextBox 90">
            <a:extLst>
              <a:ext uri="{FF2B5EF4-FFF2-40B4-BE49-F238E27FC236}">
                <a16:creationId xmlns:a16="http://schemas.microsoft.com/office/drawing/2014/main" id="{27AAB8D5-8DD4-28A7-10FF-13D9302C3208}"/>
              </a:ext>
            </a:extLst>
          </p:cNvPr>
          <p:cNvSpPr txBox="1"/>
          <p:nvPr/>
        </p:nvSpPr>
        <p:spPr>
          <a:xfrm>
            <a:off x="2675932" y="1511628"/>
            <a:ext cx="2031325" cy="369332"/>
          </a:xfrm>
          <a:prstGeom prst="rect">
            <a:avLst/>
          </a:prstGeom>
          <a:solidFill>
            <a:schemeClr val="bg1">
              <a:alpha val="68000"/>
            </a:schemeClr>
          </a:solidFill>
          <a:ln>
            <a:solidFill>
              <a:schemeClr val="accent1"/>
            </a:solidFill>
          </a:ln>
        </p:spPr>
        <p:txBody>
          <a:bodyPr wrap="none" rtlCol="0">
            <a:spAutoFit/>
          </a:bodyPr>
          <a:lstStyle/>
          <a:p>
            <a:r>
              <a:rPr lang="en-GB" noProof="0" dirty="0"/>
              <a:t>Signal Processing</a:t>
            </a:r>
          </a:p>
        </p:txBody>
      </p:sp>
      <p:sp>
        <p:nvSpPr>
          <p:cNvPr id="108" name="TextBox 33">
            <a:extLst>
              <a:ext uri="{FF2B5EF4-FFF2-40B4-BE49-F238E27FC236}">
                <a16:creationId xmlns:a16="http://schemas.microsoft.com/office/drawing/2014/main" id="{43AE7346-93B4-ECBC-5049-679F1BF5AA20}"/>
              </a:ext>
            </a:extLst>
          </p:cNvPr>
          <p:cNvSpPr/>
          <p:nvPr/>
        </p:nvSpPr>
        <p:spPr>
          <a:xfrm>
            <a:off x="0" y="1257"/>
            <a:ext cx="4234754" cy="521766"/>
          </a:xfrm>
          <a:prstGeom prst="rect">
            <a:avLst/>
          </a:prstGeom>
          <a:solidFill>
            <a:srgbClr val="C00000">
              <a:alpha val="22000"/>
            </a:srgbClr>
          </a:solid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buNone/>
            </a:pPr>
            <a:endParaRPr lang="en-GB" sz="2800" b="0" strike="noStrike" spc="-1" noProof="0" dirty="0">
              <a:latin typeface="Arial"/>
            </a:endParaRPr>
          </a:p>
        </p:txBody>
      </p:sp>
      <p:sp>
        <p:nvSpPr>
          <p:cNvPr id="109" name="TextBox 33">
            <a:extLst>
              <a:ext uri="{FF2B5EF4-FFF2-40B4-BE49-F238E27FC236}">
                <a16:creationId xmlns:a16="http://schemas.microsoft.com/office/drawing/2014/main" id="{F8292675-888C-3B21-F5FC-2C8530DA80BC}"/>
              </a:ext>
            </a:extLst>
          </p:cNvPr>
          <p:cNvSpPr/>
          <p:nvPr/>
        </p:nvSpPr>
        <p:spPr>
          <a:xfrm>
            <a:off x="0" y="28107"/>
            <a:ext cx="3416746" cy="521766"/>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2800" spc="-1" dirty="0">
                <a:solidFill>
                  <a:srgbClr val="000000"/>
                </a:solidFill>
                <a:latin typeface="Calibri"/>
              </a:rPr>
              <a:t>Localization Algorithm</a:t>
            </a:r>
            <a:endParaRPr lang="en-GB" sz="2800" b="0" strike="noStrike" spc="-1" noProof="0" dirty="0">
              <a:latin typeface="Arial"/>
            </a:endParaRPr>
          </a:p>
        </p:txBody>
      </p:sp>
      <p:sp>
        <p:nvSpPr>
          <p:cNvPr id="110" name="Oval 109">
            <a:extLst>
              <a:ext uri="{FF2B5EF4-FFF2-40B4-BE49-F238E27FC236}">
                <a16:creationId xmlns:a16="http://schemas.microsoft.com/office/drawing/2014/main" id="{8550CF2C-78C1-00CF-B777-9AA5CAC4AC25}"/>
              </a:ext>
            </a:extLst>
          </p:cNvPr>
          <p:cNvSpPr/>
          <p:nvPr/>
        </p:nvSpPr>
        <p:spPr>
          <a:xfrm>
            <a:off x="9953655" y="4181357"/>
            <a:ext cx="1214148" cy="327178"/>
          </a:xfrm>
          <a:prstGeom prst="ellipse">
            <a:avLst/>
          </a:prstGeom>
          <a:solidFill>
            <a:srgbClr val="FFE6CB"/>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grpSp>
        <p:nvGrpSpPr>
          <p:cNvPr id="111" name="Group 110">
            <a:extLst>
              <a:ext uri="{FF2B5EF4-FFF2-40B4-BE49-F238E27FC236}">
                <a16:creationId xmlns:a16="http://schemas.microsoft.com/office/drawing/2014/main" id="{8B432520-E38C-A515-2E85-2B87536AF33A}"/>
              </a:ext>
            </a:extLst>
          </p:cNvPr>
          <p:cNvGrpSpPr>
            <a:grpSpLocks noChangeAspect="1"/>
          </p:cNvGrpSpPr>
          <p:nvPr/>
        </p:nvGrpSpPr>
        <p:grpSpPr>
          <a:xfrm>
            <a:off x="10170115" y="3664839"/>
            <a:ext cx="804417" cy="713070"/>
            <a:chOff x="1758028" y="3687481"/>
            <a:chExt cx="1312148" cy="1163145"/>
          </a:xfrm>
        </p:grpSpPr>
        <p:grpSp>
          <p:nvGrpSpPr>
            <p:cNvPr id="112" name="Group 111">
              <a:extLst>
                <a:ext uri="{FF2B5EF4-FFF2-40B4-BE49-F238E27FC236}">
                  <a16:creationId xmlns:a16="http://schemas.microsoft.com/office/drawing/2014/main" id="{667AC49D-3959-44DA-22A4-201584243769}"/>
                </a:ext>
              </a:extLst>
            </p:cNvPr>
            <p:cNvGrpSpPr/>
            <p:nvPr/>
          </p:nvGrpSpPr>
          <p:grpSpPr>
            <a:xfrm>
              <a:off x="2615571" y="4393426"/>
              <a:ext cx="454605" cy="457200"/>
              <a:chOff x="2615571" y="4393426"/>
              <a:chExt cx="454605" cy="457200"/>
            </a:xfrm>
          </p:grpSpPr>
          <p:sp>
            <p:nvSpPr>
              <p:cNvPr id="133" name="Oval 132">
                <a:extLst>
                  <a:ext uri="{FF2B5EF4-FFF2-40B4-BE49-F238E27FC236}">
                    <a16:creationId xmlns:a16="http://schemas.microsoft.com/office/drawing/2014/main" id="{214B6AB6-85FC-7D88-E77E-9659E4F0617D}"/>
                  </a:ext>
                </a:extLst>
              </p:cNvPr>
              <p:cNvSpPr/>
              <p:nvPr/>
            </p:nvSpPr>
            <p:spPr>
              <a:xfrm>
                <a:off x="2615571" y="4393426"/>
                <a:ext cx="454605" cy="457200"/>
              </a:xfrm>
              <a:prstGeom prst="ellipse">
                <a:avLst/>
              </a:prstGeom>
              <a:noFill/>
              <a:ln w="254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Oval 133">
                <a:extLst>
                  <a:ext uri="{FF2B5EF4-FFF2-40B4-BE49-F238E27FC236}">
                    <a16:creationId xmlns:a16="http://schemas.microsoft.com/office/drawing/2014/main" id="{C0AFB697-EEAA-57B8-277C-69846805325A}"/>
                  </a:ext>
                </a:extLst>
              </p:cNvPr>
              <p:cNvSpPr>
                <a:spLocks noChangeAspect="1"/>
              </p:cNvSpPr>
              <p:nvPr/>
            </p:nvSpPr>
            <p:spPr>
              <a:xfrm>
                <a:off x="2776764" y="4563411"/>
                <a:ext cx="124523" cy="125233"/>
              </a:xfrm>
              <a:prstGeom prst="ellipse">
                <a:avLst/>
              </a:prstGeom>
              <a:noFill/>
              <a:ln w="254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13" name="Group 112">
              <a:extLst>
                <a:ext uri="{FF2B5EF4-FFF2-40B4-BE49-F238E27FC236}">
                  <a16:creationId xmlns:a16="http://schemas.microsoft.com/office/drawing/2014/main" id="{0A980B0A-B4AC-B389-893D-7CD2958D582B}"/>
                </a:ext>
              </a:extLst>
            </p:cNvPr>
            <p:cNvGrpSpPr/>
            <p:nvPr/>
          </p:nvGrpSpPr>
          <p:grpSpPr>
            <a:xfrm>
              <a:off x="1758028" y="4383486"/>
              <a:ext cx="454605" cy="457200"/>
              <a:chOff x="2615571" y="4393426"/>
              <a:chExt cx="454605" cy="457200"/>
            </a:xfrm>
          </p:grpSpPr>
          <p:sp>
            <p:nvSpPr>
              <p:cNvPr id="131" name="Oval 130">
                <a:extLst>
                  <a:ext uri="{FF2B5EF4-FFF2-40B4-BE49-F238E27FC236}">
                    <a16:creationId xmlns:a16="http://schemas.microsoft.com/office/drawing/2014/main" id="{59B4D320-9338-ED74-B526-3A53D7B36C46}"/>
                  </a:ext>
                </a:extLst>
              </p:cNvPr>
              <p:cNvSpPr/>
              <p:nvPr/>
            </p:nvSpPr>
            <p:spPr>
              <a:xfrm>
                <a:off x="2615571" y="4393426"/>
                <a:ext cx="454605" cy="457200"/>
              </a:xfrm>
              <a:prstGeom prst="ellipse">
                <a:avLst/>
              </a:prstGeom>
              <a:noFill/>
              <a:ln w="254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Oval 131">
                <a:extLst>
                  <a:ext uri="{FF2B5EF4-FFF2-40B4-BE49-F238E27FC236}">
                    <a16:creationId xmlns:a16="http://schemas.microsoft.com/office/drawing/2014/main" id="{3F042835-7B9B-CAA9-188F-AC9C8ACE56F7}"/>
                  </a:ext>
                </a:extLst>
              </p:cNvPr>
              <p:cNvSpPr>
                <a:spLocks noChangeAspect="1"/>
              </p:cNvSpPr>
              <p:nvPr/>
            </p:nvSpPr>
            <p:spPr>
              <a:xfrm>
                <a:off x="2776764" y="4563411"/>
                <a:ext cx="124523" cy="125233"/>
              </a:xfrm>
              <a:prstGeom prst="ellipse">
                <a:avLst/>
              </a:prstGeom>
              <a:noFill/>
              <a:ln w="254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14" name="Straight Connector 113">
              <a:extLst>
                <a:ext uri="{FF2B5EF4-FFF2-40B4-BE49-F238E27FC236}">
                  <a16:creationId xmlns:a16="http://schemas.microsoft.com/office/drawing/2014/main" id="{92E7F38F-7F2A-BDBE-11CE-01AE374F2A64}"/>
                </a:ext>
              </a:extLst>
            </p:cNvPr>
            <p:cNvCxnSpPr>
              <a:stCxn id="131" idx="6"/>
              <a:endCxn id="133" idx="2"/>
            </p:cNvCxnSpPr>
            <p:nvPr/>
          </p:nvCxnSpPr>
          <p:spPr>
            <a:xfrm>
              <a:off x="2212633" y="4612086"/>
              <a:ext cx="402938" cy="99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1C6300AF-7AB0-9D3F-93E4-B11AB12D6A8C}"/>
                </a:ext>
              </a:extLst>
            </p:cNvPr>
            <p:cNvCxnSpPr>
              <a:cxnSpLocks/>
              <a:stCxn id="131" idx="0"/>
            </p:cNvCxnSpPr>
            <p:nvPr/>
          </p:nvCxnSpPr>
          <p:spPr>
            <a:xfrm flipV="1">
              <a:off x="1985331" y="4223565"/>
              <a:ext cx="0" cy="15992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44FB0009-9166-1BEC-4C0B-0426A79FD564}"/>
                </a:ext>
              </a:extLst>
            </p:cNvPr>
            <p:cNvCxnSpPr>
              <a:cxnSpLocks/>
            </p:cNvCxnSpPr>
            <p:nvPr/>
          </p:nvCxnSpPr>
          <p:spPr>
            <a:xfrm flipV="1">
              <a:off x="1983863" y="4120488"/>
              <a:ext cx="118781" cy="11260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E2056F45-943B-8517-1B68-1806F477A38A}"/>
                </a:ext>
              </a:extLst>
            </p:cNvPr>
            <p:cNvCxnSpPr>
              <a:cxnSpLocks/>
            </p:cNvCxnSpPr>
            <p:nvPr/>
          </p:nvCxnSpPr>
          <p:spPr>
            <a:xfrm flipH="1">
              <a:off x="2102644" y="4120488"/>
              <a:ext cx="74314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83A9D6ED-3F17-EF3A-E0E3-06C61F247188}"/>
                </a:ext>
              </a:extLst>
            </p:cNvPr>
            <p:cNvCxnSpPr>
              <a:cxnSpLocks/>
              <a:stCxn id="133" idx="0"/>
            </p:cNvCxnSpPr>
            <p:nvPr/>
          </p:nvCxnSpPr>
          <p:spPr>
            <a:xfrm flipV="1">
              <a:off x="2842874" y="4120488"/>
              <a:ext cx="5839" cy="2729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393D5FF1-CB3B-0BAC-8D13-C451BB2BC2B6}"/>
                </a:ext>
              </a:extLst>
            </p:cNvPr>
            <p:cNvCxnSpPr/>
            <p:nvPr/>
          </p:nvCxnSpPr>
          <p:spPr>
            <a:xfrm>
              <a:off x="1981482" y="4303525"/>
              <a:ext cx="34579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E6767A3D-0E78-83F6-CB42-E47C3A6D592B}"/>
                </a:ext>
              </a:extLst>
            </p:cNvPr>
            <p:cNvCxnSpPr>
              <a:cxnSpLocks/>
            </p:cNvCxnSpPr>
            <p:nvPr/>
          </p:nvCxnSpPr>
          <p:spPr>
            <a:xfrm flipV="1">
              <a:off x="2313356" y="4120488"/>
              <a:ext cx="214398" cy="18303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8CE52A03-7605-73FA-6F87-12ABB112AF43}"/>
                </a:ext>
              </a:extLst>
            </p:cNvPr>
            <p:cNvCxnSpPr>
              <a:cxnSpLocks/>
            </p:cNvCxnSpPr>
            <p:nvPr/>
          </p:nvCxnSpPr>
          <p:spPr>
            <a:xfrm flipV="1">
              <a:off x="2396967" y="3874689"/>
              <a:ext cx="0" cy="23584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AC2DB830-C823-1503-1753-04907D521EFD}"/>
                </a:ext>
              </a:extLst>
            </p:cNvPr>
            <p:cNvCxnSpPr>
              <a:cxnSpLocks/>
            </p:cNvCxnSpPr>
            <p:nvPr/>
          </p:nvCxnSpPr>
          <p:spPr>
            <a:xfrm flipV="1">
              <a:off x="2615571" y="3874689"/>
              <a:ext cx="0" cy="23584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3" name="Oval 122">
              <a:extLst>
                <a:ext uri="{FF2B5EF4-FFF2-40B4-BE49-F238E27FC236}">
                  <a16:creationId xmlns:a16="http://schemas.microsoft.com/office/drawing/2014/main" id="{F136FB78-E566-35A2-BA05-CFC432A51409}"/>
                </a:ext>
              </a:extLst>
            </p:cNvPr>
            <p:cNvSpPr>
              <a:spLocks noChangeAspect="1"/>
            </p:cNvSpPr>
            <p:nvPr/>
          </p:nvSpPr>
          <p:spPr>
            <a:xfrm>
              <a:off x="2494458" y="3687481"/>
              <a:ext cx="200126" cy="201267"/>
            </a:xfrm>
            <a:prstGeom prst="ellipse">
              <a:avLst/>
            </a:prstGeom>
            <a:noFill/>
            <a:ln w="254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4" name="Oval 123">
              <a:extLst>
                <a:ext uri="{FF2B5EF4-FFF2-40B4-BE49-F238E27FC236}">
                  <a16:creationId xmlns:a16="http://schemas.microsoft.com/office/drawing/2014/main" id="{3C7A454D-02FE-C4A7-7A3B-26487F9280D2}"/>
                </a:ext>
              </a:extLst>
            </p:cNvPr>
            <p:cNvSpPr>
              <a:spLocks noChangeAspect="1"/>
            </p:cNvSpPr>
            <p:nvPr/>
          </p:nvSpPr>
          <p:spPr>
            <a:xfrm>
              <a:off x="2074531" y="3732390"/>
              <a:ext cx="131835" cy="132589"/>
            </a:xfrm>
            <a:prstGeom prst="ellipse">
              <a:avLst/>
            </a:prstGeom>
            <a:noFill/>
            <a:ln w="254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5" name="Straight Connector 124">
              <a:extLst>
                <a:ext uri="{FF2B5EF4-FFF2-40B4-BE49-F238E27FC236}">
                  <a16:creationId xmlns:a16="http://schemas.microsoft.com/office/drawing/2014/main" id="{9E54737E-F4CF-BFAC-7F4E-0E7E4BA3519C}"/>
                </a:ext>
              </a:extLst>
            </p:cNvPr>
            <p:cNvCxnSpPr>
              <a:stCxn id="123" idx="4"/>
              <a:endCxn id="124" idx="4"/>
            </p:cNvCxnSpPr>
            <p:nvPr/>
          </p:nvCxnSpPr>
          <p:spPr>
            <a:xfrm flipH="1" flipV="1">
              <a:off x="2140449" y="3864979"/>
              <a:ext cx="454072" cy="2376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9C90388A-0E20-852F-0C76-AFD13BF775B7}"/>
                </a:ext>
              </a:extLst>
            </p:cNvPr>
            <p:cNvCxnSpPr>
              <a:cxnSpLocks/>
              <a:stCxn id="123" idx="0"/>
              <a:endCxn id="124" idx="0"/>
            </p:cNvCxnSpPr>
            <p:nvPr/>
          </p:nvCxnSpPr>
          <p:spPr>
            <a:xfrm flipH="1">
              <a:off x="2140450" y="3687481"/>
              <a:ext cx="454071" cy="4491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8E2F8A7B-9BB9-ABA3-BEF1-0F40F7963470}"/>
                </a:ext>
              </a:extLst>
            </p:cNvPr>
            <p:cNvCxnSpPr>
              <a:stCxn id="124" idx="2"/>
            </p:cNvCxnSpPr>
            <p:nvPr/>
          </p:nvCxnSpPr>
          <p:spPr>
            <a:xfrm flipH="1" flipV="1">
              <a:off x="1981482" y="3798684"/>
              <a:ext cx="93049" cy="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17D3E800-374D-309E-AE9F-A1BC2FA12A9E}"/>
                </a:ext>
              </a:extLst>
            </p:cNvPr>
            <p:cNvCxnSpPr/>
            <p:nvPr/>
          </p:nvCxnSpPr>
          <p:spPr>
            <a:xfrm flipV="1">
              <a:off x="1981482" y="3709935"/>
              <a:ext cx="0" cy="16475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E9853CDD-C0F7-85AC-FE7C-54DF53F05203}"/>
                </a:ext>
              </a:extLst>
            </p:cNvPr>
            <p:cNvCxnSpPr/>
            <p:nvPr/>
          </p:nvCxnSpPr>
          <p:spPr>
            <a:xfrm flipH="1">
              <a:off x="1840706" y="3709935"/>
              <a:ext cx="140776" cy="3342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CDAFC7EF-8259-E65B-59D6-E1424781614F}"/>
                </a:ext>
              </a:extLst>
            </p:cNvPr>
            <p:cNvCxnSpPr>
              <a:cxnSpLocks/>
            </p:cNvCxnSpPr>
            <p:nvPr/>
          </p:nvCxnSpPr>
          <p:spPr>
            <a:xfrm flipH="1" flipV="1">
              <a:off x="1845353" y="3838066"/>
              <a:ext cx="140776" cy="3342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135" name="Graphic 134" descr="Wireless with solid fill">
            <a:extLst>
              <a:ext uri="{FF2B5EF4-FFF2-40B4-BE49-F238E27FC236}">
                <a16:creationId xmlns:a16="http://schemas.microsoft.com/office/drawing/2014/main" id="{E66AC96E-7653-4A96-FC56-6D9C8EC331A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rot="20955696">
            <a:off x="10348356" y="3292162"/>
            <a:ext cx="322586" cy="297515"/>
          </a:xfrm>
          <a:prstGeom prst="rect">
            <a:avLst/>
          </a:prstGeom>
        </p:spPr>
      </p:pic>
    </p:spTree>
    <p:extLst>
      <p:ext uri="{BB962C8B-B14F-4D97-AF65-F5344CB8AC3E}">
        <p14:creationId xmlns:p14="http://schemas.microsoft.com/office/powerpoint/2010/main" val="2987751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33">
            <a:extLst>
              <a:ext uri="{FF2B5EF4-FFF2-40B4-BE49-F238E27FC236}">
                <a16:creationId xmlns:a16="http://schemas.microsoft.com/office/drawing/2014/main" id="{1009690B-26FB-4359-BF25-E8C6C0DF1143}"/>
              </a:ext>
            </a:extLst>
          </p:cNvPr>
          <p:cNvSpPr/>
          <p:nvPr/>
        </p:nvSpPr>
        <p:spPr>
          <a:xfrm>
            <a:off x="0" y="5561"/>
            <a:ext cx="4448375" cy="521766"/>
          </a:xfrm>
          <a:prstGeom prst="rect">
            <a:avLst/>
          </a:prstGeom>
          <a:solidFill>
            <a:srgbClr val="C00000">
              <a:alpha val="22000"/>
            </a:srgbClr>
          </a:solid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buNone/>
            </a:pPr>
            <a:endParaRPr lang="en-GB" sz="2800" b="0" strike="noStrike" spc="-1" noProof="0" dirty="0">
              <a:latin typeface="Arial"/>
            </a:endParaRPr>
          </a:p>
        </p:txBody>
      </p:sp>
      <p:sp>
        <p:nvSpPr>
          <p:cNvPr id="4" name="Slide Number Placeholder 3">
            <a:extLst>
              <a:ext uri="{FF2B5EF4-FFF2-40B4-BE49-F238E27FC236}">
                <a16:creationId xmlns:a16="http://schemas.microsoft.com/office/drawing/2014/main" id="{14E9BF32-F564-8A52-1EE6-28D2E97A4B56}"/>
              </a:ext>
            </a:extLst>
          </p:cNvPr>
          <p:cNvSpPr>
            <a:spLocks noGrp="1"/>
          </p:cNvSpPr>
          <p:nvPr>
            <p:ph type="sldNum" idx="3"/>
          </p:nvPr>
        </p:nvSpPr>
        <p:spPr>
          <a:xfrm>
            <a:off x="11653283" y="6377785"/>
            <a:ext cx="369887" cy="352624"/>
          </a:xfrm>
        </p:spPr>
        <p:txBody>
          <a:bodyPr/>
          <a:lstStyle/>
          <a:p>
            <a:fld id="{C932A77E-96FA-4D0D-9FF9-7EEFED12E590}" type="slidenum">
              <a:rPr lang="en-GB" noProof="0" smtClean="0"/>
              <a:t>40</a:t>
            </a:fld>
            <a:endParaRPr lang="en-GB" noProof="0" dirty="0"/>
          </a:p>
        </p:txBody>
      </p:sp>
      <p:sp>
        <p:nvSpPr>
          <p:cNvPr id="5" name="TextBox 33">
            <a:extLst>
              <a:ext uri="{FF2B5EF4-FFF2-40B4-BE49-F238E27FC236}">
                <a16:creationId xmlns:a16="http://schemas.microsoft.com/office/drawing/2014/main" id="{10AAE6B5-BC3C-59D0-CA47-26D4C93E9D5E}"/>
              </a:ext>
            </a:extLst>
          </p:cNvPr>
          <p:cNvSpPr/>
          <p:nvPr/>
        </p:nvSpPr>
        <p:spPr>
          <a:xfrm>
            <a:off x="77118" y="5561"/>
            <a:ext cx="4448375" cy="521766"/>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2800" spc="-1" noProof="0" dirty="0">
                <a:solidFill>
                  <a:srgbClr val="000000"/>
                </a:solidFill>
                <a:latin typeface="Calibri"/>
              </a:rPr>
              <a:t>Performance (</a:t>
            </a:r>
            <a:r>
              <a:rPr lang="en-GB" sz="2800" spc="-1" noProof="0" dirty="0" err="1">
                <a:solidFill>
                  <a:srgbClr val="000000"/>
                </a:solidFill>
                <a:latin typeface="Calibri"/>
              </a:rPr>
              <a:t>WiFi</a:t>
            </a:r>
            <a:r>
              <a:rPr lang="en-GB" sz="2800" spc="-1" noProof="0" dirty="0">
                <a:solidFill>
                  <a:srgbClr val="000000"/>
                </a:solidFill>
                <a:latin typeface="Calibri"/>
              </a:rPr>
              <a:t> 802.11ad)</a:t>
            </a:r>
            <a:endParaRPr lang="en-GB" sz="2800" b="0" strike="noStrike" spc="-1" noProof="0" dirty="0">
              <a:latin typeface="Arial"/>
            </a:endParaRPr>
          </a:p>
        </p:txBody>
      </p:sp>
      <mc:AlternateContent xmlns:mc="http://schemas.openxmlformats.org/markup-compatibility/2006" xmlns:a14="http://schemas.microsoft.com/office/drawing/2010/main">
        <mc:Choice Requires="a14">
          <p:graphicFrame>
            <p:nvGraphicFramePr>
              <p:cNvPr id="9" name="Table 8">
                <a:extLst>
                  <a:ext uri="{FF2B5EF4-FFF2-40B4-BE49-F238E27FC236}">
                    <a16:creationId xmlns:a16="http://schemas.microsoft.com/office/drawing/2014/main" id="{2BC1E8C3-B5FB-3443-1FD9-515CB9DFDBB5}"/>
                  </a:ext>
                </a:extLst>
              </p:cNvPr>
              <p:cNvGraphicFramePr>
                <a:graphicFrameLocks noGrp="1"/>
              </p:cNvGraphicFramePr>
              <p:nvPr>
                <p:extLst>
                  <p:ext uri="{D42A27DB-BD31-4B8C-83A1-F6EECF244321}">
                    <p14:modId xmlns:p14="http://schemas.microsoft.com/office/powerpoint/2010/main" val="2910604105"/>
                  </p:ext>
                </p:extLst>
              </p:nvPr>
            </p:nvGraphicFramePr>
            <p:xfrm>
              <a:off x="199451" y="916438"/>
              <a:ext cx="4818952" cy="2225888"/>
            </p:xfrm>
            <a:graphic>
              <a:graphicData uri="http://schemas.openxmlformats.org/drawingml/2006/table">
                <a:tbl>
                  <a:tblPr/>
                  <a:tblGrid>
                    <a:gridCol w="868953">
                      <a:extLst>
                        <a:ext uri="{9D8B030D-6E8A-4147-A177-3AD203B41FA5}">
                          <a16:colId xmlns:a16="http://schemas.microsoft.com/office/drawing/2014/main" val="1788066377"/>
                        </a:ext>
                      </a:extLst>
                    </a:gridCol>
                    <a:gridCol w="2663149">
                      <a:extLst>
                        <a:ext uri="{9D8B030D-6E8A-4147-A177-3AD203B41FA5}">
                          <a16:colId xmlns:a16="http://schemas.microsoft.com/office/drawing/2014/main" val="3784730278"/>
                        </a:ext>
                      </a:extLst>
                    </a:gridCol>
                    <a:gridCol w="1286850">
                      <a:extLst>
                        <a:ext uri="{9D8B030D-6E8A-4147-A177-3AD203B41FA5}">
                          <a16:colId xmlns:a16="http://schemas.microsoft.com/office/drawing/2014/main" val="1251078118"/>
                        </a:ext>
                      </a:extLst>
                    </a:gridCol>
                  </a:tblGrid>
                  <a:tr h="324000">
                    <a:tc>
                      <a:txBody>
                        <a:bodyPr/>
                        <a:lstStyle/>
                        <a:p>
                          <a:pPr algn="l" fontAlgn="t"/>
                          <a:r>
                            <a:rPr lang="en-GB" sz="1600" b="0" i="0" u="none" strike="noStrike" noProof="0" dirty="0">
                              <a:solidFill>
                                <a:srgbClr val="000000"/>
                              </a:solidFill>
                              <a:effectLst/>
                              <a:latin typeface="Calibri" panose="020F0502020204030204" pitchFamily="34" charset="0"/>
                            </a:rPr>
                            <a:t>Variable</a:t>
                          </a:r>
                        </a:p>
                      </a:txBody>
                      <a:tcPr marL="2075" marR="2075" marT="2075"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GB" sz="1600" b="0" i="0" u="none" strike="noStrike" noProof="0" dirty="0">
                              <a:solidFill>
                                <a:srgbClr val="000000"/>
                              </a:solidFill>
                              <a:effectLst/>
                              <a:latin typeface="Calibri" panose="020F0502020204030204" pitchFamily="34" charset="0"/>
                            </a:rPr>
                            <a:t>Description</a:t>
                          </a:r>
                        </a:p>
                      </a:txBody>
                      <a:tcPr marL="2075" marR="2075" marT="2075"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GB" sz="1600" b="0" i="0" u="none" strike="noStrike" noProof="0">
                              <a:solidFill>
                                <a:srgbClr val="000000"/>
                              </a:solidFill>
                              <a:effectLst/>
                              <a:latin typeface="Calibri" panose="020F0502020204030204" pitchFamily="34" charset="0"/>
                            </a:rPr>
                            <a:t>Value</a:t>
                          </a:r>
                          <a:endParaRPr lang="en-GB" sz="16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07258603"/>
                      </a:ext>
                    </a:extLst>
                  </a:tr>
                  <a:tr h="324000">
                    <a:tc>
                      <a:txBody>
                        <a:bodyPr/>
                        <a:lstStyle/>
                        <a:p>
                          <a:pPr algn="l" fontAlgn="t"/>
                          <a:r>
                            <a:rPr lang="en-GB" sz="1600" b="0" i="0" u="none" strike="noStrike" noProof="0">
                              <a:solidFill>
                                <a:srgbClr val="000000"/>
                              </a:solidFill>
                              <a:effectLst/>
                              <a:latin typeface="Calibri" panose="020F0502020204030204" pitchFamily="34" charset="0"/>
                            </a:rPr>
                            <a:t> </a:t>
                          </a:r>
                          <a:endParaRPr lang="en-GB" sz="16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w="12700" cap="flat" cmpd="sng" algn="ctr">
                          <a:solidFill>
                            <a:schemeClr val="tx1"/>
                          </a:solidFill>
                          <a:prstDash val="solid"/>
                          <a:round/>
                          <a:headEnd type="none" w="med" len="med"/>
                          <a:tailEnd type="none" w="med" len="med"/>
                        </a:lnT>
                        <a:lnB>
                          <a:noFill/>
                        </a:lnB>
                        <a:solidFill>
                          <a:srgbClr val="DAE3F3"/>
                        </a:solidFill>
                      </a:tcPr>
                    </a:tc>
                    <a:tc>
                      <a:txBody>
                        <a:bodyPr/>
                        <a:lstStyle/>
                        <a:p>
                          <a:pPr algn="l" fontAlgn="t"/>
                          <a:r>
                            <a:rPr lang="en-GB" sz="1600" b="0" i="0" u="none" strike="noStrike" noProof="0">
                              <a:solidFill>
                                <a:srgbClr val="000000"/>
                              </a:solidFill>
                              <a:effectLst/>
                              <a:latin typeface="Calibri" panose="020F0502020204030204" pitchFamily="34" charset="0"/>
                            </a:rPr>
                            <a:t>Preamble field length</a:t>
                          </a:r>
                          <a:endParaRPr lang="en-GB" sz="16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w="12700" cap="flat" cmpd="sng" algn="ctr">
                          <a:solidFill>
                            <a:schemeClr val="tx1"/>
                          </a:solidFill>
                          <a:prstDash val="solid"/>
                          <a:round/>
                          <a:headEnd type="none" w="med" len="med"/>
                          <a:tailEnd type="none" w="med" len="med"/>
                        </a:lnT>
                        <a:lnB>
                          <a:noFill/>
                        </a:lnB>
                        <a:solidFill>
                          <a:srgbClr val="DAE3F3"/>
                        </a:solidFill>
                      </a:tcPr>
                    </a:tc>
                    <a:tc>
                      <a:txBody>
                        <a:bodyPr/>
                        <a:lstStyle/>
                        <a:p>
                          <a:pPr algn="l" fontAlgn="t"/>
                          <a:r>
                            <a:rPr lang="en-GB" sz="1600" b="0" i="0" u="none" strike="noStrike" noProof="0" dirty="0">
                              <a:solidFill>
                                <a:srgbClr val="000000"/>
                              </a:solidFill>
                              <a:effectLst/>
                              <a:latin typeface="Calibri" panose="020F0502020204030204" pitchFamily="34" charset="0"/>
                            </a:rPr>
                            <a:t>4352 samples</a:t>
                          </a:r>
                        </a:p>
                      </a:txBody>
                      <a:tcPr marL="2075" marR="2075" marT="2075" marB="0" anchor="ctr">
                        <a:lnL>
                          <a:noFill/>
                        </a:lnL>
                        <a:lnR>
                          <a:noFill/>
                        </a:lnR>
                        <a:lnT w="12700" cap="flat" cmpd="sng" algn="ctr">
                          <a:solidFill>
                            <a:schemeClr val="tx1"/>
                          </a:solidFill>
                          <a:prstDash val="solid"/>
                          <a:round/>
                          <a:headEnd type="none" w="med" len="med"/>
                          <a:tailEnd type="none" w="med" len="med"/>
                        </a:lnT>
                        <a:lnB>
                          <a:noFill/>
                        </a:lnB>
                        <a:solidFill>
                          <a:srgbClr val="DAE3F3"/>
                        </a:solidFill>
                      </a:tcPr>
                    </a:tc>
                    <a:extLst>
                      <a:ext uri="{0D108BD9-81ED-4DB2-BD59-A6C34878D82A}">
                        <a16:rowId xmlns:a16="http://schemas.microsoft.com/office/drawing/2014/main" val="1983503401"/>
                      </a:ext>
                    </a:extLst>
                  </a:tr>
                  <a:tr h="324000">
                    <a:tc>
                      <a:txBody>
                        <a:bodyPr/>
                        <a:lstStyle/>
                        <a:p>
                          <a:pPr algn="l" fontAlgn="t"/>
                          <a:endParaRPr lang="en-GB" sz="16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a:noFill/>
                        </a:lnB>
                        <a:noFill/>
                      </a:tcPr>
                    </a:tc>
                    <a:tc>
                      <a:txBody>
                        <a:bodyPr/>
                        <a:lstStyle/>
                        <a:p>
                          <a:pPr algn="l" fontAlgn="t"/>
                          <a:r>
                            <a:rPr lang="en-GB" sz="1600" b="0" i="0" u="none" strike="noStrike" noProof="0" dirty="0">
                              <a:solidFill>
                                <a:srgbClr val="000000"/>
                              </a:solidFill>
                              <a:effectLst/>
                              <a:latin typeface="Calibri" panose="020F0502020204030204" pitchFamily="34" charset="0"/>
                            </a:rPr>
                            <a:t>Data localization length (1 Byte)</a:t>
                          </a:r>
                        </a:p>
                      </a:txBody>
                      <a:tcPr marL="2075" marR="2075" marT="2075" marB="0" anchor="ctr">
                        <a:lnL>
                          <a:noFill/>
                        </a:lnL>
                        <a:lnR>
                          <a:noFill/>
                        </a:lnR>
                        <a:lnT>
                          <a:noFill/>
                        </a:lnT>
                        <a:lnB>
                          <a:noFill/>
                        </a:lnB>
                        <a:noFill/>
                      </a:tcPr>
                    </a:tc>
                    <a:tc>
                      <a:txBody>
                        <a:bodyPr/>
                        <a:lstStyle/>
                        <a:p>
                          <a:pPr algn="l" fontAlgn="t"/>
                          <a:r>
                            <a:rPr lang="en-GB" sz="1600" b="0" i="0" u="none" strike="noStrike" noProof="0" dirty="0">
                              <a:solidFill>
                                <a:srgbClr val="000000"/>
                              </a:solidFill>
                              <a:effectLst/>
                              <a:latin typeface="Calibri" panose="020F0502020204030204" pitchFamily="34" charset="0"/>
                            </a:rPr>
                            <a:t>1088 samples</a:t>
                          </a:r>
                        </a:p>
                      </a:txBody>
                      <a:tcPr marL="2075" marR="2075" marT="2075" marB="0" anchor="ctr">
                        <a:lnL>
                          <a:noFill/>
                        </a:lnL>
                        <a:lnR>
                          <a:noFill/>
                        </a:lnR>
                        <a:lnT>
                          <a:noFill/>
                        </a:lnT>
                        <a:lnB>
                          <a:noFill/>
                        </a:lnB>
                        <a:noFill/>
                      </a:tcPr>
                    </a:tc>
                    <a:extLst>
                      <a:ext uri="{0D108BD9-81ED-4DB2-BD59-A6C34878D82A}">
                        <a16:rowId xmlns:a16="http://schemas.microsoft.com/office/drawing/2014/main" val="104838495"/>
                      </a:ext>
                    </a:extLst>
                  </a:tr>
                  <a:tr h="324000">
                    <a:tc>
                      <a:txBody>
                        <a:bodyPr/>
                        <a:lstStyle/>
                        <a:p>
                          <a:pPr marL="0" algn="l" defTabSz="914400" rtl="0" eaLnBrk="1" fontAlgn="t" latinLnBrk="0" hangingPunct="1"/>
                          <a:endParaRPr lang="en-GB" sz="1600" b="0" i="0" u="none" strike="noStrike" kern="1200" noProof="0" dirty="0">
                            <a:solidFill>
                              <a:srgbClr val="000000"/>
                            </a:solidFill>
                            <a:effectLst/>
                            <a:latin typeface="Calibri" panose="020F0502020204030204" pitchFamily="34" charset="0"/>
                            <a:ea typeface="+mn-ea"/>
                            <a:cs typeface="+mn-cs"/>
                          </a:endParaRPr>
                        </a:p>
                      </a:txBody>
                      <a:tcPr marL="2075" marR="2075" marT="2075" marB="0" anchor="ctr">
                        <a:lnL w="12700" cmpd="sng">
                          <a:noFill/>
                          <a:prstDash val="solid"/>
                        </a:lnL>
                        <a:lnR>
                          <a:noFill/>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DAE3F3"/>
                        </a:solidFill>
                      </a:tcPr>
                    </a:tc>
                    <a:tc>
                      <a:txBody>
                        <a:bodyPr/>
                        <a:lstStyle/>
                        <a:p>
                          <a:pPr algn="l" fontAlgn="t"/>
                          <a:r>
                            <a:rPr lang="en-GB" sz="1600" b="0" i="0" u="none" strike="noStrike" noProof="0" dirty="0">
                              <a:solidFill>
                                <a:srgbClr val="000000"/>
                              </a:solidFill>
                              <a:effectLst/>
                              <a:latin typeface="Calibri" panose="020F0502020204030204" pitchFamily="34" charset="0"/>
                            </a:rPr>
                            <a:t>Idle time</a:t>
                          </a:r>
                        </a:p>
                      </a:txBody>
                      <a:tcPr marL="2075" marR="2075" marT="2075" marB="0" anchor="ctr">
                        <a:lnL>
                          <a:noFill/>
                        </a:lnL>
                        <a:lnR>
                          <a:noFill/>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DAE3F3"/>
                        </a:solidFill>
                      </a:tcPr>
                    </a:tc>
                    <a:tc>
                      <a:txBody>
                        <a:bodyPr/>
                        <a:lstStyle/>
                        <a:p>
                          <a:pPr algn="l" fontAlgn="t"/>
                          <a:r>
                            <a:rPr lang="en-GB" sz="1600" b="0" i="0" u="none" strike="noStrike" noProof="0" dirty="0">
                              <a:solidFill>
                                <a:srgbClr val="000000"/>
                              </a:solidFill>
                              <a:effectLst/>
                              <a:latin typeface="Calibri" panose="020F0502020204030204" pitchFamily="34" charset="0"/>
                            </a:rPr>
                            <a:t>20 </a:t>
                          </a:r>
                          <a14:m>
                            <m:oMath xmlns:m="http://schemas.openxmlformats.org/officeDocument/2006/math">
                              <m:r>
                                <a:rPr lang="en-GB" sz="1600" b="0" i="1" u="none" strike="noStrike" noProof="0" smtClean="0">
                                  <a:solidFill>
                                    <a:srgbClr val="000000"/>
                                  </a:solidFill>
                                  <a:effectLst/>
                                  <a:latin typeface="Cambria Math" panose="02040503050406030204" pitchFamily="18" charset="0"/>
                                  <a:ea typeface="Cambria Math" panose="02040503050406030204" pitchFamily="18" charset="0"/>
                                </a:rPr>
                                <m:t>𝜇</m:t>
                              </m:r>
                              <m:r>
                                <m:rPr>
                                  <m:sty m:val="p"/>
                                </m:rPr>
                                <a:rPr lang="en-GB" sz="1600" b="0" i="0" u="none" strike="noStrike" noProof="0" smtClean="0">
                                  <a:solidFill>
                                    <a:srgbClr val="000000"/>
                                  </a:solidFill>
                                  <a:effectLst/>
                                  <a:latin typeface="Cambria Math" panose="02040503050406030204" pitchFamily="18" charset="0"/>
                                  <a:ea typeface="Cambria Math" panose="02040503050406030204" pitchFamily="18" charset="0"/>
                                </a:rPr>
                                <m:t>s</m:t>
                              </m:r>
                            </m:oMath>
                          </a14:m>
                          <a:endParaRPr lang="en-GB" sz="16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DAE3F3"/>
                        </a:solidFill>
                      </a:tcPr>
                    </a:tc>
                    <a:extLst>
                      <a:ext uri="{0D108BD9-81ED-4DB2-BD59-A6C34878D82A}">
                        <a16:rowId xmlns:a16="http://schemas.microsoft.com/office/drawing/2014/main" val="161200889"/>
                      </a:ext>
                    </a:extLst>
                  </a:tr>
                  <a:tr h="297972">
                    <a:tc>
                      <a:txBody>
                        <a:bodyPr/>
                        <a:lstStyle/>
                        <a:p>
                          <a:pPr algn="l" fontAlgn="t"/>
                          <a14:m>
                            <m:oMathPara xmlns:m="http://schemas.openxmlformats.org/officeDocument/2006/math">
                              <m:oMathParaPr>
                                <m:jc m:val="left"/>
                              </m:oMathParaPr>
                              <m:oMath xmlns:m="http://schemas.openxmlformats.org/officeDocument/2006/math">
                                <m:sSub>
                                  <m:sSubPr>
                                    <m:ctrlPr>
                                      <a:rPr lang="en-GB" sz="1600" b="0" i="1" u="none" strike="noStrike" noProof="0" smtClean="0">
                                        <a:solidFill>
                                          <a:srgbClr val="000000"/>
                                        </a:solidFill>
                                        <a:effectLst/>
                                        <a:latin typeface="Cambria Math" panose="02040503050406030204" pitchFamily="18" charset="0"/>
                                      </a:rPr>
                                    </m:ctrlPr>
                                  </m:sSubPr>
                                  <m:e>
                                    <m:r>
                                      <a:rPr lang="en-GB" sz="1600" b="0" i="1" u="none" strike="noStrike" noProof="0" smtClean="0">
                                        <a:solidFill>
                                          <a:srgbClr val="000000"/>
                                        </a:solidFill>
                                        <a:effectLst/>
                                        <a:latin typeface="Cambria Math" panose="02040503050406030204" pitchFamily="18" charset="0"/>
                                      </a:rPr>
                                      <m:t>𝑓</m:t>
                                    </m:r>
                                  </m:e>
                                  <m:sub>
                                    <m:r>
                                      <a:rPr lang="en-GB" sz="1600" b="0" i="1" u="none" strike="noStrike" noProof="0" smtClean="0">
                                        <a:solidFill>
                                          <a:srgbClr val="000000"/>
                                        </a:solidFill>
                                        <a:effectLst/>
                                        <a:latin typeface="Cambria Math" panose="02040503050406030204" pitchFamily="18" charset="0"/>
                                      </a:rPr>
                                      <m:t>𝑠</m:t>
                                    </m:r>
                                  </m:sub>
                                </m:sSub>
                              </m:oMath>
                            </m:oMathPara>
                          </a14:m>
                          <a:endParaRPr lang="en-GB" sz="16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w="6350" cap="flat" cmpd="sng" algn="ctr">
                          <a:noFill/>
                          <a:prstDash val="solid"/>
                          <a:round/>
                          <a:headEnd type="none" w="med" len="med"/>
                          <a:tailEnd type="none" w="med" len="med"/>
                        </a:lnT>
                        <a:lnB>
                          <a:noFill/>
                        </a:lnB>
                        <a:noFill/>
                      </a:tcPr>
                    </a:tc>
                    <a:tc>
                      <a:txBody>
                        <a:bodyPr/>
                        <a:lstStyle/>
                        <a:p>
                          <a:pPr algn="l" fontAlgn="t"/>
                          <a:r>
                            <a:rPr lang="en-GB" sz="1600" b="0" i="0" u="none" strike="noStrike" noProof="0" dirty="0">
                              <a:solidFill>
                                <a:srgbClr val="000000"/>
                              </a:solidFill>
                              <a:effectLst/>
                              <a:latin typeface="Calibri" panose="020F0502020204030204" pitchFamily="34" charset="0"/>
                            </a:rPr>
                            <a:t>Sampling frequency</a:t>
                          </a:r>
                        </a:p>
                      </a:txBody>
                      <a:tcPr marL="2075" marR="2075" marT="2075" marB="0" anchor="ctr">
                        <a:lnL>
                          <a:noFill/>
                        </a:lnL>
                        <a:lnR>
                          <a:noFill/>
                        </a:lnR>
                        <a:lnT w="6350" cap="flat" cmpd="sng" algn="ctr">
                          <a:noFill/>
                          <a:prstDash val="solid"/>
                          <a:round/>
                          <a:headEnd type="none" w="med" len="med"/>
                          <a:tailEnd type="none" w="med" len="med"/>
                        </a:lnT>
                        <a:lnB>
                          <a:noFill/>
                        </a:lnB>
                        <a:noFill/>
                      </a:tcPr>
                    </a:tc>
                    <a:tc>
                      <a:txBody>
                        <a:bodyPr/>
                        <a:lstStyle/>
                        <a:p>
                          <a:pPr algn="l" fontAlgn="t"/>
                          <a:r>
                            <a:rPr lang="en-GB" sz="1600" b="0" i="0" u="none" strike="noStrike" noProof="0" dirty="0">
                              <a:solidFill>
                                <a:srgbClr val="000000"/>
                              </a:solidFill>
                              <a:effectLst/>
                              <a:latin typeface="Calibri" panose="020F0502020204030204" pitchFamily="34" charset="0"/>
                            </a:rPr>
                            <a:t>1.76 GHz</a:t>
                          </a:r>
                        </a:p>
                      </a:txBody>
                      <a:tcPr marL="2075" marR="2075" marT="2075" marB="0" anchor="ctr">
                        <a:lnL>
                          <a:noFill/>
                        </a:lnL>
                        <a:lnR>
                          <a:noFill/>
                        </a:lnR>
                        <a:lnT w="6350" cap="flat" cmpd="sng" algn="ctr">
                          <a:noFill/>
                          <a:prstDash val="solid"/>
                          <a:round/>
                          <a:headEnd type="none" w="med" len="med"/>
                          <a:tailEnd type="none" w="med" len="med"/>
                        </a:lnT>
                        <a:lnB>
                          <a:noFill/>
                        </a:lnB>
                        <a:noFill/>
                      </a:tcPr>
                    </a:tc>
                    <a:extLst>
                      <a:ext uri="{0D108BD9-81ED-4DB2-BD59-A6C34878D82A}">
                        <a16:rowId xmlns:a16="http://schemas.microsoft.com/office/drawing/2014/main" val="2858223886"/>
                      </a:ext>
                    </a:extLst>
                  </a:tr>
                  <a:tr h="386001">
                    <a:tc>
                      <a:txBody>
                        <a:bodyPr/>
                        <a:lstStyle/>
                        <a:p>
                          <a:pPr algn="l" fontAlgn="t"/>
                          <a14:m>
                            <m:oMathPara xmlns:m="http://schemas.openxmlformats.org/officeDocument/2006/math">
                              <m:oMathParaPr>
                                <m:jc m:val="left"/>
                              </m:oMathParaPr>
                              <m:oMath xmlns:m="http://schemas.openxmlformats.org/officeDocument/2006/math">
                                <m:sSub>
                                  <m:sSubPr>
                                    <m:ctrlPr>
                                      <a:rPr lang="en-GB" sz="1600" b="0" i="1" u="none" strike="noStrike" noProof="0" smtClean="0">
                                        <a:solidFill>
                                          <a:srgbClr val="000000"/>
                                        </a:solidFill>
                                        <a:effectLst/>
                                        <a:latin typeface="Cambria Math" panose="02040503050406030204" pitchFamily="18" charset="0"/>
                                        <a:ea typeface="Cambria Math" panose="02040503050406030204" pitchFamily="18" charset="0"/>
                                      </a:rPr>
                                    </m:ctrlPr>
                                  </m:sSubPr>
                                  <m:e>
                                    <m:r>
                                      <a:rPr lang="en-GB" sz="1600" b="0" i="1" u="none" strike="noStrike" noProof="0" smtClean="0">
                                        <a:solidFill>
                                          <a:srgbClr val="000000"/>
                                        </a:solidFill>
                                        <a:effectLst/>
                                        <a:latin typeface="Cambria Math" panose="02040503050406030204" pitchFamily="18" charset="0"/>
                                        <a:ea typeface="Cambria Math" panose="02040503050406030204" pitchFamily="18" charset="0"/>
                                      </a:rPr>
                                      <m:t>𝑓</m:t>
                                    </m:r>
                                  </m:e>
                                  <m:sub>
                                    <m:r>
                                      <a:rPr lang="en-GB" sz="1600" b="0" i="1" u="none" strike="noStrike" noProof="0" smtClean="0">
                                        <a:solidFill>
                                          <a:srgbClr val="000000"/>
                                        </a:solidFill>
                                        <a:effectLst/>
                                        <a:latin typeface="Cambria Math" panose="02040503050406030204" pitchFamily="18" charset="0"/>
                                        <a:ea typeface="Cambria Math" panose="02040503050406030204" pitchFamily="18" charset="0"/>
                                      </a:rPr>
                                      <m:t>𝑐</m:t>
                                    </m:r>
                                  </m:sub>
                                </m:sSub>
                              </m:oMath>
                            </m:oMathPara>
                          </a14:m>
                          <a:endParaRPr lang="en-GB" sz="1600" b="0" i="0" u="none" strike="noStrike" noProof="0" dirty="0">
                            <a:solidFill>
                              <a:srgbClr val="000000"/>
                            </a:solidFill>
                            <a:effectLst/>
                            <a:latin typeface="Calibri" panose="020F0502020204030204" pitchFamily="34" charset="0"/>
                          </a:endParaRPr>
                        </a:p>
                      </a:txBody>
                      <a:tcPr marL="2075" marR="2075" marT="2075" marB="0" anchor="ctr">
                        <a:lnL w="12700" cmpd="sng">
                          <a:noFill/>
                          <a:prstDash val="solid"/>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AE3F3"/>
                        </a:solidFill>
                      </a:tcPr>
                    </a:tc>
                    <a:tc>
                      <a:txBody>
                        <a:bodyPr/>
                        <a:lstStyle/>
                        <a:p>
                          <a:pPr algn="l" fontAlgn="t"/>
                          <a:r>
                            <a:rPr lang="en-GB" sz="1600" b="0" i="0" u="none" strike="noStrike" noProof="0" dirty="0">
                              <a:solidFill>
                                <a:srgbClr val="000000"/>
                              </a:solidFill>
                              <a:effectLst/>
                              <a:latin typeface="Calibri" panose="020F0502020204030204" pitchFamily="34" charset="0"/>
                            </a:rPr>
                            <a:t>Carrier frequency, Channel 2</a:t>
                          </a:r>
                        </a:p>
                      </a:txBody>
                      <a:tcPr marL="2075" marR="2075" marT="2075" marB="0"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AE3F3"/>
                        </a:solidFill>
                      </a:tcPr>
                    </a:tc>
                    <a:tc>
                      <a:txBody>
                        <a:bodyPr/>
                        <a:lstStyle/>
                        <a:p>
                          <a:pPr algn="l" fontAlgn="t"/>
                          <a:r>
                            <a:rPr lang="en-GB" sz="1600" b="0" i="0" u="none" strike="noStrike" noProof="0" dirty="0">
                              <a:solidFill>
                                <a:srgbClr val="000000"/>
                              </a:solidFill>
                              <a:effectLst/>
                              <a:latin typeface="Calibri" panose="020F0502020204030204" pitchFamily="34" charset="0"/>
                            </a:rPr>
                            <a:t>60.48 GHz</a:t>
                          </a:r>
                        </a:p>
                      </a:txBody>
                      <a:tcPr marL="2075" marR="2075" marT="2075" marB="0"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AE3F3"/>
                        </a:solidFill>
                      </a:tcPr>
                    </a:tc>
                    <a:extLst>
                      <a:ext uri="{0D108BD9-81ED-4DB2-BD59-A6C34878D82A}">
                        <a16:rowId xmlns:a16="http://schemas.microsoft.com/office/drawing/2014/main" val="2826555346"/>
                      </a:ext>
                    </a:extLst>
                  </a:tr>
                  <a:tr h="0">
                    <a:tc>
                      <a:txBody>
                        <a:bodyPr/>
                        <a:lstStyle/>
                        <a:p>
                          <a:pPr algn="l" fontAlgn="t"/>
                          <a14:m>
                            <m:oMath xmlns:m="http://schemas.openxmlformats.org/officeDocument/2006/math">
                              <m:r>
                                <a:rPr lang="de-DE" sz="1600" b="0" i="1" u="none" strike="noStrike" noProof="0" smtClean="0">
                                  <a:solidFill>
                                    <a:srgbClr val="000000"/>
                                  </a:solidFill>
                                  <a:effectLst/>
                                  <a:latin typeface="Cambria Math" panose="02040503050406030204" pitchFamily="18" charset="0"/>
                                </a:rPr>
                                <m:t>𝑣</m:t>
                              </m:r>
                            </m:oMath>
                          </a14:m>
                          <a:r>
                            <a:rPr lang="en-GB" sz="1600" b="0" i="0" u="none" strike="noStrike" noProof="0" dirty="0">
                              <a:solidFill>
                                <a:srgbClr val="000000"/>
                              </a:solidFill>
                              <a:effectLst/>
                              <a:latin typeface="Calibri" panose="020F0502020204030204" pitchFamily="34" charset="0"/>
                            </a:rPr>
                            <a:t> </a:t>
                          </a:r>
                        </a:p>
                      </a:txBody>
                      <a:tcPr marL="2075" marR="2075" marT="2075" marB="0" anchor="ctr">
                        <a:lnL>
                          <a:noFill/>
                        </a:lnL>
                        <a:lnR>
                          <a:noFill/>
                        </a:lnR>
                        <a:lnT w="12700" cap="flat" cmpd="sng" algn="ctr">
                          <a:no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t"/>
                          <a:r>
                            <a:rPr lang="en-GB" sz="1600" b="0" i="0" u="none" strike="noStrike" noProof="0">
                              <a:solidFill>
                                <a:srgbClr val="000000"/>
                              </a:solidFill>
                              <a:effectLst/>
                              <a:latin typeface="Calibri" panose="020F0502020204030204" pitchFamily="34" charset="0"/>
                            </a:rPr>
                            <a:t>MU speed</a:t>
                          </a:r>
                          <a:endParaRPr lang="en-GB" sz="16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w="12700" cap="flat" cmpd="sng" algn="ctr">
                          <a:no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t"/>
                          <a:r>
                            <a:rPr lang="en-GB" sz="1600" b="0" i="0" u="none" strike="noStrike" noProof="0" dirty="0">
                              <a:solidFill>
                                <a:srgbClr val="000000"/>
                              </a:solidFill>
                              <a:effectLst/>
                              <a:latin typeface="Calibri" panose="020F0502020204030204" pitchFamily="34" charset="0"/>
                            </a:rPr>
                            <a:t>1 m/s</a:t>
                          </a:r>
                        </a:p>
                      </a:txBody>
                      <a:tcPr marL="2075" marR="2075" marT="2075" marB="0" anchor="ctr">
                        <a:lnL>
                          <a:noFill/>
                        </a:lnL>
                        <a:lnR>
                          <a:noFill/>
                        </a:lnR>
                        <a:lnT w="12700" cap="flat" cmpd="sng" algn="ctr">
                          <a:no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937297622"/>
                      </a:ext>
                    </a:extLst>
                  </a:tr>
                </a:tbl>
              </a:graphicData>
            </a:graphic>
          </p:graphicFrame>
        </mc:Choice>
        <mc:Fallback xmlns="">
          <p:graphicFrame>
            <p:nvGraphicFramePr>
              <p:cNvPr id="9" name="Table 8">
                <a:extLst>
                  <a:ext uri="{FF2B5EF4-FFF2-40B4-BE49-F238E27FC236}">
                    <a16:creationId xmlns:a16="http://schemas.microsoft.com/office/drawing/2014/main" id="{2BC1E8C3-B5FB-3443-1FD9-515CB9DFDBB5}"/>
                  </a:ext>
                </a:extLst>
              </p:cNvPr>
              <p:cNvGraphicFramePr>
                <a:graphicFrameLocks noGrp="1"/>
              </p:cNvGraphicFramePr>
              <p:nvPr>
                <p:extLst>
                  <p:ext uri="{D42A27DB-BD31-4B8C-83A1-F6EECF244321}">
                    <p14:modId xmlns:p14="http://schemas.microsoft.com/office/powerpoint/2010/main" val="2910604105"/>
                  </p:ext>
                </p:extLst>
              </p:nvPr>
            </p:nvGraphicFramePr>
            <p:xfrm>
              <a:off x="199451" y="916438"/>
              <a:ext cx="4818952" cy="2225888"/>
            </p:xfrm>
            <a:graphic>
              <a:graphicData uri="http://schemas.openxmlformats.org/drawingml/2006/table">
                <a:tbl>
                  <a:tblPr/>
                  <a:tblGrid>
                    <a:gridCol w="868953">
                      <a:extLst>
                        <a:ext uri="{9D8B030D-6E8A-4147-A177-3AD203B41FA5}">
                          <a16:colId xmlns:a16="http://schemas.microsoft.com/office/drawing/2014/main" val="1788066377"/>
                        </a:ext>
                      </a:extLst>
                    </a:gridCol>
                    <a:gridCol w="2663149">
                      <a:extLst>
                        <a:ext uri="{9D8B030D-6E8A-4147-A177-3AD203B41FA5}">
                          <a16:colId xmlns:a16="http://schemas.microsoft.com/office/drawing/2014/main" val="3784730278"/>
                        </a:ext>
                      </a:extLst>
                    </a:gridCol>
                    <a:gridCol w="1286850">
                      <a:extLst>
                        <a:ext uri="{9D8B030D-6E8A-4147-A177-3AD203B41FA5}">
                          <a16:colId xmlns:a16="http://schemas.microsoft.com/office/drawing/2014/main" val="1251078118"/>
                        </a:ext>
                      </a:extLst>
                    </a:gridCol>
                  </a:tblGrid>
                  <a:tr h="324000">
                    <a:tc>
                      <a:txBody>
                        <a:bodyPr/>
                        <a:lstStyle/>
                        <a:p>
                          <a:pPr algn="l" fontAlgn="t"/>
                          <a:r>
                            <a:rPr lang="en-GB" sz="1600" b="0" i="0" u="none" strike="noStrike" noProof="0" dirty="0">
                              <a:solidFill>
                                <a:srgbClr val="000000"/>
                              </a:solidFill>
                              <a:effectLst/>
                              <a:latin typeface="Calibri" panose="020F0502020204030204" pitchFamily="34" charset="0"/>
                            </a:rPr>
                            <a:t>Variable</a:t>
                          </a:r>
                        </a:p>
                      </a:txBody>
                      <a:tcPr marL="2075" marR="2075" marT="2075"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GB" sz="1600" b="0" i="0" u="none" strike="noStrike" noProof="0" dirty="0">
                              <a:solidFill>
                                <a:srgbClr val="000000"/>
                              </a:solidFill>
                              <a:effectLst/>
                              <a:latin typeface="Calibri" panose="020F0502020204030204" pitchFamily="34" charset="0"/>
                            </a:rPr>
                            <a:t>Description</a:t>
                          </a:r>
                        </a:p>
                      </a:txBody>
                      <a:tcPr marL="2075" marR="2075" marT="2075"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GB" sz="1600" b="0" i="0" u="none" strike="noStrike" noProof="0">
                              <a:solidFill>
                                <a:srgbClr val="000000"/>
                              </a:solidFill>
                              <a:effectLst/>
                              <a:latin typeface="Calibri" panose="020F0502020204030204" pitchFamily="34" charset="0"/>
                            </a:rPr>
                            <a:t>Value</a:t>
                          </a:r>
                          <a:endParaRPr lang="en-GB" sz="16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07258603"/>
                      </a:ext>
                    </a:extLst>
                  </a:tr>
                  <a:tr h="324000">
                    <a:tc>
                      <a:txBody>
                        <a:bodyPr/>
                        <a:lstStyle/>
                        <a:p>
                          <a:pPr algn="l" fontAlgn="t"/>
                          <a:r>
                            <a:rPr lang="en-GB" sz="1600" b="0" i="0" u="none" strike="noStrike" noProof="0">
                              <a:solidFill>
                                <a:srgbClr val="000000"/>
                              </a:solidFill>
                              <a:effectLst/>
                              <a:latin typeface="Calibri" panose="020F0502020204030204" pitchFamily="34" charset="0"/>
                            </a:rPr>
                            <a:t> </a:t>
                          </a:r>
                          <a:endParaRPr lang="en-GB" sz="16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w="12700" cap="flat" cmpd="sng" algn="ctr">
                          <a:solidFill>
                            <a:schemeClr val="tx1"/>
                          </a:solidFill>
                          <a:prstDash val="solid"/>
                          <a:round/>
                          <a:headEnd type="none" w="med" len="med"/>
                          <a:tailEnd type="none" w="med" len="med"/>
                        </a:lnT>
                        <a:lnB>
                          <a:noFill/>
                        </a:lnB>
                        <a:solidFill>
                          <a:srgbClr val="DAE3F3"/>
                        </a:solidFill>
                      </a:tcPr>
                    </a:tc>
                    <a:tc>
                      <a:txBody>
                        <a:bodyPr/>
                        <a:lstStyle/>
                        <a:p>
                          <a:pPr algn="l" fontAlgn="t"/>
                          <a:r>
                            <a:rPr lang="en-GB" sz="1600" b="0" i="0" u="none" strike="noStrike" noProof="0">
                              <a:solidFill>
                                <a:srgbClr val="000000"/>
                              </a:solidFill>
                              <a:effectLst/>
                              <a:latin typeface="Calibri" panose="020F0502020204030204" pitchFamily="34" charset="0"/>
                            </a:rPr>
                            <a:t>Preamble field length</a:t>
                          </a:r>
                          <a:endParaRPr lang="en-GB" sz="16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w="12700" cap="flat" cmpd="sng" algn="ctr">
                          <a:solidFill>
                            <a:schemeClr val="tx1"/>
                          </a:solidFill>
                          <a:prstDash val="solid"/>
                          <a:round/>
                          <a:headEnd type="none" w="med" len="med"/>
                          <a:tailEnd type="none" w="med" len="med"/>
                        </a:lnT>
                        <a:lnB>
                          <a:noFill/>
                        </a:lnB>
                        <a:solidFill>
                          <a:srgbClr val="DAE3F3"/>
                        </a:solidFill>
                      </a:tcPr>
                    </a:tc>
                    <a:tc>
                      <a:txBody>
                        <a:bodyPr/>
                        <a:lstStyle/>
                        <a:p>
                          <a:pPr algn="l" fontAlgn="t"/>
                          <a:r>
                            <a:rPr lang="en-GB" sz="1600" b="0" i="0" u="none" strike="noStrike" noProof="0" dirty="0">
                              <a:solidFill>
                                <a:srgbClr val="000000"/>
                              </a:solidFill>
                              <a:effectLst/>
                              <a:latin typeface="Calibri" panose="020F0502020204030204" pitchFamily="34" charset="0"/>
                            </a:rPr>
                            <a:t>4352 samples</a:t>
                          </a:r>
                        </a:p>
                      </a:txBody>
                      <a:tcPr marL="2075" marR="2075" marT="2075" marB="0" anchor="ctr">
                        <a:lnL>
                          <a:noFill/>
                        </a:lnL>
                        <a:lnR>
                          <a:noFill/>
                        </a:lnR>
                        <a:lnT w="12700" cap="flat" cmpd="sng" algn="ctr">
                          <a:solidFill>
                            <a:schemeClr val="tx1"/>
                          </a:solidFill>
                          <a:prstDash val="solid"/>
                          <a:round/>
                          <a:headEnd type="none" w="med" len="med"/>
                          <a:tailEnd type="none" w="med" len="med"/>
                        </a:lnT>
                        <a:lnB>
                          <a:noFill/>
                        </a:lnB>
                        <a:solidFill>
                          <a:srgbClr val="DAE3F3"/>
                        </a:solidFill>
                      </a:tcPr>
                    </a:tc>
                    <a:extLst>
                      <a:ext uri="{0D108BD9-81ED-4DB2-BD59-A6C34878D82A}">
                        <a16:rowId xmlns:a16="http://schemas.microsoft.com/office/drawing/2014/main" val="1983503401"/>
                      </a:ext>
                    </a:extLst>
                  </a:tr>
                  <a:tr h="324000">
                    <a:tc>
                      <a:txBody>
                        <a:bodyPr/>
                        <a:lstStyle/>
                        <a:p>
                          <a:pPr algn="l" fontAlgn="t"/>
                          <a:endParaRPr lang="en-GB" sz="16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a:noFill/>
                        </a:lnB>
                        <a:noFill/>
                      </a:tcPr>
                    </a:tc>
                    <a:tc>
                      <a:txBody>
                        <a:bodyPr/>
                        <a:lstStyle/>
                        <a:p>
                          <a:pPr algn="l" fontAlgn="t"/>
                          <a:r>
                            <a:rPr lang="en-GB" sz="1600" b="0" i="0" u="none" strike="noStrike" noProof="0" dirty="0">
                              <a:solidFill>
                                <a:srgbClr val="000000"/>
                              </a:solidFill>
                              <a:effectLst/>
                              <a:latin typeface="Calibri" panose="020F0502020204030204" pitchFamily="34" charset="0"/>
                            </a:rPr>
                            <a:t>Data localization length (1 Byte)</a:t>
                          </a:r>
                        </a:p>
                      </a:txBody>
                      <a:tcPr marL="2075" marR="2075" marT="2075" marB="0" anchor="ctr">
                        <a:lnL>
                          <a:noFill/>
                        </a:lnL>
                        <a:lnR>
                          <a:noFill/>
                        </a:lnR>
                        <a:lnT>
                          <a:noFill/>
                        </a:lnT>
                        <a:lnB>
                          <a:noFill/>
                        </a:lnB>
                        <a:noFill/>
                      </a:tcPr>
                    </a:tc>
                    <a:tc>
                      <a:txBody>
                        <a:bodyPr/>
                        <a:lstStyle/>
                        <a:p>
                          <a:pPr algn="l" fontAlgn="t"/>
                          <a:r>
                            <a:rPr lang="en-GB" sz="1600" b="0" i="0" u="none" strike="noStrike" noProof="0" dirty="0">
                              <a:solidFill>
                                <a:srgbClr val="000000"/>
                              </a:solidFill>
                              <a:effectLst/>
                              <a:latin typeface="Calibri" panose="020F0502020204030204" pitchFamily="34" charset="0"/>
                            </a:rPr>
                            <a:t>1088 samples</a:t>
                          </a:r>
                        </a:p>
                      </a:txBody>
                      <a:tcPr marL="2075" marR="2075" marT="2075" marB="0" anchor="ctr">
                        <a:lnL>
                          <a:noFill/>
                        </a:lnL>
                        <a:lnR>
                          <a:noFill/>
                        </a:lnR>
                        <a:lnT>
                          <a:noFill/>
                        </a:lnT>
                        <a:lnB>
                          <a:noFill/>
                        </a:lnB>
                        <a:noFill/>
                      </a:tcPr>
                    </a:tc>
                    <a:extLst>
                      <a:ext uri="{0D108BD9-81ED-4DB2-BD59-A6C34878D82A}">
                        <a16:rowId xmlns:a16="http://schemas.microsoft.com/office/drawing/2014/main" val="104838495"/>
                      </a:ext>
                    </a:extLst>
                  </a:tr>
                  <a:tr h="324000">
                    <a:tc>
                      <a:txBody>
                        <a:bodyPr/>
                        <a:lstStyle/>
                        <a:p>
                          <a:pPr marL="0" algn="l" defTabSz="914400" rtl="0" eaLnBrk="1" fontAlgn="t" latinLnBrk="0" hangingPunct="1"/>
                          <a:endParaRPr lang="en-GB" sz="1600" b="0" i="0" u="none" strike="noStrike" kern="1200" noProof="0" dirty="0">
                            <a:solidFill>
                              <a:srgbClr val="000000"/>
                            </a:solidFill>
                            <a:effectLst/>
                            <a:latin typeface="Calibri" panose="020F0502020204030204" pitchFamily="34" charset="0"/>
                            <a:ea typeface="+mn-ea"/>
                            <a:cs typeface="+mn-cs"/>
                          </a:endParaRPr>
                        </a:p>
                      </a:txBody>
                      <a:tcPr marL="2075" marR="2075" marT="2075" marB="0" anchor="ctr">
                        <a:lnL w="12700" cmpd="sng">
                          <a:noFill/>
                          <a:prstDash val="solid"/>
                        </a:lnL>
                        <a:lnR>
                          <a:noFill/>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DAE3F3"/>
                        </a:solidFill>
                      </a:tcPr>
                    </a:tc>
                    <a:tc>
                      <a:txBody>
                        <a:bodyPr/>
                        <a:lstStyle/>
                        <a:p>
                          <a:pPr algn="l" fontAlgn="t"/>
                          <a:r>
                            <a:rPr lang="en-GB" sz="1600" b="0" i="0" u="none" strike="noStrike" noProof="0" dirty="0">
                              <a:solidFill>
                                <a:srgbClr val="000000"/>
                              </a:solidFill>
                              <a:effectLst/>
                              <a:latin typeface="Calibri" panose="020F0502020204030204" pitchFamily="34" charset="0"/>
                            </a:rPr>
                            <a:t>Idle time</a:t>
                          </a:r>
                        </a:p>
                      </a:txBody>
                      <a:tcPr marL="2075" marR="2075" marT="2075" marB="0" anchor="ctr">
                        <a:lnL>
                          <a:noFill/>
                        </a:lnL>
                        <a:lnR>
                          <a:noFill/>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DAE3F3"/>
                        </a:solidFill>
                      </a:tcPr>
                    </a:tc>
                    <a:tc>
                      <a:txBody>
                        <a:bodyPr/>
                        <a:lstStyle/>
                        <a:p>
                          <a:endParaRPr lang="LID4096"/>
                        </a:p>
                      </a:txBody>
                      <a:tcPr marL="2075" marR="2075" marT="2075" marB="0" anchor="ctr">
                        <a:lnL>
                          <a:noFill/>
                        </a:lnL>
                        <a:lnR>
                          <a:noFill/>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blipFill>
                          <a:blip r:embed="rId2"/>
                          <a:stretch>
                            <a:fillRect l="-275355" t="-307547" r="-474" b="-326415"/>
                          </a:stretch>
                        </a:blipFill>
                      </a:tcPr>
                    </a:tc>
                    <a:extLst>
                      <a:ext uri="{0D108BD9-81ED-4DB2-BD59-A6C34878D82A}">
                        <a16:rowId xmlns:a16="http://schemas.microsoft.com/office/drawing/2014/main" val="161200889"/>
                      </a:ext>
                    </a:extLst>
                  </a:tr>
                  <a:tr h="297972">
                    <a:tc>
                      <a:txBody>
                        <a:bodyPr/>
                        <a:lstStyle/>
                        <a:p>
                          <a:endParaRPr lang="LID4096"/>
                        </a:p>
                      </a:txBody>
                      <a:tcPr marL="2075" marR="2075" marT="2075" marB="0" anchor="ctr">
                        <a:lnL>
                          <a:noFill/>
                        </a:lnL>
                        <a:lnR>
                          <a:noFill/>
                        </a:lnR>
                        <a:lnT w="6350" cap="flat" cmpd="sng" algn="ctr">
                          <a:noFill/>
                          <a:prstDash val="solid"/>
                          <a:round/>
                          <a:headEnd type="none" w="med" len="med"/>
                          <a:tailEnd type="none" w="med" len="med"/>
                        </a:lnT>
                        <a:lnB>
                          <a:noFill/>
                        </a:lnB>
                        <a:blipFill>
                          <a:blip r:embed="rId2"/>
                          <a:stretch>
                            <a:fillRect t="-440816" r="-454545" b="-253061"/>
                          </a:stretch>
                        </a:blipFill>
                      </a:tcPr>
                    </a:tc>
                    <a:tc>
                      <a:txBody>
                        <a:bodyPr/>
                        <a:lstStyle/>
                        <a:p>
                          <a:pPr algn="l" fontAlgn="t"/>
                          <a:r>
                            <a:rPr lang="en-GB" sz="1600" b="0" i="0" u="none" strike="noStrike" noProof="0">
                              <a:solidFill>
                                <a:srgbClr val="000000"/>
                              </a:solidFill>
                              <a:effectLst/>
                              <a:latin typeface="Calibri" panose="020F0502020204030204" pitchFamily="34" charset="0"/>
                            </a:rPr>
                            <a:t>Sampling frequency</a:t>
                          </a:r>
                          <a:endParaRPr lang="en-GB" sz="16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w="6350" cap="flat" cmpd="sng" algn="ctr">
                          <a:noFill/>
                          <a:prstDash val="solid"/>
                          <a:round/>
                          <a:headEnd type="none" w="med" len="med"/>
                          <a:tailEnd type="none" w="med" len="med"/>
                        </a:lnT>
                        <a:lnB>
                          <a:noFill/>
                        </a:lnB>
                        <a:noFill/>
                      </a:tcPr>
                    </a:tc>
                    <a:tc>
                      <a:txBody>
                        <a:bodyPr/>
                        <a:lstStyle/>
                        <a:p>
                          <a:pPr algn="l" fontAlgn="t"/>
                          <a:r>
                            <a:rPr lang="en-GB" sz="1600" b="0" i="0" u="none" strike="noStrike" noProof="0" dirty="0">
                              <a:solidFill>
                                <a:srgbClr val="000000"/>
                              </a:solidFill>
                              <a:effectLst/>
                              <a:latin typeface="Calibri" panose="020F0502020204030204" pitchFamily="34" charset="0"/>
                            </a:rPr>
                            <a:t>1.76 GHz</a:t>
                          </a:r>
                        </a:p>
                      </a:txBody>
                      <a:tcPr marL="2075" marR="2075" marT="2075" marB="0" anchor="ctr">
                        <a:lnL>
                          <a:noFill/>
                        </a:lnL>
                        <a:lnR>
                          <a:noFill/>
                        </a:lnR>
                        <a:lnT w="6350" cap="flat" cmpd="sng" algn="ctr">
                          <a:noFill/>
                          <a:prstDash val="solid"/>
                          <a:round/>
                          <a:headEnd type="none" w="med" len="med"/>
                          <a:tailEnd type="none" w="med" len="med"/>
                        </a:lnT>
                        <a:lnB>
                          <a:noFill/>
                        </a:lnB>
                        <a:noFill/>
                      </a:tcPr>
                    </a:tc>
                    <a:extLst>
                      <a:ext uri="{0D108BD9-81ED-4DB2-BD59-A6C34878D82A}">
                        <a16:rowId xmlns:a16="http://schemas.microsoft.com/office/drawing/2014/main" val="2858223886"/>
                      </a:ext>
                    </a:extLst>
                  </a:tr>
                  <a:tr h="386001">
                    <a:tc>
                      <a:txBody>
                        <a:bodyPr/>
                        <a:lstStyle/>
                        <a:p>
                          <a:endParaRPr lang="LID4096"/>
                        </a:p>
                      </a:txBody>
                      <a:tcPr marL="2075" marR="2075" marT="2075" marB="0" anchor="ctr">
                        <a:lnL w="12700" cmpd="sng">
                          <a:noFill/>
                          <a:prstDash val="solid"/>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2"/>
                          <a:stretch>
                            <a:fillRect t="-414063" r="-454545" b="-93750"/>
                          </a:stretch>
                        </a:blipFill>
                      </a:tcPr>
                    </a:tc>
                    <a:tc>
                      <a:txBody>
                        <a:bodyPr/>
                        <a:lstStyle/>
                        <a:p>
                          <a:pPr algn="l" fontAlgn="t"/>
                          <a:r>
                            <a:rPr lang="en-GB" sz="1600" b="0" i="0" u="none" strike="noStrike" noProof="0" dirty="0">
                              <a:solidFill>
                                <a:srgbClr val="000000"/>
                              </a:solidFill>
                              <a:effectLst/>
                              <a:latin typeface="Calibri" panose="020F0502020204030204" pitchFamily="34" charset="0"/>
                            </a:rPr>
                            <a:t>Carrier frequency, Channel 2</a:t>
                          </a:r>
                        </a:p>
                      </a:txBody>
                      <a:tcPr marL="2075" marR="2075" marT="2075" marB="0"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AE3F3"/>
                        </a:solidFill>
                      </a:tcPr>
                    </a:tc>
                    <a:tc>
                      <a:txBody>
                        <a:bodyPr/>
                        <a:lstStyle/>
                        <a:p>
                          <a:pPr algn="l" fontAlgn="t"/>
                          <a:r>
                            <a:rPr lang="en-GB" sz="1600" b="0" i="0" u="none" strike="noStrike" noProof="0" dirty="0">
                              <a:solidFill>
                                <a:srgbClr val="000000"/>
                              </a:solidFill>
                              <a:effectLst/>
                              <a:latin typeface="Calibri" panose="020F0502020204030204" pitchFamily="34" charset="0"/>
                            </a:rPr>
                            <a:t>60.48 GHz</a:t>
                          </a:r>
                        </a:p>
                      </a:txBody>
                      <a:tcPr marL="2075" marR="2075" marT="2075" marB="0"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AE3F3"/>
                        </a:solidFill>
                      </a:tcPr>
                    </a:tc>
                    <a:extLst>
                      <a:ext uri="{0D108BD9-81ED-4DB2-BD59-A6C34878D82A}">
                        <a16:rowId xmlns:a16="http://schemas.microsoft.com/office/drawing/2014/main" val="2826555346"/>
                      </a:ext>
                    </a:extLst>
                  </a:tr>
                  <a:tr h="245915">
                    <a:tc>
                      <a:txBody>
                        <a:bodyPr/>
                        <a:lstStyle/>
                        <a:p>
                          <a:endParaRPr lang="LID4096"/>
                        </a:p>
                      </a:txBody>
                      <a:tcPr marL="2075" marR="2075" marT="2075" marB="0" anchor="ctr">
                        <a:lnL>
                          <a:noFill/>
                        </a:lnL>
                        <a:lnR>
                          <a:noFill/>
                        </a:lnR>
                        <a:lnT w="12700" cap="flat" cmpd="sng" algn="ctr">
                          <a:noFill/>
                          <a:prstDash val="solid"/>
                          <a:round/>
                          <a:headEnd type="none" w="med" len="med"/>
                          <a:tailEnd type="none" w="med" len="med"/>
                        </a:lnT>
                        <a:lnB w="12700" cap="flat" cmpd="sng" algn="ctr">
                          <a:solidFill>
                            <a:srgbClr val="000000"/>
                          </a:solidFill>
                          <a:prstDash val="solid"/>
                          <a:round/>
                          <a:headEnd type="none" w="med" len="med"/>
                          <a:tailEnd type="none" w="med" len="med"/>
                        </a:lnB>
                        <a:blipFill>
                          <a:blip r:embed="rId2"/>
                          <a:stretch>
                            <a:fillRect t="-822500" r="-454545" b="-50000"/>
                          </a:stretch>
                        </a:blipFill>
                      </a:tcPr>
                    </a:tc>
                    <a:tc>
                      <a:txBody>
                        <a:bodyPr/>
                        <a:lstStyle/>
                        <a:p>
                          <a:pPr algn="l" fontAlgn="t"/>
                          <a:r>
                            <a:rPr lang="en-GB" sz="1600" b="0" i="0" u="none" strike="noStrike" noProof="0">
                              <a:solidFill>
                                <a:srgbClr val="000000"/>
                              </a:solidFill>
                              <a:effectLst/>
                              <a:latin typeface="Calibri" panose="020F0502020204030204" pitchFamily="34" charset="0"/>
                            </a:rPr>
                            <a:t>MU speed</a:t>
                          </a:r>
                          <a:endParaRPr lang="en-GB" sz="16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w="12700" cap="flat" cmpd="sng" algn="ctr">
                          <a:no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t"/>
                          <a:r>
                            <a:rPr lang="en-GB" sz="1600" b="0" i="0" u="none" strike="noStrike" noProof="0" dirty="0">
                              <a:solidFill>
                                <a:srgbClr val="000000"/>
                              </a:solidFill>
                              <a:effectLst/>
                              <a:latin typeface="Calibri" panose="020F0502020204030204" pitchFamily="34" charset="0"/>
                            </a:rPr>
                            <a:t>1 m/s</a:t>
                          </a:r>
                        </a:p>
                      </a:txBody>
                      <a:tcPr marL="2075" marR="2075" marT="2075" marB="0" anchor="ctr">
                        <a:lnL>
                          <a:noFill/>
                        </a:lnL>
                        <a:lnR>
                          <a:noFill/>
                        </a:lnR>
                        <a:lnT w="12700" cap="flat" cmpd="sng" algn="ctr">
                          <a:no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937297622"/>
                      </a:ext>
                    </a:extLst>
                  </a:tr>
                </a:tbl>
              </a:graphicData>
            </a:graphic>
          </p:graphicFrame>
        </mc:Fallback>
      </mc:AlternateContent>
      <p:cxnSp>
        <p:nvCxnSpPr>
          <p:cNvPr id="11" name="Straight Arrow Connector 10">
            <a:extLst>
              <a:ext uri="{FF2B5EF4-FFF2-40B4-BE49-F238E27FC236}">
                <a16:creationId xmlns:a16="http://schemas.microsoft.com/office/drawing/2014/main" id="{61326AB0-87DC-E6A4-50E3-14DACB070079}"/>
              </a:ext>
            </a:extLst>
          </p:cNvPr>
          <p:cNvCxnSpPr>
            <a:cxnSpLocks/>
          </p:cNvCxnSpPr>
          <p:nvPr/>
        </p:nvCxnSpPr>
        <p:spPr>
          <a:xfrm>
            <a:off x="5706882" y="1953795"/>
            <a:ext cx="6408000" cy="0"/>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843877E2-C47B-8FA7-5CFF-C13C481D147E}"/>
                  </a:ext>
                </a:extLst>
              </p:cNvPr>
              <p:cNvSpPr txBox="1"/>
              <p:nvPr/>
            </p:nvSpPr>
            <p:spPr>
              <a:xfrm>
                <a:off x="11849008" y="2026716"/>
                <a:ext cx="16113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rPr>
                        <m:t>𝑡</m:t>
                      </m:r>
                    </m:oMath>
                  </m:oMathPara>
                </a14:m>
                <a:endParaRPr lang="en-GB" noProof="0" dirty="0"/>
              </a:p>
            </p:txBody>
          </p:sp>
        </mc:Choice>
        <mc:Fallback xmlns="">
          <p:sp>
            <p:nvSpPr>
              <p:cNvPr id="12" name="TextBox 11">
                <a:extLst>
                  <a:ext uri="{FF2B5EF4-FFF2-40B4-BE49-F238E27FC236}">
                    <a16:creationId xmlns:a16="http://schemas.microsoft.com/office/drawing/2014/main" id="{843877E2-C47B-8FA7-5CFF-C13C481D147E}"/>
                  </a:ext>
                </a:extLst>
              </p:cNvPr>
              <p:cNvSpPr txBox="1">
                <a:spLocks noRot="1" noChangeAspect="1" noMove="1" noResize="1" noEditPoints="1" noAdjustHandles="1" noChangeArrowheads="1" noChangeShapeType="1" noTextEdit="1"/>
              </p:cNvSpPr>
              <p:nvPr/>
            </p:nvSpPr>
            <p:spPr>
              <a:xfrm>
                <a:off x="11849008" y="2026716"/>
                <a:ext cx="161133" cy="276999"/>
              </a:xfrm>
              <a:prstGeom prst="rect">
                <a:avLst/>
              </a:prstGeom>
              <a:blipFill>
                <a:blip r:embed="rId3"/>
                <a:stretch>
                  <a:fillRect l="-30769" r="-23077" b="-6522"/>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1B4C3480-6182-79BA-43A6-C753E25F71CA}"/>
                  </a:ext>
                </a:extLst>
              </p:cNvPr>
              <p:cNvSpPr txBox="1"/>
              <p:nvPr/>
            </p:nvSpPr>
            <p:spPr>
              <a:xfrm>
                <a:off x="6736200" y="1506535"/>
                <a:ext cx="38173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ea typeface="Cambria Math" panose="02040503050406030204" pitchFamily="18" charset="0"/>
                        </a:rPr>
                        <m:t>⋯</m:t>
                      </m:r>
                    </m:oMath>
                  </m:oMathPara>
                </a14:m>
                <a:endParaRPr lang="en-GB" noProof="0" dirty="0"/>
              </a:p>
            </p:txBody>
          </p:sp>
        </mc:Choice>
        <mc:Fallback xmlns="">
          <p:sp>
            <p:nvSpPr>
              <p:cNvPr id="17" name="TextBox 16">
                <a:extLst>
                  <a:ext uri="{FF2B5EF4-FFF2-40B4-BE49-F238E27FC236}">
                    <a16:creationId xmlns:a16="http://schemas.microsoft.com/office/drawing/2014/main" id="{1B4C3480-6182-79BA-43A6-C753E25F71CA}"/>
                  </a:ext>
                </a:extLst>
              </p:cNvPr>
              <p:cNvSpPr txBox="1">
                <a:spLocks noRot="1" noChangeAspect="1" noMove="1" noResize="1" noEditPoints="1" noAdjustHandles="1" noChangeArrowheads="1" noChangeShapeType="1" noTextEdit="1"/>
              </p:cNvSpPr>
              <p:nvPr/>
            </p:nvSpPr>
            <p:spPr>
              <a:xfrm>
                <a:off x="6736200" y="1506535"/>
                <a:ext cx="381730" cy="369332"/>
              </a:xfrm>
              <a:prstGeom prst="rect">
                <a:avLst/>
              </a:prstGeom>
              <a:blipFill>
                <a:blip r:embed="rId4"/>
                <a:stretch>
                  <a:fillRect/>
                </a:stretch>
              </a:blipFill>
            </p:spPr>
            <p:txBody>
              <a:bodyPr/>
              <a:lstStyle/>
              <a:p>
                <a:r>
                  <a:rPr lang="LID4096">
                    <a:noFill/>
                  </a:rPr>
                  <a:t> </a:t>
                </a:r>
              </a:p>
            </p:txBody>
          </p:sp>
        </mc:Fallback>
      </mc:AlternateContent>
      <p:sp>
        <p:nvSpPr>
          <p:cNvPr id="18" name="Rectangle: Rounded Corners 17">
            <a:extLst>
              <a:ext uri="{FF2B5EF4-FFF2-40B4-BE49-F238E27FC236}">
                <a16:creationId xmlns:a16="http://schemas.microsoft.com/office/drawing/2014/main" id="{0DD5541D-A4B7-5244-05D0-82F27828C3FF}"/>
              </a:ext>
            </a:extLst>
          </p:cNvPr>
          <p:cNvSpPr/>
          <p:nvPr/>
        </p:nvSpPr>
        <p:spPr>
          <a:xfrm>
            <a:off x="7100793" y="1481819"/>
            <a:ext cx="957667"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9A1B202A-1494-3E9F-0702-3918E28B7C1F}"/>
                  </a:ext>
                </a:extLst>
              </p:cNvPr>
              <p:cNvSpPr txBox="1"/>
              <p:nvPr/>
            </p:nvSpPr>
            <p:spPr>
              <a:xfrm>
                <a:off x="7139739" y="1503827"/>
                <a:ext cx="879774" cy="38151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r>
                            <a:rPr lang="de-DE" b="1" i="1" noProof="0" smtClean="0">
                              <a:latin typeface="Cambria Math" panose="02040503050406030204" pitchFamily="18" charset="0"/>
                            </a:rPr>
                            <m:t>,</m:t>
                          </m:r>
                          <m:r>
                            <m:rPr>
                              <m:sty m:val="p"/>
                            </m:rPr>
                            <a:rPr lang="de-DE">
                              <a:latin typeface="Cambria Math" panose="02040503050406030204" pitchFamily="18" charset="0"/>
                            </a:rPr>
                            <m:t>Tx</m:t>
                          </m:r>
                        </m:sub>
                      </m:sSub>
                    </m:oMath>
                  </m:oMathPara>
                </a14:m>
                <a:endParaRPr lang="en-GB" noProof="0" dirty="0"/>
              </a:p>
            </p:txBody>
          </p:sp>
        </mc:Choice>
        <mc:Fallback xmlns="">
          <p:sp>
            <p:nvSpPr>
              <p:cNvPr id="19" name="TextBox 18">
                <a:extLst>
                  <a:ext uri="{FF2B5EF4-FFF2-40B4-BE49-F238E27FC236}">
                    <a16:creationId xmlns:a16="http://schemas.microsoft.com/office/drawing/2014/main" id="{9A1B202A-1494-3E9F-0702-3918E28B7C1F}"/>
                  </a:ext>
                </a:extLst>
              </p:cNvPr>
              <p:cNvSpPr txBox="1">
                <a:spLocks noRot="1" noChangeAspect="1" noMove="1" noResize="1" noEditPoints="1" noAdjustHandles="1" noChangeArrowheads="1" noChangeShapeType="1" noTextEdit="1"/>
              </p:cNvSpPr>
              <p:nvPr/>
            </p:nvSpPr>
            <p:spPr>
              <a:xfrm>
                <a:off x="7139739" y="1503827"/>
                <a:ext cx="879774" cy="381515"/>
              </a:xfrm>
              <a:prstGeom prst="rect">
                <a:avLst/>
              </a:prstGeom>
              <a:blipFill>
                <a:blip r:embed="rId5"/>
                <a:stretch>
                  <a:fillRect/>
                </a:stretch>
              </a:blipFill>
            </p:spPr>
            <p:txBody>
              <a:bodyPr/>
              <a:lstStyle/>
              <a:p>
                <a:r>
                  <a:rPr lang="LID4096">
                    <a:noFill/>
                  </a:rPr>
                  <a:t> </a:t>
                </a:r>
              </a:p>
            </p:txBody>
          </p:sp>
        </mc:Fallback>
      </mc:AlternateContent>
      <p:cxnSp>
        <p:nvCxnSpPr>
          <p:cNvPr id="20" name="Straight Arrow Connector 19">
            <a:extLst>
              <a:ext uri="{FF2B5EF4-FFF2-40B4-BE49-F238E27FC236}">
                <a16:creationId xmlns:a16="http://schemas.microsoft.com/office/drawing/2014/main" id="{58A940B8-D36D-CD1E-7519-392433843691}"/>
              </a:ext>
            </a:extLst>
          </p:cNvPr>
          <p:cNvCxnSpPr>
            <a:cxnSpLocks/>
          </p:cNvCxnSpPr>
          <p:nvPr/>
        </p:nvCxnSpPr>
        <p:spPr>
          <a:xfrm>
            <a:off x="5706883" y="1258535"/>
            <a:ext cx="2340000" cy="0"/>
          </a:xfrm>
          <a:prstGeom prst="straightConnector1">
            <a:avLst/>
          </a:prstGeom>
          <a:ln w="19050">
            <a:headEnd type="triangle" w="lg" len="lg"/>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BF0178E7-E766-A534-83BE-F3E35867166C}"/>
                  </a:ext>
                </a:extLst>
              </p:cNvPr>
              <p:cNvSpPr txBox="1"/>
              <p:nvPr/>
            </p:nvSpPr>
            <p:spPr>
              <a:xfrm>
                <a:off x="8386153" y="823572"/>
                <a:ext cx="1799073" cy="394532"/>
              </a:xfrm>
              <a:prstGeom prst="rect">
                <a:avLst/>
              </a:prstGeom>
              <a:noFill/>
            </p:spPr>
            <p:txBody>
              <a:bodyPr wrap="square">
                <a:spAutoFit/>
              </a:bodyPr>
              <a:lstStyle/>
              <a:p>
                <a14:m>
                  <m:oMath xmlns:m="http://schemas.openxmlformats.org/officeDocument/2006/math">
                    <m:sSub>
                      <m:sSubPr>
                        <m:ctrlPr>
                          <a:rPr lang="en-GB" b="0" i="1" noProof="0" smtClean="0">
                            <a:latin typeface="Cambria Math" panose="02040503050406030204" pitchFamily="18" charset="0"/>
                            <a:ea typeface="Cambria Math" panose="02040503050406030204" pitchFamily="18" charset="0"/>
                          </a:rPr>
                        </m:ctrlPr>
                      </m:sSubPr>
                      <m:e>
                        <m:r>
                          <a:rPr lang="es-ES" b="0" i="1" noProof="0" smtClean="0">
                            <a:latin typeface="Cambria Math" panose="02040503050406030204" pitchFamily="18" charset="0"/>
                            <a:ea typeface="Cambria Math" panose="02040503050406030204" pitchFamily="18" charset="0"/>
                          </a:rPr>
                          <m:t>𝑁</m:t>
                        </m:r>
                      </m:e>
                      <m:sub>
                        <m:sSub>
                          <m:sSubPr>
                            <m:ctrlPr>
                              <a:rPr lang="en-GB" b="0" i="1" noProof="0" smtClean="0">
                                <a:latin typeface="Cambria Math" panose="02040503050406030204" pitchFamily="18" charset="0"/>
                                <a:ea typeface="Cambria Math" panose="02040503050406030204" pitchFamily="18" charset="0"/>
                              </a:rPr>
                            </m:ctrlPr>
                          </m:sSubPr>
                          <m:e>
                            <m:r>
                              <a:rPr lang="es-ES" b="0" i="1" noProof="0" smtClean="0">
                                <a:latin typeface="Cambria Math" panose="02040503050406030204" pitchFamily="18" charset="0"/>
                                <a:ea typeface="Cambria Math" panose="02040503050406030204" pitchFamily="18" charset="0"/>
                              </a:rPr>
                              <m:t>𝑇</m:t>
                            </m:r>
                          </m:e>
                          <m:sub>
                            <m:r>
                              <a:rPr lang="es-ES" b="0" i="1" noProof="0" smtClean="0">
                                <a:latin typeface="Cambria Math" panose="02040503050406030204" pitchFamily="18" charset="0"/>
                                <a:ea typeface="Cambria Math" panose="02040503050406030204" pitchFamily="18" charset="0"/>
                              </a:rPr>
                              <m:t>𝑥</m:t>
                            </m:r>
                          </m:sub>
                        </m:sSub>
                      </m:sub>
                    </m:sSub>
                  </m:oMath>
                </a14:m>
                <a:r>
                  <a:rPr lang="en-GB" noProof="0" dirty="0"/>
                  <a:t> snapshots</a:t>
                </a:r>
              </a:p>
            </p:txBody>
          </p:sp>
        </mc:Choice>
        <mc:Fallback xmlns="">
          <p:sp>
            <p:nvSpPr>
              <p:cNvPr id="21" name="TextBox 20">
                <a:extLst>
                  <a:ext uri="{FF2B5EF4-FFF2-40B4-BE49-F238E27FC236}">
                    <a16:creationId xmlns:a16="http://schemas.microsoft.com/office/drawing/2014/main" id="{BF0178E7-E766-A534-83BE-F3E35867166C}"/>
                  </a:ext>
                </a:extLst>
              </p:cNvPr>
              <p:cNvSpPr txBox="1">
                <a:spLocks noRot="1" noChangeAspect="1" noMove="1" noResize="1" noEditPoints="1" noAdjustHandles="1" noChangeArrowheads="1" noChangeShapeType="1" noTextEdit="1"/>
              </p:cNvSpPr>
              <p:nvPr/>
            </p:nvSpPr>
            <p:spPr>
              <a:xfrm>
                <a:off x="8386153" y="823572"/>
                <a:ext cx="1799073" cy="394532"/>
              </a:xfrm>
              <a:prstGeom prst="rect">
                <a:avLst/>
              </a:prstGeom>
              <a:blipFill>
                <a:blip r:embed="rId6"/>
                <a:stretch>
                  <a:fillRect t="-7692" b="-16923"/>
                </a:stretch>
              </a:blipFill>
            </p:spPr>
            <p:txBody>
              <a:bodyPr/>
              <a:lstStyle/>
              <a:p>
                <a:r>
                  <a:rPr lang="LID4096">
                    <a:noFill/>
                  </a:rPr>
                  <a:t> </a:t>
                </a:r>
              </a:p>
            </p:txBody>
          </p:sp>
        </mc:Fallback>
      </mc:AlternateContent>
      <p:sp>
        <p:nvSpPr>
          <p:cNvPr id="25" name="Rectangle: Rounded Corners 24">
            <a:extLst>
              <a:ext uri="{FF2B5EF4-FFF2-40B4-BE49-F238E27FC236}">
                <a16:creationId xmlns:a16="http://schemas.microsoft.com/office/drawing/2014/main" id="{7F3C6576-7E3C-B276-682C-7EE09CA2B31E}"/>
              </a:ext>
            </a:extLst>
          </p:cNvPr>
          <p:cNvSpPr/>
          <p:nvPr/>
        </p:nvSpPr>
        <p:spPr>
          <a:xfrm>
            <a:off x="5752884" y="1457379"/>
            <a:ext cx="957667"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73190F70-FE1A-EC51-4368-D137A4B60511}"/>
                  </a:ext>
                </a:extLst>
              </p:cNvPr>
              <p:cNvSpPr txBox="1"/>
              <p:nvPr/>
            </p:nvSpPr>
            <p:spPr>
              <a:xfrm>
                <a:off x="5791830" y="1479387"/>
                <a:ext cx="879774" cy="39312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r>
                            <a:rPr lang="de-DE" b="0" i="1" noProof="0" smtClean="0">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𝑡</m:t>
                              </m:r>
                            </m:e>
                            <m:sub>
                              <m:r>
                                <a:rPr lang="de-DE" i="1">
                                  <a:latin typeface="Cambria Math" panose="02040503050406030204" pitchFamily="18" charset="0"/>
                                </a:rPr>
                                <m:t>1</m:t>
                              </m:r>
                            </m:sub>
                          </m:sSub>
                        </m:sub>
                      </m:sSub>
                    </m:oMath>
                  </m:oMathPara>
                </a14:m>
                <a:endParaRPr lang="en-GB" noProof="0" dirty="0"/>
              </a:p>
            </p:txBody>
          </p:sp>
        </mc:Choice>
        <mc:Fallback xmlns="">
          <p:sp>
            <p:nvSpPr>
              <p:cNvPr id="26" name="TextBox 25">
                <a:extLst>
                  <a:ext uri="{FF2B5EF4-FFF2-40B4-BE49-F238E27FC236}">
                    <a16:creationId xmlns:a16="http://schemas.microsoft.com/office/drawing/2014/main" id="{73190F70-FE1A-EC51-4368-D137A4B60511}"/>
                  </a:ext>
                </a:extLst>
              </p:cNvPr>
              <p:cNvSpPr txBox="1">
                <a:spLocks noRot="1" noChangeAspect="1" noMove="1" noResize="1" noEditPoints="1" noAdjustHandles="1" noChangeArrowheads="1" noChangeShapeType="1" noTextEdit="1"/>
              </p:cNvSpPr>
              <p:nvPr/>
            </p:nvSpPr>
            <p:spPr>
              <a:xfrm>
                <a:off x="5791830" y="1479387"/>
                <a:ext cx="879774" cy="393121"/>
              </a:xfrm>
              <a:prstGeom prst="rect">
                <a:avLst/>
              </a:prstGeom>
              <a:blipFill>
                <a:blip r:embed="rId7"/>
                <a:stretch>
                  <a:fillRect/>
                </a:stretch>
              </a:blipFill>
            </p:spPr>
            <p:txBody>
              <a:bodyPr/>
              <a:lstStyle/>
              <a:p>
                <a:r>
                  <a:rPr lang="LID4096">
                    <a:noFill/>
                  </a:rPr>
                  <a:t> </a:t>
                </a:r>
              </a:p>
            </p:txBody>
          </p:sp>
        </mc:Fallback>
      </mc:AlternateContent>
      <p:sp>
        <p:nvSpPr>
          <p:cNvPr id="29" name="Rectangle: Rounded Corners 28">
            <a:extLst>
              <a:ext uri="{FF2B5EF4-FFF2-40B4-BE49-F238E27FC236}">
                <a16:creationId xmlns:a16="http://schemas.microsoft.com/office/drawing/2014/main" id="{2D5F9DC9-9B8F-0EEC-4E17-43416F03490E}"/>
              </a:ext>
            </a:extLst>
          </p:cNvPr>
          <p:cNvSpPr/>
          <p:nvPr/>
        </p:nvSpPr>
        <p:spPr>
          <a:xfrm>
            <a:off x="8167593" y="1469343"/>
            <a:ext cx="957667"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C6A1B6B8-273D-90CA-372D-EF10999BDEDC}"/>
                  </a:ext>
                </a:extLst>
              </p:cNvPr>
              <p:cNvSpPr txBox="1"/>
              <p:nvPr/>
            </p:nvSpPr>
            <p:spPr>
              <a:xfrm>
                <a:off x="8206539" y="1491351"/>
                <a:ext cx="879774" cy="38151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r>
                            <a:rPr lang="de-DE" b="1" i="1" noProof="0" smtClean="0">
                              <a:latin typeface="Cambria Math" panose="02040503050406030204" pitchFamily="18" charset="0"/>
                            </a:rPr>
                            <m:t>,</m:t>
                          </m:r>
                          <m:r>
                            <m:rPr>
                              <m:sty m:val="p"/>
                            </m:rPr>
                            <a:rPr lang="de-DE">
                              <a:latin typeface="Cambria Math" panose="02040503050406030204" pitchFamily="18" charset="0"/>
                            </a:rPr>
                            <m:t>Tx</m:t>
                          </m:r>
                          <m:r>
                            <a:rPr lang="de-DE">
                              <a:latin typeface="Cambria Math" panose="02040503050406030204" pitchFamily="18" charset="0"/>
                            </a:rPr>
                            <m:t>+</m:t>
                          </m:r>
                          <m:r>
                            <a:rPr lang="de-DE">
                              <a:latin typeface="Cambria Math" panose="02040503050406030204" pitchFamily="18" charset="0"/>
                            </a:rPr>
                            <m:t>1</m:t>
                          </m:r>
                        </m:sub>
                      </m:sSub>
                    </m:oMath>
                  </m:oMathPara>
                </a14:m>
                <a:endParaRPr lang="en-GB" noProof="0" dirty="0"/>
              </a:p>
            </p:txBody>
          </p:sp>
        </mc:Choice>
        <mc:Fallback xmlns="">
          <p:sp>
            <p:nvSpPr>
              <p:cNvPr id="30" name="TextBox 29">
                <a:extLst>
                  <a:ext uri="{FF2B5EF4-FFF2-40B4-BE49-F238E27FC236}">
                    <a16:creationId xmlns:a16="http://schemas.microsoft.com/office/drawing/2014/main" id="{C6A1B6B8-273D-90CA-372D-EF10999BDEDC}"/>
                  </a:ext>
                </a:extLst>
              </p:cNvPr>
              <p:cNvSpPr txBox="1">
                <a:spLocks noRot="1" noChangeAspect="1" noMove="1" noResize="1" noEditPoints="1" noAdjustHandles="1" noChangeArrowheads="1" noChangeShapeType="1" noTextEdit="1"/>
              </p:cNvSpPr>
              <p:nvPr/>
            </p:nvSpPr>
            <p:spPr>
              <a:xfrm>
                <a:off x="8206539" y="1491351"/>
                <a:ext cx="879774" cy="381515"/>
              </a:xfrm>
              <a:prstGeom prst="rect">
                <a:avLst/>
              </a:prstGeom>
              <a:blipFill>
                <a:blip r:embed="rId8"/>
                <a:stretch>
                  <a:fillRect/>
                </a:stretch>
              </a:blipFill>
            </p:spPr>
            <p:txBody>
              <a:bodyPr/>
              <a:lstStyle/>
              <a:p>
                <a:r>
                  <a:rPr lang="LID4096">
                    <a:noFill/>
                  </a:rPr>
                  <a:t> </a:t>
                </a:r>
              </a:p>
            </p:txBody>
          </p:sp>
        </mc:Fallback>
      </mc:AlternateContent>
      <p:cxnSp>
        <p:nvCxnSpPr>
          <p:cNvPr id="31" name="Straight Arrow Connector 30">
            <a:extLst>
              <a:ext uri="{FF2B5EF4-FFF2-40B4-BE49-F238E27FC236}">
                <a16:creationId xmlns:a16="http://schemas.microsoft.com/office/drawing/2014/main" id="{BD5C701B-3827-79E1-CCFB-1E852EDE03F2}"/>
              </a:ext>
            </a:extLst>
          </p:cNvPr>
          <p:cNvCxnSpPr>
            <a:cxnSpLocks/>
          </p:cNvCxnSpPr>
          <p:nvPr/>
        </p:nvCxnSpPr>
        <p:spPr>
          <a:xfrm>
            <a:off x="8127919" y="1246603"/>
            <a:ext cx="2340000" cy="0"/>
          </a:xfrm>
          <a:prstGeom prst="straightConnector1">
            <a:avLst/>
          </a:prstGeom>
          <a:ln w="19050">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33" name="Rectangle: Rounded Corners 32">
            <a:extLst>
              <a:ext uri="{FF2B5EF4-FFF2-40B4-BE49-F238E27FC236}">
                <a16:creationId xmlns:a16="http://schemas.microsoft.com/office/drawing/2014/main" id="{27F6F12F-C6BB-8F37-52B9-2489E678C9B3}"/>
              </a:ext>
            </a:extLst>
          </p:cNvPr>
          <p:cNvSpPr/>
          <p:nvPr/>
        </p:nvSpPr>
        <p:spPr>
          <a:xfrm>
            <a:off x="10930288" y="1415996"/>
            <a:ext cx="957667"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268A0708-18D8-07D0-A9D5-F2856613025B}"/>
                  </a:ext>
                </a:extLst>
              </p:cNvPr>
              <p:cNvSpPr txBox="1"/>
              <p:nvPr/>
            </p:nvSpPr>
            <p:spPr>
              <a:xfrm>
                <a:off x="10969234" y="1438004"/>
                <a:ext cx="879774" cy="39485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r>
                            <a:rPr lang="de-DE" b="1" i="1" noProof="0" smtClean="0">
                              <a:latin typeface="Cambria Math" panose="02040503050406030204" pitchFamily="18" charset="0"/>
                            </a:rPr>
                            <m:t>,</m:t>
                          </m:r>
                          <m:r>
                            <m:rPr>
                              <m:sty m:val="p"/>
                            </m:rPr>
                            <a:rPr lang="de-DE">
                              <a:latin typeface="Cambria Math" panose="02040503050406030204" pitchFamily="18" charset="0"/>
                            </a:rPr>
                            <m:t>TxT</m:t>
                          </m:r>
                          <m:r>
                            <m:rPr>
                              <m:sty m:val="p"/>
                            </m:rPr>
                            <a:rPr lang="de-DE" b="0" i="0" smtClean="0">
                              <a:latin typeface="Cambria Math" panose="02040503050406030204" pitchFamily="18" charset="0"/>
                            </a:rPr>
                            <m:t>y</m:t>
                          </m:r>
                        </m:sub>
                      </m:sSub>
                    </m:oMath>
                  </m:oMathPara>
                </a14:m>
                <a:endParaRPr lang="en-GB" noProof="0" dirty="0"/>
              </a:p>
            </p:txBody>
          </p:sp>
        </mc:Choice>
        <mc:Fallback xmlns="">
          <p:sp>
            <p:nvSpPr>
              <p:cNvPr id="34" name="TextBox 33">
                <a:extLst>
                  <a:ext uri="{FF2B5EF4-FFF2-40B4-BE49-F238E27FC236}">
                    <a16:creationId xmlns:a16="http://schemas.microsoft.com/office/drawing/2014/main" id="{268A0708-18D8-07D0-A9D5-F2856613025B}"/>
                  </a:ext>
                </a:extLst>
              </p:cNvPr>
              <p:cNvSpPr txBox="1">
                <a:spLocks noRot="1" noChangeAspect="1" noMove="1" noResize="1" noEditPoints="1" noAdjustHandles="1" noChangeArrowheads="1" noChangeShapeType="1" noTextEdit="1"/>
              </p:cNvSpPr>
              <p:nvPr/>
            </p:nvSpPr>
            <p:spPr>
              <a:xfrm>
                <a:off x="10969234" y="1438004"/>
                <a:ext cx="879774" cy="394852"/>
              </a:xfrm>
              <a:prstGeom prst="rect">
                <a:avLst/>
              </a:prstGeom>
              <a:blipFill>
                <a:blip r:embed="rId9"/>
                <a:stretch>
                  <a:fillRect b="-4615"/>
                </a:stretch>
              </a:blipFill>
            </p:spPr>
            <p:txBody>
              <a:bodyPr/>
              <a:lstStyle/>
              <a:p>
                <a:r>
                  <a:rPr lang="LID4096">
                    <a:noFill/>
                  </a:rPr>
                  <a:t> </a:t>
                </a:r>
              </a:p>
            </p:txBody>
          </p:sp>
        </mc:Fallback>
      </mc:AlternateContent>
      <p:cxnSp>
        <p:nvCxnSpPr>
          <p:cNvPr id="35" name="Straight Arrow Connector 34">
            <a:extLst>
              <a:ext uri="{FF2B5EF4-FFF2-40B4-BE49-F238E27FC236}">
                <a16:creationId xmlns:a16="http://schemas.microsoft.com/office/drawing/2014/main" id="{6ADCE602-1729-7A14-1A59-5DC87C2D7745}"/>
              </a:ext>
            </a:extLst>
          </p:cNvPr>
          <p:cNvCxnSpPr>
            <a:cxnSpLocks/>
          </p:cNvCxnSpPr>
          <p:nvPr/>
        </p:nvCxnSpPr>
        <p:spPr>
          <a:xfrm>
            <a:off x="5718460" y="626075"/>
            <a:ext cx="6169495" cy="0"/>
          </a:xfrm>
          <a:prstGeom prst="straightConnector1">
            <a:avLst/>
          </a:prstGeom>
          <a:ln w="19050">
            <a:headEnd type="triangle" w="lg" len="lg"/>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90C3F26B-7E9F-83B3-9F67-9E57D9F09C91}"/>
                  </a:ext>
                </a:extLst>
              </p:cNvPr>
              <p:cNvSpPr txBox="1"/>
              <p:nvPr/>
            </p:nvSpPr>
            <p:spPr>
              <a:xfrm>
                <a:off x="8000882" y="157948"/>
                <a:ext cx="1921608" cy="422360"/>
              </a:xfrm>
              <a:prstGeom prst="rect">
                <a:avLst/>
              </a:prstGeom>
              <a:noFill/>
            </p:spPr>
            <p:txBody>
              <a:bodyPr wrap="square">
                <a:spAutoFit/>
              </a:bodyPr>
              <a:lstStyle/>
              <a:p>
                <a14:m>
                  <m:oMath xmlns:m="http://schemas.openxmlformats.org/officeDocument/2006/math">
                    <m:sSub>
                      <m:sSubPr>
                        <m:ctrlPr>
                          <a:rPr lang="en-GB" b="0" i="1" noProof="0" smtClean="0">
                            <a:latin typeface="Cambria Math" panose="02040503050406030204" pitchFamily="18" charset="0"/>
                            <a:ea typeface="Cambria Math" panose="02040503050406030204" pitchFamily="18" charset="0"/>
                          </a:rPr>
                        </m:ctrlPr>
                      </m:sSubPr>
                      <m:e>
                        <m:r>
                          <a:rPr lang="es-ES" b="0" i="1" noProof="0" smtClean="0">
                            <a:latin typeface="Cambria Math" panose="02040503050406030204" pitchFamily="18" charset="0"/>
                            <a:ea typeface="Cambria Math" panose="02040503050406030204" pitchFamily="18" charset="0"/>
                          </a:rPr>
                          <m:t>𝑁</m:t>
                        </m:r>
                      </m:e>
                      <m:sub>
                        <m:sSub>
                          <m:sSubPr>
                            <m:ctrlPr>
                              <a:rPr lang="en-GB" i="1">
                                <a:latin typeface="Cambria Math" panose="02040503050406030204" pitchFamily="18" charset="0"/>
                                <a:ea typeface="Cambria Math" panose="02040503050406030204" pitchFamily="18" charset="0"/>
                              </a:rPr>
                            </m:ctrlPr>
                          </m:sSubPr>
                          <m:e>
                            <m:r>
                              <a:rPr lang="es-ES" i="1">
                                <a:latin typeface="Cambria Math" panose="02040503050406030204" pitchFamily="18" charset="0"/>
                                <a:ea typeface="Cambria Math" panose="02040503050406030204" pitchFamily="18" charset="0"/>
                              </a:rPr>
                              <m:t>𝑇</m:t>
                            </m:r>
                          </m:e>
                          <m:sub>
                            <m:r>
                              <a:rPr lang="es-ES" b="0" i="1" smtClean="0">
                                <a:latin typeface="Cambria Math" panose="02040503050406030204" pitchFamily="18" charset="0"/>
                                <a:ea typeface="Cambria Math" panose="02040503050406030204" pitchFamily="18" charset="0"/>
                              </a:rPr>
                              <m:t>𝑦</m:t>
                            </m:r>
                          </m:sub>
                        </m:sSub>
                      </m:sub>
                    </m:sSub>
                  </m:oMath>
                </a14:m>
                <a:r>
                  <a:rPr lang="en-GB" noProof="0" dirty="0"/>
                  <a:t> snapshots</a:t>
                </a:r>
              </a:p>
            </p:txBody>
          </p:sp>
        </mc:Choice>
        <mc:Fallback xmlns="">
          <p:sp>
            <p:nvSpPr>
              <p:cNvPr id="36" name="TextBox 35">
                <a:extLst>
                  <a:ext uri="{FF2B5EF4-FFF2-40B4-BE49-F238E27FC236}">
                    <a16:creationId xmlns:a16="http://schemas.microsoft.com/office/drawing/2014/main" id="{90C3F26B-7E9F-83B3-9F67-9E57D9F09C91}"/>
                  </a:ext>
                </a:extLst>
              </p:cNvPr>
              <p:cNvSpPr txBox="1">
                <a:spLocks noRot="1" noChangeAspect="1" noMove="1" noResize="1" noEditPoints="1" noAdjustHandles="1" noChangeArrowheads="1" noChangeShapeType="1" noTextEdit="1"/>
              </p:cNvSpPr>
              <p:nvPr/>
            </p:nvSpPr>
            <p:spPr>
              <a:xfrm>
                <a:off x="8000882" y="157948"/>
                <a:ext cx="1921608" cy="422360"/>
              </a:xfrm>
              <a:prstGeom prst="rect">
                <a:avLst/>
              </a:prstGeom>
              <a:blipFill>
                <a:blip r:embed="rId10"/>
                <a:stretch>
                  <a:fillRect t="-8696" b="-10145"/>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32E1F108-AA39-ECB0-39A3-E8821E99AEF3}"/>
                  </a:ext>
                </a:extLst>
              </p:cNvPr>
              <p:cNvSpPr txBox="1"/>
              <p:nvPr/>
            </p:nvSpPr>
            <p:spPr>
              <a:xfrm>
                <a:off x="9285690" y="1457379"/>
                <a:ext cx="38173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ea typeface="Cambria Math" panose="02040503050406030204" pitchFamily="18" charset="0"/>
                        </a:rPr>
                        <m:t>⋯</m:t>
                      </m:r>
                    </m:oMath>
                  </m:oMathPara>
                </a14:m>
                <a:endParaRPr lang="en-GB" noProof="0" dirty="0"/>
              </a:p>
            </p:txBody>
          </p:sp>
        </mc:Choice>
        <mc:Fallback xmlns="">
          <p:sp>
            <p:nvSpPr>
              <p:cNvPr id="38" name="TextBox 37">
                <a:extLst>
                  <a:ext uri="{FF2B5EF4-FFF2-40B4-BE49-F238E27FC236}">
                    <a16:creationId xmlns:a16="http://schemas.microsoft.com/office/drawing/2014/main" id="{32E1F108-AA39-ECB0-39A3-E8821E99AEF3}"/>
                  </a:ext>
                </a:extLst>
              </p:cNvPr>
              <p:cNvSpPr txBox="1">
                <a:spLocks noRot="1" noChangeAspect="1" noMove="1" noResize="1" noEditPoints="1" noAdjustHandles="1" noChangeArrowheads="1" noChangeShapeType="1" noTextEdit="1"/>
              </p:cNvSpPr>
              <p:nvPr/>
            </p:nvSpPr>
            <p:spPr>
              <a:xfrm>
                <a:off x="9285690" y="1457379"/>
                <a:ext cx="381730" cy="369332"/>
              </a:xfrm>
              <a:prstGeom prst="rect">
                <a:avLst/>
              </a:prstGeom>
              <a:blipFill>
                <a:blip r:embed="rId11"/>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76455A32-FED5-9ED1-B986-55F6147C4DA7}"/>
                  </a:ext>
                </a:extLst>
              </p:cNvPr>
              <p:cNvSpPr txBox="1"/>
              <p:nvPr/>
            </p:nvSpPr>
            <p:spPr>
              <a:xfrm>
                <a:off x="10442734" y="1443320"/>
                <a:ext cx="38173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ea typeface="Cambria Math" panose="02040503050406030204" pitchFamily="18" charset="0"/>
                        </a:rPr>
                        <m:t>⋯</m:t>
                      </m:r>
                    </m:oMath>
                  </m:oMathPara>
                </a14:m>
                <a:endParaRPr lang="en-GB" noProof="0" dirty="0"/>
              </a:p>
            </p:txBody>
          </p:sp>
        </mc:Choice>
        <mc:Fallback xmlns="">
          <p:sp>
            <p:nvSpPr>
              <p:cNvPr id="39" name="TextBox 38">
                <a:extLst>
                  <a:ext uri="{FF2B5EF4-FFF2-40B4-BE49-F238E27FC236}">
                    <a16:creationId xmlns:a16="http://schemas.microsoft.com/office/drawing/2014/main" id="{76455A32-FED5-9ED1-B986-55F6147C4DA7}"/>
                  </a:ext>
                </a:extLst>
              </p:cNvPr>
              <p:cNvSpPr txBox="1">
                <a:spLocks noRot="1" noChangeAspect="1" noMove="1" noResize="1" noEditPoints="1" noAdjustHandles="1" noChangeArrowheads="1" noChangeShapeType="1" noTextEdit="1"/>
              </p:cNvSpPr>
              <p:nvPr/>
            </p:nvSpPr>
            <p:spPr>
              <a:xfrm>
                <a:off x="10442734" y="1443320"/>
                <a:ext cx="381730" cy="369332"/>
              </a:xfrm>
              <a:prstGeom prst="rect">
                <a:avLst/>
              </a:prstGeom>
              <a:blipFill>
                <a:blip r:embed="rId12"/>
                <a:stretch>
                  <a:fillRect/>
                </a:stretch>
              </a:blipFill>
            </p:spPr>
            <p:txBody>
              <a:bodyPr/>
              <a:lstStyle/>
              <a:p>
                <a:r>
                  <a:rPr lang="LID4096">
                    <a:noFill/>
                  </a:rPr>
                  <a:t> </a:t>
                </a:r>
              </a:p>
            </p:txBody>
          </p:sp>
        </mc:Fallback>
      </mc:AlternateContent>
      <p:cxnSp>
        <p:nvCxnSpPr>
          <p:cNvPr id="42" name="Straight Arrow Connector 41">
            <a:extLst>
              <a:ext uri="{FF2B5EF4-FFF2-40B4-BE49-F238E27FC236}">
                <a16:creationId xmlns:a16="http://schemas.microsoft.com/office/drawing/2014/main" id="{AFCCBBF7-EE71-1EAB-9C97-F00AE7994B8A}"/>
              </a:ext>
            </a:extLst>
          </p:cNvPr>
          <p:cNvCxnSpPr>
            <a:cxnSpLocks/>
          </p:cNvCxnSpPr>
          <p:nvPr/>
        </p:nvCxnSpPr>
        <p:spPr>
          <a:xfrm>
            <a:off x="5827593" y="2197744"/>
            <a:ext cx="908607" cy="0"/>
          </a:xfrm>
          <a:prstGeom prst="straightConnector1">
            <a:avLst/>
          </a:prstGeom>
          <a:ln w="19050">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E63CCF80-3F5B-33D3-7A94-81D684551159}"/>
              </a:ext>
            </a:extLst>
          </p:cNvPr>
          <p:cNvSpPr txBox="1"/>
          <p:nvPr/>
        </p:nvSpPr>
        <p:spPr>
          <a:xfrm>
            <a:off x="-38947" y="6619051"/>
            <a:ext cx="11877173" cy="261610"/>
          </a:xfrm>
          <a:prstGeom prst="rect">
            <a:avLst/>
          </a:prstGeom>
          <a:noFill/>
        </p:spPr>
        <p:txBody>
          <a:bodyPr wrap="square">
            <a:spAutoFit/>
          </a:bodyPr>
          <a:lstStyle/>
          <a:p>
            <a:r>
              <a:rPr lang="en-US" sz="1100" dirty="0"/>
              <a:t>[1] T. S. Rappaport, Wireless Communications: Principles and Practice, 2nd ed. Upper Saddle River, NJ: Prentice Hall, 2009. (Eq. 4.40 c)</a:t>
            </a:r>
            <a:endParaRPr lang="LID4096" sz="1100" dirty="0"/>
          </a:p>
        </p:txBody>
      </p:sp>
      <mc:AlternateContent xmlns:mc="http://schemas.openxmlformats.org/markup-compatibility/2006" xmlns:a14="http://schemas.microsoft.com/office/drawing/2010/main">
        <mc:Choice Requires="a14">
          <p:graphicFrame>
            <p:nvGraphicFramePr>
              <p:cNvPr id="52" name="Table 51">
                <a:extLst>
                  <a:ext uri="{FF2B5EF4-FFF2-40B4-BE49-F238E27FC236}">
                    <a16:creationId xmlns:a16="http://schemas.microsoft.com/office/drawing/2014/main" id="{B6BE9C2A-0E22-1E4E-0930-AC4CE21E7F54}"/>
                  </a:ext>
                </a:extLst>
              </p:cNvPr>
              <p:cNvGraphicFramePr>
                <a:graphicFrameLocks noGrp="1"/>
              </p:cNvGraphicFramePr>
              <p:nvPr>
                <p:extLst>
                  <p:ext uri="{D42A27DB-BD31-4B8C-83A1-F6EECF244321}">
                    <p14:modId xmlns:p14="http://schemas.microsoft.com/office/powerpoint/2010/main" val="3054354805"/>
                  </p:ext>
                </p:extLst>
              </p:nvPr>
            </p:nvGraphicFramePr>
            <p:xfrm>
              <a:off x="646332" y="3752596"/>
              <a:ext cx="10489521" cy="2382394"/>
            </p:xfrm>
            <a:graphic>
              <a:graphicData uri="http://schemas.openxmlformats.org/drawingml/2006/table">
                <a:tbl>
                  <a:tblPr firstRow="1" bandRow="1">
                    <a:tableStyleId>{2D5ABB26-0587-4C30-8999-92F81FD0307C}</a:tableStyleId>
                  </a:tblPr>
                  <a:tblGrid>
                    <a:gridCol w="2589927">
                      <a:extLst>
                        <a:ext uri="{9D8B030D-6E8A-4147-A177-3AD203B41FA5}">
                          <a16:colId xmlns:a16="http://schemas.microsoft.com/office/drawing/2014/main" val="4235246394"/>
                        </a:ext>
                      </a:extLst>
                    </a:gridCol>
                    <a:gridCol w="7281354">
                      <a:extLst>
                        <a:ext uri="{9D8B030D-6E8A-4147-A177-3AD203B41FA5}">
                          <a16:colId xmlns:a16="http://schemas.microsoft.com/office/drawing/2014/main" val="3252937988"/>
                        </a:ext>
                      </a:extLst>
                    </a:gridCol>
                    <a:gridCol w="618240">
                      <a:extLst>
                        <a:ext uri="{9D8B030D-6E8A-4147-A177-3AD203B41FA5}">
                          <a16:colId xmlns:a16="http://schemas.microsoft.com/office/drawing/2014/main" val="277530133"/>
                        </a:ext>
                      </a:extLst>
                    </a:gridCol>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sSub>
                                  <m:sSubPr>
                                    <m:ctrlPr>
                                      <a:rPr lang="en-GB" sz="1600" b="0" i="1" noProof="0" smtClean="0">
                                        <a:latin typeface="Cambria Math" panose="02040503050406030204" pitchFamily="18" charset="0"/>
                                      </a:rPr>
                                    </m:ctrlPr>
                                  </m:sSubPr>
                                  <m:e>
                                    <m:r>
                                      <a:rPr lang="en-GB" sz="1600" b="0" noProof="0" smtClean="0">
                                        <a:latin typeface="Cambria Math" panose="02040503050406030204" pitchFamily="18" charset="0"/>
                                      </a:rPr>
                                      <m:t>𝑇</m:t>
                                    </m:r>
                                  </m:e>
                                  <m:sub>
                                    <m:r>
                                      <m:rPr>
                                        <m:sty m:val="p"/>
                                      </m:rPr>
                                      <a:rPr lang="de-DE" sz="1600" b="0" noProof="0" smtClean="0">
                                        <a:latin typeface="Cambria Math" panose="02040503050406030204" pitchFamily="18" charset="0"/>
                                      </a:rPr>
                                      <m:t>PPDU</m:t>
                                    </m:r>
                                    <m:r>
                                      <a:rPr lang="de-DE" sz="1600" b="0" noProof="0" smtClean="0">
                                        <a:latin typeface="Cambria Math" panose="02040503050406030204" pitchFamily="18" charset="0"/>
                                      </a:rPr>
                                      <m:t>−</m:t>
                                    </m:r>
                                    <m:r>
                                      <m:rPr>
                                        <m:sty m:val="p"/>
                                      </m:rPr>
                                      <a:rPr lang="de-DE" sz="1600" b="0" noProof="0" smtClean="0">
                                        <a:latin typeface="Cambria Math" panose="02040503050406030204" pitchFamily="18" charset="0"/>
                                      </a:rPr>
                                      <m:t>loc</m:t>
                                    </m:r>
                                  </m:sub>
                                </m:sSub>
                                <m:r>
                                  <a:rPr lang="de-DE" sz="1600" b="0" noProof="0" smtClean="0">
                                    <a:latin typeface="Cambria Math" panose="02040503050406030204" pitchFamily="18" charset="0"/>
                                  </a:rPr>
                                  <m:t>≈</m:t>
                                </m:r>
                                <m:r>
                                  <a:rPr lang="es-ES" sz="1600" b="0" i="0" noProof="0" smtClean="0">
                                    <a:latin typeface="Cambria Math" panose="02040503050406030204" pitchFamily="18" charset="0"/>
                                  </a:rPr>
                                  <m:t>2</m:t>
                                </m:r>
                                <m:r>
                                  <a:rPr lang="es-ES" sz="1600" b="0" noProof="0" smtClean="0">
                                    <a:latin typeface="Cambria Math" panose="02040503050406030204" pitchFamily="18" charset="0"/>
                                  </a:rPr>
                                  <m:t>3</m:t>
                                </m:r>
                                <m:r>
                                  <a:rPr lang="de-DE" sz="1600" b="0" noProof="0" smtClean="0">
                                    <a:latin typeface="Cambria Math" panose="02040503050406030204" pitchFamily="18" charset="0"/>
                                  </a:rPr>
                                  <m:t> </m:t>
                                </m:r>
                                <m:r>
                                  <a:rPr lang="de-DE" sz="1600" b="0" noProof="0" smtClean="0">
                                    <a:latin typeface="Cambria Math" panose="02040503050406030204" pitchFamily="18" charset="0"/>
                                  </a:rPr>
                                  <m:t>𝜇</m:t>
                                </m:r>
                                <m:r>
                                  <m:rPr>
                                    <m:sty m:val="p"/>
                                  </m:rPr>
                                  <a:rPr lang="de-DE" sz="1600" b="0" noProof="0" smtClean="0">
                                    <a:latin typeface="Cambria Math" panose="02040503050406030204" pitchFamily="18" charset="0"/>
                                  </a:rPr>
                                  <m:t>s</m:t>
                                </m:r>
                              </m:oMath>
                            </m:oMathPara>
                          </a14:m>
                          <a:endParaRPr lang="LID4096" sz="1600" b="0" i="1" dirty="0"/>
                        </a:p>
                      </a:txBody>
                      <a:tcPr anchor="ctr">
                        <a:solidFill>
                          <a:srgbClr val="DAE3F3"/>
                        </a:solidFill>
                      </a:tcPr>
                    </a:tc>
                    <a:tc>
                      <a:txBody>
                        <a:bodyPr/>
                        <a:lstStyle/>
                        <a:p>
                          <a:pPr/>
                          <a14:m>
                            <m:oMathPara xmlns:m="http://schemas.openxmlformats.org/officeDocument/2006/math">
                              <m:oMathParaPr>
                                <m:jc m:val="left"/>
                              </m:oMathParaPr>
                              <m:oMath xmlns:m="http://schemas.openxmlformats.org/officeDocument/2006/math">
                                <m:f>
                                  <m:fPr>
                                    <m:ctrlPr>
                                      <a:rPr lang="de-DE" sz="1600" b="0" i="1" noProof="0" smtClean="0">
                                        <a:latin typeface="Cambria Math" panose="02040503050406030204" pitchFamily="18" charset="0"/>
                                      </a:rPr>
                                    </m:ctrlPr>
                                  </m:fPr>
                                  <m:num>
                                    <m:r>
                                      <a:rPr lang="de-DE" sz="1600" b="0" noProof="0" smtClean="0">
                                        <a:latin typeface="Cambria Math" panose="02040503050406030204" pitchFamily="18" charset="0"/>
                                      </a:rPr>
                                      <m:t>1</m:t>
                                    </m:r>
                                  </m:num>
                                  <m:den>
                                    <m:sSub>
                                      <m:sSubPr>
                                        <m:ctrlPr>
                                          <a:rPr lang="de-DE" sz="1600" b="0" i="1" noProof="0" smtClean="0">
                                            <a:latin typeface="Cambria Math" panose="02040503050406030204" pitchFamily="18" charset="0"/>
                                          </a:rPr>
                                        </m:ctrlPr>
                                      </m:sSubPr>
                                      <m:e>
                                        <m:r>
                                          <a:rPr lang="de-DE" sz="1600" b="0" noProof="0" smtClean="0">
                                            <a:latin typeface="Cambria Math" panose="02040503050406030204" pitchFamily="18" charset="0"/>
                                          </a:rPr>
                                          <m:t>𝑓</m:t>
                                        </m:r>
                                      </m:e>
                                      <m:sub>
                                        <m:r>
                                          <a:rPr lang="de-DE" sz="1600" b="0" noProof="0" smtClean="0">
                                            <a:latin typeface="Cambria Math" panose="02040503050406030204" pitchFamily="18" charset="0"/>
                                          </a:rPr>
                                          <m:t>𝑠</m:t>
                                        </m:r>
                                      </m:sub>
                                    </m:sSub>
                                  </m:den>
                                </m:f>
                                <m:r>
                                  <a:rPr lang="de-DE" sz="1600" b="0" noProof="0" smtClean="0">
                                    <a:latin typeface="Cambria Math" panose="02040503050406030204" pitchFamily="18" charset="0"/>
                                  </a:rPr>
                                  <m:t> </m:t>
                                </m:r>
                                <m:d>
                                  <m:dPr>
                                    <m:ctrlPr>
                                      <a:rPr lang="de-DE" sz="1600" b="0" i="1" noProof="0" smtClean="0">
                                        <a:latin typeface="Cambria Math" panose="02040503050406030204" pitchFamily="18" charset="0"/>
                                      </a:rPr>
                                    </m:ctrlPr>
                                  </m:dPr>
                                  <m:e>
                                    <m:r>
                                      <m:rPr>
                                        <m:sty m:val="p"/>
                                      </m:rPr>
                                      <a:rPr lang="de-DE" sz="1600" b="0" smtClean="0">
                                        <a:latin typeface="Cambria Math" panose="02040503050406030204" pitchFamily="18" charset="0"/>
                                      </a:rPr>
                                      <m:t>Preamble</m:t>
                                    </m:r>
                                    <m:r>
                                      <a:rPr lang="de-DE" sz="1600" b="0" smtClean="0">
                                        <a:latin typeface="Cambria Math" panose="02040503050406030204" pitchFamily="18" charset="0"/>
                                      </a:rPr>
                                      <m:t> </m:t>
                                    </m:r>
                                    <m:r>
                                      <m:rPr>
                                        <m:sty m:val="p"/>
                                      </m:rPr>
                                      <a:rPr lang="de-DE" sz="1600" b="0" smtClean="0">
                                        <a:latin typeface="Cambria Math" panose="02040503050406030204" pitchFamily="18" charset="0"/>
                                      </a:rPr>
                                      <m:t>field</m:t>
                                    </m:r>
                                    <m:r>
                                      <a:rPr lang="de-DE" sz="1600" b="0" smtClean="0">
                                        <a:latin typeface="Cambria Math" panose="02040503050406030204" pitchFamily="18" charset="0"/>
                                      </a:rPr>
                                      <m:t> </m:t>
                                    </m:r>
                                    <m:r>
                                      <m:rPr>
                                        <m:sty m:val="p"/>
                                      </m:rPr>
                                      <a:rPr lang="de-DE" sz="1600" b="0" smtClean="0">
                                        <a:latin typeface="Cambria Math" panose="02040503050406030204" pitchFamily="18" charset="0"/>
                                      </a:rPr>
                                      <m:t>length</m:t>
                                    </m:r>
                                    <m:r>
                                      <a:rPr lang="es-ES" sz="1600" b="0" i="0" smtClean="0">
                                        <a:latin typeface="Cambria Math" panose="02040503050406030204" pitchFamily="18" charset="0"/>
                                      </a:rPr>
                                      <m:t>+</m:t>
                                    </m:r>
                                    <m:r>
                                      <m:rPr>
                                        <m:sty m:val="p"/>
                                      </m:rPr>
                                      <a:rPr lang="es-ES" sz="1600" b="0" i="0" smtClean="0">
                                        <a:latin typeface="Cambria Math" panose="02040503050406030204" pitchFamily="18" charset="0"/>
                                      </a:rPr>
                                      <m:t>Data</m:t>
                                    </m:r>
                                    <m:r>
                                      <a:rPr lang="es-ES" sz="1600" b="0" i="0" smtClean="0">
                                        <a:latin typeface="Cambria Math" panose="02040503050406030204" pitchFamily="18" charset="0"/>
                                      </a:rPr>
                                      <m:t> </m:t>
                                    </m:r>
                                    <m:r>
                                      <m:rPr>
                                        <m:sty m:val="p"/>
                                      </m:rPr>
                                      <a:rPr lang="es-ES" sz="1600" b="0" i="0" smtClean="0">
                                        <a:latin typeface="Cambria Math" panose="02040503050406030204" pitchFamily="18" charset="0"/>
                                      </a:rPr>
                                      <m:t>localization</m:t>
                                    </m:r>
                                    <m:r>
                                      <a:rPr lang="de-DE" sz="1600" b="0" smtClean="0">
                                        <a:latin typeface="Cambria Math" panose="02040503050406030204" pitchFamily="18" charset="0"/>
                                      </a:rPr>
                                      <m:t> </m:t>
                                    </m:r>
                                    <m:r>
                                      <m:rPr>
                                        <m:sty m:val="p"/>
                                      </m:rPr>
                                      <a:rPr lang="de-DE" sz="1600" b="0" smtClean="0">
                                        <a:latin typeface="Cambria Math" panose="02040503050406030204" pitchFamily="18" charset="0"/>
                                      </a:rPr>
                                      <m:t>length</m:t>
                                    </m:r>
                                  </m:e>
                                </m:d>
                                <m:r>
                                  <a:rPr lang="es-ES" sz="1600" b="0" i="0" noProof="0" smtClean="0">
                                    <a:latin typeface="Cambria Math" panose="02040503050406030204" pitchFamily="18" charset="0"/>
                                  </a:rPr>
                                  <m:t>+</m:t>
                                </m:r>
                                <m:r>
                                  <m:rPr>
                                    <m:sty m:val="p"/>
                                  </m:rPr>
                                  <a:rPr lang="es-ES" sz="1600" b="0" i="0" noProof="0" smtClean="0">
                                    <a:latin typeface="Cambria Math" panose="02040503050406030204" pitchFamily="18" charset="0"/>
                                  </a:rPr>
                                  <m:t>Idle</m:t>
                                </m:r>
                                <m:r>
                                  <a:rPr lang="es-ES" sz="1600" b="0" i="0" noProof="0" smtClean="0">
                                    <a:latin typeface="Cambria Math" panose="02040503050406030204" pitchFamily="18" charset="0"/>
                                  </a:rPr>
                                  <m:t> </m:t>
                                </m:r>
                                <m:r>
                                  <m:rPr>
                                    <m:sty m:val="p"/>
                                  </m:rPr>
                                  <a:rPr lang="es-ES" sz="1600" b="0" i="0" noProof="0" smtClean="0">
                                    <a:latin typeface="Cambria Math" panose="02040503050406030204" pitchFamily="18" charset="0"/>
                                  </a:rPr>
                                  <m:t>Time</m:t>
                                </m:r>
                              </m:oMath>
                            </m:oMathPara>
                          </a14:m>
                          <a:endParaRPr lang="LID4096" sz="1600" b="0" dirty="0"/>
                        </a:p>
                      </a:txBody>
                      <a:tcPr anchor="ctr">
                        <a:solidFill>
                          <a:srgbClr val="DAE3F3"/>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600" b="0" noProof="0" dirty="0"/>
                            <a:t>(1)</a:t>
                          </a:r>
                        </a:p>
                      </a:txBody>
                      <a:tcPr anchor="ctr">
                        <a:solidFill>
                          <a:srgbClr val="DAE3F3"/>
                        </a:solidFill>
                      </a:tcPr>
                    </a:tc>
                    <a:extLst>
                      <a:ext uri="{0D108BD9-81ED-4DB2-BD59-A6C34878D82A}">
                        <a16:rowId xmlns:a16="http://schemas.microsoft.com/office/drawing/2014/main" val="1751272900"/>
                      </a:ext>
                    </a:extLst>
                  </a:tr>
                  <a:tr h="370840">
                    <a:tc>
                      <a:txBody>
                        <a:bodyPr/>
                        <a:lstStyle/>
                        <a:p>
                          <a14:m>
                            <m:oMath xmlns:m="http://schemas.openxmlformats.org/officeDocument/2006/math">
                              <m:sSub>
                                <m:sSubPr>
                                  <m:ctrlPr>
                                    <a:rPr lang="en-GB" sz="1600" i="1" smtClean="0">
                                      <a:latin typeface="Cambria Math" panose="02040503050406030204" pitchFamily="18" charset="0"/>
                                    </a:rPr>
                                  </m:ctrlPr>
                                </m:sSubPr>
                                <m:e>
                                  <m:r>
                                    <a:rPr lang="en-GB" sz="1600">
                                      <a:latin typeface="Cambria Math" panose="02040503050406030204" pitchFamily="18" charset="0"/>
                                    </a:rPr>
                                    <m:t>𝑇</m:t>
                                  </m:r>
                                </m:e>
                                <m:sub>
                                  <m:r>
                                    <m:rPr>
                                      <m:sty m:val="p"/>
                                    </m:rPr>
                                    <a:rPr lang="de-DE" sz="1600">
                                      <a:latin typeface="Cambria Math" panose="02040503050406030204" pitchFamily="18" charset="0"/>
                                    </a:rPr>
                                    <m:t>c</m:t>
                                  </m:r>
                                  <m:r>
                                    <m:rPr>
                                      <m:sty m:val="p"/>
                                    </m:rPr>
                                    <a:rPr lang="de-DE" sz="1600" b="0" smtClean="0">
                                      <a:latin typeface="Cambria Math" panose="02040503050406030204" pitchFamily="18" charset="0"/>
                                    </a:rPr>
                                    <m:t>oh</m:t>
                                  </m:r>
                                </m:sub>
                              </m:sSub>
                              <m:r>
                                <a:rPr lang="de-DE" sz="1600" smtClean="0">
                                  <a:latin typeface="Cambria Math" panose="02040503050406030204" pitchFamily="18" charset="0"/>
                                </a:rPr>
                                <m:t>≈</m:t>
                              </m:r>
                              <m:r>
                                <a:rPr lang="en-GB" sz="1600" b="0" smtClean="0">
                                  <a:latin typeface="Cambria Math" panose="02040503050406030204" pitchFamily="18" charset="0"/>
                                </a:rPr>
                                <m:t>6</m:t>
                              </m:r>
                              <m:r>
                                <a:rPr lang="en-GB" sz="1600" b="0" smtClean="0">
                                  <a:latin typeface="Cambria Math" panose="02040503050406030204" pitchFamily="18" charset="0"/>
                                </a:rPr>
                                <m:t>.</m:t>
                              </m:r>
                              <m:r>
                                <a:rPr lang="en-GB" sz="1600" b="0" smtClean="0">
                                  <a:latin typeface="Cambria Math" panose="02040503050406030204" pitchFamily="18" charset="0"/>
                                </a:rPr>
                                <m:t>6</m:t>
                              </m:r>
                              <m:r>
                                <a:rPr lang="en-GB" sz="1600" b="0" smtClean="0">
                                  <a:latin typeface="Cambria Math" panose="02040503050406030204" pitchFamily="18" charset="0"/>
                                </a:rPr>
                                <m:t> </m:t>
                              </m:r>
                              <m:r>
                                <m:rPr>
                                  <m:sty m:val="p"/>
                                </m:rPr>
                                <a:rPr lang="en-GB" sz="1600" b="0" smtClean="0">
                                  <a:latin typeface="Cambria Math" panose="02040503050406030204" pitchFamily="18" charset="0"/>
                                </a:rPr>
                                <m:t>ms</m:t>
                              </m:r>
                            </m:oMath>
                          </a14:m>
                          <a:r>
                            <a:rPr lang="en-GB" sz="1600" dirty="0"/>
                            <a:t> </a:t>
                          </a:r>
                          <a:endParaRPr lang="LID4096" sz="1600" dirty="0"/>
                        </a:p>
                      </a:txBody>
                      <a:tcPr anchor="ctr">
                        <a:solidFill>
                          <a:schemeClr val="bg1"/>
                        </a:solidFill>
                      </a:tcPr>
                    </a:tc>
                    <a:tc>
                      <a:txBody>
                        <a:bodyPr/>
                        <a:lstStyle/>
                        <a:p>
                          <a14:m>
                            <m:oMath xmlns:m="http://schemas.openxmlformats.org/officeDocument/2006/math">
                              <m:rad>
                                <m:radPr>
                                  <m:degHide m:val="on"/>
                                  <m:ctrlPr>
                                    <a:rPr lang="de-DE" sz="1600" b="0" i="1" smtClean="0">
                                      <a:latin typeface="Cambria Math" panose="02040503050406030204" pitchFamily="18" charset="0"/>
                                    </a:rPr>
                                  </m:ctrlPr>
                                </m:radPr>
                                <m:deg/>
                                <m:e>
                                  <m:f>
                                    <m:fPr>
                                      <m:ctrlPr>
                                        <a:rPr lang="de-DE" sz="1600" b="0" i="1" smtClean="0">
                                          <a:latin typeface="Cambria Math" panose="02040503050406030204" pitchFamily="18" charset="0"/>
                                        </a:rPr>
                                      </m:ctrlPr>
                                    </m:fPr>
                                    <m:num>
                                      <m:r>
                                        <a:rPr lang="de-DE" sz="1600" b="0" smtClean="0">
                                          <a:latin typeface="Cambria Math" panose="02040503050406030204" pitchFamily="18" charset="0"/>
                                        </a:rPr>
                                        <m:t>9</m:t>
                                      </m:r>
                                    </m:num>
                                    <m:den>
                                      <m:r>
                                        <a:rPr lang="de-DE" sz="1600" b="0" smtClean="0">
                                          <a:latin typeface="Cambria Math" panose="02040503050406030204" pitchFamily="18" charset="0"/>
                                        </a:rPr>
                                        <m:t>16</m:t>
                                      </m:r>
                                      <m:r>
                                        <a:rPr lang="de-DE" sz="1600" b="0" smtClean="0">
                                          <a:latin typeface="Cambria Math" panose="02040503050406030204" pitchFamily="18" charset="0"/>
                                        </a:rPr>
                                        <m:t>𝜋</m:t>
                                      </m:r>
                                    </m:den>
                                  </m:f>
                                </m:e>
                              </m:rad>
                              <m:f>
                                <m:fPr>
                                  <m:ctrlPr>
                                    <a:rPr lang="de-DE" sz="1600" b="0" i="1" smtClean="0">
                                      <a:latin typeface="Cambria Math" panose="02040503050406030204" pitchFamily="18" charset="0"/>
                                    </a:rPr>
                                  </m:ctrlPr>
                                </m:fPr>
                                <m:num>
                                  <m:r>
                                    <a:rPr lang="de-DE" sz="1600" b="0" smtClean="0">
                                      <a:latin typeface="Cambria Math" panose="02040503050406030204" pitchFamily="18" charset="0"/>
                                    </a:rPr>
                                    <m:t>1</m:t>
                                  </m:r>
                                </m:num>
                                <m:den>
                                  <m:sSub>
                                    <m:sSubPr>
                                      <m:ctrlPr>
                                        <a:rPr lang="de-DE" sz="1600" i="1" smtClean="0">
                                          <a:latin typeface="Cambria Math" panose="02040503050406030204" pitchFamily="18" charset="0"/>
                                        </a:rPr>
                                      </m:ctrlPr>
                                    </m:sSubPr>
                                    <m:e>
                                      <m:r>
                                        <a:rPr lang="de-DE" sz="1600" b="0" smtClean="0">
                                          <a:latin typeface="Cambria Math" panose="02040503050406030204" pitchFamily="18" charset="0"/>
                                        </a:rPr>
                                        <m:t>𝜈</m:t>
                                      </m:r>
                                    </m:e>
                                    <m:sub>
                                      <m:r>
                                        <m:rPr>
                                          <m:sty m:val="p"/>
                                        </m:rPr>
                                        <a:rPr lang="de-DE" sz="1600" b="0" smtClean="0">
                                          <a:latin typeface="Cambria Math" panose="02040503050406030204" pitchFamily="18" charset="0"/>
                                        </a:rPr>
                                        <m:t>max</m:t>
                                      </m:r>
                                    </m:sub>
                                  </m:sSub>
                                </m:den>
                              </m:f>
                            </m:oMath>
                          </a14:m>
                          <a:r>
                            <a:rPr lang="de-DE" sz="1600" dirty="0"/>
                            <a:t>,    </a:t>
                          </a:r>
                          <a14:m>
                            <m:oMath xmlns:m="http://schemas.openxmlformats.org/officeDocument/2006/math">
                              <m:sSub>
                                <m:sSubPr>
                                  <m:ctrlPr>
                                    <a:rPr lang="de-DE" sz="1600" i="1">
                                      <a:latin typeface="Cambria Math" panose="02040503050406030204" pitchFamily="18" charset="0"/>
                                    </a:rPr>
                                  </m:ctrlPr>
                                </m:sSubPr>
                                <m:e>
                                  <m:r>
                                    <a:rPr lang="de-DE" sz="1600">
                                      <a:latin typeface="Cambria Math" panose="02040503050406030204" pitchFamily="18" charset="0"/>
                                    </a:rPr>
                                    <m:t>𝜈</m:t>
                                  </m:r>
                                </m:e>
                                <m:sub>
                                  <m:r>
                                    <m:rPr>
                                      <m:sty m:val="p"/>
                                    </m:rPr>
                                    <a:rPr lang="de-DE" sz="1600">
                                      <a:latin typeface="Cambria Math" panose="02040503050406030204" pitchFamily="18" charset="0"/>
                                    </a:rPr>
                                    <m:t>max</m:t>
                                  </m:r>
                                </m:sub>
                              </m:sSub>
                              <m:r>
                                <a:rPr lang="de-DE" sz="1600" b="0" smtClean="0">
                                  <a:latin typeface="Cambria Math" panose="02040503050406030204" pitchFamily="18" charset="0"/>
                                </a:rPr>
                                <m:t>=</m:t>
                              </m:r>
                              <m:r>
                                <a:rPr lang="de-DE" sz="1600" b="0" smtClean="0">
                                  <a:latin typeface="Cambria Math" panose="02040503050406030204" pitchFamily="18" charset="0"/>
                                </a:rPr>
                                <m:t>𝑣</m:t>
                              </m:r>
                              <m:f>
                                <m:fPr>
                                  <m:ctrlPr>
                                    <a:rPr lang="de-DE" sz="1600" b="0" i="1" smtClean="0">
                                      <a:latin typeface="Cambria Math" panose="02040503050406030204" pitchFamily="18" charset="0"/>
                                    </a:rPr>
                                  </m:ctrlPr>
                                </m:fPr>
                                <m:num>
                                  <m:sSub>
                                    <m:sSubPr>
                                      <m:ctrlPr>
                                        <a:rPr lang="de-DE" sz="1600" b="0" i="1" smtClean="0">
                                          <a:latin typeface="Cambria Math" panose="02040503050406030204" pitchFamily="18" charset="0"/>
                                        </a:rPr>
                                      </m:ctrlPr>
                                    </m:sSubPr>
                                    <m:e>
                                      <m:r>
                                        <a:rPr lang="de-DE" sz="1600" b="0" smtClean="0">
                                          <a:latin typeface="Cambria Math" panose="02040503050406030204" pitchFamily="18" charset="0"/>
                                        </a:rPr>
                                        <m:t>𝑓</m:t>
                                      </m:r>
                                    </m:e>
                                    <m:sub>
                                      <m:r>
                                        <a:rPr lang="de-DE" sz="1600" b="0" smtClean="0">
                                          <a:latin typeface="Cambria Math" panose="02040503050406030204" pitchFamily="18" charset="0"/>
                                        </a:rPr>
                                        <m:t>𝑐</m:t>
                                      </m:r>
                                    </m:sub>
                                  </m:sSub>
                                </m:num>
                                <m:den>
                                  <m:r>
                                    <a:rPr lang="de-DE" sz="1600" b="0" smtClean="0">
                                      <a:latin typeface="Cambria Math" panose="02040503050406030204" pitchFamily="18" charset="0"/>
                                    </a:rPr>
                                    <m:t>𝑐</m:t>
                                  </m:r>
                                </m:den>
                              </m:f>
                            </m:oMath>
                          </a14:m>
                          <a:r>
                            <a:rPr lang="de-DE" sz="1600" dirty="0"/>
                            <a:t>    [1]</a:t>
                          </a:r>
                        </a:p>
                        <a:p>
                          <a:pPr/>
                          <a14:m>
                            <m:oMathPara xmlns:m="http://schemas.openxmlformats.org/officeDocument/2006/math">
                              <m:oMathParaPr>
                                <m:jc m:val="centerGroup"/>
                              </m:oMathParaPr>
                              <m:oMath xmlns:m="http://schemas.openxmlformats.org/officeDocument/2006/math">
                                <m:r>
                                  <a:rPr lang="en-GB" sz="1600" b="0" smtClean="0">
                                    <a:latin typeface="Cambria Math" panose="02040503050406030204" pitchFamily="18" charset="0"/>
                                  </a:rPr>
                                  <m:t>         </m:t>
                                </m:r>
                              </m:oMath>
                            </m:oMathPara>
                          </a14:m>
                          <a:endParaRPr lang="LID4096" sz="1600" dirty="0"/>
                        </a:p>
                      </a:txBody>
                      <a:tcPr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600" noProof="0" dirty="0"/>
                            <a:t>(2)</a:t>
                          </a:r>
                        </a:p>
                      </a:txBody>
                      <a:tcPr anchor="ctr">
                        <a:solidFill>
                          <a:schemeClr val="bg1"/>
                        </a:solidFill>
                      </a:tcPr>
                    </a:tc>
                    <a:extLst>
                      <a:ext uri="{0D108BD9-81ED-4DB2-BD59-A6C34878D82A}">
                        <a16:rowId xmlns:a16="http://schemas.microsoft.com/office/drawing/2014/main" val="190834284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lang="en-GB" sz="1600" i="1" smtClean="0">
                                      <a:latin typeface="Cambria Math" panose="02040503050406030204" pitchFamily="18" charset="0"/>
                                    </a:rPr>
                                  </m:ctrlPr>
                                </m:sSubPr>
                                <m:e>
                                  <m:r>
                                    <a:rPr lang="en-GB" sz="1600">
                                      <a:latin typeface="Cambria Math" panose="02040503050406030204" pitchFamily="18" charset="0"/>
                                    </a:rPr>
                                    <m:t>𝑇</m:t>
                                  </m:r>
                                </m:e>
                                <m:sub>
                                  <m:r>
                                    <m:rPr>
                                      <m:sty m:val="p"/>
                                    </m:rPr>
                                    <a:rPr lang="de-DE" sz="1600">
                                      <a:latin typeface="Cambria Math" panose="02040503050406030204" pitchFamily="18" charset="0"/>
                                    </a:rPr>
                                    <m:t>loc</m:t>
                                  </m:r>
                                </m:sub>
                              </m:sSub>
                            </m:oMath>
                          </a14:m>
                          <a:r>
                            <a:rPr lang="en-GB" sz="1600" dirty="0"/>
                            <a:t> </a:t>
                          </a:r>
                          <a:endParaRPr lang="LID4096" sz="1600" dirty="0"/>
                        </a:p>
                      </a:txBody>
                      <a:tcPr anchor="ctr">
                        <a:solidFill>
                          <a:srgbClr val="DAE3F3"/>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600" b="0" dirty="0"/>
                            <a:t> </a:t>
                          </a:r>
                          <a14:m>
                            <m:oMath xmlns:m="http://schemas.openxmlformats.org/officeDocument/2006/math">
                              <m:sSub>
                                <m:sSubPr>
                                  <m:ctrlPr>
                                    <a:rPr lang="en-GB" sz="1600" b="0" i="1" noProof="0" smtClean="0">
                                      <a:latin typeface="Cambria Math" panose="02040503050406030204" pitchFamily="18" charset="0"/>
                                    </a:rPr>
                                  </m:ctrlPr>
                                </m:sSubPr>
                                <m:e>
                                  <m:sSub>
                                    <m:sSubPr>
                                      <m:ctrlPr>
                                        <a:rPr lang="en-GB" sz="1600" i="1">
                                          <a:latin typeface="Cambria Math" panose="02040503050406030204" pitchFamily="18" charset="0"/>
                                        </a:rPr>
                                      </m:ctrlPr>
                                    </m:sSubPr>
                                    <m:e>
                                      <m:r>
                                        <a:rPr lang="en-GB" sz="1600">
                                          <a:latin typeface="Cambria Math" panose="02040503050406030204" pitchFamily="18" charset="0"/>
                                        </a:rPr>
                                        <m:t>𝑇</m:t>
                                      </m:r>
                                    </m:e>
                                    <m:sub>
                                      <m:r>
                                        <a:rPr lang="de-DE" sz="1600" b="0" smtClean="0">
                                          <a:latin typeface="Cambria Math" panose="02040503050406030204" pitchFamily="18" charset="0"/>
                                        </a:rPr>
                                        <m:t>𝑥</m:t>
                                      </m:r>
                                    </m:sub>
                                  </m:sSub>
                                  <m:r>
                                    <a:rPr lang="de-DE" sz="1600" smtClean="0">
                                      <a:latin typeface="Cambria Math" panose="02040503050406030204" pitchFamily="18" charset="0"/>
                                    </a:rPr>
                                    <m:t>×</m:t>
                                  </m:r>
                                  <m:sSub>
                                    <m:sSubPr>
                                      <m:ctrlPr>
                                        <a:rPr lang="en-GB" sz="1600" i="1">
                                          <a:latin typeface="Cambria Math" panose="02040503050406030204" pitchFamily="18" charset="0"/>
                                        </a:rPr>
                                      </m:ctrlPr>
                                    </m:sSubPr>
                                    <m:e>
                                      <m:r>
                                        <a:rPr lang="en-GB" sz="1600">
                                          <a:latin typeface="Cambria Math" panose="02040503050406030204" pitchFamily="18" charset="0"/>
                                        </a:rPr>
                                        <m:t>𝑇</m:t>
                                      </m:r>
                                    </m:e>
                                    <m:sub>
                                      <m:r>
                                        <a:rPr lang="de-DE" sz="1600">
                                          <a:latin typeface="Cambria Math" panose="02040503050406030204" pitchFamily="18" charset="0"/>
                                        </a:rPr>
                                        <m:t>𝑦</m:t>
                                      </m:r>
                                    </m:sub>
                                  </m:sSub>
                                  <m:r>
                                    <a:rPr lang="de-DE" sz="1600" smtClean="0">
                                      <a:latin typeface="Cambria Math" panose="02040503050406030204" pitchFamily="18" charset="0"/>
                                    </a:rPr>
                                    <m:t>×</m:t>
                                  </m:r>
                                  <m:r>
                                    <a:rPr lang="en-GB" sz="1600" b="0" noProof="0" smtClean="0">
                                      <a:latin typeface="Cambria Math" panose="02040503050406030204" pitchFamily="18" charset="0"/>
                                    </a:rPr>
                                    <m:t>𝑇</m:t>
                                  </m:r>
                                </m:e>
                                <m:sub>
                                  <m:r>
                                    <m:rPr>
                                      <m:sty m:val="p"/>
                                    </m:rPr>
                                    <a:rPr lang="de-DE" sz="1600" b="0" noProof="0" smtClean="0">
                                      <a:latin typeface="Cambria Math" panose="02040503050406030204" pitchFamily="18" charset="0"/>
                                    </a:rPr>
                                    <m:t>PPDU</m:t>
                                  </m:r>
                                  <m:r>
                                    <a:rPr lang="de-DE" sz="1600" b="0" noProof="0" smtClean="0">
                                      <a:latin typeface="Cambria Math" panose="02040503050406030204" pitchFamily="18" charset="0"/>
                                    </a:rPr>
                                    <m:t>−</m:t>
                                  </m:r>
                                  <m:r>
                                    <m:rPr>
                                      <m:sty m:val="p"/>
                                    </m:rPr>
                                    <a:rPr lang="de-DE" sz="1600" b="0" noProof="0" smtClean="0">
                                      <a:latin typeface="Cambria Math" panose="02040503050406030204" pitchFamily="18" charset="0"/>
                                    </a:rPr>
                                    <m:t>loc</m:t>
                                  </m:r>
                                </m:sub>
                              </m:sSub>
                            </m:oMath>
                          </a14:m>
                          <a:endParaRPr lang="LID4096" sz="1600" dirty="0"/>
                        </a:p>
                      </a:txBody>
                      <a:tcPr anchor="ctr">
                        <a:solidFill>
                          <a:srgbClr val="DAE3F3"/>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600" noProof="0" dirty="0"/>
                            <a:t>(3)</a:t>
                          </a:r>
                        </a:p>
                      </a:txBody>
                      <a:tcPr anchor="ctr">
                        <a:solidFill>
                          <a:srgbClr val="DAE3F3"/>
                        </a:solidFill>
                      </a:tcPr>
                    </a:tc>
                    <a:extLst>
                      <a:ext uri="{0D108BD9-81ED-4DB2-BD59-A6C34878D82A}">
                        <a16:rowId xmlns:a16="http://schemas.microsoft.com/office/drawing/2014/main" val="126864200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lang="en-GB" sz="1600" b="0" i="1" noProof="0" smtClean="0">
                                      <a:latin typeface="Cambria Math" panose="02040503050406030204" pitchFamily="18" charset="0"/>
                                      <a:ea typeface="Cambria Math" panose="02040503050406030204" pitchFamily="18" charset="0"/>
                                    </a:rPr>
                                  </m:ctrlPr>
                                </m:sSubPr>
                                <m:e>
                                  <m:r>
                                    <a:rPr lang="es-ES" sz="1600" b="0" i="1" noProof="0" smtClean="0">
                                      <a:latin typeface="Cambria Math" panose="02040503050406030204" pitchFamily="18" charset="0"/>
                                      <a:ea typeface="Cambria Math" panose="02040503050406030204" pitchFamily="18" charset="0"/>
                                    </a:rPr>
                                    <m:t>𝑁</m:t>
                                  </m:r>
                                </m:e>
                                <m:sub>
                                  <m:sSub>
                                    <m:sSubPr>
                                      <m:ctrlPr>
                                        <a:rPr lang="en-GB" sz="1600" b="0" i="1" noProof="0" smtClean="0">
                                          <a:latin typeface="Cambria Math" panose="02040503050406030204" pitchFamily="18" charset="0"/>
                                          <a:ea typeface="Cambria Math" panose="02040503050406030204" pitchFamily="18" charset="0"/>
                                        </a:rPr>
                                      </m:ctrlPr>
                                    </m:sSubPr>
                                    <m:e>
                                      <m:r>
                                        <a:rPr lang="es-ES" sz="1600" b="0" i="1" noProof="0" smtClean="0">
                                          <a:latin typeface="Cambria Math" panose="02040503050406030204" pitchFamily="18" charset="0"/>
                                          <a:ea typeface="Cambria Math" panose="02040503050406030204" pitchFamily="18" charset="0"/>
                                        </a:rPr>
                                        <m:t>𝑇</m:t>
                                      </m:r>
                                    </m:e>
                                    <m:sub>
                                      <m:r>
                                        <a:rPr lang="es-ES" sz="1600" b="0" i="1" noProof="0" smtClean="0">
                                          <a:latin typeface="Cambria Math" panose="02040503050406030204" pitchFamily="18" charset="0"/>
                                          <a:ea typeface="Cambria Math" panose="02040503050406030204" pitchFamily="18" charset="0"/>
                                        </a:rPr>
                                        <m:t>𝑥</m:t>
                                      </m:r>
                                    </m:sub>
                                  </m:sSub>
                                  <m:r>
                                    <m:rPr>
                                      <m:sty m:val="p"/>
                                    </m:rPr>
                                    <a:rPr lang="de-DE" sz="1600" b="0" i="0" noProof="0" smtClean="0">
                                      <a:latin typeface="Cambria Math" panose="02040503050406030204" pitchFamily="18" charset="0"/>
                                      <a:ea typeface="Cambria Math" panose="02040503050406030204" pitchFamily="18" charset="0"/>
                                    </a:rPr>
                                    <m:t>max</m:t>
                                  </m:r>
                                </m:sub>
                              </m:sSub>
                              <m:r>
                                <a:rPr lang="es-ES" sz="1600" b="0" i="1" noProof="0" smtClean="0">
                                  <a:latin typeface="Cambria Math" panose="02040503050406030204" pitchFamily="18" charset="0"/>
                                  <a:ea typeface="Cambria Math" panose="02040503050406030204" pitchFamily="18" charset="0"/>
                                </a:rPr>
                                <m:t>=</m:t>
                              </m:r>
                              <m:sSub>
                                <m:sSubPr>
                                  <m:ctrlPr>
                                    <a:rPr lang="en-GB" sz="1600" b="0" i="1" noProof="0" smtClean="0">
                                      <a:latin typeface="Cambria Math" panose="02040503050406030204" pitchFamily="18" charset="0"/>
                                      <a:ea typeface="Cambria Math" panose="02040503050406030204" pitchFamily="18" charset="0"/>
                                    </a:rPr>
                                  </m:ctrlPr>
                                </m:sSubPr>
                                <m:e>
                                  <m:r>
                                    <a:rPr lang="es-ES" sz="1600" b="0" i="1" noProof="0" smtClean="0">
                                      <a:latin typeface="Cambria Math" panose="02040503050406030204" pitchFamily="18" charset="0"/>
                                      <a:ea typeface="Cambria Math" panose="02040503050406030204" pitchFamily="18" charset="0"/>
                                    </a:rPr>
                                    <m:t>𝑁</m:t>
                                  </m:r>
                                </m:e>
                                <m:sub>
                                  <m:sSub>
                                    <m:sSubPr>
                                      <m:ctrlPr>
                                        <a:rPr lang="en-GB" sz="1600" b="0" i="1" noProof="0" smtClean="0">
                                          <a:latin typeface="Cambria Math" panose="02040503050406030204" pitchFamily="18" charset="0"/>
                                          <a:ea typeface="Cambria Math" panose="02040503050406030204" pitchFamily="18" charset="0"/>
                                        </a:rPr>
                                      </m:ctrlPr>
                                    </m:sSubPr>
                                    <m:e>
                                      <m:r>
                                        <a:rPr lang="es-ES" sz="1600" b="0" i="1" noProof="0" smtClean="0">
                                          <a:latin typeface="Cambria Math" panose="02040503050406030204" pitchFamily="18" charset="0"/>
                                          <a:ea typeface="Cambria Math" panose="02040503050406030204" pitchFamily="18" charset="0"/>
                                        </a:rPr>
                                        <m:t>𝑇</m:t>
                                      </m:r>
                                    </m:e>
                                    <m:sub>
                                      <m:r>
                                        <a:rPr lang="es-ES" sz="1600" b="0" i="1" noProof="0" smtClean="0">
                                          <a:latin typeface="Cambria Math" panose="02040503050406030204" pitchFamily="18" charset="0"/>
                                          <a:ea typeface="Cambria Math" panose="02040503050406030204" pitchFamily="18" charset="0"/>
                                        </a:rPr>
                                        <m:t>𝑦</m:t>
                                      </m:r>
                                    </m:sub>
                                  </m:sSub>
                                  <m:r>
                                    <m:rPr>
                                      <m:sty m:val="p"/>
                                    </m:rPr>
                                    <a:rPr lang="de-DE" sz="1600" b="0" i="0" noProof="0" smtClean="0">
                                      <a:latin typeface="Cambria Math" panose="02040503050406030204" pitchFamily="18" charset="0"/>
                                      <a:ea typeface="Cambria Math" panose="02040503050406030204" pitchFamily="18" charset="0"/>
                                    </a:rPr>
                                    <m:t>max</m:t>
                                  </m:r>
                                </m:sub>
                              </m:sSub>
                              <m:r>
                                <a:rPr lang="en-GB" sz="1600" b="0" i="1" smtClean="0">
                                  <a:latin typeface="Cambria Math" panose="02040503050406030204" pitchFamily="18" charset="0"/>
                                </a:rPr>
                                <m:t>=</m:t>
                              </m:r>
                              <m:r>
                                <a:rPr lang="en-GB" sz="1600" b="0" i="0" smtClean="0">
                                  <a:latin typeface="Cambria Math" panose="02040503050406030204" pitchFamily="18" charset="0"/>
                                </a:rPr>
                                <m:t>17</m:t>
                              </m:r>
                            </m:oMath>
                          </a14:m>
                          <a:r>
                            <a:rPr lang="en-GB" sz="1600" dirty="0"/>
                            <a:t> </a:t>
                          </a:r>
                          <a:endParaRPr lang="LID4096" sz="1600" dirty="0"/>
                        </a:p>
                      </a:txBody>
                      <a:tcPr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ad>
                                <m:radPr>
                                  <m:degHide m:val="on"/>
                                  <m:ctrlPr>
                                    <a:rPr lang="de-DE" sz="1600" i="1" smtClean="0">
                                      <a:latin typeface="Cambria Math" panose="02040503050406030204" pitchFamily="18" charset="0"/>
                                    </a:rPr>
                                  </m:ctrlPr>
                                </m:radPr>
                                <m:deg/>
                                <m:e>
                                  <m:f>
                                    <m:fPr>
                                      <m:ctrlPr>
                                        <a:rPr lang="de-DE" sz="1600" i="1" smtClean="0">
                                          <a:latin typeface="Cambria Math" panose="02040503050406030204" pitchFamily="18" charset="0"/>
                                        </a:rPr>
                                      </m:ctrlPr>
                                    </m:fPr>
                                    <m:num>
                                      <m:sSub>
                                        <m:sSubPr>
                                          <m:ctrlPr>
                                            <a:rPr lang="en-GB" sz="1600" i="1" smtClean="0">
                                              <a:latin typeface="Cambria Math" panose="02040503050406030204" pitchFamily="18" charset="0"/>
                                            </a:rPr>
                                          </m:ctrlPr>
                                        </m:sSubPr>
                                        <m:e>
                                          <m:r>
                                            <a:rPr lang="en-GB" sz="1600">
                                              <a:latin typeface="Cambria Math" panose="02040503050406030204" pitchFamily="18" charset="0"/>
                                            </a:rPr>
                                            <m:t>𝑇</m:t>
                                          </m:r>
                                        </m:e>
                                        <m:sub>
                                          <m:r>
                                            <m:rPr>
                                              <m:sty m:val="p"/>
                                            </m:rPr>
                                            <a:rPr lang="en-GB" sz="1600" b="0" i="0" smtClean="0">
                                              <a:latin typeface="Cambria Math" panose="02040503050406030204" pitchFamily="18" charset="0"/>
                                            </a:rPr>
                                            <m:t>coh</m:t>
                                          </m:r>
                                        </m:sub>
                                      </m:sSub>
                                    </m:num>
                                    <m:den>
                                      <m:sSub>
                                        <m:sSubPr>
                                          <m:ctrlPr>
                                            <a:rPr lang="en-GB" sz="1600" b="0" i="1" noProof="0" smtClean="0">
                                              <a:latin typeface="Cambria Math" panose="02040503050406030204" pitchFamily="18" charset="0"/>
                                            </a:rPr>
                                          </m:ctrlPr>
                                        </m:sSubPr>
                                        <m:e>
                                          <m:r>
                                            <a:rPr lang="en-GB" sz="1600" b="0" noProof="0" smtClean="0">
                                              <a:latin typeface="Cambria Math" panose="02040503050406030204" pitchFamily="18" charset="0"/>
                                            </a:rPr>
                                            <m:t>𝑇</m:t>
                                          </m:r>
                                        </m:e>
                                        <m:sub>
                                          <m:r>
                                            <m:rPr>
                                              <m:sty m:val="p"/>
                                            </m:rPr>
                                            <a:rPr lang="de-DE" sz="1600" b="0" noProof="0" smtClean="0">
                                              <a:latin typeface="Cambria Math" panose="02040503050406030204" pitchFamily="18" charset="0"/>
                                            </a:rPr>
                                            <m:t>PPDU</m:t>
                                          </m:r>
                                          <m:r>
                                            <a:rPr lang="de-DE" sz="1600" b="0" noProof="0" smtClean="0">
                                              <a:latin typeface="Cambria Math" panose="02040503050406030204" pitchFamily="18" charset="0"/>
                                            </a:rPr>
                                            <m:t>−</m:t>
                                          </m:r>
                                          <m:r>
                                            <m:rPr>
                                              <m:sty m:val="p"/>
                                            </m:rPr>
                                            <a:rPr lang="de-DE" sz="1600" b="0" noProof="0" smtClean="0">
                                              <a:latin typeface="Cambria Math" panose="02040503050406030204" pitchFamily="18" charset="0"/>
                                            </a:rPr>
                                            <m:t>loc</m:t>
                                          </m:r>
                                        </m:sub>
                                      </m:sSub>
                                    </m:den>
                                  </m:f>
                                </m:e>
                              </m:rad>
                            </m:oMath>
                          </a14:m>
                          <a:r>
                            <a:rPr lang="en-GB" sz="1600" dirty="0"/>
                            <a:t> </a:t>
                          </a:r>
                          <a:endParaRPr lang="LID4096" sz="1600" dirty="0"/>
                        </a:p>
                      </a:txBody>
                      <a:tcPr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600" noProof="0" dirty="0"/>
                            <a:t>(4)</a:t>
                          </a:r>
                        </a:p>
                      </a:txBody>
                      <a:tcPr anchor="ctr">
                        <a:solidFill>
                          <a:schemeClr val="bg1"/>
                        </a:solidFill>
                      </a:tcPr>
                    </a:tc>
                    <a:extLst>
                      <a:ext uri="{0D108BD9-81ED-4DB2-BD59-A6C34878D82A}">
                        <a16:rowId xmlns:a16="http://schemas.microsoft.com/office/drawing/2014/main" val="2877972913"/>
                      </a:ext>
                    </a:extLst>
                  </a:tr>
                </a:tbl>
              </a:graphicData>
            </a:graphic>
          </p:graphicFrame>
        </mc:Choice>
        <mc:Fallback xmlns="">
          <p:graphicFrame>
            <p:nvGraphicFramePr>
              <p:cNvPr id="52" name="Table 51">
                <a:extLst>
                  <a:ext uri="{FF2B5EF4-FFF2-40B4-BE49-F238E27FC236}">
                    <a16:creationId xmlns:a16="http://schemas.microsoft.com/office/drawing/2014/main" id="{B6BE9C2A-0E22-1E4E-0930-AC4CE21E7F54}"/>
                  </a:ext>
                </a:extLst>
              </p:cNvPr>
              <p:cNvGraphicFramePr>
                <a:graphicFrameLocks noGrp="1"/>
              </p:cNvGraphicFramePr>
              <p:nvPr>
                <p:extLst>
                  <p:ext uri="{D42A27DB-BD31-4B8C-83A1-F6EECF244321}">
                    <p14:modId xmlns:p14="http://schemas.microsoft.com/office/powerpoint/2010/main" val="3054354805"/>
                  </p:ext>
                </p:extLst>
              </p:nvPr>
            </p:nvGraphicFramePr>
            <p:xfrm>
              <a:off x="646332" y="3752596"/>
              <a:ext cx="10489521" cy="2382394"/>
            </p:xfrm>
            <a:graphic>
              <a:graphicData uri="http://schemas.openxmlformats.org/drawingml/2006/table">
                <a:tbl>
                  <a:tblPr firstRow="1" bandRow="1">
                    <a:tableStyleId>{2D5ABB26-0587-4C30-8999-92F81FD0307C}</a:tableStyleId>
                  </a:tblPr>
                  <a:tblGrid>
                    <a:gridCol w="2589927">
                      <a:extLst>
                        <a:ext uri="{9D8B030D-6E8A-4147-A177-3AD203B41FA5}">
                          <a16:colId xmlns:a16="http://schemas.microsoft.com/office/drawing/2014/main" val="4235246394"/>
                        </a:ext>
                      </a:extLst>
                    </a:gridCol>
                    <a:gridCol w="7281354">
                      <a:extLst>
                        <a:ext uri="{9D8B030D-6E8A-4147-A177-3AD203B41FA5}">
                          <a16:colId xmlns:a16="http://schemas.microsoft.com/office/drawing/2014/main" val="3252937988"/>
                        </a:ext>
                      </a:extLst>
                    </a:gridCol>
                    <a:gridCol w="618240">
                      <a:extLst>
                        <a:ext uri="{9D8B030D-6E8A-4147-A177-3AD203B41FA5}">
                          <a16:colId xmlns:a16="http://schemas.microsoft.com/office/drawing/2014/main" val="277530133"/>
                        </a:ext>
                      </a:extLst>
                    </a:gridCol>
                  </a:tblGrid>
                  <a:tr h="592328">
                    <a:tc>
                      <a:txBody>
                        <a:bodyPr/>
                        <a:lstStyle/>
                        <a:p>
                          <a:endParaRPr lang="LID4096"/>
                        </a:p>
                      </a:txBody>
                      <a:tcPr anchor="ctr">
                        <a:blipFill>
                          <a:blip r:embed="rId13"/>
                          <a:stretch>
                            <a:fillRect r="-304941" b="-304124"/>
                          </a:stretch>
                        </a:blipFill>
                      </a:tcPr>
                    </a:tc>
                    <a:tc>
                      <a:txBody>
                        <a:bodyPr/>
                        <a:lstStyle/>
                        <a:p>
                          <a:endParaRPr lang="LID4096"/>
                        </a:p>
                      </a:txBody>
                      <a:tcPr anchor="ctr">
                        <a:blipFill>
                          <a:blip r:embed="rId13"/>
                          <a:stretch>
                            <a:fillRect l="-35565" r="-8452" b="-304124"/>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600" b="0" noProof="0" dirty="0"/>
                            <a:t>(1)</a:t>
                          </a:r>
                        </a:p>
                      </a:txBody>
                      <a:tcPr anchor="ctr">
                        <a:solidFill>
                          <a:srgbClr val="DAE3F3"/>
                        </a:solidFill>
                      </a:tcPr>
                    </a:tc>
                    <a:extLst>
                      <a:ext uri="{0D108BD9-81ED-4DB2-BD59-A6C34878D82A}">
                        <a16:rowId xmlns:a16="http://schemas.microsoft.com/office/drawing/2014/main" val="1751272900"/>
                      </a:ext>
                    </a:extLst>
                  </a:tr>
                  <a:tr h="831533">
                    <a:tc>
                      <a:txBody>
                        <a:bodyPr/>
                        <a:lstStyle/>
                        <a:p>
                          <a:endParaRPr lang="LID4096"/>
                        </a:p>
                      </a:txBody>
                      <a:tcPr anchor="ctr">
                        <a:blipFill>
                          <a:blip r:embed="rId13"/>
                          <a:stretch>
                            <a:fillRect t="-70803" r="-304941" b="-115328"/>
                          </a:stretch>
                        </a:blipFill>
                      </a:tcPr>
                    </a:tc>
                    <a:tc>
                      <a:txBody>
                        <a:bodyPr/>
                        <a:lstStyle/>
                        <a:p>
                          <a:endParaRPr lang="LID4096"/>
                        </a:p>
                      </a:txBody>
                      <a:tcPr anchor="ctr">
                        <a:blipFill>
                          <a:blip r:embed="rId13"/>
                          <a:stretch>
                            <a:fillRect l="-35565" t="-70803" r="-8452" b="-115328"/>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600" noProof="0" dirty="0"/>
                            <a:t>(2)</a:t>
                          </a:r>
                        </a:p>
                      </a:txBody>
                      <a:tcPr anchor="ctr">
                        <a:solidFill>
                          <a:schemeClr val="bg1"/>
                        </a:solidFill>
                      </a:tcPr>
                    </a:tc>
                    <a:extLst>
                      <a:ext uri="{0D108BD9-81ED-4DB2-BD59-A6C34878D82A}">
                        <a16:rowId xmlns:a16="http://schemas.microsoft.com/office/drawing/2014/main" val="1908342843"/>
                      </a:ext>
                    </a:extLst>
                  </a:tr>
                  <a:tr h="370840">
                    <a:tc>
                      <a:txBody>
                        <a:bodyPr/>
                        <a:lstStyle/>
                        <a:p>
                          <a:endParaRPr lang="LID4096"/>
                        </a:p>
                      </a:txBody>
                      <a:tcPr anchor="ctr">
                        <a:blipFill>
                          <a:blip r:embed="rId13"/>
                          <a:stretch>
                            <a:fillRect t="-383607" r="-304941" b="-159016"/>
                          </a:stretch>
                        </a:blipFill>
                      </a:tcPr>
                    </a:tc>
                    <a:tc>
                      <a:txBody>
                        <a:bodyPr/>
                        <a:lstStyle/>
                        <a:p>
                          <a:endParaRPr lang="LID4096"/>
                        </a:p>
                      </a:txBody>
                      <a:tcPr anchor="ctr">
                        <a:blipFill>
                          <a:blip r:embed="rId13"/>
                          <a:stretch>
                            <a:fillRect l="-35565" t="-383607" r="-8452" b="-159016"/>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600" noProof="0" dirty="0"/>
                            <a:t>(3)</a:t>
                          </a:r>
                        </a:p>
                      </a:txBody>
                      <a:tcPr anchor="ctr">
                        <a:solidFill>
                          <a:srgbClr val="DAE3F3"/>
                        </a:solidFill>
                      </a:tcPr>
                    </a:tc>
                    <a:extLst>
                      <a:ext uri="{0D108BD9-81ED-4DB2-BD59-A6C34878D82A}">
                        <a16:rowId xmlns:a16="http://schemas.microsoft.com/office/drawing/2014/main" val="1268642005"/>
                      </a:ext>
                    </a:extLst>
                  </a:tr>
                  <a:tr h="587693">
                    <a:tc>
                      <a:txBody>
                        <a:bodyPr/>
                        <a:lstStyle/>
                        <a:p>
                          <a:endParaRPr lang="LID4096"/>
                        </a:p>
                      </a:txBody>
                      <a:tcPr anchor="ctr">
                        <a:blipFill>
                          <a:blip r:embed="rId13"/>
                          <a:stretch>
                            <a:fillRect t="-304124" r="-304941"/>
                          </a:stretch>
                        </a:blipFill>
                      </a:tcPr>
                    </a:tc>
                    <a:tc>
                      <a:txBody>
                        <a:bodyPr/>
                        <a:lstStyle/>
                        <a:p>
                          <a:endParaRPr lang="LID4096"/>
                        </a:p>
                      </a:txBody>
                      <a:tcPr anchor="ctr">
                        <a:blipFill>
                          <a:blip r:embed="rId13"/>
                          <a:stretch>
                            <a:fillRect l="-35565" t="-304124" r="-8452"/>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600" noProof="0" dirty="0"/>
                            <a:t>(4)</a:t>
                          </a:r>
                        </a:p>
                      </a:txBody>
                      <a:tcPr anchor="ctr">
                        <a:solidFill>
                          <a:schemeClr val="bg1"/>
                        </a:solidFill>
                      </a:tcPr>
                    </a:tc>
                    <a:extLst>
                      <a:ext uri="{0D108BD9-81ED-4DB2-BD59-A6C34878D82A}">
                        <a16:rowId xmlns:a16="http://schemas.microsoft.com/office/drawing/2014/main" val="2877972913"/>
                      </a:ext>
                    </a:extLst>
                  </a:tr>
                </a:tbl>
              </a:graphicData>
            </a:graphic>
          </p:graphicFrame>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BF6A6BA7-E28C-99C1-966E-236D55C20EBF}"/>
                  </a:ext>
                </a:extLst>
              </p:cNvPr>
              <p:cNvSpPr txBox="1"/>
              <p:nvPr/>
            </p:nvSpPr>
            <p:spPr>
              <a:xfrm>
                <a:off x="5791830" y="2306413"/>
                <a:ext cx="111442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0" i="1" noProof="0" smtClean="0">
                              <a:latin typeface="Cambria Math" panose="02040503050406030204" pitchFamily="18" charset="0"/>
                            </a:rPr>
                          </m:ctrlPr>
                        </m:sSubPr>
                        <m:e>
                          <m:r>
                            <a:rPr lang="en-GB" b="0" noProof="0" smtClean="0">
                              <a:latin typeface="Cambria Math" panose="02040503050406030204" pitchFamily="18" charset="0"/>
                            </a:rPr>
                            <m:t>𝑇</m:t>
                          </m:r>
                        </m:e>
                        <m:sub>
                          <m:r>
                            <m:rPr>
                              <m:sty m:val="p"/>
                            </m:rPr>
                            <a:rPr lang="de-DE" b="0" noProof="0" smtClean="0">
                              <a:latin typeface="Cambria Math" panose="02040503050406030204" pitchFamily="18" charset="0"/>
                            </a:rPr>
                            <m:t>PPDU</m:t>
                          </m:r>
                          <m:r>
                            <a:rPr lang="de-DE" b="0" noProof="0" smtClean="0">
                              <a:latin typeface="Cambria Math" panose="02040503050406030204" pitchFamily="18" charset="0"/>
                            </a:rPr>
                            <m:t>−</m:t>
                          </m:r>
                          <m:r>
                            <m:rPr>
                              <m:sty m:val="p"/>
                            </m:rPr>
                            <a:rPr lang="de-DE" b="0" noProof="0" smtClean="0">
                              <a:latin typeface="Cambria Math" panose="02040503050406030204" pitchFamily="18" charset="0"/>
                            </a:rPr>
                            <m:t>loc</m:t>
                          </m:r>
                        </m:sub>
                      </m:sSub>
                    </m:oMath>
                  </m:oMathPara>
                </a14:m>
                <a:endParaRPr lang="LID4096" dirty="0"/>
              </a:p>
            </p:txBody>
          </p:sp>
        </mc:Choice>
        <mc:Fallback xmlns="">
          <p:sp>
            <p:nvSpPr>
              <p:cNvPr id="54" name="TextBox 53">
                <a:extLst>
                  <a:ext uri="{FF2B5EF4-FFF2-40B4-BE49-F238E27FC236}">
                    <a16:creationId xmlns:a16="http://schemas.microsoft.com/office/drawing/2014/main" id="{BF6A6BA7-E28C-99C1-966E-236D55C20EBF}"/>
                  </a:ext>
                </a:extLst>
              </p:cNvPr>
              <p:cNvSpPr txBox="1">
                <a:spLocks noRot="1" noChangeAspect="1" noMove="1" noResize="1" noEditPoints="1" noAdjustHandles="1" noChangeArrowheads="1" noChangeShapeType="1" noTextEdit="1"/>
              </p:cNvSpPr>
              <p:nvPr/>
            </p:nvSpPr>
            <p:spPr>
              <a:xfrm>
                <a:off x="5791830" y="2306413"/>
                <a:ext cx="1114425" cy="369332"/>
              </a:xfrm>
              <a:prstGeom prst="rect">
                <a:avLst/>
              </a:prstGeom>
              <a:blipFill>
                <a:blip r:embed="rId14"/>
                <a:stretch>
                  <a:fillRect b="-1639"/>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A7FE7E3F-C384-B21E-09DC-E34E1EFDA63F}"/>
                  </a:ext>
                </a:extLst>
              </p:cNvPr>
              <p:cNvSpPr txBox="1"/>
              <p:nvPr/>
            </p:nvSpPr>
            <p:spPr>
              <a:xfrm>
                <a:off x="6027528" y="827065"/>
                <a:ext cx="1799073" cy="394532"/>
              </a:xfrm>
              <a:prstGeom prst="rect">
                <a:avLst/>
              </a:prstGeom>
              <a:noFill/>
            </p:spPr>
            <p:txBody>
              <a:bodyPr wrap="square">
                <a:spAutoFit/>
              </a:bodyPr>
              <a:lstStyle/>
              <a:p>
                <a14:m>
                  <m:oMath xmlns:m="http://schemas.openxmlformats.org/officeDocument/2006/math">
                    <m:sSub>
                      <m:sSubPr>
                        <m:ctrlPr>
                          <a:rPr lang="en-GB" b="0" i="1" noProof="0" smtClean="0">
                            <a:latin typeface="Cambria Math" panose="02040503050406030204" pitchFamily="18" charset="0"/>
                            <a:ea typeface="Cambria Math" panose="02040503050406030204" pitchFamily="18" charset="0"/>
                          </a:rPr>
                        </m:ctrlPr>
                      </m:sSubPr>
                      <m:e>
                        <m:r>
                          <a:rPr lang="es-ES" b="0" i="1" noProof="0" smtClean="0">
                            <a:latin typeface="Cambria Math" panose="02040503050406030204" pitchFamily="18" charset="0"/>
                            <a:ea typeface="Cambria Math" panose="02040503050406030204" pitchFamily="18" charset="0"/>
                          </a:rPr>
                          <m:t>𝑁</m:t>
                        </m:r>
                      </m:e>
                      <m:sub>
                        <m:sSub>
                          <m:sSubPr>
                            <m:ctrlPr>
                              <a:rPr lang="en-GB" b="0" i="1" noProof="0" smtClean="0">
                                <a:latin typeface="Cambria Math" panose="02040503050406030204" pitchFamily="18" charset="0"/>
                                <a:ea typeface="Cambria Math" panose="02040503050406030204" pitchFamily="18" charset="0"/>
                              </a:rPr>
                            </m:ctrlPr>
                          </m:sSubPr>
                          <m:e>
                            <m:r>
                              <a:rPr lang="es-ES" b="0" i="1" noProof="0" smtClean="0">
                                <a:latin typeface="Cambria Math" panose="02040503050406030204" pitchFamily="18" charset="0"/>
                                <a:ea typeface="Cambria Math" panose="02040503050406030204" pitchFamily="18" charset="0"/>
                              </a:rPr>
                              <m:t>𝑇</m:t>
                            </m:r>
                          </m:e>
                          <m:sub>
                            <m:r>
                              <a:rPr lang="es-ES" b="0" i="1" noProof="0" smtClean="0">
                                <a:latin typeface="Cambria Math" panose="02040503050406030204" pitchFamily="18" charset="0"/>
                                <a:ea typeface="Cambria Math" panose="02040503050406030204" pitchFamily="18" charset="0"/>
                              </a:rPr>
                              <m:t>𝑥</m:t>
                            </m:r>
                          </m:sub>
                        </m:sSub>
                      </m:sub>
                    </m:sSub>
                  </m:oMath>
                </a14:m>
                <a:r>
                  <a:rPr lang="en-GB" noProof="0" dirty="0"/>
                  <a:t> snapshots</a:t>
                </a:r>
              </a:p>
            </p:txBody>
          </p:sp>
        </mc:Choice>
        <mc:Fallback xmlns="">
          <p:sp>
            <p:nvSpPr>
              <p:cNvPr id="55" name="TextBox 54">
                <a:extLst>
                  <a:ext uri="{FF2B5EF4-FFF2-40B4-BE49-F238E27FC236}">
                    <a16:creationId xmlns:a16="http://schemas.microsoft.com/office/drawing/2014/main" id="{A7FE7E3F-C384-B21E-09DC-E34E1EFDA63F}"/>
                  </a:ext>
                </a:extLst>
              </p:cNvPr>
              <p:cNvSpPr txBox="1">
                <a:spLocks noRot="1" noChangeAspect="1" noMove="1" noResize="1" noEditPoints="1" noAdjustHandles="1" noChangeArrowheads="1" noChangeShapeType="1" noTextEdit="1"/>
              </p:cNvSpPr>
              <p:nvPr/>
            </p:nvSpPr>
            <p:spPr>
              <a:xfrm>
                <a:off x="6027528" y="827065"/>
                <a:ext cx="1799073" cy="394532"/>
              </a:xfrm>
              <a:prstGeom prst="rect">
                <a:avLst/>
              </a:prstGeom>
              <a:blipFill>
                <a:blip r:embed="rId15"/>
                <a:stretch>
                  <a:fillRect t="-9375" b="-18750"/>
                </a:stretch>
              </a:blipFill>
            </p:spPr>
            <p:txBody>
              <a:bodyPr/>
              <a:lstStyle/>
              <a:p>
                <a:r>
                  <a:rPr lang="LID4096">
                    <a:noFill/>
                  </a:rPr>
                  <a:t> </a:t>
                </a:r>
              </a:p>
            </p:txBody>
          </p:sp>
        </mc:Fallback>
      </mc:AlternateContent>
    </p:spTree>
    <p:extLst>
      <p:ext uri="{BB962C8B-B14F-4D97-AF65-F5344CB8AC3E}">
        <p14:creationId xmlns:p14="http://schemas.microsoft.com/office/powerpoint/2010/main" val="22106424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575CEA-0E00-96D9-21D1-2A7AF365D6B7}"/>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9685101-893D-57AA-CEAE-39C0F9FE3CBD}"/>
              </a:ext>
            </a:extLst>
          </p:cNvPr>
          <p:cNvSpPr>
            <a:spLocks noGrp="1"/>
          </p:cNvSpPr>
          <p:nvPr>
            <p:ph type="sldNum" idx="3"/>
          </p:nvPr>
        </p:nvSpPr>
        <p:spPr>
          <a:xfrm>
            <a:off x="11653283" y="6377785"/>
            <a:ext cx="369887" cy="352624"/>
          </a:xfrm>
        </p:spPr>
        <p:txBody>
          <a:bodyPr/>
          <a:lstStyle/>
          <a:p>
            <a:fld id="{C932A77E-96FA-4D0D-9FF9-7EEFED12E590}" type="slidenum">
              <a:rPr lang="en-GB" noProof="0" smtClean="0"/>
              <a:t>41</a:t>
            </a:fld>
            <a:endParaRPr lang="en-GB" noProof="0" dirty="0"/>
          </a:p>
        </p:txBody>
      </p:sp>
      <p:grpSp>
        <p:nvGrpSpPr>
          <p:cNvPr id="114" name="Group 113">
            <a:extLst>
              <a:ext uri="{FF2B5EF4-FFF2-40B4-BE49-F238E27FC236}">
                <a16:creationId xmlns:a16="http://schemas.microsoft.com/office/drawing/2014/main" id="{1863E9FF-0E56-944D-C846-6D3695DDD1F4}"/>
              </a:ext>
            </a:extLst>
          </p:cNvPr>
          <p:cNvGrpSpPr/>
          <p:nvPr/>
        </p:nvGrpSpPr>
        <p:grpSpPr>
          <a:xfrm>
            <a:off x="7134444" y="836053"/>
            <a:ext cx="1405311" cy="738510"/>
            <a:chOff x="405514" y="836219"/>
            <a:chExt cx="1106545" cy="581504"/>
          </a:xfrm>
        </p:grpSpPr>
        <p:sp>
          <p:nvSpPr>
            <p:cNvPr id="115" name="Parallelogram 114">
              <a:extLst>
                <a:ext uri="{FF2B5EF4-FFF2-40B4-BE49-F238E27FC236}">
                  <a16:creationId xmlns:a16="http://schemas.microsoft.com/office/drawing/2014/main" id="{2763779F-FCBE-4F2C-4DAA-AB34A6BF0580}"/>
                </a:ext>
              </a:extLst>
            </p:cNvPr>
            <p:cNvSpPr/>
            <p:nvPr/>
          </p:nvSpPr>
          <p:spPr>
            <a:xfrm>
              <a:off x="405514" y="836219"/>
              <a:ext cx="1106545" cy="581504"/>
            </a:xfrm>
            <a:prstGeom prst="parallelogram">
              <a:avLst>
                <a:gd name="adj" fmla="val 81593"/>
              </a:avLst>
            </a:prstGeom>
            <a:noFill/>
            <a:ln w="9525" cap="flat" cmpd="sng" algn="ctr">
              <a:solidFill>
                <a:srgbClr val="156082">
                  <a:shade val="15000"/>
                  <a:alpha val="3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116" name="Parallelogram 115">
              <a:extLst>
                <a:ext uri="{FF2B5EF4-FFF2-40B4-BE49-F238E27FC236}">
                  <a16:creationId xmlns:a16="http://schemas.microsoft.com/office/drawing/2014/main" id="{2CBC9FB8-31DC-2C61-0682-73FCC28BADCF}"/>
                </a:ext>
              </a:extLst>
            </p:cNvPr>
            <p:cNvSpPr>
              <a:spLocks noChangeAspect="1"/>
            </p:cNvSpPr>
            <p:nvPr/>
          </p:nvSpPr>
          <p:spPr>
            <a:xfrm>
              <a:off x="903153" y="1288973"/>
              <a:ext cx="206660" cy="108603"/>
            </a:xfrm>
            <a:prstGeom prst="parallelogram">
              <a:avLst>
                <a:gd name="adj" fmla="val 81593"/>
              </a:avLst>
            </a:prstGeom>
            <a:solidFill>
              <a:srgbClr val="DAE3F3">
                <a:alpha val="66000"/>
              </a:srgbClr>
            </a:solidFill>
            <a:ln w="9525" cap="flat" cmpd="sng" algn="ctr">
              <a:solidFill>
                <a:srgbClr val="156082">
                  <a:shade val="15000"/>
                  <a:alpha val="3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117" name="Parallelogram 116">
              <a:extLst>
                <a:ext uri="{FF2B5EF4-FFF2-40B4-BE49-F238E27FC236}">
                  <a16:creationId xmlns:a16="http://schemas.microsoft.com/office/drawing/2014/main" id="{C1A6B6C1-FEDE-D9C1-D2AC-9810828DDCA1}"/>
                </a:ext>
              </a:extLst>
            </p:cNvPr>
            <p:cNvSpPr>
              <a:spLocks noChangeAspect="1"/>
            </p:cNvSpPr>
            <p:nvPr/>
          </p:nvSpPr>
          <p:spPr>
            <a:xfrm>
              <a:off x="1006483" y="1148864"/>
              <a:ext cx="206660" cy="108603"/>
            </a:xfrm>
            <a:prstGeom prst="parallelogram">
              <a:avLst>
                <a:gd name="adj" fmla="val 81593"/>
              </a:avLst>
            </a:prstGeom>
            <a:solidFill>
              <a:srgbClr val="DAE3F3">
                <a:alpha val="66000"/>
              </a:srgbClr>
            </a:solidFill>
            <a:ln w="9525" cap="flat" cmpd="sng" algn="ctr">
              <a:solidFill>
                <a:srgbClr val="156082">
                  <a:shade val="15000"/>
                  <a:alpha val="3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118" name="Parallelogram 117">
              <a:extLst>
                <a:ext uri="{FF2B5EF4-FFF2-40B4-BE49-F238E27FC236}">
                  <a16:creationId xmlns:a16="http://schemas.microsoft.com/office/drawing/2014/main" id="{1BDCA339-E703-0F14-1199-5E66BD09F55F}"/>
                </a:ext>
              </a:extLst>
            </p:cNvPr>
            <p:cNvSpPr>
              <a:spLocks noChangeAspect="1"/>
            </p:cNvSpPr>
            <p:nvPr/>
          </p:nvSpPr>
          <p:spPr>
            <a:xfrm>
              <a:off x="1132092" y="1002503"/>
              <a:ext cx="206660" cy="108603"/>
            </a:xfrm>
            <a:prstGeom prst="parallelogram">
              <a:avLst>
                <a:gd name="adj" fmla="val 81593"/>
              </a:avLst>
            </a:prstGeom>
            <a:solidFill>
              <a:srgbClr val="DAE3F3">
                <a:alpha val="66000"/>
              </a:srgbClr>
            </a:solidFill>
            <a:ln w="9525" cap="flat" cmpd="sng" algn="ctr">
              <a:solidFill>
                <a:srgbClr val="156082">
                  <a:shade val="15000"/>
                  <a:alpha val="3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119" name="Parallelogram 118">
              <a:extLst>
                <a:ext uri="{FF2B5EF4-FFF2-40B4-BE49-F238E27FC236}">
                  <a16:creationId xmlns:a16="http://schemas.microsoft.com/office/drawing/2014/main" id="{2860790B-F9C5-D48A-2EDA-6D36C31E5AB9}"/>
                </a:ext>
              </a:extLst>
            </p:cNvPr>
            <p:cNvSpPr>
              <a:spLocks noChangeAspect="1"/>
            </p:cNvSpPr>
            <p:nvPr/>
          </p:nvSpPr>
          <p:spPr>
            <a:xfrm>
              <a:off x="1248278" y="856142"/>
              <a:ext cx="206660" cy="108603"/>
            </a:xfrm>
            <a:prstGeom prst="parallelogram">
              <a:avLst>
                <a:gd name="adj" fmla="val 81593"/>
              </a:avLst>
            </a:prstGeom>
            <a:solidFill>
              <a:srgbClr val="DAE3F3">
                <a:alpha val="66000"/>
              </a:srgbClr>
            </a:solidFill>
            <a:ln w="9525" cap="flat" cmpd="sng" algn="ctr">
              <a:solidFill>
                <a:srgbClr val="156082">
                  <a:shade val="15000"/>
                  <a:alpha val="3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120" name="Parallelogram 119">
              <a:extLst>
                <a:ext uri="{FF2B5EF4-FFF2-40B4-BE49-F238E27FC236}">
                  <a16:creationId xmlns:a16="http://schemas.microsoft.com/office/drawing/2014/main" id="{1BD3C5A0-F63E-D1A4-03A8-728E10F5A337}"/>
                </a:ext>
              </a:extLst>
            </p:cNvPr>
            <p:cNvSpPr>
              <a:spLocks noChangeAspect="1"/>
            </p:cNvSpPr>
            <p:nvPr/>
          </p:nvSpPr>
          <p:spPr>
            <a:xfrm>
              <a:off x="983918" y="1002503"/>
              <a:ext cx="206660" cy="108603"/>
            </a:xfrm>
            <a:prstGeom prst="parallelogram">
              <a:avLst>
                <a:gd name="adj" fmla="val 81593"/>
              </a:avLst>
            </a:prstGeom>
            <a:solidFill>
              <a:srgbClr val="DAE3F3">
                <a:alpha val="66000"/>
              </a:srgbClr>
            </a:solidFill>
            <a:ln w="9525" cap="flat" cmpd="sng" algn="ctr">
              <a:solidFill>
                <a:srgbClr val="156082">
                  <a:shade val="15000"/>
                  <a:alpha val="3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121" name="Parallelogram 120">
              <a:extLst>
                <a:ext uri="{FF2B5EF4-FFF2-40B4-BE49-F238E27FC236}">
                  <a16:creationId xmlns:a16="http://schemas.microsoft.com/office/drawing/2014/main" id="{38B19D78-D2D3-E052-C292-C2C6C503B3FA}"/>
                </a:ext>
              </a:extLst>
            </p:cNvPr>
            <p:cNvSpPr>
              <a:spLocks noChangeAspect="1"/>
            </p:cNvSpPr>
            <p:nvPr/>
          </p:nvSpPr>
          <p:spPr>
            <a:xfrm>
              <a:off x="827073" y="1002503"/>
              <a:ext cx="206660" cy="108603"/>
            </a:xfrm>
            <a:prstGeom prst="parallelogram">
              <a:avLst>
                <a:gd name="adj" fmla="val 81593"/>
              </a:avLst>
            </a:prstGeom>
            <a:solidFill>
              <a:srgbClr val="DAE3F3">
                <a:alpha val="66000"/>
              </a:srgbClr>
            </a:solidFill>
            <a:ln w="9525" cap="flat" cmpd="sng" algn="ctr">
              <a:solidFill>
                <a:srgbClr val="156082">
                  <a:shade val="15000"/>
                  <a:alpha val="3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122" name="Parallelogram 121">
              <a:extLst>
                <a:ext uri="{FF2B5EF4-FFF2-40B4-BE49-F238E27FC236}">
                  <a16:creationId xmlns:a16="http://schemas.microsoft.com/office/drawing/2014/main" id="{D9D3CD29-9D43-9422-0DFD-4C91334D011C}"/>
                </a:ext>
              </a:extLst>
            </p:cNvPr>
            <p:cNvSpPr>
              <a:spLocks noChangeAspect="1"/>
            </p:cNvSpPr>
            <p:nvPr/>
          </p:nvSpPr>
          <p:spPr>
            <a:xfrm>
              <a:off x="683376" y="1002503"/>
              <a:ext cx="206660" cy="108603"/>
            </a:xfrm>
            <a:prstGeom prst="parallelogram">
              <a:avLst>
                <a:gd name="adj" fmla="val 81593"/>
              </a:avLst>
            </a:prstGeom>
            <a:solidFill>
              <a:srgbClr val="DAE3F3">
                <a:alpha val="66000"/>
              </a:srgbClr>
            </a:solidFill>
            <a:ln w="9525" cap="flat" cmpd="sng" algn="ctr">
              <a:solidFill>
                <a:srgbClr val="156082">
                  <a:shade val="15000"/>
                  <a:alpha val="3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123" name="Parallelogram 122">
              <a:extLst>
                <a:ext uri="{FF2B5EF4-FFF2-40B4-BE49-F238E27FC236}">
                  <a16:creationId xmlns:a16="http://schemas.microsoft.com/office/drawing/2014/main" id="{FDD02F5F-6F31-1348-4713-B08FAE9F89CC}"/>
                </a:ext>
              </a:extLst>
            </p:cNvPr>
            <p:cNvSpPr>
              <a:spLocks noChangeAspect="1"/>
            </p:cNvSpPr>
            <p:nvPr/>
          </p:nvSpPr>
          <p:spPr>
            <a:xfrm>
              <a:off x="1100104" y="856142"/>
              <a:ext cx="206660" cy="108603"/>
            </a:xfrm>
            <a:prstGeom prst="parallelogram">
              <a:avLst>
                <a:gd name="adj" fmla="val 81593"/>
              </a:avLst>
            </a:prstGeom>
            <a:solidFill>
              <a:srgbClr val="DAE3F3">
                <a:alpha val="66000"/>
              </a:srgbClr>
            </a:solidFill>
            <a:ln w="9525" cap="flat" cmpd="sng" algn="ctr">
              <a:solidFill>
                <a:srgbClr val="156082">
                  <a:shade val="15000"/>
                  <a:alpha val="3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124" name="Parallelogram 123">
              <a:extLst>
                <a:ext uri="{FF2B5EF4-FFF2-40B4-BE49-F238E27FC236}">
                  <a16:creationId xmlns:a16="http://schemas.microsoft.com/office/drawing/2014/main" id="{EC71B7C0-6630-A38B-4F8D-CB0B23882B79}"/>
                </a:ext>
              </a:extLst>
            </p:cNvPr>
            <p:cNvSpPr>
              <a:spLocks noChangeAspect="1"/>
            </p:cNvSpPr>
            <p:nvPr/>
          </p:nvSpPr>
          <p:spPr>
            <a:xfrm>
              <a:off x="943259" y="856142"/>
              <a:ext cx="206660" cy="108603"/>
            </a:xfrm>
            <a:prstGeom prst="parallelogram">
              <a:avLst>
                <a:gd name="adj" fmla="val 81593"/>
              </a:avLst>
            </a:prstGeom>
            <a:solidFill>
              <a:srgbClr val="DAE3F3">
                <a:alpha val="66000"/>
              </a:srgbClr>
            </a:solidFill>
            <a:ln w="9525" cap="flat" cmpd="sng" algn="ctr">
              <a:solidFill>
                <a:srgbClr val="156082">
                  <a:shade val="15000"/>
                  <a:alpha val="3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125" name="Parallelogram 124">
              <a:extLst>
                <a:ext uri="{FF2B5EF4-FFF2-40B4-BE49-F238E27FC236}">
                  <a16:creationId xmlns:a16="http://schemas.microsoft.com/office/drawing/2014/main" id="{82F3F1C7-B414-50C9-DB10-837923047247}"/>
                </a:ext>
              </a:extLst>
            </p:cNvPr>
            <p:cNvSpPr>
              <a:spLocks noChangeAspect="1"/>
            </p:cNvSpPr>
            <p:nvPr/>
          </p:nvSpPr>
          <p:spPr>
            <a:xfrm>
              <a:off x="799562" y="856142"/>
              <a:ext cx="206660" cy="108603"/>
            </a:xfrm>
            <a:prstGeom prst="parallelogram">
              <a:avLst>
                <a:gd name="adj" fmla="val 81593"/>
              </a:avLst>
            </a:prstGeom>
            <a:solidFill>
              <a:srgbClr val="DAE3F3">
                <a:alpha val="66000"/>
              </a:srgbClr>
            </a:solidFill>
            <a:ln w="9525" cap="flat" cmpd="sng" algn="ctr">
              <a:solidFill>
                <a:srgbClr val="156082">
                  <a:shade val="15000"/>
                  <a:alpha val="3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126" name="Parallelogram 125">
              <a:extLst>
                <a:ext uri="{FF2B5EF4-FFF2-40B4-BE49-F238E27FC236}">
                  <a16:creationId xmlns:a16="http://schemas.microsoft.com/office/drawing/2014/main" id="{67194802-C3EE-420B-395C-44D5E905B295}"/>
                </a:ext>
              </a:extLst>
            </p:cNvPr>
            <p:cNvSpPr>
              <a:spLocks noChangeAspect="1"/>
            </p:cNvSpPr>
            <p:nvPr/>
          </p:nvSpPr>
          <p:spPr>
            <a:xfrm>
              <a:off x="750501" y="1288973"/>
              <a:ext cx="206660" cy="108603"/>
            </a:xfrm>
            <a:prstGeom prst="parallelogram">
              <a:avLst>
                <a:gd name="adj" fmla="val 81593"/>
              </a:avLst>
            </a:prstGeom>
            <a:solidFill>
              <a:srgbClr val="DAE3F3">
                <a:alpha val="66000"/>
              </a:srgbClr>
            </a:solidFill>
            <a:ln w="9525" cap="flat" cmpd="sng" algn="ctr">
              <a:solidFill>
                <a:srgbClr val="156082">
                  <a:shade val="15000"/>
                  <a:alpha val="3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127" name="Parallelogram 126">
              <a:extLst>
                <a:ext uri="{FF2B5EF4-FFF2-40B4-BE49-F238E27FC236}">
                  <a16:creationId xmlns:a16="http://schemas.microsoft.com/office/drawing/2014/main" id="{271695B0-6EE3-61A1-29EF-C303F9DDD701}"/>
                </a:ext>
              </a:extLst>
            </p:cNvPr>
            <p:cNvSpPr>
              <a:spLocks noChangeAspect="1"/>
            </p:cNvSpPr>
            <p:nvPr/>
          </p:nvSpPr>
          <p:spPr>
            <a:xfrm>
              <a:off x="593656" y="1288973"/>
              <a:ext cx="206660" cy="108603"/>
            </a:xfrm>
            <a:prstGeom prst="parallelogram">
              <a:avLst>
                <a:gd name="adj" fmla="val 81593"/>
              </a:avLst>
            </a:prstGeom>
            <a:solidFill>
              <a:srgbClr val="DAE3F3">
                <a:alpha val="66000"/>
              </a:srgbClr>
            </a:solidFill>
            <a:ln w="9525" cap="flat" cmpd="sng" algn="ctr">
              <a:solidFill>
                <a:srgbClr val="156082">
                  <a:shade val="15000"/>
                  <a:alpha val="3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128" name="Parallelogram 127">
              <a:extLst>
                <a:ext uri="{FF2B5EF4-FFF2-40B4-BE49-F238E27FC236}">
                  <a16:creationId xmlns:a16="http://schemas.microsoft.com/office/drawing/2014/main" id="{8C2FD166-6096-418F-7B76-9B3A16FDF75F}"/>
                </a:ext>
              </a:extLst>
            </p:cNvPr>
            <p:cNvSpPr>
              <a:spLocks noChangeAspect="1"/>
            </p:cNvSpPr>
            <p:nvPr/>
          </p:nvSpPr>
          <p:spPr>
            <a:xfrm>
              <a:off x="449959" y="1288973"/>
              <a:ext cx="206660" cy="108603"/>
            </a:xfrm>
            <a:prstGeom prst="parallelogram">
              <a:avLst>
                <a:gd name="adj" fmla="val 81593"/>
              </a:avLst>
            </a:prstGeom>
            <a:solidFill>
              <a:srgbClr val="DAE3F3">
                <a:alpha val="66000"/>
              </a:srgbClr>
            </a:solidFill>
            <a:ln w="9525" cap="flat" cmpd="sng" algn="ctr">
              <a:solidFill>
                <a:srgbClr val="156082">
                  <a:shade val="15000"/>
                  <a:alpha val="3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129" name="Parallelogram 128">
              <a:extLst>
                <a:ext uri="{FF2B5EF4-FFF2-40B4-BE49-F238E27FC236}">
                  <a16:creationId xmlns:a16="http://schemas.microsoft.com/office/drawing/2014/main" id="{A1C4988E-950F-42FE-AA38-15835590074D}"/>
                </a:ext>
              </a:extLst>
            </p:cNvPr>
            <p:cNvSpPr>
              <a:spLocks noChangeAspect="1"/>
            </p:cNvSpPr>
            <p:nvPr/>
          </p:nvSpPr>
          <p:spPr>
            <a:xfrm>
              <a:off x="861250" y="1148864"/>
              <a:ext cx="206660" cy="108603"/>
            </a:xfrm>
            <a:prstGeom prst="parallelogram">
              <a:avLst>
                <a:gd name="adj" fmla="val 81593"/>
              </a:avLst>
            </a:prstGeom>
            <a:solidFill>
              <a:srgbClr val="DAE3F3">
                <a:alpha val="66000"/>
              </a:srgbClr>
            </a:solidFill>
            <a:ln w="9525" cap="flat" cmpd="sng" algn="ctr">
              <a:solidFill>
                <a:srgbClr val="156082">
                  <a:shade val="15000"/>
                  <a:alpha val="3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130" name="Parallelogram 129">
              <a:extLst>
                <a:ext uri="{FF2B5EF4-FFF2-40B4-BE49-F238E27FC236}">
                  <a16:creationId xmlns:a16="http://schemas.microsoft.com/office/drawing/2014/main" id="{AA76A475-E091-1A5A-86ED-855EA944397A}"/>
                </a:ext>
              </a:extLst>
            </p:cNvPr>
            <p:cNvSpPr>
              <a:spLocks noChangeAspect="1"/>
            </p:cNvSpPr>
            <p:nvPr/>
          </p:nvSpPr>
          <p:spPr>
            <a:xfrm>
              <a:off x="704405" y="1148864"/>
              <a:ext cx="206660" cy="108603"/>
            </a:xfrm>
            <a:prstGeom prst="parallelogram">
              <a:avLst>
                <a:gd name="adj" fmla="val 81593"/>
              </a:avLst>
            </a:prstGeom>
            <a:solidFill>
              <a:srgbClr val="DAE3F3">
                <a:alpha val="66000"/>
              </a:srgbClr>
            </a:solidFill>
            <a:ln w="9525" cap="flat" cmpd="sng" algn="ctr">
              <a:solidFill>
                <a:srgbClr val="156082">
                  <a:shade val="15000"/>
                  <a:alpha val="3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131" name="Parallelogram 130">
              <a:extLst>
                <a:ext uri="{FF2B5EF4-FFF2-40B4-BE49-F238E27FC236}">
                  <a16:creationId xmlns:a16="http://schemas.microsoft.com/office/drawing/2014/main" id="{7B10785A-2335-D3D8-77E9-7189240DDB9E}"/>
                </a:ext>
              </a:extLst>
            </p:cNvPr>
            <p:cNvSpPr>
              <a:spLocks noChangeAspect="1"/>
            </p:cNvSpPr>
            <p:nvPr/>
          </p:nvSpPr>
          <p:spPr>
            <a:xfrm>
              <a:off x="560708" y="1148864"/>
              <a:ext cx="206660" cy="108603"/>
            </a:xfrm>
            <a:prstGeom prst="parallelogram">
              <a:avLst>
                <a:gd name="adj" fmla="val 81593"/>
              </a:avLst>
            </a:prstGeom>
            <a:solidFill>
              <a:srgbClr val="DAE3F3">
                <a:alpha val="66000"/>
              </a:srgbClr>
            </a:solidFill>
            <a:ln w="9525" cap="flat" cmpd="sng" algn="ctr">
              <a:solidFill>
                <a:srgbClr val="156082">
                  <a:shade val="15000"/>
                  <a:alpha val="3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white"/>
                </a:solidFill>
                <a:effectLst/>
                <a:uLnTx/>
                <a:uFillTx/>
                <a:latin typeface="Aptos" panose="02110004020202020204"/>
                <a:ea typeface="+mn-ea"/>
                <a:cs typeface="+mn-cs"/>
              </a:endParaRPr>
            </a:p>
          </p:txBody>
        </p:sp>
      </p:grpSp>
      <p:grpSp>
        <p:nvGrpSpPr>
          <p:cNvPr id="132" name="Group 131">
            <a:extLst>
              <a:ext uri="{FF2B5EF4-FFF2-40B4-BE49-F238E27FC236}">
                <a16:creationId xmlns:a16="http://schemas.microsoft.com/office/drawing/2014/main" id="{AE40745E-87B8-8A09-0AF7-0841C39A5401}"/>
              </a:ext>
            </a:extLst>
          </p:cNvPr>
          <p:cNvGrpSpPr/>
          <p:nvPr/>
        </p:nvGrpSpPr>
        <p:grpSpPr>
          <a:xfrm>
            <a:off x="7150358" y="472362"/>
            <a:ext cx="1415043" cy="981563"/>
            <a:chOff x="-330373" y="214352"/>
            <a:chExt cx="1114208" cy="772884"/>
          </a:xfrm>
        </p:grpSpPr>
        <p:sp>
          <p:nvSpPr>
            <p:cNvPr id="133" name="Parallelogram 132">
              <a:extLst>
                <a:ext uri="{FF2B5EF4-FFF2-40B4-BE49-F238E27FC236}">
                  <a16:creationId xmlns:a16="http://schemas.microsoft.com/office/drawing/2014/main" id="{647DF42A-2C91-B4ED-4D73-737F671A101E}"/>
                </a:ext>
              </a:extLst>
            </p:cNvPr>
            <p:cNvSpPr/>
            <p:nvPr/>
          </p:nvSpPr>
          <p:spPr>
            <a:xfrm rot="16200000" flipV="1">
              <a:off x="157349" y="360240"/>
              <a:ext cx="761822" cy="470045"/>
            </a:xfrm>
            <a:prstGeom prst="parallelogram">
              <a:avLst>
                <a:gd name="adj" fmla="val 124008"/>
              </a:avLst>
            </a:prstGeom>
            <a:solidFill>
              <a:srgbClr val="4EA72E">
                <a:lumMod val="20000"/>
                <a:lumOff val="80000"/>
                <a:alpha val="30000"/>
              </a:srgbClr>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134" name="Rectangle 133">
              <a:extLst>
                <a:ext uri="{FF2B5EF4-FFF2-40B4-BE49-F238E27FC236}">
                  <a16:creationId xmlns:a16="http://schemas.microsoft.com/office/drawing/2014/main" id="{E8D170C3-6C60-EA55-D3A8-FA6E467C7CC8}"/>
                </a:ext>
              </a:extLst>
            </p:cNvPr>
            <p:cNvSpPr/>
            <p:nvPr/>
          </p:nvSpPr>
          <p:spPr>
            <a:xfrm>
              <a:off x="-330373" y="796708"/>
              <a:ext cx="628219" cy="186615"/>
            </a:xfrm>
            <a:prstGeom prst="rect">
              <a:avLst/>
            </a:prstGeom>
            <a:solidFill>
              <a:srgbClr val="4EA72E">
                <a:lumMod val="20000"/>
                <a:lumOff val="80000"/>
                <a:alpha val="30000"/>
              </a:srgbClr>
            </a:solidFill>
            <a:ln w="9525" cap="flat" cmpd="sng" algn="ctr">
              <a:solidFill>
                <a:srgbClr val="4EA72E">
                  <a:alpha val="3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135" name="Parallelogram 134">
              <a:extLst>
                <a:ext uri="{FF2B5EF4-FFF2-40B4-BE49-F238E27FC236}">
                  <a16:creationId xmlns:a16="http://schemas.microsoft.com/office/drawing/2014/main" id="{AC7ACCC5-B58B-F390-DE9A-6C687179ACC7}"/>
                </a:ext>
              </a:extLst>
            </p:cNvPr>
            <p:cNvSpPr/>
            <p:nvPr/>
          </p:nvSpPr>
          <p:spPr>
            <a:xfrm>
              <a:off x="-328494" y="215005"/>
              <a:ext cx="1106545" cy="581504"/>
            </a:xfrm>
            <a:prstGeom prst="parallelogram">
              <a:avLst>
                <a:gd name="adj" fmla="val 81593"/>
              </a:avLst>
            </a:prstGeom>
            <a:solidFill>
              <a:srgbClr val="4EA72E">
                <a:lumMod val="20000"/>
                <a:lumOff val="80000"/>
                <a:alpha val="30000"/>
              </a:srgbClr>
            </a:solidFill>
            <a:ln w="9525" cap="flat" cmpd="sng" algn="ctr">
              <a:solidFill>
                <a:srgbClr val="4EA72E">
                  <a:alpha val="3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white"/>
                </a:solidFill>
                <a:effectLst/>
                <a:uLnTx/>
                <a:uFillTx/>
                <a:latin typeface="Aptos" panose="02110004020202020204"/>
                <a:ea typeface="+mn-ea"/>
                <a:cs typeface="+mn-cs"/>
              </a:endParaRPr>
            </a:p>
          </p:txBody>
        </p:sp>
        <p:cxnSp>
          <p:nvCxnSpPr>
            <p:cNvPr id="136" name="Straight Connector 135">
              <a:extLst>
                <a:ext uri="{FF2B5EF4-FFF2-40B4-BE49-F238E27FC236}">
                  <a16:creationId xmlns:a16="http://schemas.microsoft.com/office/drawing/2014/main" id="{95E5C9D9-6ACE-5C07-ABDD-FCE6F70887ED}"/>
                </a:ext>
              </a:extLst>
            </p:cNvPr>
            <p:cNvCxnSpPr/>
            <p:nvPr/>
          </p:nvCxnSpPr>
          <p:spPr>
            <a:xfrm>
              <a:off x="781003" y="215363"/>
              <a:ext cx="0" cy="181451"/>
            </a:xfrm>
            <a:prstGeom prst="line">
              <a:avLst/>
            </a:prstGeom>
            <a:noFill/>
            <a:ln w="9525" cap="flat" cmpd="sng" algn="ctr">
              <a:solidFill>
                <a:srgbClr val="4EA72E">
                  <a:alpha val="30000"/>
                </a:srgbClr>
              </a:solidFill>
              <a:prstDash val="solid"/>
              <a:miter lim="800000"/>
            </a:ln>
            <a:effectLst/>
          </p:spPr>
        </p:cxnSp>
        <p:cxnSp>
          <p:nvCxnSpPr>
            <p:cNvPr id="137" name="Straight Connector 136">
              <a:extLst>
                <a:ext uri="{FF2B5EF4-FFF2-40B4-BE49-F238E27FC236}">
                  <a16:creationId xmlns:a16="http://schemas.microsoft.com/office/drawing/2014/main" id="{83D78E7B-03A1-0BB5-1491-3DF9C1750C40}"/>
                </a:ext>
              </a:extLst>
            </p:cNvPr>
            <p:cNvCxnSpPr>
              <a:cxnSpLocks noChangeAspect="1"/>
            </p:cNvCxnSpPr>
            <p:nvPr/>
          </p:nvCxnSpPr>
          <p:spPr>
            <a:xfrm flipH="1">
              <a:off x="298184" y="387323"/>
              <a:ext cx="485651" cy="599913"/>
            </a:xfrm>
            <a:prstGeom prst="line">
              <a:avLst/>
            </a:prstGeom>
            <a:noFill/>
            <a:ln w="9525" cap="flat" cmpd="sng" algn="ctr">
              <a:solidFill>
                <a:srgbClr val="4EA72E">
                  <a:alpha val="30000"/>
                </a:srgbClr>
              </a:solidFill>
              <a:prstDash val="solid"/>
              <a:miter lim="800000"/>
            </a:ln>
            <a:effectLst/>
          </p:spPr>
        </p:cxnSp>
      </p:grpSp>
      <p:sp>
        <p:nvSpPr>
          <p:cNvPr id="138" name="Partial Circle 137">
            <a:extLst>
              <a:ext uri="{FF2B5EF4-FFF2-40B4-BE49-F238E27FC236}">
                <a16:creationId xmlns:a16="http://schemas.microsoft.com/office/drawing/2014/main" id="{103E7FDC-9C0F-C780-46ED-7E27F4312D9E}"/>
              </a:ext>
            </a:extLst>
          </p:cNvPr>
          <p:cNvSpPr/>
          <p:nvPr/>
        </p:nvSpPr>
        <p:spPr>
          <a:xfrm>
            <a:off x="7324039" y="-19956"/>
            <a:ext cx="848875" cy="880217"/>
          </a:xfrm>
          <a:prstGeom prst="pie">
            <a:avLst>
              <a:gd name="adj1" fmla="val 3382064"/>
              <a:gd name="adj2" fmla="val 7810978"/>
            </a:avLst>
          </a:prstGeom>
          <a:solidFill>
            <a:srgbClr val="E8E8E8">
              <a:alpha val="60000"/>
            </a:srgbClr>
          </a:solidFill>
          <a:ln w="12700" cap="flat" cmpd="sng" algn="ctr">
            <a:solidFill>
              <a:srgbClr val="156082">
                <a:shade val="15000"/>
              </a:srgbClr>
            </a:solidFill>
            <a:prstDash val="sysDash"/>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black"/>
              </a:solidFill>
              <a:effectLst/>
              <a:uLnTx/>
              <a:uFillTx/>
              <a:latin typeface="Aptos" panose="02110004020202020204"/>
              <a:ea typeface="+mn-ea"/>
              <a:cs typeface="+mn-cs"/>
            </a:endParaRPr>
          </a:p>
        </p:txBody>
      </p:sp>
      <p:sp>
        <p:nvSpPr>
          <p:cNvPr id="139" name="TextBox 8">
            <a:extLst>
              <a:ext uri="{FF2B5EF4-FFF2-40B4-BE49-F238E27FC236}">
                <a16:creationId xmlns:a16="http://schemas.microsoft.com/office/drawing/2014/main" id="{E32AFFA3-0941-08B9-BB94-8E6642320A64}"/>
              </a:ext>
            </a:extLst>
          </p:cNvPr>
          <p:cNvSpPr/>
          <p:nvPr/>
        </p:nvSpPr>
        <p:spPr>
          <a:xfrm>
            <a:off x="7999202" y="2374749"/>
            <a:ext cx="775273" cy="545380"/>
          </a:xfrm>
          <a:prstGeom prst="rect">
            <a:avLst/>
          </a:prstGeom>
          <a:noFill/>
          <a:ln w="0">
            <a:noFill/>
          </a:ln>
          <a:effectLst/>
        </p:spPr>
        <p:txBody>
          <a:bodyPr wrap="square" lIns="90000" tIns="45000" rIns="90000" bIns="45000" anchor="t">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100" b="0" i="0" u="none" strike="noStrike" kern="0" cap="none" spc="-1" normalizeH="0" baseline="0" noProof="0" dirty="0">
                <a:ln>
                  <a:noFill/>
                </a:ln>
                <a:solidFill>
                  <a:srgbClr val="000000"/>
                </a:solidFill>
                <a:effectLst/>
                <a:uLnTx/>
                <a:uFillTx/>
                <a:latin typeface="Calibri"/>
                <a:ea typeface="+mn-ea"/>
                <a:cs typeface="+mn-cs"/>
              </a:rPr>
              <a:t>Mobile</a:t>
            </a:r>
          </a:p>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100" b="0" i="0" u="none" strike="noStrike" kern="0" cap="none" spc="-1" normalizeH="0" baseline="0" noProof="0" dirty="0">
                <a:ln>
                  <a:noFill/>
                </a:ln>
                <a:solidFill>
                  <a:srgbClr val="000000"/>
                </a:solidFill>
                <a:effectLst/>
                <a:uLnTx/>
                <a:uFillTx/>
                <a:latin typeface="Calibri"/>
                <a:ea typeface="+mn-ea"/>
                <a:cs typeface="+mn-cs"/>
              </a:rPr>
              <a:t>User</a:t>
            </a:r>
            <a:endParaRPr kumimoji="0" lang="en-US" sz="1100" b="0" i="0" u="none" strike="noStrike" kern="0" cap="none" spc="-1" normalizeH="0" baseline="0" noProof="0" dirty="0">
              <a:ln>
                <a:noFill/>
              </a:ln>
              <a:solidFill>
                <a:prstClr val="black"/>
              </a:solidFill>
              <a:effectLst/>
              <a:uLnTx/>
              <a:uFillTx/>
              <a:latin typeface="Aptos" panose="02110004020202020204"/>
              <a:ea typeface="+mn-ea"/>
              <a:cs typeface="+mn-cs"/>
            </a:endParaRPr>
          </a:p>
        </p:txBody>
      </p:sp>
      <p:sp>
        <p:nvSpPr>
          <p:cNvPr id="140" name="TextBox 139">
            <a:extLst>
              <a:ext uri="{FF2B5EF4-FFF2-40B4-BE49-F238E27FC236}">
                <a16:creationId xmlns:a16="http://schemas.microsoft.com/office/drawing/2014/main" id="{6EC4D97F-D7B9-7DFE-D5E4-24A4CC7377E7}"/>
              </a:ext>
            </a:extLst>
          </p:cNvPr>
          <p:cNvSpPr txBox="1"/>
          <p:nvPr/>
        </p:nvSpPr>
        <p:spPr>
          <a:xfrm>
            <a:off x="8372914" y="74036"/>
            <a:ext cx="868033" cy="390877"/>
          </a:xfrm>
          <a:prstGeom prst="rect">
            <a:avLst/>
          </a:prstGeom>
          <a:noFill/>
        </p:spPr>
        <p:txBody>
          <a:bodyPr wrap="square">
            <a:spAutoFit/>
          </a:bodyPr>
          <a:lstStyle/>
          <a:p>
            <a:pPr algn="ctr" defTabSz="457200"/>
            <a:r>
              <a:rPr lang="en-US" sz="1400" spc="-1" dirty="0">
                <a:solidFill>
                  <a:srgbClr val="000000"/>
                </a:solidFill>
                <a:latin typeface="Calibri"/>
              </a:rPr>
              <a:t>SIM</a:t>
            </a:r>
            <a:endParaRPr lang="en-DE" sz="1400" dirty="0">
              <a:solidFill>
                <a:prstClr val="black"/>
              </a:solidFill>
              <a:latin typeface="Aptos" panose="02110004020202020204"/>
            </a:endParaRPr>
          </a:p>
        </p:txBody>
      </p:sp>
      <p:grpSp>
        <p:nvGrpSpPr>
          <p:cNvPr id="141" name="Group 140">
            <a:extLst>
              <a:ext uri="{FF2B5EF4-FFF2-40B4-BE49-F238E27FC236}">
                <a16:creationId xmlns:a16="http://schemas.microsoft.com/office/drawing/2014/main" id="{A445D039-ED44-A300-94A9-F39DCD496CDE}"/>
              </a:ext>
            </a:extLst>
          </p:cNvPr>
          <p:cNvGrpSpPr/>
          <p:nvPr/>
        </p:nvGrpSpPr>
        <p:grpSpPr>
          <a:xfrm>
            <a:off x="8396950" y="2577675"/>
            <a:ext cx="1005354" cy="609271"/>
            <a:chOff x="736556" y="3669699"/>
            <a:chExt cx="2211302" cy="1167122"/>
          </a:xfrm>
        </p:grpSpPr>
        <p:sp>
          <p:nvSpPr>
            <p:cNvPr id="142" name="Oval 141">
              <a:extLst>
                <a:ext uri="{FF2B5EF4-FFF2-40B4-BE49-F238E27FC236}">
                  <a16:creationId xmlns:a16="http://schemas.microsoft.com/office/drawing/2014/main" id="{C30A4249-FFA9-97B4-5F62-5FEA5FED6502}"/>
                </a:ext>
              </a:extLst>
            </p:cNvPr>
            <p:cNvSpPr/>
            <p:nvPr/>
          </p:nvSpPr>
          <p:spPr>
            <a:xfrm>
              <a:off x="736556" y="4178730"/>
              <a:ext cx="2211302" cy="658091"/>
            </a:xfrm>
            <a:prstGeom prst="ellipse">
              <a:avLst/>
            </a:prstGeom>
            <a:solidFill>
              <a:srgbClr val="FFE6CB"/>
            </a:solidFill>
            <a:ln w="19050" cap="flat" cmpd="sng" algn="ctr">
              <a:solidFill>
                <a:srgbClr val="156082">
                  <a:shade val="15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DE" sz="1800" b="0" i="0" u="none" strike="noStrike" kern="0" cap="none" spc="0" normalizeH="0" baseline="0" noProof="0">
                <a:ln>
                  <a:noFill/>
                </a:ln>
                <a:solidFill>
                  <a:prstClr val="white"/>
                </a:solidFill>
                <a:effectLst/>
                <a:uLnTx/>
                <a:uFillTx/>
                <a:latin typeface="Aptos" panose="02110004020202020204"/>
                <a:ea typeface="+mn-ea"/>
                <a:cs typeface="+mn-cs"/>
              </a:endParaRPr>
            </a:p>
          </p:txBody>
        </p:sp>
        <p:pic>
          <p:nvPicPr>
            <p:cNvPr id="143" name="Graphic 35" descr="Smart Phone with solid fill">
              <a:extLst>
                <a:ext uri="{FF2B5EF4-FFF2-40B4-BE49-F238E27FC236}">
                  <a16:creationId xmlns:a16="http://schemas.microsoft.com/office/drawing/2014/main" id="{482C172E-4305-E4B0-79BB-E56A9F88A431}"/>
                </a:ext>
              </a:extLst>
            </p:cNvPr>
            <p:cNvPicPr/>
            <p:nvPr/>
          </p:nvPicPr>
          <p:blipFill>
            <a:blip r:embed="rId2"/>
            <a:stretch/>
          </p:blipFill>
          <p:spPr>
            <a:xfrm rot="1730551">
              <a:off x="2115515" y="3755021"/>
              <a:ext cx="616517" cy="570959"/>
            </a:xfrm>
            <a:prstGeom prst="rect">
              <a:avLst/>
            </a:prstGeom>
            <a:ln w="0">
              <a:noFill/>
            </a:ln>
          </p:spPr>
        </p:pic>
        <p:pic>
          <p:nvPicPr>
            <p:cNvPr id="144" name="Graphic 143" descr="Walk with solid fill">
              <a:extLst>
                <a:ext uri="{FF2B5EF4-FFF2-40B4-BE49-F238E27FC236}">
                  <a16:creationId xmlns:a16="http://schemas.microsoft.com/office/drawing/2014/main" id="{54C8E097-3FD6-A556-6C81-7772DFFEC17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54497" y="3669699"/>
              <a:ext cx="914400" cy="914400"/>
            </a:xfrm>
            <a:prstGeom prst="rect">
              <a:avLst/>
            </a:prstGeom>
          </p:spPr>
        </p:pic>
      </p:grpSp>
      <p:cxnSp>
        <p:nvCxnSpPr>
          <p:cNvPr id="145" name="Straight Arrow Connector 144">
            <a:extLst>
              <a:ext uri="{FF2B5EF4-FFF2-40B4-BE49-F238E27FC236}">
                <a16:creationId xmlns:a16="http://schemas.microsoft.com/office/drawing/2014/main" id="{58BEF8B8-3ACE-A13D-354A-3ED3355FE2BC}"/>
              </a:ext>
            </a:extLst>
          </p:cNvPr>
          <p:cNvCxnSpPr>
            <a:cxnSpLocks/>
          </p:cNvCxnSpPr>
          <p:nvPr/>
        </p:nvCxnSpPr>
        <p:spPr>
          <a:xfrm flipH="1">
            <a:off x="6321614" y="2217654"/>
            <a:ext cx="554238" cy="751740"/>
          </a:xfrm>
          <a:prstGeom prst="straightConnector1">
            <a:avLst/>
          </a:prstGeom>
          <a:noFill/>
          <a:ln w="12700" cap="flat" cmpd="sng" algn="ctr">
            <a:solidFill>
              <a:sysClr val="windowText" lastClr="000000"/>
            </a:solidFill>
            <a:prstDash val="solid"/>
            <a:miter lim="800000"/>
            <a:tailEnd type="triangle" w="med" len="med"/>
          </a:ln>
          <a:effectLst/>
        </p:spPr>
      </p:cxnSp>
      <mc:AlternateContent xmlns:mc="http://schemas.openxmlformats.org/markup-compatibility/2006" xmlns:a14="http://schemas.microsoft.com/office/drawing/2010/main">
        <mc:Choice Requires="a14">
          <p:sp>
            <p:nvSpPr>
              <p:cNvPr id="146" name="TextBox 145">
                <a:extLst>
                  <a:ext uri="{FF2B5EF4-FFF2-40B4-BE49-F238E27FC236}">
                    <a16:creationId xmlns:a16="http://schemas.microsoft.com/office/drawing/2014/main" id="{8DA063A6-6952-FCEE-92B6-2E115EDBAEB1}"/>
                  </a:ext>
                </a:extLst>
              </p:cNvPr>
              <p:cNvSpPr txBox="1"/>
              <p:nvPr/>
            </p:nvSpPr>
            <p:spPr>
              <a:xfrm>
                <a:off x="8436248" y="1032059"/>
                <a:ext cx="1558853" cy="291618"/>
              </a:xfrm>
              <a:prstGeom prst="rect">
                <a:avLst/>
              </a:prstGeom>
              <a:noFill/>
            </p:spPr>
            <p:txBody>
              <a:bodyPr wrap="square">
                <a:spAutoFit/>
              </a:bodyPr>
              <a:lstStyle/>
              <a:p>
                <a:pPr defTabSz="457200"/>
                <a:r>
                  <a:rPr lang="en-US" sz="1200" spc="-1" dirty="0">
                    <a:solidFill>
                      <a:srgbClr val="000000"/>
                    </a:solidFill>
                    <a:latin typeface="Calibri"/>
                  </a:rPr>
                  <a:t>Input Layer </a:t>
                </a:r>
                <a14:m>
                  <m:oMath xmlns:m="http://schemas.openxmlformats.org/officeDocument/2006/math">
                    <m:sSub>
                      <m:sSubPr>
                        <m:ctrlPr>
                          <a:rPr lang="de-DE" sz="1200" b="0" i="1" spc="-1" smtClean="0">
                            <a:solidFill>
                              <a:srgbClr val="000000"/>
                            </a:solidFill>
                            <a:latin typeface="Cambria Math" panose="02040503050406030204" pitchFamily="18" charset="0"/>
                          </a:rPr>
                        </m:ctrlPr>
                      </m:sSubPr>
                      <m:e>
                        <m:r>
                          <a:rPr lang="de-DE" sz="1200" b="0" i="1" spc="-1" smtClean="0">
                            <a:solidFill>
                              <a:srgbClr val="000000"/>
                            </a:solidFill>
                            <a:latin typeface="Cambria Math" panose="02040503050406030204" pitchFamily="18" charset="0"/>
                          </a:rPr>
                          <m:t>𝑁</m:t>
                        </m:r>
                      </m:e>
                      <m:sub>
                        <m:r>
                          <a:rPr lang="de-DE" sz="1200" b="0" i="1" spc="-1" smtClean="0">
                            <a:solidFill>
                              <a:srgbClr val="000000"/>
                            </a:solidFill>
                            <a:latin typeface="Cambria Math" panose="02040503050406030204" pitchFamily="18" charset="0"/>
                          </a:rPr>
                          <m:t>𝑥</m:t>
                        </m:r>
                      </m:sub>
                    </m:sSub>
                    <m:r>
                      <a:rPr lang="de-DE" sz="1200" b="0" i="1" spc="-1" smtClean="0">
                        <a:solidFill>
                          <a:srgbClr val="000000"/>
                        </a:solidFill>
                        <a:latin typeface="Cambria Math" panose="02040503050406030204" pitchFamily="18" charset="0"/>
                        <a:ea typeface="Cambria Math" panose="02040503050406030204" pitchFamily="18" charset="0"/>
                      </a:rPr>
                      <m:t>×</m:t>
                    </m:r>
                    <m:sSub>
                      <m:sSubPr>
                        <m:ctrlPr>
                          <a:rPr lang="de-DE" sz="1200" i="1" spc="-1">
                            <a:solidFill>
                              <a:srgbClr val="000000"/>
                            </a:solidFill>
                            <a:latin typeface="Cambria Math" panose="02040503050406030204" pitchFamily="18" charset="0"/>
                          </a:rPr>
                        </m:ctrlPr>
                      </m:sSubPr>
                      <m:e>
                        <m:r>
                          <a:rPr lang="de-DE" sz="1200" i="1" spc="-1">
                            <a:solidFill>
                              <a:srgbClr val="000000"/>
                            </a:solidFill>
                            <a:latin typeface="Cambria Math" panose="02040503050406030204" pitchFamily="18" charset="0"/>
                          </a:rPr>
                          <m:t>𝑁</m:t>
                        </m:r>
                      </m:e>
                      <m:sub>
                        <m:r>
                          <a:rPr lang="de-DE" sz="1200" b="0" i="1" spc="-1" smtClean="0">
                            <a:solidFill>
                              <a:srgbClr val="000000"/>
                            </a:solidFill>
                            <a:latin typeface="Cambria Math" panose="02040503050406030204" pitchFamily="18" charset="0"/>
                          </a:rPr>
                          <m:t>𝑦</m:t>
                        </m:r>
                      </m:sub>
                    </m:sSub>
                  </m:oMath>
                </a14:m>
                <a:endParaRPr lang="en-DE" sz="1200" dirty="0">
                  <a:solidFill>
                    <a:prstClr val="black"/>
                  </a:solidFill>
                  <a:latin typeface="Aptos" panose="02110004020202020204"/>
                </a:endParaRPr>
              </a:p>
            </p:txBody>
          </p:sp>
        </mc:Choice>
        <mc:Fallback xmlns="">
          <p:sp>
            <p:nvSpPr>
              <p:cNvPr id="146" name="TextBox 145">
                <a:extLst>
                  <a:ext uri="{FF2B5EF4-FFF2-40B4-BE49-F238E27FC236}">
                    <a16:creationId xmlns:a16="http://schemas.microsoft.com/office/drawing/2014/main" id="{8DA063A6-6952-FCEE-92B6-2E115EDBAEB1}"/>
                  </a:ext>
                </a:extLst>
              </p:cNvPr>
              <p:cNvSpPr txBox="1">
                <a:spLocks noRot="1" noChangeAspect="1" noMove="1" noResize="1" noEditPoints="1" noAdjustHandles="1" noChangeArrowheads="1" noChangeShapeType="1" noTextEdit="1"/>
              </p:cNvSpPr>
              <p:nvPr/>
            </p:nvSpPr>
            <p:spPr>
              <a:xfrm>
                <a:off x="8436248" y="1032059"/>
                <a:ext cx="1558853" cy="291618"/>
              </a:xfrm>
              <a:prstGeom prst="rect">
                <a:avLst/>
              </a:prstGeom>
              <a:blipFill>
                <a:blip r:embed="rId5"/>
                <a:stretch>
                  <a:fillRect l="-391" b="-12500"/>
                </a:stretch>
              </a:blipFill>
            </p:spPr>
            <p:txBody>
              <a:bodyPr/>
              <a:lstStyle/>
              <a:p>
                <a:r>
                  <a:rPr lang="LID4096">
                    <a:noFill/>
                  </a:rPr>
                  <a:t> </a:t>
                </a:r>
              </a:p>
            </p:txBody>
          </p:sp>
        </mc:Fallback>
      </mc:AlternateContent>
      <p:cxnSp>
        <p:nvCxnSpPr>
          <p:cNvPr id="147" name="Straight Arrow Connector 146">
            <a:extLst>
              <a:ext uri="{FF2B5EF4-FFF2-40B4-BE49-F238E27FC236}">
                <a16:creationId xmlns:a16="http://schemas.microsoft.com/office/drawing/2014/main" id="{AA344988-834E-3C3F-3219-4AFFAA258B6E}"/>
              </a:ext>
            </a:extLst>
          </p:cNvPr>
          <p:cNvCxnSpPr>
            <a:cxnSpLocks/>
          </p:cNvCxnSpPr>
          <p:nvPr/>
        </p:nvCxnSpPr>
        <p:spPr>
          <a:xfrm flipH="1" flipV="1">
            <a:off x="6841108" y="834101"/>
            <a:ext cx="31803" cy="1377133"/>
          </a:xfrm>
          <a:prstGeom prst="straightConnector1">
            <a:avLst/>
          </a:prstGeom>
          <a:noFill/>
          <a:ln w="12700" cap="flat" cmpd="sng" algn="ctr">
            <a:solidFill>
              <a:sysClr val="windowText" lastClr="000000"/>
            </a:solidFill>
            <a:prstDash val="solid"/>
            <a:miter lim="800000"/>
            <a:tailEnd type="triangle" w="med" len="med"/>
          </a:ln>
          <a:effectLst/>
        </p:spPr>
      </p:cxnSp>
      <p:grpSp>
        <p:nvGrpSpPr>
          <p:cNvPr id="148" name="Group 147">
            <a:extLst>
              <a:ext uri="{FF2B5EF4-FFF2-40B4-BE49-F238E27FC236}">
                <a16:creationId xmlns:a16="http://schemas.microsoft.com/office/drawing/2014/main" id="{3A941C91-CD88-360C-CEB3-57659713CD75}"/>
              </a:ext>
            </a:extLst>
          </p:cNvPr>
          <p:cNvGrpSpPr/>
          <p:nvPr/>
        </p:nvGrpSpPr>
        <p:grpSpPr>
          <a:xfrm>
            <a:off x="7124473" y="122250"/>
            <a:ext cx="1211509" cy="627631"/>
            <a:chOff x="508886" y="507121"/>
            <a:chExt cx="953945" cy="494198"/>
          </a:xfrm>
        </p:grpSpPr>
        <p:grpSp>
          <p:nvGrpSpPr>
            <p:cNvPr id="149" name="Group 148">
              <a:extLst>
                <a:ext uri="{FF2B5EF4-FFF2-40B4-BE49-F238E27FC236}">
                  <a16:creationId xmlns:a16="http://schemas.microsoft.com/office/drawing/2014/main" id="{AA976988-4C00-0CCE-ECAF-D59CB3E066B3}"/>
                </a:ext>
              </a:extLst>
            </p:cNvPr>
            <p:cNvGrpSpPr/>
            <p:nvPr/>
          </p:nvGrpSpPr>
          <p:grpSpPr>
            <a:xfrm flipV="1">
              <a:off x="618204" y="785163"/>
              <a:ext cx="68712" cy="92593"/>
              <a:chOff x="1844231" y="869163"/>
              <a:chExt cx="108640" cy="146399"/>
            </a:xfrm>
          </p:grpSpPr>
          <p:cxnSp>
            <p:nvCxnSpPr>
              <p:cNvPr id="210" name="Straight Connector 209">
                <a:extLst>
                  <a:ext uri="{FF2B5EF4-FFF2-40B4-BE49-F238E27FC236}">
                    <a16:creationId xmlns:a16="http://schemas.microsoft.com/office/drawing/2014/main" id="{F325F1C9-2E74-8CD0-6F4C-71CDFFF32E4B}"/>
                  </a:ext>
                </a:extLst>
              </p:cNvPr>
              <p:cNvCxnSpPr/>
              <p:nvPr/>
            </p:nvCxnSpPr>
            <p:spPr>
              <a:xfrm>
                <a:off x="1876425" y="871562"/>
                <a:ext cx="0" cy="144000"/>
              </a:xfrm>
              <a:prstGeom prst="line">
                <a:avLst/>
              </a:prstGeom>
              <a:noFill/>
              <a:ln w="9525" cap="flat" cmpd="sng" algn="ctr">
                <a:solidFill>
                  <a:srgbClr val="4472C4">
                    <a:shade val="95000"/>
                    <a:satMod val="105000"/>
                    <a:alpha val="40000"/>
                  </a:srgbClr>
                </a:solidFill>
                <a:prstDash val="solid"/>
                <a:miter/>
              </a:ln>
              <a:effectLst/>
            </p:spPr>
          </p:cxnSp>
          <p:cxnSp>
            <p:nvCxnSpPr>
              <p:cNvPr id="211" name="Straight Connector 210">
                <a:extLst>
                  <a:ext uri="{FF2B5EF4-FFF2-40B4-BE49-F238E27FC236}">
                    <a16:creationId xmlns:a16="http://schemas.microsoft.com/office/drawing/2014/main" id="{C3A71CE3-51AF-78A3-D6E4-67E44BA5CDCB}"/>
                  </a:ext>
                </a:extLst>
              </p:cNvPr>
              <p:cNvCxnSpPr>
                <a:cxnSpLocks/>
              </p:cNvCxnSpPr>
              <p:nvPr/>
            </p:nvCxnSpPr>
            <p:spPr>
              <a:xfrm rot="2700000">
                <a:off x="1907871" y="872338"/>
                <a:ext cx="0" cy="90000"/>
              </a:xfrm>
              <a:prstGeom prst="line">
                <a:avLst/>
              </a:prstGeom>
              <a:noFill/>
              <a:ln w="9525" cap="flat" cmpd="sng" algn="ctr">
                <a:solidFill>
                  <a:srgbClr val="4472C4">
                    <a:shade val="95000"/>
                    <a:satMod val="105000"/>
                    <a:alpha val="40000"/>
                  </a:srgbClr>
                </a:solidFill>
                <a:prstDash val="solid"/>
                <a:miter/>
              </a:ln>
              <a:effectLst/>
            </p:spPr>
          </p:cxnSp>
          <p:cxnSp>
            <p:nvCxnSpPr>
              <p:cNvPr id="212" name="Straight Connector 211">
                <a:extLst>
                  <a:ext uri="{FF2B5EF4-FFF2-40B4-BE49-F238E27FC236}">
                    <a16:creationId xmlns:a16="http://schemas.microsoft.com/office/drawing/2014/main" id="{7AE7CAA2-11D3-4BC7-AF7F-FFB896CA5B74}"/>
                  </a:ext>
                </a:extLst>
              </p:cNvPr>
              <p:cNvCxnSpPr>
                <a:cxnSpLocks/>
              </p:cNvCxnSpPr>
              <p:nvPr/>
            </p:nvCxnSpPr>
            <p:spPr>
              <a:xfrm rot="18900000" flipV="1">
                <a:off x="1844231" y="869163"/>
                <a:ext cx="0" cy="90000"/>
              </a:xfrm>
              <a:prstGeom prst="line">
                <a:avLst/>
              </a:prstGeom>
              <a:noFill/>
              <a:ln w="9525" cap="flat" cmpd="sng" algn="ctr">
                <a:solidFill>
                  <a:srgbClr val="4472C4">
                    <a:shade val="95000"/>
                    <a:satMod val="105000"/>
                    <a:alpha val="40000"/>
                  </a:srgbClr>
                </a:solidFill>
                <a:prstDash val="solid"/>
                <a:miter/>
              </a:ln>
              <a:effectLst/>
            </p:spPr>
          </p:cxnSp>
        </p:grpSp>
        <p:grpSp>
          <p:nvGrpSpPr>
            <p:cNvPr id="150" name="Group 149">
              <a:extLst>
                <a:ext uri="{FF2B5EF4-FFF2-40B4-BE49-F238E27FC236}">
                  <a16:creationId xmlns:a16="http://schemas.microsoft.com/office/drawing/2014/main" id="{DDA1E846-C068-76AA-49C5-84BAAAD00A05}"/>
                </a:ext>
              </a:extLst>
            </p:cNvPr>
            <p:cNvGrpSpPr/>
            <p:nvPr/>
          </p:nvGrpSpPr>
          <p:grpSpPr>
            <a:xfrm flipV="1">
              <a:off x="1048090" y="908726"/>
              <a:ext cx="68712" cy="92593"/>
              <a:chOff x="1844231" y="869163"/>
              <a:chExt cx="108640" cy="146399"/>
            </a:xfrm>
          </p:grpSpPr>
          <p:cxnSp>
            <p:nvCxnSpPr>
              <p:cNvPr id="207" name="Straight Connector 206">
                <a:extLst>
                  <a:ext uri="{FF2B5EF4-FFF2-40B4-BE49-F238E27FC236}">
                    <a16:creationId xmlns:a16="http://schemas.microsoft.com/office/drawing/2014/main" id="{7AB12A11-2165-F513-A3D1-8B8650FDE31B}"/>
                  </a:ext>
                </a:extLst>
              </p:cNvPr>
              <p:cNvCxnSpPr/>
              <p:nvPr/>
            </p:nvCxnSpPr>
            <p:spPr>
              <a:xfrm>
                <a:off x="1876425" y="871562"/>
                <a:ext cx="0" cy="144000"/>
              </a:xfrm>
              <a:prstGeom prst="line">
                <a:avLst/>
              </a:prstGeom>
              <a:noFill/>
              <a:ln w="9525" cap="flat" cmpd="sng" algn="ctr">
                <a:solidFill>
                  <a:srgbClr val="4472C4">
                    <a:shade val="95000"/>
                    <a:satMod val="105000"/>
                    <a:alpha val="40000"/>
                  </a:srgbClr>
                </a:solidFill>
                <a:prstDash val="solid"/>
                <a:miter/>
              </a:ln>
              <a:effectLst/>
            </p:spPr>
          </p:cxnSp>
          <p:cxnSp>
            <p:nvCxnSpPr>
              <p:cNvPr id="208" name="Straight Connector 207">
                <a:extLst>
                  <a:ext uri="{FF2B5EF4-FFF2-40B4-BE49-F238E27FC236}">
                    <a16:creationId xmlns:a16="http://schemas.microsoft.com/office/drawing/2014/main" id="{5D6B7BDE-3CEA-563E-BE5E-8434E88BDB99}"/>
                  </a:ext>
                </a:extLst>
              </p:cNvPr>
              <p:cNvCxnSpPr>
                <a:cxnSpLocks/>
              </p:cNvCxnSpPr>
              <p:nvPr/>
            </p:nvCxnSpPr>
            <p:spPr>
              <a:xfrm rot="2700000">
                <a:off x="1907871" y="872338"/>
                <a:ext cx="0" cy="90000"/>
              </a:xfrm>
              <a:prstGeom prst="line">
                <a:avLst/>
              </a:prstGeom>
              <a:noFill/>
              <a:ln w="9525" cap="flat" cmpd="sng" algn="ctr">
                <a:solidFill>
                  <a:srgbClr val="4472C4">
                    <a:shade val="95000"/>
                    <a:satMod val="105000"/>
                    <a:alpha val="40000"/>
                  </a:srgbClr>
                </a:solidFill>
                <a:prstDash val="solid"/>
                <a:miter/>
              </a:ln>
              <a:effectLst/>
            </p:spPr>
          </p:cxnSp>
          <p:cxnSp>
            <p:nvCxnSpPr>
              <p:cNvPr id="209" name="Straight Connector 208">
                <a:extLst>
                  <a:ext uri="{FF2B5EF4-FFF2-40B4-BE49-F238E27FC236}">
                    <a16:creationId xmlns:a16="http://schemas.microsoft.com/office/drawing/2014/main" id="{4075F1E0-F1B0-0D7B-D908-E8DE8072C356}"/>
                  </a:ext>
                </a:extLst>
              </p:cNvPr>
              <p:cNvCxnSpPr>
                <a:cxnSpLocks/>
              </p:cNvCxnSpPr>
              <p:nvPr/>
            </p:nvCxnSpPr>
            <p:spPr>
              <a:xfrm rot="18900000" flipV="1">
                <a:off x="1844231" y="869163"/>
                <a:ext cx="0" cy="90000"/>
              </a:xfrm>
              <a:prstGeom prst="line">
                <a:avLst/>
              </a:prstGeom>
              <a:noFill/>
              <a:ln w="9525" cap="flat" cmpd="sng" algn="ctr">
                <a:solidFill>
                  <a:srgbClr val="4472C4">
                    <a:shade val="95000"/>
                    <a:satMod val="105000"/>
                    <a:alpha val="40000"/>
                  </a:srgbClr>
                </a:solidFill>
                <a:prstDash val="solid"/>
                <a:miter/>
              </a:ln>
              <a:effectLst/>
            </p:spPr>
          </p:cxnSp>
        </p:grpSp>
        <p:grpSp>
          <p:nvGrpSpPr>
            <p:cNvPr id="151" name="Group 150">
              <a:extLst>
                <a:ext uri="{FF2B5EF4-FFF2-40B4-BE49-F238E27FC236}">
                  <a16:creationId xmlns:a16="http://schemas.microsoft.com/office/drawing/2014/main" id="{AE212A1A-A994-FCBF-1643-06E0BDE9905D}"/>
                </a:ext>
              </a:extLst>
            </p:cNvPr>
            <p:cNvGrpSpPr/>
            <p:nvPr/>
          </p:nvGrpSpPr>
          <p:grpSpPr>
            <a:xfrm flipV="1">
              <a:off x="1157408" y="786581"/>
              <a:ext cx="68712" cy="92593"/>
              <a:chOff x="1844231" y="869163"/>
              <a:chExt cx="108640" cy="146399"/>
            </a:xfrm>
          </p:grpSpPr>
          <p:cxnSp>
            <p:nvCxnSpPr>
              <p:cNvPr id="204" name="Straight Connector 203">
                <a:extLst>
                  <a:ext uri="{FF2B5EF4-FFF2-40B4-BE49-F238E27FC236}">
                    <a16:creationId xmlns:a16="http://schemas.microsoft.com/office/drawing/2014/main" id="{390B5649-1592-5685-5A68-E0E2D87752E8}"/>
                  </a:ext>
                </a:extLst>
              </p:cNvPr>
              <p:cNvCxnSpPr/>
              <p:nvPr/>
            </p:nvCxnSpPr>
            <p:spPr>
              <a:xfrm>
                <a:off x="1876425" y="871562"/>
                <a:ext cx="0" cy="144000"/>
              </a:xfrm>
              <a:prstGeom prst="line">
                <a:avLst/>
              </a:prstGeom>
              <a:noFill/>
              <a:ln w="9525" cap="flat" cmpd="sng" algn="ctr">
                <a:solidFill>
                  <a:srgbClr val="4472C4">
                    <a:shade val="95000"/>
                    <a:satMod val="105000"/>
                    <a:alpha val="40000"/>
                  </a:srgbClr>
                </a:solidFill>
                <a:prstDash val="solid"/>
                <a:miter/>
              </a:ln>
              <a:effectLst/>
            </p:spPr>
          </p:cxnSp>
          <p:cxnSp>
            <p:nvCxnSpPr>
              <p:cNvPr id="205" name="Straight Connector 204">
                <a:extLst>
                  <a:ext uri="{FF2B5EF4-FFF2-40B4-BE49-F238E27FC236}">
                    <a16:creationId xmlns:a16="http://schemas.microsoft.com/office/drawing/2014/main" id="{9E94BED6-7DE7-0554-69BA-62E3C6E73B65}"/>
                  </a:ext>
                </a:extLst>
              </p:cNvPr>
              <p:cNvCxnSpPr>
                <a:cxnSpLocks/>
              </p:cNvCxnSpPr>
              <p:nvPr/>
            </p:nvCxnSpPr>
            <p:spPr>
              <a:xfrm rot="2700000">
                <a:off x="1907871" y="872338"/>
                <a:ext cx="0" cy="90000"/>
              </a:xfrm>
              <a:prstGeom prst="line">
                <a:avLst/>
              </a:prstGeom>
              <a:noFill/>
              <a:ln w="9525" cap="flat" cmpd="sng" algn="ctr">
                <a:solidFill>
                  <a:srgbClr val="4472C4">
                    <a:shade val="95000"/>
                    <a:satMod val="105000"/>
                    <a:alpha val="40000"/>
                  </a:srgbClr>
                </a:solidFill>
                <a:prstDash val="solid"/>
                <a:miter/>
              </a:ln>
              <a:effectLst/>
            </p:spPr>
          </p:cxnSp>
          <p:cxnSp>
            <p:nvCxnSpPr>
              <p:cNvPr id="206" name="Straight Connector 205">
                <a:extLst>
                  <a:ext uri="{FF2B5EF4-FFF2-40B4-BE49-F238E27FC236}">
                    <a16:creationId xmlns:a16="http://schemas.microsoft.com/office/drawing/2014/main" id="{A46999D8-7B49-2010-2083-32364645AC70}"/>
                  </a:ext>
                </a:extLst>
              </p:cNvPr>
              <p:cNvCxnSpPr>
                <a:cxnSpLocks/>
              </p:cNvCxnSpPr>
              <p:nvPr/>
            </p:nvCxnSpPr>
            <p:spPr>
              <a:xfrm rot="18900000" flipV="1">
                <a:off x="1844231" y="869163"/>
                <a:ext cx="0" cy="90000"/>
              </a:xfrm>
              <a:prstGeom prst="line">
                <a:avLst/>
              </a:prstGeom>
              <a:noFill/>
              <a:ln w="9525" cap="flat" cmpd="sng" algn="ctr">
                <a:solidFill>
                  <a:srgbClr val="4472C4">
                    <a:shade val="95000"/>
                    <a:satMod val="105000"/>
                    <a:alpha val="40000"/>
                  </a:srgbClr>
                </a:solidFill>
                <a:prstDash val="solid"/>
                <a:miter/>
              </a:ln>
              <a:effectLst/>
            </p:spPr>
          </p:cxnSp>
        </p:grpSp>
        <p:grpSp>
          <p:nvGrpSpPr>
            <p:cNvPr id="152" name="Group 151">
              <a:extLst>
                <a:ext uri="{FF2B5EF4-FFF2-40B4-BE49-F238E27FC236}">
                  <a16:creationId xmlns:a16="http://schemas.microsoft.com/office/drawing/2014/main" id="{4CE997C2-9F0A-6459-4999-ED0147F31733}"/>
                </a:ext>
              </a:extLst>
            </p:cNvPr>
            <p:cNvGrpSpPr/>
            <p:nvPr/>
          </p:nvGrpSpPr>
          <p:grpSpPr>
            <a:xfrm flipV="1">
              <a:off x="1287796" y="634202"/>
              <a:ext cx="68712" cy="92593"/>
              <a:chOff x="1844231" y="869163"/>
              <a:chExt cx="108640" cy="146399"/>
            </a:xfrm>
          </p:grpSpPr>
          <p:cxnSp>
            <p:nvCxnSpPr>
              <p:cNvPr id="201" name="Straight Connector 200">
                <a:extLst>
                  <a:ext uri="{FF2B5EF4-FFF2-40B4-BE49-F238E27FC236}">
                    <a16:creationId xmlns:a16="http://schemas.microsoft.com/office/drawing/2014/main" id="{F4031111-A222-C0BD-0627-C0F5AB6FF6FF}"/>
                  </a:ext>
                </a:extLst>
              </p:cNvPr>
              <p:cNvCxnSpPr/>
              <p:nvPr/>
            </p:nvCxnSpPr>
            <p:spPr>
              <a:xfrm>
                <a:off x="1876425" y="871562"/>
                <a:ext cx="0" cy="144000"/>
              </a:xfrm>
              <a:prstGeom prst="line">
                <a:avLst/>
              </a:prstGeom>
              <a:noFill/>
              <a:ln w="9525" cap="flat" cmpd="sng" algn="ctr">
                <a:solidFill>
                  <a:srgbClr val="4472C4">
                    <a:shade val="95000"/>
                    <a:satMod val="105000"/>
                    <a:alpha val="40000"/>
                  </a:srgbClr>
                </a:solidFill>
                <a:prstDash val="solid"/>
                <a:miter/>
              </a:ln>
              <a:effectLst/>
            </p:spPr>
          </p:cxnSp>
          <p:cxnSp>
            <p:nvCxnSpPr>
              <p:cNvPr id="202" name="Straight Connector 201">
                <a:extLst>
                  <a:ext uri="{FF2B5EF4-FFF2-40B4-BE49-F238E27FC236}">
                    <a16:creationId xmlns:a16="http://schemas.microsoft.com/office/drawing/2014/main" id="{0E4F058A-BDD7-967C-AF43-80425B4E00C7}"/>
                  </a:ext>
                </a:extLst>
              </p:cNvPr>
              <p:cNvCxnSpPr>
                <a:cxnSpLocks/>
              </p:cNvCxnSpPr>
              <p:nvPr/>
            </p:nvCxnSpPr>
            <p:spPr>
              <a:xfrm rot="2700000">
                <a:off x="1907871" y="872338"/>
                <a:ext cx="0" cy="90000"/>
              </a:xfrm>
              <a:prstGeom prst="line">
                <a:avLst/>
              </a:prstGeom>
              <a:noFill/>
              <a:ln w="9525" cap="flat" cmpd="sng" algn="ctr">
                <a:solidFill>
                  <a:srgbClr val="4472C4">
                    <a:shade val="95000"/>
                    <a:satMod val="105000"/>
                    <a:alpha val="40000"/>
                  </a:srgbClr>
                </a:solidFill>
                <a:prstDash val="solid"/>
                <a:miter/>
              </a:ln>
              <a:effectLst/>
            </p:spPr>
          </p:cxnSp>
          <p:cxnSp>
            <p:nvCxnSpPr>
              <p:cNvPr id="203" name="Straight Connector 202">
                <a:extLst>
                  <a:ext uri="{FF2B5EF4-FFF2-40B4-BE49-F238E27FC236}">
                    <a16:creationId xmlns:a16="http://schemas.microsoft.com/office/drawing/2014/main" id="{4EAB5DF3-FA50-2D8C-6A1F-213BCC6BC095}"/>
                  </a:ext>
                </a:extLst>
              </p:cNvPr>
              <p:cNvCxnSpPr>
                <a:cxnSpLocks/>
              </p:cNvCxnSpPr>
              <p:nvPr/>
            </p:nvCxnSpPr>
            <p:spPr>
              <a:xfrm rot="18900000" flipV="1">
                <a:off x="1844231" y="869163"/>
                <a:ext cx="0" cy="90000"/>
              </a:xfrm>
              <a:prstGeom prst="line">
                <a:avLst/>
              </a:prstGeom>
              <a:noFill/>
              <a:ln w="9525" cap="flat" cmpd="sng" algn="ctr">
                <a:solidFill>
                  <a:srgbClr val="4472C4">
                    <a:shade val="95000"/>
                    <a:satMod val="105000"/>
                    <a:alpha val="40000"/>
                  </a:srgbClr>
                </a:solidFill>
                <a:prstDash val="solid"/>
                <a:miter/>
              </a:ln>
              <a:effectLst/>
            </p:spPr>
          </p:cxnSp>
        </p:grpSp>
        <p:grpSp>
          <p:nvGrpSpPr>
            <p:cNvPr id="153" name="Group 152">
              <a:extLst>
                <a:ext uri="{FF2B5EF4-FFF2-40B4-BE49-F238E27FC236}">
                  <a16:creationId xmlns:a16="http://schemas.microsoft.com/office/drawing/2014/main" id="{C1B0E909-4328-BC59-66CE-C56DE761D8EA}"/>
                </a:ext>
              </a:extLst>
            </p:cNvPr>
            <p:cNvGrpSpPr/>
            <p:nvPr/>
          </p:nvGrpSpPr>
          <p:grpSpPr>
            <a:xfrm flipV="1">
              <a:off x="1394119" y="514948"/>
              <a:ext cx="68712" cy="92593"/>
              <a:chOff x="1844231" y="869163"/>
              <a:chExt cx="108640" cy="146399"/>
            </a:xfrm>
          </p:grpSpPr>
          <p:cxnSp>
            <p:nvCxnSpPr>
              <p:cNvPr id="198" name="Straight Connector 197">
                <a:extLst>
                  <a:ext uri="{FF2B5EF4-FFF2-40B4-BE49-F238E27FC236}">
                    <a16:creationId xmlns:a16="http://schemas.microsoft.com/office/drawing/2014/main" id="{42E16E0D-3BE4-E08E-64E4-4CFCFD91CAE9}"/>
                  </a:ext>
                </a:extLst>
              </p:cNvPr>
              <p:cNvCxnSpPr/>
              <p:nvPr/>
            </p:nvCxnSpPr>
            <p:spPr>
              <a:xfrm>
                <a:off x="1876425" y="871562"/>
                <a:ext cx="0" cy="144000"/>
              </a:xfrm>
              <a:prstGeom prst="line">
                <a:avLst/>
              </a:prstGeom>
              <a:noFill/>
              <a:ln w="9525" cap="flat" cmpd="sng" algn="ctr">
                <a:solidFill>
                  <a:srgbClr val="4472C4">
                    <a:shade val="95000"/>
                    <a:satMod val="105000"/>
                    <a:alpha val="40000"/>
                  </a:srgbClr>
                </a:solidFill>
                <a:prstDash val="solid"/>
                <a:miter/>
              </a:ln>
              <a:effectLst/>
            </p:spPr>
          </p:cxnSp>
          <p:cxnSp>
            <p:nvCxnSpPr>
              <p:cNvPr id="199" name="Straight Connector 198">
                <a:extLst>
                  <a:ext uri="{FF2B5EF4-FFF2-40B4-BE49-F238E27FC236}">
                    <a16:creationId xmlns:a16="http://schemas.microsoft.com/office/drawing/2014/main" id="{388D99DE-8116-D07D-D35C-A9D1E9796ABC}"/>
                  </a:ext>
                </a:extLst>
              </p:cNvPr>
              <p:cNvCxnSpPr>
                <a:cxnSpLocks/>
              </p:cNvCxnSpPr>
              <p:nvPr/>
            </p:nvCxnSpPr>
            <p:spPr>
              <a:xfrm rot="2700000">
                <a:off x="1907871" y="872338"/>
                <a:ext cx="0" cy="90000"/>
              </a:xfrm>
              <a:prstGeom prst="line">
                <a:avLst/>
              </a:prstGeom>
              <a:noFill/>
              <a:ln w="9525" cap="flat" cmpd="sng" algn="ctr">
                <a:solidFill>
                  <a:srgbClr val="4472C4">
                    <a:shade val="95000"/>
                    <a:satMod val="105000"/>
                    <a:alpha val="40000"/>
                  </a:srgbClr>
                </a:solidFill>
                <a:prstDash val="solid"/>
                <a:miter/>
              </a:ln>
              <a:effectLst/>
            </p:spPr>
          </p:cxnSp>
          <p:cxnSp>
            <p:nvCxnSpPr>
              <p:cNvPr id="200" name="Straight Connector 199">
                <a:extLst>
                  <a:ext uri="{FF2B5EF4-FFF2-40B4-BE49-F238E27FC236}">
                    <a16:creationId xmlns:a16="http://schemas.microsoft.com/office/drawing/2014/main" id="{75EB52A5-D7BC-AB53-C04F-3AF1058754AD}"/>
                  </a:ext>
                </a:extLst>
              </p:cNvPr>
              <p:cNvCxnSpPr>
                <a:cxnSpLocks/>
              </p:cNvCxnSpPr>
              <p:nvPr/>
            </p:nvCxnSpPr>
            <p:spPr>
              <a:xfrm rot="18900000" flipV="1">
                <a:off x="1844231" y="869163"/>
                <a:ext cx="0" cy="90000"/>
              </a:xfrm>
              <a:prstGeom prst="line">
                <a:avLst/>
              </a:prstGeom>
              <a:noFill/>
              <a:ln w="9525" cap="flat" cmpd="sng" algn="ctr">
                <a:solidFill>
                  <a:srgbClr val="4472C4">
                    <a:shade val="95000"/>
                    <a:satMod val="105000"/>
                    <a:alpha val="40000"/>
                  </a:srgbClr>
                </a:solidFill>
                <a:prstDash val="solid"/>
                <a:miter/>
              </a:ln>
              <a:effectLst/>
            </p:spPr>
          </p:cxnSp>
        </p:grpSp>
        <p:grpSp>
          <p:nvGrpSpPr>
            <p:cNvPr id="154" name="Group 153">
              <a:extLst>
                <a:ext uri="{FF2B5EF4-FFF2-40B4-BE49-F238E27FC236}">
                  <a16:creationId xmlns:a16="http://schemas.microsoft.com/office/drawing/2014/main" id="{9F67CF66-AFEC-F1E2-22A5-3B9302200DAE}"/>
                </a:ext>
              </a:extLst>
            </p:cNvPr>
            <p:cNvGrpSpPr/>
            <p:nvPr/>
          </p:nvGrpSpPr>
          <p:grpSpPr>
            <a:xfrm flipV="1">
              <a:off x="852284" y="907209"/>
              <a:ext cx="68712" cy="92593"/>
              <a:chOff x="1844231" y="869163"/>
              <a:chExt cx="108640" cy="146399"/>
            </a:xfrm>
          </p:grpSpPr>
          <p:cxnSp>
            <p:nvCxnSpPr>
              <p:cNvPr id="195" name="Straight Connector 194">
                <a:extLst>
                  <a:ext uri="{FF2B5EF4-FFF2-40B4-BE49-F238E27FC236}">
                    <a16:creationId xmlns:a16="http://schemas.microsoft.com/office/drawing/2014/main" id="{6638A898-7515-EF9D-ADE9-8D18FC03DFCA}"/>
                  </a:ext>
                </a:extLst>
              </p:cNvPr>
              <p:cNvCxnSpPr/>
              <p:nvPr/>
            </p:nvCxnSpPr>
            <p:spPr>
              <a:xfrm>
                <a:off x="1876425" y="871562"/>
                <a:ext cx="0" cy="144000"/>
              </a:xfrm>
              <a:prstGeom prst="line">
                <a:avLst/>
              </a:prstGeom>
              <a:noFill/>
              <a:ln w="9525" cap="flat" cmpd="sng" algn="ctr">
                <a:solidFill>
                  <a:srgbClr val="4472C4">
                    <a:shade val="95000"/>
                    <a:satMod val="105000"/>
                    <a:alpha val="40000"/>
                  </a:srgbClr>
                </a:solidFill>
                <a:prstDash val="solid"/>
                <a:miter/>
              </a:ln>
              <a:effectLst/>
            </p:spPr>
          </p:cxnSp>
          <p:cxnSp>
            <p:nvCxnSpPr>
              <p:cNvPr id="196" name="Straight Connector 195">
                <a:extLst>
                  <a:ext uri="{FF2B5EF4-FFF2-40B4-BE49-F238E27FC236}">
                    <a16:creationId xmlns:a16="http://schemas.microsoft.com/office/drawing/2014/main" id="{7D0219AE-2BA0-CB34-8D02-E82FDC7BC3F6}"/>
                  </a:ext>
                </a:extLst>
              </p:cNvPr>
              <p:cNvCxnSpPr>
                <a:cxnSpLocks/>
              </p:cNvCxnSpPr>
              <p:nvPr/>
            </p:nvCxnSpPr>
            <p:spPr>
              <a:xfrm rot="2700000">
                <a:off x="1907871" y="872338"/>
                <a:ext cx="0" cy="90000"/>
              </a:xfrm>
              <a:prstGeom prst="line">
                <a:avLst/>
              </a:prstGeom>
              <a:noFill/>
              <a:ln w="9525" cap="flat" cmpd="sng" algn="ctr">
                <a:solidFill>
                  <a:srgbClr val="4472C4">
                    <a:shade val="95000"/>
                    <a:satMod val="105000"/>
                    <a:alpha val="40000"/>
                  </a:srgbClr>
                </a:solidFill>
                <a:prstDash val="solid"/>
                <a:miter/>
              </a:ln>
              <a:effectLst/>
            </p:spPr>
          </p:cxnSp>
          <p:cxnSp>
            <p:nvCxnSpPr>
              <p:cNvPr id="197" name="Straight Connector 196">
                <a:extLst>
                  <a:ext uri="{FF2B5EF4-FFF2-40B4-BE49-F238E27FC236}">
                    <a16:creationId xmlns:a16="http://schemas.microsoft.com/office/drawing/2014/main" id="{9BBEF8A6-472B-98D2-16A5-380CF596762F}"/>
                  </a:ext>
                </a:extLst>
              </p:cNvPr>
              <p:cNvCxnSpPr>
                <a:cxnSpLocks/>
              </p:cNvCxnSpPr>
              <p:nvPr/>
            </p:nvCxnSpPr>
            <p:spPr>
              <a:xfrm rot="18900000" flipV="1">
                <a:off x="1844231" y="869163"/>
                <a:ext cx="0" cy="90000"/>
              </a:xfrm>
              <a:prstGeom prst="line">
                <a:avLst/>
              </a:prstGeom>
              <a:noFill/>
              <a:ln w="9525" cap="flat" cmpd="sng" algn="ctr">
                <a:solidFill>
                  <a:srgbClr val="4472C4">
                    <a:shade val="95000"/>
                    <a:satMod val="105000"/>
                    <a:alpha val="40000"/>
                  </a:srgbClr>
                </a:solidFill>
                <a:prstDash val="solid"/>
                <a:miter/>
              </a:ln>
              <a:effectLst/>
            </p:spPr>
          </p:cxnSp>
        </p:grpSp>
        <p:grpSp>
          <p:nvGrpSpPr>
            <p:cNvPr id="155" name="Group 154">
              <a:extLst>
                <a:ext uri="{FF2B5EF4-FFF2-40B4-BE49-F238E27FC236}">
                  <a16:creationId xmlns:a16="http://schemas.microsoft.com/office/drawing/2014/main" id="{31891A84-6B26-D1BA-54B2-FB95518215C7}"/>
                </a:ext>
              </a:extLst>
            </p:cNvPr>
            <p:cNvGrpSpPr/>
            <p:nvPr/>
          </p:nvGrpSpPr>
          <p:grpSpPr>
            <a:xfrm flipV="1">
              <a:off x="961602" y="785064"/>
              <a:ext cx="68712" cy="92593"/>
              <a:chOff x="1844231" y="869163"/>
              <a:chExt cx="108640" cy="146399"/>
            </a:xfrm>
          </p:grpSpPr>
          <p:cxnSp>
            <p:nvCxnSpPr>
              <p:cNvPr id="192" name="Straight Connector 191">
                <a:extLst>
                  <a:ext uri="{FF2B5EF4-FFF2-40B4-BE49-F238E27FC236}">
                    <a16:creationId xmlns:a16="http://schemas.microsoft.com/office/drawing/2014/main" id="{BFFCB32F-695D-B1C9-50AA-1C500F833C13}"/>
                  </a:ext>
                </a:extLst>
              </p:cNvPr>
              <p:cNvCxnSpPr/>
              <p:nvPr/>
            </p:nvCxnSpPr>
            <p:spPr>
              <a:xfrm>
                <a:off x="1876425" y="871562"/>
                <a:ext cx="0" cy="144000"/>
              </a:xfrm>
              <a:prstGeom prst="line">
                <a:avLst/>
              </a:prstGeom>
              <a:noFill/>
              <a:ln w="9525" cap="flat" cmpd="sng" algn="ctr">
                <a:solidFill>
                  <a:srgbClr val="4472C4">
                    <a:shade val="95000"/>
                    <a:satMod val="105000"/>
                    <a:alpha val="40000"/>
                  </a:srgbClr>
                </a:solidFill>
                <a:prstDash val="solid"/>
                <a:miter/>
              </a:ln>
              <a:effectLst/>
            </p:spPr>
          </p:cxnSp>
          <p:cxnSp>
            <p:nvCxnSpPr>
              <p:cNvPr id="193" name="Straight Connector 192">
                <a:extLst>
                  <a:ext uri="{FF2B5EF4-FFF2-40B4-BE49-F238E27FC236}">
                    <a16:creationId xmlns:a16="http://schemas.microsoft.com/office/drawing/2014/main" id="{EE6628AE-DA6C-5EE9-CC60-7BD651B5FBEC}"/>
                  </a:ext>
                </a:extLst>
              </p:cNvPr>
              <p:cNvCxnSpPr>
                <a:cxnSpLocks/>
              </p:cNvCxnSpPr>
              <p:nvPr/>
            </p:nvCxnSpPr>
            <p:spPr>
              <a:xfrm rot="2700000">
                <a:off x="1907871" y="872338"/>
                <a:ext cx="0" cy="90000"/>
              </a:xfrm>
              <a:prstGeom prst="line">
                <a:avLst/>
              </a:prstGeom>
              <a:noFill/>
              <a:ln w="9525" cap="flat" cmpd="sng" algn="ctr">
                <a:solidFill>
                  <a:srgbClr val="4472C4">
                    <a:shade val="95000"/>
                    <a:satMod val="105000"/>
                    <a:alpha val="40000"/>
                  </a:srgbClr>
                </a:solidFill>
                <a:prstDash val="solid"/>
                <a:miter/>
              </a:ln>
              <a:effectLst/>
            </p:spPr>
          </p:cxnSp>
          <p:cxnSp>
            <p:nvCxnSpPr>
              <p:cNvPr id="194" name="Straight Connector 193">
                <a:extLst>
                  <a:ext uri="{FF2B5EF4-FFF2-40B4-BE49-F238E27FC236}">
                    <a16:creationId xmlns:a16="http://schemas.microsoft.com/office/drawing/2014/main" id="{4E07AEAE-C225-1B79-2F0E-FDA4DA9A9063}"/>
                  </a:ext>
                </a:extLst>
              </p:cNvPr>
              <p:cNvCxnSpPr>
                <a:cxnSpLocks/>
              </p:cNvCxnSpPr>
              <p:nvPr/>
            </p:nvCxnSpPr>
            <p:spPr>
              <a:xfrm rot="18900000" flipV="1">
                <a:off x="1844231" y="869163"/>
                <a:ext cx="0" cy="90000"/>
              </a:xfrm>
              <a:prstGeom prst="line">
                <a:avLst/>
              </a:prstGeom>
              <a:noFill/>
              <a:ln w="9525" cap="flat" cmpd="sng" algn="ctr">
                <a:solidFill>
                  <a:srgbClr val="4472C4">
                    <a:shade val="95000"/>
                    <a:satMod val="105000"/>
                    <a:alpha val="40000"/>
                  </a:srgbClr>
                </a:solidFill>
                <a:prstDash val="solid"/>
                <a:miter/>
              </a:ln>
              <a:effectLst/>
            </p:spPr>
          </p:cxnSp>
        </p:grpSp>
        <p:grpSp>
          <p:nvGrpSpPr>
            <p:cNvPr id="156" name="Group 155">
              <a:extLst>
                <a:ext uri="{FF2B5EF4-FFF2-40B4-BE49-F238E27FC236}">
                  <a16:creationId xmlns:a16="http://schemas.microsoft.com/office/drawing/2014/main" id="{68989418-E02E-A088-C3E7-BFE1AA2B5D8E}"/>
                </a:ext>
              </a:extLst>
            </p:cNvPr>
            <p:cNvGrpSpPr/>
            <p:nvPr/>
          </p:nvGrpSpPr>
          <p:grpSpPr>
            <a:xfrm flipV="1">
              <a:off x="1091990" y="632685"/>
              <a:ext cx="68712" cy="92593"/>
              <a:chOff x="1844231" y="869163"/>
              <a:chExt cx="108640" cy="146399"/>
            </a:xfrm>
          </p:grpSpPr>
          <p:cxnSp>
            <p:nvCxnSpPr>
              <p:cNvPr id="189" name="Straight Connector 188">
                <a:extLst>
                  <a:ext uri="{FF2B5EF4-FFF2-40B4-BE49-F238E27FC236}">
                    <a16:creationId xmlns:a16="http://schemas.microsoft.com/office/drawing/2014/main" id="{67B39355-61AF-85B0-C7CD-996D4CFAE59A}"/>
                  </a:ext>
                </a:extLst>
              </p:cNvPr>
              <p:cNvCxnSpPr/>
              <p:nvPr/>
            </p:nvCxnSpPr>
            <p:spPr>
              <a:xfrm>
                <a:off x="1876425" y="871562"/>
                <a:ext cx="0" cy="144000"/>
              </a:xfrm>
              <a:prstGeom prst="line">
                <a:avLst/>
              </a:prstGeom>
              <a:noFill/>
              <a:ln w="9525" cap="flat" cmpd="sng" algn="ctr">
                <a:solidFill>
                  <a:srgbClr val="4472C4">
                    <a:shade val="95000"/>
                    <a:satMod val="105000"/>
                    <a:alpha val="40000"/>
                  </a:srgbClr>
                </a:solidFill>
                <a:prstDash val="solid"/>
                <a:miter/>
              </a:ln>
              <a:effectLst/>
            </p:spPr>
          </p:cxnSp>
          <p:cxnSp>
            <p:nvCxnSpPr>
              <p:cNvPr id="190" name="Straight Connector 189">
                <a:extLst>
                  <a:ext uri="{FF2B5EF4-FFF2-40B4-BE49-F238E27FC236}">
                    <a16:creationId xmlns:a16="http://schemas.microsoft.com/office/drawing/2014/main" id="{A99BF552-B34F-4BF0-7C09-54B52FB7AFF5}"/>
                  </a:ext>
                </a:extLst>
              </p:cNvPr>
              <p:cNvCxnSpPr>
                <a:cxnSpLocks/>
              </p:cNvCxnSpPr>
              <p:nvPr/>
            </p:nvCxnSpPr>
            <p:spPr>
              <a:xfrm rot="2700000">
                <a:off x="1907871" y="872338"/>
                <a:ext cx="0" cy="90000"/>
              </a:xfrm>
              <a:prstGeom prst="line">
                <a:avLst/>
              </a:prstGeom>
              <a:noFill/>
              <a:ln w="9525" cap="flat" cmpd="sng" algn="ctr">
                <a:solidFill>
                  <a:srgbClr val="4472C4">
                    <a:shade val="95000"/>
                    <a:satMod val="105000"/>
                    <a:alpha val="40000"/>
                  </a:srgbClr>
                </a:solidFill>
                <a:prstDash val="solid"/>
                <a:miter/>
              </a:ln>
              <a:effectLst/>
            </p:spPr>
          </p:cxnSp>
          <p:cxnSp>
            <p:nvCxnSpPr>
              <p:cNvPr id="191" name="Straight Connector 190">
                <a:extLst>
                  <a:ext uri="{FF2B5EF4-FFF2-40B4-BE49-F238E27FC236}">
                    <a16:creationId xmlns:a16="http://schemas.microsoft.com/office/drawing/2014/main" id="{B0BC8FD6-F52C-9963-A856-461E560C2589}"/>
                  </a:ext>
                </a:extLst>
              </p:cNvPr>
              <p:cNvCxnSpPr>
                <a:cxnSpLocks/>
              </p:cNvCxnSpPr>
              <p:nvPr/>
            </p:nvCxnSpPr>
            <p:spPr>
              <a:xfrm rot="18900000" flipV="1">
                <a:off x="1844231" y="869163"/>
                <a:ext cx="0" cy="90000"/>
              </a:xfrm>
              <a:prstGeom prst="line">
                <a:avLst/>
              </a:prstGeom>
              <a:noFill/>
              <a:ln w="9525" cap="flat" cmpd="sng" algn="ctr">
                <a:solidFill>
                  <a:srgbClr val="4472C4">
                    <a:shade val="95000"/>
                    <a:satMod val="105000"/>
                    <a:alpha val="40000"/>
                  </a:srgbClr>
                </a:solidFill>
                <a:prstDash val="solid"/>
                <a:miter/>
              </a:ln>
              <a:effectLst/>
            </p:spPr>
          </p:cxnSp>
        </p:grpSp>
        <p:grpSp>
          <p:nvGrpSpPr>
            <p:cNvPr id="157" name="Group 156">
              <a:extLst>
                <a:ext uri="{FF2B5EF4-FFF2-40B4-BE49-F238E27FC236}">
                  <a16:creationId xmlns:a16="http://schemas.microsoft.com/office/drawing/2014/main" id="{635B5308-B1FA-94B5-061F-3A87276EEEEA}"/>
                </a:ext>
              </a:extLst>
            </p:cNvPr>
            <p:cNvGrpSpPr/>
            <p:nvPr/>
          </p:nvGrpSpPr>
          <p:grpSpPr>
            <a:xfrm flipV="1">
              <a:off x="1198313" y="513431"/>
              <a:ext cx="68712" cy="92593"/>
              <a:chOff x="1844231" y="869163"/>
              <a:chExt cx="108640" cy="146399"/>
            </a:xfrm>
          </p:grpSpPr>
          <p:cxnSp>
            <p:nvCxnSpPr>
              <p:cNvPr id="186" name="Straight Connector 185">
                <a:extLst>
                  <a:ext uri="{FF2B5EF4-FFF2-40B4-BE49-F238E27FC236}">
                    <a16:creationId xmlns:a16="http://schemas.microsoft.com/office/drawing/2014/main" id="{D351B346-996B-7D92-BB23-B0E9CA28D47B}"/>
                  </a:ext>
                </a:extLst>
              </p:cNvPr>
              <p:cNvCxnSpPr/>
              <p:nvPr/>
            </p:nvCxnSpPr>
            <p:spPr>
              <a:xfrm>
                <a:off x="1876425" y="871562"/>
                <a:ext cx="0" cy="144000"/>
              </a:xfrm>
              <a:prstGeom prst="line">
                <a:avLst/>
              </a:prstGeom>
              <a:noFill/>
              <a:ln w="9525" cap="flat" cmpd="sng" algn="ctr">
                <a:solidFill>
                  <a:srgbClr val="4472C4">
                    <a:shade val="95000"/>
                    <a:satMod val="105000"/>
                    <a:alpha val="40000"/>
                  </a:srgbClr>
                </a:solidFill>
                <a:prstDash val="solid"/>
                <a:miter/>
              </a:ln>
              <a:effectLst/>
            </p:spPr>
          </p:cxnSp>
          <p:cxnSp>
            <p:nvCxnSpPr>
              <p:cNvPr id="187" name="Straight Connector 186">
                <a:extLst>
                  <a:ext uri="{FF2B5EF4-FFF2-40B4-BE49-F238E27FC236}">
                    <a16:creationId xmlns:a16="http://schemas.microsoft.com/office/drawing/2014/main" id="{FAB9A6E5-DCDB-28D7-50F8-750948841162}"/>
                  </a:ext>
                </a:extLst>
              </p:cNvPr>
              <p:cNvCxnSpPr>
                <a:cxnSpLocks/>
              </p:cNvCxnSpPr>
              <p:nvPr/>
            </p:nvCxnSpPr>
            <p:spPr>
              <a:xfrm rot="2700000">
                <a:off x="1907871" y="872338"/>
                <a:ext cx="0" cy="90000"/>
              </a:xfrm>
              <a:prstGeom prst="line">
                <a:avLst/>
              </a:prstGeom>
              <a:noFill/>
              <a:ln w="9525" cap="flat" cmpd="sng" algn="ctr">
                <a:solidFill>
                  <a:srgbClr val="4472C4">
                    <a:shade val="95000"/>
                    <a:satMod val="105000"/>
                    <a:alpha val="40000"/>
                  </a:srgbClr>
                </a:solidFill>
                <a:prstDash val="solid"/>
                <a:miter/>
              </a:ln>
              <a:effectLst/>
            </p:spPr>
          </p:cxnSp>
          <p:cxnSp>
            <p:nvCxnSpPr>
              <p:cNvPr id="188" name="Straight Connector 187">
                <a:extLst>
                  <a:ext uri="{FF2B5EF4-FFF2-40B4-BE49-F238E27FC236}">
                    <a16:creationId xmlns:a16="http://schemas.microsoft.com/office/drawing/2014/main" id="{79F791A9-4EEF-B222-0622-B43155CD3B10}"/>
                  </a:ext>
                </a:extLst>
              </p:cNvPr>
              <p:cNvCxnSpPr>
                <a:cxnSpLocks/>
              </p:cNvCxnSpPr>
              <p:nvPr/>
            </p:nvCxnSpPr>
            <p:spPr>
              <a:xfrm rot="18900000" flipV="1">
                <a:off x="1844231" y="869163"/>
                <a:ext cx="0" cy="90000"/>
              </a:xfrm>
              <a:prstGeom prst="line">
                <a:avLst/>
              </a:prstGeom>
              <a:noFill/>
              <a:ln w="9525" cap="flat" cmpd="sng" algn="ctr">
                <a:solidFill>
                  <a:srgbClr val="4472C4">
                    <a:shade val="95000"/>
                    <a:satMod val="105000"/>
                    <a:alpha val="40000"/>
                  </a:srgbClr>
                </a:solidFill>
                <a:prstDash val="solid"/>
                <a:miter/>
              </a:ln>
              <a:effectLst/>
            </p:spPr>
          </p:cxnSp>
        </p:grpSp>
        <p:grpSp>
          <p:nvGrpSpPr>
            <p:cNvPr id="158" name="Group 157">
              <a:extLst>
                <a:ext uri="{FF2B5EF4-FFF2-40B4-BE49-F238E27FC236}">
                  <a16:creationId xmlns:a16="http://schemas.microsoft.com/office/drawing/2014/main" id="{B281CEB1-5630-005D-C08F-7AB631E3498B}"/>
                </a:ext>
              </a:extLst>
            </p:cNvPr>
            <p:cNvGrpSpPr/>
            <p:nvPr/>
          </p:nvGrpSpPr>
          <p:grpSpPr>
            <a:xfrm flipV="1">
              <a:off x="673207" y="900899"/>
              <a:ext cx="68712" cy="92593"/>
              <a:chOff x="1844231" y="869163"/>
              <a:chExt cx="108640" cy="146399"/>
            </a:xfrm>
          </p:grpSpPr>
          <p:cxnSp>
            <p:nvCxnSpPr>
              <p:cNvPr id="183" name="Straight Connector 182">
                <a:extLst>
                  <a:ext uri="{FF2B5EF4-FFF2-40B4-BE49-F238E27FC236}">
                    <a16:creationId xmlns:a16="http://schemas.microsoft.com/office/drawing/2014/main" id="{AAC29FB7-1EA0-3B91-C102-C0D9C264967B}"/>
                  </a:ext>
                </a:extLst>
              </p:cNvPr>
              <p:cNvCxnSpPr/>
              <p:nvPr/>
            </p:nvCxnSpPr>
            <p:spPr>
              <a:xfrm>
                <a:off x="1876425" y="871562"/>
                <a:ext cx="0" cy="144000"/>
              </a:xfrm>
              <a:prstGeom prst="line">
                <a:avLst/>
              </a:prstGeom>
              <a:noFill/>
              <a:ln w="9525" cap="flat" cmpd="sng" algn="ctr">
                <a:solidFill>
                  <a:srgbClr val="4472C4">
                    <a:shade val="95000"/>
                    <a:satMod val="105000"/>
                    <a:alpha val="40000"/>
                  </a:srgbClr>
                </a:solidFill>
                <a:prstDash val="solid"/>
                <a:miter/>
              </a:ln>
              <a:effectLst/>
            </p:spPr>
          </p:cxnSp>
          <p:cxnSp>
            <p:nvCxnSpPr>
              <p:cNvPr id="184" name="Straight Connector 183">
                <a:extLst>
                  <a:ext uri="{FF2B5EF4-FFF2-40B4-BE49-F238E27FC236}">
                    <a16:creationId xmlns:a16="http://schemas.microsoft.com/office/drawing/2014/main" id="{6002E75B-4DA0-C2B3-D09B-23BDEE61AE31}"/>
                  </a:ext>
                </a:extLst>
              </p:cNvPr>
              <p:cNvCxnSpPr>
                <a:cxnSpLocks/>
              </p:cNvCxnSpPr>
              <p:nvPr/>
            </p:nvCxnSpPr>
            <p:spPr>
              <a:xfrm rot="2700000">
                <a:off x="1907871" y="872338"/>
                <a:ext cx="0" cy="90000"/>
              </a:xfrm>
              <a:prstGeom prst="line">
                <a:avLst/>
              </a:prstGeom>
              <a:noFill/>
              <a:ln w="9525" cap="flat" cmpd="sng" algn="ctr">
                <a:solidFill>
                  <a:srgbClr val="4472C4">
                    <a:shade val="95000"/>
                    <a:satMod val="105000"/>
                    <a:alpha val="40000"/>
                  </a:srgbClr>
                </a:solidFill>
                <a:prstDash val="solid"/>
                <a:miter/>
              </a:ln>
              <a:effectLst/>
            </p:spPr>
          </p:cxnSp>
          <p:cxnSp>
            <p:nvCxnSpPr>
              <p:cNvPr id="185" name="Straight Connector 184">
                <a:extLst>
                  <a:ext uri="{FF2B5EF4-FFF2-40B4-BE49-F238E27FC236}">
                    <a16:creationId xmlns:a16="http://schemas.microsoft.com/office/drawing/2014/main" id="{595E87B5-1933-C2DF-B28B-DF7DD095324E}"/>
                  </a:ext>
                </a:extLst>
              </p:cNvPr>
              <p:cNvCxnSpPr>
                <a:cxnSpLocks/>
              </p:cNvCxnSpPr>
              <p:nvPr/>
            </p:nvCxnSpPr>
            <p:spPr>
              <a:xfrm rot="18900000" flipV="1">
                <a:off x="1844231" y="869163"/>
                <a:ext cx="0" cy="90000"/>
              </a:xfrm>
              <a:prstGeom prst="line">
                <a:avLst/>
              </a:prstGeom>
              <a:noFill/>
              <a:ln w="9525" cap="flat" cmpd="sng" algn="ctr">
                <a:solidFill>
                  <a:srgbClr val="4472C4">
                    <a:shade val="95000"/>
                    <a:satMod val="105000"/>
                    <a:alpha val="40000"/>
                  </a:srgbClr>
                </a:solidFill>
                <a:prstDash val="solid"/>
                <a:miter/>
              </a:ln>
              <a:effectLst/>
            </p:spPr>
          </p:cxnSp>
        </p:grpSp>
        <p:grpSp>
          <p:nvGrpSpPr>
            <p:cNvPr id="159" name="Group 158">
              <a:extLst>
                <a:ext uri="{FF2B5EF4-FFF2-40B4-BE49-F238E27FC236}">
                  <a16:creationId xmlns:a16="http://schemas.microsoft.com/office/drawing/2014/main" id="{14F4C5F8-92DC-A138-D30B-C1543A835EF4}"/>
                </a:ext>
              </a:extLst>
            </p:cNvPr>
            <p:cNvGrpSpPr/>
            <p:nvPr/>
          </p:nvGrpSpPr>
          <p:grpSpPr>
            <a:xfrm flipV="1">
              <a:off x="782525" y="778754"/>
              <a:ext cx="68712" cy="92593"/>
              <a:chOff x="1844231" y="869163"/>
              <a:chExt cx="108640" cy="146399"/>
            </a:xfrm>
          </p:grpSpPr>
          <p:cxnSp>
            <p:nvCxnSpPr>
              <p:cNvPr id="180" name="Straight Connector 179">
                <a:extLst>
                  <a:ext uri="{FF2B5EF4-FFF2-40B4-BE49-F238E27FC236}">
                    <a16:creationId xmlns:a16="http://schemas.microsoft.com/office/drawing/2014/main" id="{9D651EF8-379D-6B66-CA44-BA7C6A8C8F59}"/>
                  </a:ext>
                </a:extLst>
              </p:cNvPr>
              <p:cNvCxnSpPr/>
              <p:nvPr/>
            </p:nvCxnSpPr>
            <p:spPr>
              <a:xfrm>
                <a:off x="1876425" y="871562"/>
                <a:ext cx="0" cy="144000"/>
              </a:xfrm>
              <a:prstGeom prst="line">
                <a:avLst/>
              </a:prstGeom>
              <a:noFill/>
              <a:ln w="9525" cap="flat" cmpd="sng" algn="ctr">
                <a:solidFill>
                  <a:srgbClr val="4472C4">
                    <a:shade val="95000"/>
                    <a:satMod val="105000"/>
                    <a:alpha val="40000"/>
                  </a:srgbClr>
                </a:solidFill>
                <a:prstDash val="solid"/>
                <a:miter/>
              </a:ln>
              <a:effectLst/>
            </p:spPr>
          </p:cxnSp>
          <p:cxnSp>
            <p:nvCxnSpPr>
              <p:cNvPr id="181" name="Straight Connector 180">
                <a:extLst>
                  <a:ext uri="{FF2B5EF4-FFF2-40B4-BE49-F238E27FC236}">
                    <a16:creationId xmlns:a16="http://schemas.microsoft.com/office/drawing/2014/main" id="{6BDBF088-5477-EAAD-4CA2-47C4BC7E6D3B}"/>
                  </a:ext>
                </a:extLst>
              </p:cNvPr>
              <p:cNvCxnSpPr>
                <a:cxnSpLocks/>
              </p:cNvCxnSpPr>
              <p:nvPr/>
            </p:nvCxnSpPr>
            <p:spPr>
              <a:xfrm rot="2700000">
                <a:off x="1907871" y="872338"/>
                <a:ext cx="0" cy="90000"/>
              </a:xfrm>
              <a:prstGeom prst="line">
                <a:avLst/>
              </a:prstGeom>
              <a:noFill/>
              <a:ln w="9525" cap="flat" cmpd="sng" algn="ctr">
                <a:solidFill>
                  <a:srgbClr val="4472C4">
                    <a:shade val="95000"/>
                    <a:satMod val="105000"/>
                    <a:alpha val="40000"/>
                  </a:srgbClr>
                </a:solidFill>
                <a:prstDash val="solid"/>
                <a:miter/>
              </a:ln>
              <a:effectLst/>
            </p:spPr>
          </p:cxnSp>
          <p:cxnSp>
            <p:nvCxnSpPr>
              <p:cNvPr id="182" name="Straight Connector 181">
                <a:extLst>
                  <a:ext uri="{FF2B5EF4-FFF2-40B4-BE49-F238E27FC236}">
                    <a16:creationId xmlns:a16="http://schemas.microsoft.com/office/drawing/2014/main" id="{A70CDDD3-9DEE-EAF8-FE56-E997251C0654}"/>
                  </a:ext>
                </a:extLst>
              </p:cNvPr>
              <p:cNvCxnSpPr>
                <a:cxnSpLocks/>
              </p:cNvCxnSpPr>
              <p:nvPr/>
            </p:nvCxnSpPr>
            <p:spPr>
              <a:xfrm rot="18900000" flipV="1">
                <a:off x="1844231" y="869163"/>
                <a:ext cx="0" cy="90000"/>
              </a:xfrm>
              <a:prstGeom prst="line">
                <a:avLst/>
              </a:prstGeom>
              <a:noFill/>
              <a:ln w="9525" cap="flat" cmpd="sng" algn="ctr">
                <a:solidFill>
                  <a:srgbClr val="4472C4">
                    <a:shade val="95000"/>
                    <a:satMod val="105000"/>
                    <a:alpha val="40000"/>
                  </a:srgbClr>
                </a:solidFill>
                <a:prstDash val="solid"/>
                <a:miter/>
              </a:ln>
              <a:effectLst/>
            </p:spPr>
          </p:cxnSp>
        </p:grpSp>
        <p:grpSp>
          <p:nvGrpSpPr>
            <p:cNvPr id="160" name="Group 159">
              <a:extLst>
                <a:ext uri="{FF2B5EF4-FFF2-40B4-BE49-F238E27FC236}">
                  <a16:creationId xmlns:a16="http://schemas.microsoft.com/office/drawing/2014/main" id="{AC99F034-E2FD-6348-CF59-5DD38F7AD1CD}"/>
                </a:ext>
              </a:extLst>
            </p:cNvPr>
            <p:cNvGrpSpPr/>
            <p:nvPr/>
          </p:nvGrpSpPr>
          <p:grpSpPr>
            <a:xfrm flipV="1">
              <a:off x="912913" y="626375"/>
              <a:ext cx="68712" cy="92593"/>
              <a:chOff x="1844231" y="869163"/>
              <a:chExt cx="108640" cy="146399"/>
            </a:xfrm>
          </p:grpSpPr>
          <p:cxnSp>
            <p:nvCxnSpPr>
              <p:cNvPr id="177" name="Straight Connector 176">
                <a:extLst>
                  <a:ext uri="{FF2B5EF4-FFF2-40B4-BE49-F238E27FC236}">
                    <a16:creationId xmlns:a16="http://schemas.microsoft.com/office/drawing/2014/main" id="{52C24555-96BF-BE9D-9A27-45D56ECFBD4B}"/>
                  </a:ext>
                </a:extLst>
              </p:cNvPr>
              <p:cNvCxnSpPr/>
              <p:nvPr/>
            </p:nvCxnSpPr>
            <p:spPr>
              <a:xfrm>
                <a:off x="1876425" y="871562"/>
                <a:ext cx="0" cy="144000"/>
              </a:xfrm>
              <a:prstGeom prst="line">
                <a:avLst/>
              </a:prstGeom>
              <a:noFill/>
              <a:ln w="9525" cap="flat" cmpd="sng" algn="ctr">
                <a:solidFill>
                  <a:srgbClr val="4472C4">
                    <a:shade val="95000"/>
                    <a:satMod val="105000"/>
                    <a:alpha val="40000"/>
                  </a:srgbClr>
                </a:solidFill>
                <a:prstDash val="solid"/>
                <a:miter/>
              </a:ln>
              <a:effectLst/>
            </p:spPr>
          </p:cxnSp>
          <p:cxnSp>
            <p:nvCxnSpPr>
              <p:cNvPr id="178" name="Straight Connector 177">
                <a:extLst>
                  <a:ext uri="{FF2B5EF4-FFF2-40B4-BE49-F238E27FC236}">
                    <a16:creationId xmlns:a16="http://schemas.microsoft.com/office/drawing/2014/main" id="{65F06628-3028-CAD4-F67F-7E24DE0D836B}"/>
                  </a:ext>
                </a:extLst>
              </p:cNvPr>
              <p:cNvCxnSpPr>
                <a:cxnSpLocks/>
              </p:cNvCxnSpPr>
              <p:nvPr/>
            </p:nvCxnSpPr>
            <p:spPr>
              <a:xfrm rot="2700000">
                <a:off x="1907871" y="872338"/>
                <a:ext cx="0" cy="90000"/>
              </a:xfrm>
              <a:prstGeom prst="line">
                <a:avLst/>
              </a:prstGeom>
              <a:noFill/>
              <a:ln w="9525" cap="flat" cmpd="sng" algn="ctr">
                <a:solidFill>
                  <a:srgbClr val="4472C4">
                    <a:shade val="95000"/>
                    <a:satMod val="105000"/>
                    <a:alpha val="40000"/>
                  </a:srgbClr>
                </a:solidFill>
                <a:prstDash val="solid"/>
                <a:miter/>
              </a:ln>
              <a:effectLst/>
            </p:spPr>
          </p:cxnSp>
          <p:cxnSp>
            <p:nvCxnSpPr>
              <p:cNvPr id="179" name="Straight Connector 178">
                <a:extLst>
                  <a:ext uri="{FF2B5EF4-FFF2-40B4-BE49-F238E27FC236}">
                    <a16:creationId xmlns:a16="http://schemas.microsoft.com/office/drawing/2014/main" id="{BE8C3F15-127F-9440-DCFB-A3A556D5C69D}"/>
                  </a:ext>
                </a:extLst>
              </p:cNvPr>
              <p:cNvCxnSpPr>
                <a:cxnSpLocks/>
              </p:cNvCxnSpPr>
              <p:nvPr/>
            </p:nvCxnSpPr>
            <p:spPr>
              <a:xfrm rot="18900000" flipV="1">
                <a:off x="1844231" y="869163"/>
                <a:ext cx="0" cy="90000"/>
              </a:xfrm>
              <a:prstGeom prst="line">
                <a:avLst/>
              </a:prstGeom>
              <a:noFill/>
              <a:ln w="9525" cap="flat" cmpd="sng" algn="ctr">
                <a:solidFill>
                  <a:srgbClr val="4472C4">
                    <a:shade val="95000"/>
                    <a:satMod val="105000"/>
                    <a:alpha val="40000"/>
                  </a:srgbClr>
                </a:solidFill>
                <a:prstDash val="solid"/>
                <a:miter/>
              </a:ln>
              <a:effectLst/>
            </p:spPr>
          </p:cxnSp>
        </p:grpSp>
        <p:grpSp>
          <p:nvGrpSpPr>
            <p:cNvPr id="161" name="Group 160">
              <a:extLst>
                <a:ext uri="{FF2B5EF4-FFF2-40B4-BE49-F238E27FC236}">
                  <a16:creationId xmlns:a16="http://schemas.microsoft.com/office/drawing/2014/main" id="{9F4A1CFC-3127-1838-96F3-DCA5B5775D98}"/>
                </a:ext>
              </a:extLst>
            </p:cNvPr>
            <p:cNvGrpSpPr/>
            <p:nvPr/>
          </p:nvGrpSpPr>
          <p:grpSpPr>
            <a:xfrm flipV="1">
              <a:off x="1019236" y="507121"/>
              <a:ext cx="68712" cy="92593"/>
              <a:chOff x="1844231" y="869163"/>
              <a:chExt cx="108640" cy="146399"/>
            </a:xfrm>
          </p:grpSpPr>
          <p:cxnSp>
            <p:nvCxnSpPr>
              <p:cNvPr id="174" name="Straight Connector 173">
                <a:extLst>
                  <a:ext uri="{FF2B5EF4-FFF2-40B4-BE49-F238E27FC236}">
                    <a16:creationId xmlns:a16="http://schemas.microsoft.com/office/drawing/2014/main" id="{38617B7E-A1DA-641E-0AF4-1A03006E1F8D}"/>
                  </a:ext>
                </a:extLst>
              </p:cNvPr>
              <p:cNvCxnSpPr/>
              <p:nvPr/>
            </p:nvCxnSpPr>
            <p:spPr>
              <a:xfrm>
                <a:off x="1876425" y="871562"/>
                <a:ext cx="0" cy="144000"/>
              </a:xfrm>
              <a:prstGeom prst="line">
                <a:avLst/>
              </a:prstGeom>
              <a:noFill/>
              <a:ln w="9525" cap="flat" cmpd="sng" algn="ctr">
                <a:solidFill>
                  <a:srgbClr val="4472C4">
                    <a:shade val="95000"/>
                    <a:satMod val="105000"/>
                    <a:alpha val="40000"/>
                  </a:srgbClr>
                </a:solidFill>
                <a:prstDash val="solid"/>
                <a:miter/>
              </a:ln>
              <a:effectLst/>
            </p:spPr>
          </p:cxnSp>
          <p:cxnSp>
            <p:nvCxnSpPr>
              <p:cNvPr id="175" name="Straight Connector 174">
                <a:extLst>
                  <a:ext uri="{FF2B5EF4-FFF2-40B4-BE49-F238E27FC236}">
                    <a16:creationId xmlns:a16="http://schemas.microsoft.com/office/drawing/2014/main" id="{33C30A5B-1573-4784-61C7-3C24E20A10DC}"/>
                  </a:ext>
                </a:extLst>
              </p:cNvPr>
              <p:cNvCxnSpPr>
                <a:cxnSpLocks/>
              </p:cNvCxnSpPr>
              <p:nvPr/>
            </p:nvCxnSpPr>
            <p:spPr>
              <a:xfrm rot="2700000">
                <a:off x="1907871" y="872338"/>
                <a:ext cx="0" cy="90000"/>
              </a:xfrm>
              <a:prstGeom prst="line">
                <a:avLst/>
              </a:prstGeom>
              <a:noFill/>
              <a:ln w="9525" cap="flat" cmpd="sng" algn="ctr">
                <a:solidFill>
                  <a:srgbClr val="4472C4">
                    <a:shade val="95000"/>
                    <a:satMod val="105000"/>
                    <a:alpha val="40000"/>
                  </a:srgbClr>
                </a:solidFill>
                <a:prstDash val="solid"/>
                <a:miter/>
              </a:ln>
              <a:effectLst/>
            </p:spPr>
          </p:cxnSp>
          <p:cxnSp>
            <p:nvCxnSpPr>
              <p:cNvPr id="176" name="Straight Connector 175">
                <a:extLst>
                  <a:ext uri="{FF2B5EF4-FFF2-40B4-BE49-F238E27FC236}">
                    <a16:creationId xmlns:a16="http://schemas.microsoft.com/office/drawing/2014/main" id="{F52A33BE-4098-F49D-7ED5-F295F82090F4}"/>
                  </a:ext>
                </a:extLst>
              </p:cNvPr>
              <p:cNvCxnSpPr>
                <a:cxnSpLocks/>
              </p:cNvCxnSpPr>
              <p:nvPr/>
            </p:nvCxnSpPr>
            <p:spPr>
              <a:xfrm rot="18900000" flipV="1">
                <a:off x="1844231" y="869163"/>
                <a:ext cx="0" cy="90000"/>
              </a:xfrm>
              <a:prstGeom prst="line">
                <a:avLst/>
              </a:prstGeom>
              <a:noFill/>
              <a:ln w="9525" cap="flat" cmpd="sng" algn="ctr">
                <a:solidFill>
                  <a:srgbClr val="4472C4">
                    <a:shade val="95000"/>
                    <a:satMod val="105000"/>
                    <a:alpha val="40000"/>
                  </a:srgbClr>
                </a:solidFill>
                <a:prstDash val="solid"/>
                <a:miter/>
              </a:ln>
              <a:effectLst/>
            </p:spPr>
          </p:cxnSp>
        </p:grpSp>
        <p:grpSp>
          <p:nvGrpSpPr>
            <p:cNvPr id="162" name="Group 161">
              <a:extLst>
                <a:ext uri="{FF2B5EF4-FFF2-40B4-BE49-F238E27FC236}">
                  <a16:creationId xmlns:a16="http://schemas.microsoft.com/office/drawing/2014/main" id="{7D2A2563-8832-E79C-0A03-F5B4B01FCC32}"/>
                </a:ext>
              </a:extLst>
            </p:cNvPr>
            <p:cNvGrpSpPr/>
            <p:nvPr/>
          </p:nvGrpSpPr>
          <p:grpSpPr>
            <a:xfrm flipV="1">
              <a:off x="508886" y="907308"/>
              <a:ext cx="68712" cy="92593"/>
              <a:chOff x="1844231" y="869163"/>
              <a:chExt cx="108640" cy="146399"/>
            </a:xfrm>
          </p:grpSpPr>
          <p:cxnSp>
            <p:nvCxnSpPr>
              <p:cNvPr id="171" name="Straight Connector 170">
                <a:extLst>
                  <a:ext uri="{FF2B5EF4-FFF2-40B4-BE49-F238E27FC236}">
                    <a16:creationId xmlns:a16="http://schemas.microsoft.com/office/drawing/2014/main" id="{186DE8C5-5E2A-AC16-17E0-4E9C6559B8A2}"/>
                  </a:ext>
                </a:extLst>
              </p:cNvPr>
              <p:cNvCxnSpPr/>
              <p:nvPr/>
            </p:nvCxnSpPr>
            <p:spPr>
              <a:xfrm>
                <a:off x="1876425" y="871562"/>
                <a:ext cx="0" cy="144000"/>
              </a:xfrm>
              <a:prstGeom prst="line">
                <a:avLst/>
              </a:prstGeom>
              <a:noFill/>
              <a:ln w="9525" cap="flat" cmpd="sng" algn="ctr">
                <a:solidFill>
                  <a:srgbClr val="4472C4">
                    <a:shade val="95000"/>
                    <a:satMod val="105000"/>
                    <a:alpha val="40000"/>
                  </a:srgbClr>
                </a:solidFill>
                <a:prstDash val="solid"/>
                <a:miter/>
              </a:ln>
              <a:effectLst/>
            </p:spPr>
          </p:cxnSp>
          <p:cxnSp>
            <p:nvCxnSpPr>
              <p:cNvPr id="172" name="Straight Connector 171">
                <a:extLst>
                  <a:ext uri="{FF2B5EF4-FFF2-40B4-BE49-F238E27FC236}">
                    <a16:creationId xmlns:a16="http://schemas.microsoft.com/office/drawing/2014/main" id="{864DDA4A-5D37-2CD0-F6B5-A029638A4C7B}"/>
                  </a:ext>
                </a:extLst>
              </p:cNvPr>
              <p:cNvCxnSpPr>
                <a:cxnSpLocks/>
              </p:cNvCxnSpPr>
              <p:nvPr/>
            </p:nvCxnSpPr>
            <p:spPr>
              <a:xfrm rot="2700000">
                <a:off x="1907871" y="872338"/>
                <a:ext cx="0" cy="90000"/>
              </a:xfrm>
              <a:prstGeom prst="line">
                <a:avLst/>
              </a:prstGeom>
              <a:noFill/>
              <a:ln w="9525" cap="flat" cmpd="sng" algn="ctr">
                <a:solidFill>
                  <a:srgbClr val="4472C4">
                    <a:shade val="95000"/>
                    <a:satMod val="105000"/>
                    <a:alpha val="40000"/>
                  </a:srgbClr>
                </a:solidFill>
                <a:prstDash val="solid"/>
                <a:miter/>
              </a:ln>
              <a:effectLst/>
            </p:spPr>
          </p:cxnSp>
          <p:cxnSp>
            <p:nvCxnSpPr>
              <p:cNvPr id="173" name="Straight Connector 172">
                <a:extLst>
                  <a:ext uri="{FF2B5EF4-FFF2-40B4-BE49-F238E27FC236}">
                    <a16:creationId xmlns:a16="http://schemas.microsoft.com/office/drawing/2014/main" id="{7250A162-4D90-B647-11DF-C18E0505AA2A}"/>
                  </a:ext>
                </a:extLst>
              </p:cNvPr>
              <p:cNvCxnSpPr>
                <a:cxnSpLocks/>
              </p:cNvCxnSpPr>
              <p:nvPr/>
            </p:nvCxnSpPr>
            <p:spPr>
              <a:xfrm rot="18900000" flipV="1">
                <a:off x="1844231" y="869163"/>
                <a:ext cx="0" cy="90000"/>
              </a:xfrm>
              <a:prstGeom prst="line">
                <a:avLst/>
              </a:prstGeom>
              <a:noFill/>
              <a:ln w="9525" cap="flat" cmpd="sng" algn="ctr">
                <a:solidFill>
                  <a:srgbClr val="4472C4">
                    <a:shade val="95000"/>
                    <a:satMod val="105000"/>
                    <a:alpha val="40000"/>
                  </a:srgbClr>
                </a:solidFill>
                <a:prstDash val="solid"/>
                <a:miter/>
              </a:ln>
              <a:effectLst/>
            </p:spPr>
          </p:cxnSp>
        </p:grpSp>
        <p:grpSp>
          <p:nvGrpSpPr>
            <p:cNvPr id="163" name="Group 162">
              <a:extLst>
                <a:ext uri="{FF2B5EF4-FFF2-40B4-BE49-F238E27FC236}">
                  <a16:creationId xmlns:a16="http://schemas.microsoft.com/office/drawing/2014/main" id="{6F099C8C-1289-11CD-22EF-F265E282E9D0}"/>
                </a:ext>
              </a:extLst>
            </p:cNvPr>
            <p:cNvGrpSpPr/>
            <p:nvPr/>
          </p:nvGrpSpPr>
          <p:grpSpPr>
            <a:xfrm flipV="1">
              <a:off x="748592" y="632784"/>
              <a:ext cx="68712" cy="92593"/>
              <a:chOff x="1844231" y="869163"/>
              <a:chExt cx="108640" cy="146399"/>
            </a:xfrm>
          </p:grpSpPr>
          <p:cxnSp>
            <p:nvCxnSpPr>
              <p:cNvPr id="168" name="Straight Connector 167">
                <a:extLst>
                  <a:ext uri="{FF2B5EF4-FFF2-40B4-BE49-F238E27FC236}">
                    <a16:creationId xmlns:a16="http://schemas.microsoft.com/office/drawing/2014/main" id="{210F2F43-BC05-4687-C07A-46D372F8AE5E}"/>
                  </a:ext>
                </a:extLst>
              </p:cNvPr>
              <p:cNvCxnSpPr/>
              <p:nvPr/>
            </p:nvCxnSpPr>
            <p:spPr>
              <a:xfrm>
                <a:off x="1876425" y="871562"/>
                <a:ext cx="0" cy="144000"/>
              </a:xfrm>
              <a:prstGeom prst="line">
                <a:avLst/>
              </a:prstGeom>
              <a:noFill/>
              <a:ln w="9525" cap="flat" cmpd="sng" algn="ctr">
                <a:solidFill>
                  <a:srgbClr val="4472C4">
                    <a:shade val="95000"/>
                    <a:satMod val="105000"/>
                    <a:alpha val="40000"/>
                  </a:srgbClr>
                </a:solidFill>
                <a:prstDash val="solid"/>
                <a:miter/>
              </a:ln>
              <a:effectLst/>
            </p:spPr>
          </p:cxnSp>
          <p:cxnSp>
            <p:nvCxnSpPr>
              <p:cNvPr id="169" name="Straight Connector 168">
                <a:extLst>
                  <a:ext uri="{FF2B5EF4-FFF2-40B4-BE49-F238E27FC236}">
                    <a16:creationId xmlns:a16="http://schemas.microsoft.com/office/drawing/2014/main" id="{20A43166-1C55-61DE-1936-D1984BCA2EE7}"/>
                  </a:ext>
                </a:extLst>
              </p:cNvPr>
              <p:cNvCxnSpPr>
                <a:cxnSpLocks/>
              </p:cNvCxnSpPr>
              <p:nvPr/>
            </p:nvCxnSpPr>
            <p:spPr>
              <a:xfrm rot="2700000">
                <a:off x="1907871" y="872338"/>
                <a:ext cx="0" cy="90000"/>
              </a:xfrm>
              <a:prstGeom prst="line">
                <a:avLst/>
              </a:prstGeom>
              <a:noFill/>
              <a:ln w="9525" cap="flat" cmpd="sng" algn="ctr">
                <a:solidFill>
                  <a:srgbClr val="4472C4">
                    <a:shade val="95000"/>
                    <a:satMod val="105000"/>
                    <a:alpha val="40000"/>
                  </a:srgbClr>
                </a:solidFill>
                <a:prstDash val="solid"/>
                <a:miter/>
              </a:ln>
              <a:effectLst/>
            </p:spPr>
          </p:cxnSp>
          <p:cxnSp>
            <p:nvCxnSpPr>
              <p:cNvPr id="170" name="Straight Connector 169">
                <a:extLst>
                  <a:ext uri="{FF2B5EF4-FFF2-40B4-BE49-F238E27FC236}">
                    <a16:creationId xmlns:a16="http://schemas.microsoft.com/office/drawing/2014/main" id="{B78DFAEC-E453-7B73-0BDF-ECC676017F4A}"/>
                  </a:ext>
                </a:extLst>
              </p:cNvPr>
              <p:cNvCxnSpPr>
                <a:cxnSpLocks/>
              </p:cNvCxnSpPr>
              <p:nvPr/>
            </p:nvCxnSpPr>
            <p:spPr>
              <a:xfrm rot="18900000" flipV="1">
                <a:off x="1844231" y="869163"/>
                <a:ext cx="0" cy="90000"/>
              </a:xfrm>
              <a:prstGeom prst="line">
                <a:avLst/>
              </a:prstGeom>
              <a:noFill/>
              <a:ln w="9525" cap="flat" cmpd="sng" algn="ctr">
                <a:solidFill>
                  <a:srgbClr val="4472C4">
                    <a:shade val="95000"/>
                    <a:satMod val="105000"/>
                    <a:alpha val="40000"/>
                  </a:srgbClr>
                </a:solidFill>
                <a:prstDash val="solid"/>
                <a:miter/>
              </a:ln>
              <a:effectLst/>
            </p:spPr>
          </p:cxnSp>
        </p:grpSp>
        <p:grpSp>
          <p:nvGrpSpPr>
            <p:cNvPr id="164" name="Group 163">
              <a:extLst>
                <a:ext uri="{FF2B5EF4-FFF2-40B4-BE49-F238E27FC236}">
                  <a16:creationId xmlns:a16="http://schemas.microsoft.com/office/drawing/2014/main" id="{AC467E29-B350-375D-55D4-8A7A818EB0D5}"/>
                </a:ext>
              </a:extLst>
            </p:cNvPr>
            <p:cNvGrpSpPr/>
            <p:nvPr/>
          </p:nvGrpSpPr>
          <p:grpSpPr>
            <a:xfrm flipV="1">
              <a:off x="854915" y="513530"/>
              <a:ext cx="68712" cy="92593"/>
              <a:chOff x="1844231" y="869163"/>
              <a:chExt cx="108640" cy="146399"/>
            </a:xfrm>
          </p:grpSpPr>
          <p:cxnSp>
            <p:nvCxnSpPr>
              <p:cNvPr id="165" name="Straight Connector 164">
                <a:extLst>
                  <a:ext uri="{FF2B5EF4-FFF2-40B4-BE49-F238E27FC236}">
                    <a16:creationId xmlns:a16="http://schemas.microsoft.com/office/drawing/2014/main" id="{459DE20F-5C9C-FECA-7A5E-0939C67D9BBA}"/>
                  </a:ext>
                </a:extLst>
              </p:cNvPr>
              <p:cNvCxnSpPr/>
              <p:nvPr/>
            </p:nvCxnSpPr>
            <p:spPr>
              <a:xfrm>
                <a:off x="1876425" y="871562"/>
                <a:ext cx="0" cy="144000"/>
              </a:xfrm>
              <a:prstGeom prst="line">
                <a:avLst/>
              </a:prstGeom>
              <a:noFill/>
              <a:ln w="9525" cap="flat" cmpd="sng" algn="ctr">
                <a:solidFill>
                  <a:srgbClr val="4472C4">
                    <a:shade val="95000"/>
                    <a:satMod val="105000"/>
                    <a:alpha val="40000"/>
                  </a:srgbClr>
                </a:solidFill>
                <a:prstDash val="solid"/>
                <a:miter/>
              </a:ln>
              <a:effectLst/>
            </p:spPr>
          </p:cxnSp>
          <p:cxnSp>
            <p:nvCxnSpPr>
              <p:cNvPr id="166" name="Straight Connector 165">
                <a:extLst>
                  <a:ext uri="{FF2B5EF4-FFF2-40B4-BE49-F238E27FC236}">
                    <a16:creationId xmlns:a16="http://schemas.microsoft.com/office/drawing/2014/main" id="{00A0D149-7E99-DE34-356B-9684CCC30E4B}"/>
                  </a:ext>
                </a:extLst>
              </p:cNvPr>
              <p:cNvCxnSpPr>
                <a:cxnSpLocks/>
              </p:cNvCxnSpPr>
              <p:nvPr/>
            </p:nvCxnSpPr>
            <p:spPr>
              <a:xfrm rot="2700000">
                <a:off x="1907871" y="872338"/>
                <a:ext cx="0" cy="90000"/>
              </a:xfrm>
              <a:prstGeom prst="line">
                <a:avLst/>
              </a:prstGeom>
              <a:noFill/>
              <a:ln w="9525" cap="flat" cmpd="sng" algn="ctr">
                <a:solidFill>
                  <a:srgbClr val="4472C4">
                    <a:shade val="95000"/>
                    <a:satMod val="105000"/>
                    <a:alpha val="40000"/>
                  </a:srgbClr>
                </a:solidFill>
                <a:prstDash val="solid"/>
                <a:miter/>
              </a:ln>
              <a:effectLst/>
            </p:spPr>
          </p:cxnSp>
          <p:cxnSp>
            <p:nvCxnSpPr>
              <p:cNvPr id="167" name="Straight Connector 166">
                <a:extLst>
                  <a:ext uri="{FF2B5EF4-FFF2-40B4-BE49-F238E27FC236}">
                    <a16:creationId xmlns:a16="http://schemas.microsoft.com/office/drawing/2014/main" id="{7034769F-128D-8931-1F6B-D4EB0C36B5F8}"/>
                  </a:ext>
                </a:extLst>
              </p:cNvPr>
              <p:cNvCxnSpPr>
                <a:cxnSpLocks/>
              </p:cNvCxnSpPr>
              <p:nvPr/>
            </p:nvCxnSpPr>
            <p:spPr>
              <a:xfrm rot="18900000" flipV="1">
                <a:off x="1844231" y="869163"/>
                <a:ext cx="0" cy="90000"/>
              </a:xfrm>
              <a:prstGeom prst="line">
                <a:avLst/>
              </a:prstGeom>
              <a:noFill/>
              <a:ln w="9525" cap="flat" cmpd="sng" algn="ctr">
                <a:solidFill>
                  <a:srgbClr val="4472C4">
                    <a:shade val="95000"/>
                    <a:satMod val="105000"/>
                    <a:alpha val="40000"/>
                  </a:srgbClr>
                </a:solidFill>
                <a:prstDash val="solid"/>
                <a:miter/>
              </a:ln>
              <a:effectLst/>
            </p:spPr>
          </p:cxnSp>
        </p:grpSp>
      </p:grpSp>
      <mc:AlternateContent xmlns:mc="http://schemas.openxmlformats.org/markup-compatibility/2006" xmlns:a14="http://schemas.microsoft.com/office/drawing/2010/main">
        <mc:Choice Requires="a14">
          <p:sp>
            <p:nvSpPr>
              <p:cNvPr id="213" name="TextBox 212">
                <a:extLst>
                  <a:ext uri="{FF2B5EF4-FFF2-40B4-BE49-F238E27FC236}">
                    <a16:creationId xmlns:a16="http://schemas.microsoft.com/office/drawing/2014/main" id="{D87916A7-EB9D-DFE7-F2C6-C1497AB77338}"/>
                  </a:ext>
                </a:extLst>
              </p:cNvPr>
              <p:cNvSpPr txBox="1"/>
              <p:nvPr/>
            </p:nvSpPr>
            <p:spPr>
              <a:xfrm>
                <a:off x="6448920" y="2878368"/>
                <a:ext cx="175894" cy="273614"/>
              </a:xfrm>
              <a:prstGeom prst="rect">
                <a:avLst/>
              </a:prstGeom>
              <a:noFill/>
            </p:spPr>
            <p:txBody>
              <a:bodyPr wrap="none" lIns="0" tIns="0" rIns="0" bIns="0" rtlCol="0">
                <a:spAutoFit/>
              </a:bodyPr>
              <a:lstStyle/>
              <a:p>
                <a:pPr defTabSz="457200"/>
                <a14:m>
                  <m:oMathPara xmlns:m="http://schemas.openxmlformats.org/officeDocument/2006/math">
                    <m:oMathParaPr>
                      <m:jc m:val="centerGroup"/>
                    </m:oMathParaPr>
                    <m:oMath xmlns:m="http://schemas.openxmlformats.org/officeDocument/2006/math">
                      <m:r>
                        <a:rPr lang="de-DE" sz="1400" i="1" smtClean="0">
                          <a:solidFill>
                            <a:prstClr val="black"/>
                          </a:solidFill>
                          <a:latin typeface="Cambria Math" panose="02040503050406030204" pitchFamily="18" charset="0"/>
                        </a:rPr>
                        <m:t>𝑥</m:t>
                      </m:r>
                    </m:oMath>
                  </m:oMathPara>
                </a14:m>
                <a:endParaRPr lang="LID4096" sz="1400" dirty="0">
                  <a:solidFill>
                    <a:prstClr val="black"/>
                  </a:solidFill>
                  <a:latin typeface="Aptos" panose="02110004020202020204"/>
                </a:endParaRPr>
              </a:p>
            </p:txBody>
          </p:sp>
        </mc:Choice>
        <mc:Fallback xmlns="">
          <p:sp>
            <p:nvSpPr>
              <p:cNvPr id="213" name="TextBox 212">
                <a:extLst>
                  <a:ext uri="{FF2B5EF4-FFF2-40B4-BE49-F238E27FC236}">
                    <a16:creationId xmlns:a16="http://schemas.microsoft.com/office/drawing/2014/main" id="{D87916A7-EB9D-DFE7-F2C6-C1497AB77338}"/>
                  </a:ext>
                </a:extLst>
              </p:cNvPr>
              <p:cNvSpPr txBox="1">
                <a:spLocks noRot="1" noChangeAspect="1" noMove="1" noResize="1" noEditPoints="1" noAdjustHandles="1" noChangeArrowheads="1" noChangeShapeType="1" noTextEdit="1"/>
              </p:cNvSpPr>
              <p:nvPr/>
            </p:nvSpPr>
            <p:spPr>
              <a:xfrm>
                <a:off x="6448920" y="2878368"/>
                <a:ext cx="175894" cy="273614"/>
              </a:xfrm>
              <a:prstGeom prst="rect">
                <a:avLst/>
              </a:prstGeom>
              <a:blipFill>
                <a:blip r:embed="rId6"/>
                <a:stretch>
                  <a:fillRect l="-6897"/>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214" name="TextBox 213">
                <a:extLst>
                  <a:ext uri="{FF2B5EF4-FFF2-40B4-BE49-F238E27FC236}">
                    <a16:creationId xmlns:a16="http://schemas.microsoft.com/office/drawing/2014/main" id="{4FC03AEB-3ADF-E748-9437-E7A7B15ED8EC}"/>
                  </a:ext>
                </a:extLst>
              </p:cNvPr>
              <p:cNvSpPr txBox="1"/>
              <p:nvPr/>
            </p:nvSpPr>
            <p:spPr>
              <a:xfrm>
                <a:off x="6579851" y="755886"/>
                <a:ext cx="160666" cy="273614"/>
              </a:xfrm>
              <a:prstGeom prst="rect">
                <a:avLst/>
              </a:prstGeom>
              <a:noFill/>
            </p:spPr>
            <p:txBody>
              <a:bodyPr wrap="none" lIns="0" tIns="0" rIns="0" bIns="0" rtlCol="0">
                <a:spAutoFit/>
              </a:bodyPr>
              <a:lstStyle/>
              <a:p>
                <a:pPr defTabSz="457200"/>
                <a14:m>
                  <m:oMathPara xmlns:m="http://schemas.openxmlformats.org/officeDocument/2006/math">
                    <m:oMathParaPr>
                      <m:jc m:val="centerGroup"/>
                    </m:oMathParaPr>
                    <m:oMath xmlns:m="http://schemas.openxmlformats.org/officeDocument/2006/math">
                      <m:r>
                        <a:rPr lang="de-DE" sz="1400" i="1" smtClean="0">
                          <a:solidFill>
                            <a:prstClr val="black"/>
                          </a:solidFill>
                          <a:latin typeface="Cambria Math" panose="02040503050406030204" pitchFamily="18" charset="0"/>
                        </a:rPr>
                        <m:t>𝑧</m:t>
                      </m:r>
                    </m:oMath>
                  </m:oMathPara>
                </a14:m>
                <a:endParaRPr lang="LID4096" sz="1400" dirty="0">
                  <a:solidFill>
                    <a:prstClr val="black"/>
                  </a:solidFill>
                  <a:latin typeface="Aptos" panose="02110004020202020204"/>
                </a:endParaRPr>
              </a:p>
            </p:txBody>
          </p:sp>
        </mc:Choice>
        <mc:Fallback xmlns="">
          <p:sp>
            <p:nvSpPr>
              <p:cNvPr id="214" name="TextBox 213">
                <a:extLst>
                  <a:ext uri="{FF2B5EF4-FFF2-40B4-BE49-F238E27FC236}">
                    <a16:creationId xmlns:a16="http://schemas.microsoft.com/office/drawing/2014/main" id="{4FC03AEB-3ADF-E748-9437-E7A7B15ED8EC}"/>
                  </a:ext>
                </a:extLst>
              </p:cNvPr>
              <p:cNvSpPr txBox="1">
                <a:spLocks noRot="1" noChangeAspect="1" noMove="1" noResize="1" noEditPoints="1" noAdjustHandles="1" noChangeArrowheads="1" noChangeShapeType="1" noTextEdit="1"/>
              </p:cNvSpPr>
              <p:nvPr/>
            </p:nvSpPr>
            <p:spPr>
              <a:xfrm>
                <a:off x="6579851" y="755886"/>
                <a:ext cx="160666" cy="273614"/>
              </a:xfrm>
              <a:prstGeom prst="rect">
                <a:avLst/>
              </a:prstGeom>
              <a:blipFill>
                <a:blip r:embed="rId7"/>
                <a:stretch>
                  <a:fillRect l="-3704" r="-3704"/>
                </a:stretch>
              </a:blipFill>
            </p:spPr>
            <p:txBody>
              <a:bodyPr/>
              <a:lstStyle/>
              <a:p>
                <a:r>
                  <a:rPr lang="LID4096">
                    <a:noFill/>
                  </a:rPr>
                  <a:t> </a:t>
                </a:r>
              </a:p>
            </p:txBody>
          </p:sp>
        </mc:Fallback>
      </mc:AlternateContent>
      <p:cxnSp>
        <p:nvCxnSpPr>
          <p:cNvPr id="215" name="Straight Connector 214">
            <a:extLst>
              <a:ext uri="{FF2B5EF4-FFF2-40B4-BE49-F238E27FC236}">
                <a16:creationId xmlns:a16="http://schemas.microsoft.com/office/drawing/2014/main" id="{FCF0006E-019D-9CA7-1EBD-5DA196DA1C66}"/>
              </a:ext>
            </a:extLst>
          </p:cNvPr>
          <p:cNvCxnSpPr>
            <a:cxnSpLocks/>
          </p:cNvCxnSpPr>
          <p:nvPr/>
        </p:nvCxnSpPr>
        <p:spPr>
          <a:xfrm flipH="1" flipV="1">
            <a:off x="7749549" y="413161"/>
            <a:ext cx="1246730" cy="1973731"/>
          </a:xfrm>
          <a:prstGeom prst="line">
            <a:avLst/>
          </a:prstGeom>
          <a:noFill/>
          <a:ln w="12700" cap="flat" cmpd="sng" algn="ctr">
            <a:solidFill>
              <a:sysClr val="windowText" lastClr="000000"/>
            </a:solidFill>
            <a:prstDash val="dash"/>
            <a:miter lim="800000"/>
          </a:ln>
          <a:effectLst/>
        </p:spPr>
      </p:cxnSp>
      <mc:AlternateContent xmlns:mc="http://schemas.openxmlformats.org/markup-compatibility/2006" xmlns:a14="http://schemas.microsoft.com/office/drawing/2010/main">
        <mc:Choice Requires="a14">
          <p:sp>
            <p:nvSpPr>
              <p:cNvPr id="216" name="TextBox 215">
                <a:extLst>
                  <a:ext uri="{FF2B5EF4-FFF2-40B4-BE49-F238E27FC236}">
                    <a16:creationId xmlns:a16="http://schemas.microsoft.com/office/drawing/2014/main" id="{A06093EB-75F4-26F1-D0DD-3CFC534D2AFD}"/>
                  </a:ext>
                </a:extLst>
              </p:cNvPr>
              <p:cNvSpPr txBox="1"/>
              <p:nvPr/>
            </p:nvSpPr>
            <p:spPr>
              <a:xfrm>
                <a:off x="7937483" y="434319"/>
                <a:ext cx="159037" cy="234526"/>
              </a:xfrm>
              <a:prstGeom prst="rect">
                <a:avLst/>
              </a:prstGeom>
              <a:solidFill>
                <a:sysClr val="window" lastClr="FFFFFF">
                  <a:alpha val="85000"/>
                </a:sysClr>
              </a:solidFill>
            </p:spPr>
            <p:txBody>
              <a:bodyPr wrap="none" lIns="0" tIns="0" rIns="0" bIns="0"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GB" sz="1200" b="0" i="1"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𝜗</m:t>
                      </m:r>
                    </m:oMath>
                  </m:oMathPara>
                </a14:m>
                <a:endParaRPr kumimoji="0" lang="LID4096" sz="1200" b="0" i="0" u="none" strike="noStrike" kern="0" cap="none" spc="0" normalizeH="0" baseline="0" noProof="0" dirty="0">
                  <a:ln>
                    <a:noFill/>
                  </a:ln>
                  <a:solidFill>
                    <a:prstClr val="black"/>
                  </a:solidFill>
                  <a:effectLst/>
                  <a:uLnTx/>
                  <a:uFillTx/>
                  <a:latin typeface="Aptos" panose="02110004020202020204"/>
                </a:endParaRPr>
              </a:p>
            </p:txBody>
          </p:sp>
        </mc:Choice>
        <mc:Fallback xmlns="">
          <p:sp>
            <p:nvSpPr>
              <p:cNvPr id="216" name="TextBox 215">
                <a:extLst>
                  <a:ext uri="{FF2B5EF4-FFF2-40B4-BE49-F238E27FC236}">
                    <a16:creationId xmlns:a16="http://schemas.microsoft.com/office/drawing/2014/main" id="{A06093EB-75F4-26F1-D0DD-3CFC534D2AFD}"/>
                  </a:ext>
                </a:extLst>
              </p:cNvPr>
              <p:cNvSpPr txBox="1">
                <a:spLocks noRot="1" noChangeAspect="1" noMove="1" noResize="1" noEditPoints="1" noAdjustHandles="1" noChangeArrowheads="1" noChangeShapeType="1" noTextEdit="1"/>
              </p:cNvSpPr>
              <p:nvPr/>
            </p:nvSpPr>
            <p:spPr>
              <a:xfrm>
                <a:off x="7937483" y="434319"/>
                <a:ext cx="159037" cy="234526"/>
              </a:xfrm>
              <a:prstGeom prst="rect">
                <a:avLst/>
              </a:prstGeom>
              <a:blipFill>
                <a:blip r:embed="rId8"/>
                <a:stretch>
                  <a:fillRect l="-15385" r="-11538"/>
                </a:stretch>
              </a:blipFill>
            </p:spPr>
            <p:txBody>
              <a:bodyPr/>
              <a:lstStyle/>
              <a:p>
                <a:r>
                  <a:rPr lang="LID4096">
                    <a:noFill/>
                  </a:rPr>
                  <a:t> </a:t>
                </a:r>
              </a:p>
            </p:txBody>
          </p:sp>
        </mc:Fallback>
      </mc:AlternateContent>
      <p:sp>
        <p:nvSpPr>
          <p:cNvPr id="217" name="Partial Circle 216">
            <a:extLst>
              <a:ext uri="{FF2B5EF4-FFF2-40B4-BE49-F238E27FC236}">
                <a16:creationId xmlns:a16="http://schemas.microsoft.com/office/drawing/2014/main" id="{252D44D2-21BE-DA5C-D450-1476295956BF}"/>
              </a:ext>
            </a:extLst>
          </p:cNvPr>
          <p:cNvSpPr/>
          <p:nvPr/>
        </p:nvSpPr>
        <p:spPr>
          <a:xfrm>
            <a:off x="7481362" y="145652"/>
            <a:ext cx="548619" cy="561096"/>
          </a:xfrm>
          <a:prstGeom prst="pie">
            <a:avLst>
              <a:gd name="adj1" fmla="val 3382064"/>
              <a:gd name="adj2" fmla="val 5473174"/>
            </a:avLst>
          </a:prstGeom>
          <a:solidFill>
            <a:srgbClr val="E8E8E8"/>
          </a:solidFill>
          <a:ln w="12700" cap="flat" cmpd="sng" algn="ctr">
            <a:solidFill>
              <a:srgbClr val="156082">
                <a:shade val="15000"/>
              </a:srgbClr>
            </a:solidFill>
            <a:prstDash val="sysDash"/>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black"/>
              </a:solidFill>
              <a:effectLst/>
              <a:uLnTx/>
              <a:uFillTx/>
              <a:latin typeface="Aptos" panose="02110004020202020204"/>
              <a:ea typeface="+mn-ea"/>
              <a:cs typeface="+mn-cs"/>
            </a:endParaRPr>
          </a:p>
        </p:txBody>
      </p:sp>
      <mc:AlternateContent xmlns:mc="http://schemas.openxmlformats.org/markup-compatibility/2006" xmlns:a14="http://schemas.microsoft.com/office/drawing/2010/main">
        <mc:Choice Requires="a14">
          <p:sp>
            <p:nvSpPr>
              <p:cNvPr id="218" name="TextBox 217">
                <a:extLst>
                  <a:ext uri="{FF2B5EF4-FFF2-40B4-BE49-F238E27FC236}">
                    <a16:creationId xmlns:a16="http://schemas.microsoft.com/office/drawing/2014/main" id="{86FE561B-636A-22E8-8576-09AD1BD332BA}"/>
                  </a:ext>
                </a:extLst>
              </p:cNvPr>
              <p:cNvSpPr txBox="1"/>
              <p:nvPr/>
            </p:nvSpPr>
            <p:spPr>
              <a:xfrm>
                <a:off x="7431053" y="914036"/>
                <a:ext cx="177279" cy="234526"/>
              </a:xfrm>
              <a:prstGeom prst="rect">
                <a:avLst/>
              </a:prstGeom>
              <a:solidFill>
                <a:sysClr val="window" lastClr="FFFFFF">
                  <a:alpha val="85000"/>
                </a:sysClr>
              </a:solidFill>
            </p:spPr>
            <p:txBody>
              <a:bodyPr wrap="none" lIns="0" tIns="0" rIns="0" bIns="0"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GB" sz="1200" b="0" i="1"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𝜑</m:t>
                      </m:r>
                    </m:oMath>
                  </m:oMathPara>
                </a14:m>
                <a:endParaRPr kumimoji="0" lang="LID4096" sz="1200" b="0" i="0" u="none" strike="noStrike" kern="0" cap="none" spc="0" normalizeH="0" baseline="0" noProof="0" dirty="0">
                  <a:ln>
                    <a:noFill/>
                  </a:ln>
                  <a:solidFill>
                    <a:prstClr val="black"/>
                  </a:solidFill>
                  <a:effectLst/>
                  <a:uLnTx/>
                  <a:uFillTx/>
                  <a:latin typeface="Aptos" panose="02110004020202020204"/>
                </a:endParaRPr>
              </a:p>
            </p:txBody>
          </p:sp>
        </mc:Choice>
        <mc:Fallback xmlns="">
          <p:sp>
            <p:nvSpPr>
              <p:cNvPr id="218" name="TextBox 217">
                <a:extLst>
                  <a:ext uri="{FF2B5EF4-FFF2-40B4-BE49-F238E27FC236}">
                    <a16:creationId xmlns:a16="http://schemas.microsoft.com/office/drawing/2014/main" id="{86FE561B-636A-22E8-8576-09AD1BD332BA}"/>
                  </a:ext>
                </a:extLst>
              </p:cNvPr>
              <p:cNvSpPr txBox="1">
                <a:spLocks noRot="1" noChangeAspect="1" noMove="1" noResize="1" noEditPoints="1" noAdjustHandles="1" noChangeArrowheads="1" noChangeShapeType="1" noTextEdit="1"/>
              </p:cNvSpPr>
              <p:nvPr/>
            </p:nvSpPr>
            <p:spPr>
              <a:xfrm>
                <a:off x="7431053" y="914036"/>
                <a:ext cx="177279" cy="234526"/>
              </a:xfrm>
              <a:prstGeom prst="rect">
                <a:avLst/>
              </a:prstGeom>
              <a:blipFill>
                <a:blip r:embed="rId9"/>
                <a:stretch>
                  <a:fillRect l="-10345" r="-10345"/>
                </a:stretch>
              </a:blipFill>
            </p:spPr>
            <p:txBody>
              <a:bodyPr/>
              <a:lstStyle/>
              <a:p>
                <a:r>
                  <a:rPr lang="LID4096">
                    <a:noFill/>
                  </a:rPr>
                  <a:t> </a:t>
                </a:r>
              </a:p>
            </p:txBody>
          </p:sp>
        </mc:Fallback>
      </mc:AlternateContent>
      <p:cxnSp>
        <p:nvCxnSpPr>
          <p:cNvPr id="219" name="Straight Arrow Connector 218">
            <a:extLst>
              <a:ext uri="{FF2B5EF4-FFF2-40B4-BE49-F238E27FC236}">
                <a16:creationId xmlns:a16="http://schemas.microsoft.com/office/drawing/2014/main" id="{C34067D4-DC1E-7690-23BC-9E1514924608}"/>
              </a:ext>
            </a:extLst>
          </p:cNvPr>
          <p:cNvCxnSpPr>
            <a:cxnSpLocks/>
          </p:cNvCxnSpPr>
          <p:nvPr/>
        </p:nvCxnSpPr>
        <p:spPr>
          <a:xfrm>
            <a:off x="6885444" y="2217654"/>
            <a:ext cx="2592000" cy="0"/>
          </a:xfrm>
          <a:prstGeom prst="straightConnector1">
            <a:avLst/>
          </a:prstGeom>
          <a:noFill/>
          <a:ln w="12700" cap="flat" cmpd="sng" algn="ctr">
            <a:solidFill>
              <a:sysClr val="windowText" lastClr="000000"/>
            </a:solidFill>
            <a:prstDash val="solid"/>
            <a:miter lim="800000"/>
            <a:tailEnd type="triangle" w="med" len="med"/>
          </a:ln>
          <a:effectLst/>
        </p:spPr>
      </p:cxnSp>
      <mc:AlternateContent xmlns:mc="http://schemas.openxmlformats.org/markup-compatibility/2006" xmlns:a14="http://schemas.microsoft.com/office/drawing/2010/main">
        <mc:Choice Requires="a14">
          <p:sp>
            <p:nvSpPr>
              <p:cNvPr id="220" name="TextBox 219">
                <a:extLst>
                  <a:ext uri="{FF2B5EF4-FFF2-40B4-BE49-F238E27FC236}">
                    <a16:creationId xmlns:a16="http://schemas.microsoft.com/office/drawing/2014/main" id="{FFC9B5B2-EB96-30E5-41C7-25F86F682C9D}"/>
                  </a:ext>
                </a:extLst>
              </p:cNvPr>
              <p:cNvSpPr txBox="1"/>
              <p:nvPr/>
            </p:nvSpPr>
            <p:spPr>
              <a:xfrm>
                <a:off x="9380077" y="2211234"/>
                <a:ext cx="178989" cy="273614"/>
              </a:xfrm>
              <a:prstGeom prst="rect">
                <a:avLst/>
              </a:prstGeom>
              <a:noFill/>
            </p:spPr>
            <p:txBody>
              <a:bodyPr wrap="none" lIns="0" tIns="0" rIns="0" bIns="0" rtlCol="0">
                <a:spAutoFit/>
              </a:bodyPr>
              <a:lstStyle/>
              <a:p>
                <a:pPr defTabSz="457200"/>
                <a14:m>
                  <m:oMathPara xmlns:m="http://schemas.openxmlformats.org/officeDocument/2006/math">
                    <m:oMathParaPr>
                      <m:jc m:val="centerGroup"/>
                    </m:oMathParaPr>
                    <m:oMath xmlns:m="http://schemas.openxmlformats.org/officeDocument/2006/math">
                      <m:r>
                        <a:rPr lang="de-DE" sz="1400" i="1" smtClean="0">
                          <a:solidFill>
                            <a:prstClr val="black"/>
                          </a:solidFill>
                          <a:latin typeface="Cambria Math" panose="02040503050406030204" pitchFamily="18" charset="0"/>
                        </a:rPr>
                        <m:t>𝑦</m:t>
                      </m:r>
                    </m:oMath>
                  </m:oMathPara>
                </a14:m>
                <a:endParaRPr lang="LID4096" sz="1400" dirty="0">
                  <a:solidFill>
                    <a:prstClr val="black"/>
                  </a:solidFill>
                  <a:latin typeface="Aptos" panose="02110004020202020204"/>
                </a:endParaRPr>
              </a:p>
            </p:txBody>
          </p:sp>
        </mc:Choice>
        <mc:Fallback xmlns="">
          <p:sp>
            <p:nvSpPr>
              <p:cNvPr id="220" name="TextBox 219">
                <a:extLst>
                  <a:ext uri="{FF2B5EF4-FFF2-40B4-BE49-F238E27FC236}">
                    <a16:creationId xmlns:a16="http://schemas.microsoft.com/office/drawing/2014/main" id="{FFC9B5B2-EB96-30E5-41C7-25F86F682C9D}"/>
                  </a:ext>
                </a:extLst>
              </p:cNvPr>
              <p:cNvSpPr txBox="1">
                <a:spLocks noRot="1" noChangeAspect="1" noMove="1" noResize="1" noEditPoints="1" noAdjustHandles="1" noChangeArrowheads="1" noChangeShapeType="1" noTextEdit="1"/>
              </p:cNvSpPr>
              <p:nvPr/>
            </p:nvSpPr>
            <p:spPr>
              <a:xfrm>
                <a:off x="9380077" y="2211234"/>
                <a:ext cx="178989" cy="273614"/>
              </a:xfrm>
              <a:prstGeom prst="rect">
                <a:avLst/>
              </a:prstGeom>
              <a:blipFill>
                <a:blip r:embed="rId10"/>
                <a:stretch>
                  <a:fillRect l="-17241" r="-10345"/>
                </a:stretch>
              </a:blipFill>
            </p:spPr>
            <p:txBody>
              <a:bodyPr/>
              <a:lstStyle/>
              <a:p>
                <a:r>
                  <a:rPr lang="LID4096">
                    <a:noFill/>
                  </a:rPr>
                  <a:t> </a:t>
                </a:r>
              </a:p>
            </p:txBody>
          </p:sp>
        </mc:Fallback>
      </mc:AlternateContent>
      <p:pic>
        <p:nvPicPr>
          <p:cNvPr id="221" name="Graphic 220" descr="Wireless with solid fill">
            <a:extLst>
              <a:ext uri="{FF2B5EF4-FFF2-40B4-BE49-F238E27FC236}">
                <a16:creationId xmlns:a16="http://schemas.microsoft.com/office/drawing/2014/main" id="{97A1D227-F457-7358-97AB-DDC88FF6B88E}"/>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rot="482552">
            <a:off x="8894751" y="2313796"/>
            <a:ext cx="322586" cy="297515"/>
          </a:xfrm>
          <a:prstGeom prst="rect">
            <a:avLst/>
          </a:prstGeom>
        </p:spPr>
      </p:pic>
      <p:pic>
        <p:nvPicPr>
          <p:cNvPr id="256" name="Graphic 255">
            <a:extLst>
              <a:ext uri="{FF2B5EF4-FFF2-40B4-BE49-F238E27FC236}">
                <a16:creationId xmlns:a16="http://schemas.microsoft.com/office/drawing/2014/main" id="{4C570DB7-0C7E-0A82-692D-50D327D82B06}"/>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18118" y="93695"/>
            <a:ext cx="4124335" cy="3093251"/>
          </a:xfrm>
          <a:prstGeom prst="rect">
            <a:avLst/>
          </a:prstGeom>
        </p:spPr>
      </p:pic>
      <p:pic>
        <p:nvPicPr>
          <p:cNvPr id="262" name="Graphic 261">
            <a:extLst>
              <a:ext uri="{FF2B5EF4-FFF2-40B4-BE49-F238E27FC236}">
                <a16:creationId xmlns:a16="http://schemas.microsoft.com/office/drawing/2014/main" id="{DA38D5CD-5924-DCDF-51A9-3E70E8587503}"/>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5892882" y="3376641"/>
            <a:ext cx="4641811" cy="3481359"/>
          </a:xfrm>
          <a:prstGeom prst="rect">
            <a:avLst/>
          </a:prstGeom>
        </p:spPr>
      </p:pic>
      <p:pic>
        <p:nvPicPr>
          <p:cNvPr id="264" name="Graphic 263">
            <a:extLst>
              <a:ext uri="{FF2B5EF4-FFF2-40B4-BE49-F238E27FC236}">
                <a16:creationId xmlns:a16="http://schemas.microsoft.com/office/drawing/2014/main" id="{1561805C-69D0-9E31-76E0-15A67BDFDEF7}"/>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68830" y="3478509"/>
            <a:ext cx="4477182" cy="3357886"/>
          </a:xfrm>
          <a:prstGeom prst="rect">
            <a:avLst/>
          </a:prstGeom>
        </p:spPr>
      </p:pic>
    </p:spTree>
    <p:extLst>
      <p:ext uri="{BB962C8B-B14F-4D97-AF65-F5344CB8AC3E}">
        <p14:creationId xmlns:p14="http://schemas.microsoft.com/office/powerpoint/2010/main" val="224285777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F1D2B0-3427-9CC2-1B5F-23789F53FD8D}"/>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BAF9A44-F556-D973-4712-B7BE491D2ACE}"/>
              </a:ext>
            </a:extLst>
          </p:cNvPr>
          <p:cNvSpPr>
            <a:spLocks noGrp="1"/>
          </p:cNvSpPr>
          <p:nvPr>
            <p:ph type="sldNum" idx="3"/>
          </p:nvPr>
        </p:nvSpPr>
        <p:spPr>
          <a:xfrm>
            <a:off x="11653283" y="6377785"/>
            <a:ext cx="369887" cy="352624"/>
          </a:xfrm>
        </p:spPr>
        <p:txBody>
          <a:bodyPr/>
          <a:lstStyle/>
          <a:p>
            <a:fld id="{C932A77E-96FA-4D0D-9FF9-7EEFED12E590}" type="slidenum">
              <a:rPr lang="en-GB" noProof="0" smtClean="0"/>
              <a:t>42</a:t>
            </a:fld>
            <a:endParaRPr lang="en-GB" noProof="0" dirty="0"/>
          </a:p>
        </p:txBody>
      </p:sp>
      <mc:AlternateContent xmlns:mc="http://schemas.openxmlformats.org/markup-compatibility/2006" xmlns:a14="http://schemas.microsoft.com/office/drawing/2010/main">
        <mc:Choice Requires="a14">
          <p:graphicFrame>
            <p:nvGraphicFramePr>
              <p:cNvPr id="9" name="Table 8">
                <a:extLst>
                  <a:ext uri="{FF2B5EF4-FFF2-40B4-BE49-F238E27FC236}">
                    <a16:creationId xmlns:a16="http://schemas.microsoft.com/office/drawing/2014/main" id="{9741A701-57D7-DECD-7E68-2984027C2602}"/>
                  </a:ext>
                </a:extLst>
              </p:cNvPr>
              <p:cNvGraphicFramePr>
                <a:graphicFrameLocks noGrp="1"/>
              </p:cNvGraphicFramePr>
              <p:nvPr/>
            </p:nvGraphicFramePr>
            <p:xfrm>
              <a:off x="27503" y="298658"/>
              <a:ext cx="3721295" cy="6480000"/>
            </p:xfrm>
            <a:graphic>
              <a:graphicData uri="http://schemas.openxmlformats.org/drawingml/2006/table">
                <a:tbl>
                  <a:tblPr/>
                  <a:tblGrid>
                    <a:gridCol w="316616">
                      <a:extLst>
                        <a:ext uri="{9D8B030D-6E8A-4147-A177-3AD203B41FA5}">
                          <a16:colId xmlns:a16="http://schemas.microsoft.com/office/drawing/2014/main" val="1854162495"/>
                        </a:ext>
                      </a:extLst>
                    </a:gridCol>
                    <a:gridCol w="504213">
                      <a:extLst>
                        <a:ext uri="{9D8B030D-6E8A-4147-A177-3AD203B41FA5}">
                          <a16:colId xmlns:a16="http://schemas.microsoft.com/office/drawing/2014/main" val="1788066377"/>
                        </a:ext>
                      </a:extLst>
                    </a:gridCol>
                    <a:gridCol w="1878988">
                      <a:extLst>
                        <a:ext uri="{9D8B030D-6E8A-4147-A177-3AD203B41FA5}">
                          <a16:colId xmlns:a16="http://schemas.microsoft.com/office/drawing/2014/main" val="3784730278"/>
                        </a:ext>
                      </a:extLst>
                    </a:gridCol>
                    <a:gridCol w="1021478">
                      <a:extLst>
                        <a:ext uri="{9D8B030D-6E8A-4147-A177-3AD203B41FA5}">
                          <a16:colId xmlns:a16="http://schemas.microsoft.com/office/drawing/2014/main" val="1251078118"/>
                        </a:ext>
                      </a:extLst>
                    </a:gridCol>
                  </a:tblGrid>
                  <a:tr h="324000">
                    <a:tc>
                      <a:txBody>
                        <a:bodyPr/>
                        <a:lstStyle/>
                        <a:p>
                          <a:pPr algn="l" fontAlgn="t"/>
                          <a:r>
                            <a:rPr lang="en-GB" sz="1100" b="0" i="0" u="none" strike="noStrike" noProof="0">
                              <a:solidFill>
                                <a:srgbClr val="000000"/>
                              </a:solidFill>
                              <a:effectLst/>
                              <a:latin typeface="Calibri" panose="020F0502020204030204" pitchFamily="34" charset="0"/>
                            </a:rPr>
                            <a:t> </a:t>
                          </a:r>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GB" sz="1100" b="0" i="0" u="none" strike="noStrike" noProof="0">
                              <a:solidFill>
                                <a:srgbClr val="000000"/>
                              </a:solidFill>
                              <a:effectLst/>
                              <a:latin typeface="Calibri" panose="020F0502020204030204" pitchFamily="34" charset="0"/>
                            </a:rPr>
                            <a:t>Variable</a:t>
                          </a:r>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GB" sz="1100" b="0" i="0" u="none" strike="noStrike" noProof="0" dirty="0">
                              <a:solidFill>
                                <a:srgbClr val="000000"/>
                              </a:solidFill>
                              <a:effectLst/>
                              <a:latin typeface="Calibri" panose="020F0502020204030204" pitchFamily="34" charset="0"/>
                            </a:rPr>
                            <a:t>Description</a:t>
                          </a:r>
                        </a:p>
                      </a:txBody>
                      <a:tcPr marL="2075" marR="2075" marT="2075"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GB" sz="1100" b="0" i="0" u="none" strike="noStrike" noProof="0">
                              <a:solidFill>
                                <a:srgbClr val="000000"/>
                              </a:solidFill>
                              <a:effectLst/>
                              <a:latin typeface="Calibri" panose="020F0502020204030204" pitchFamily="34" charset="0"/>
                            </a:rPr>
                            <a:t>Value</a:t>
                          </a:r>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07258603"/>
                      </a:ext>
                    </a:extLst>
                  </a:tr>
                  <a:tr h="324000">
                    <a:tc rowSpan="4">
                      <a:txBody>
                        <a:bodyPr/>
                        <a:lstStyle/>
                        <a:p>
                          <a:pPr algn="ctr" fontAlgn="ctr"/>
                          <a:r>
                            <a:rPr lang="en-GB" sz="1100" b="0" i="0" u="none" strike="noStrike" noProof="0">
                              <a:solidFill>
                                <a:srgbClr val="000000"/>
                              </a:solidFill>
                              <a:effectLst/>
                              <a:latin typeface="Calibri" panose="020F0502020204030204" pitchFamily="34" charset="0"/>
                            </a:rPr>
                            <a:t>Frame parameters</a:t>
                          </a:r>
                          <a:endParaRPr lang="en-GB" sz="1100" b="0" i="0" u="none" strike="noStrike" noProof="0" dirty="0">
                            <a:solidFill>
                              <a:srgbClr val="000000"/>
                            </a:solidFill>
                            <a:effectLst/>
                            <a:latin typeface="Calibri" panose="020F0502020204030204" pitchFamily="34" charset="0"/>
                          </a:endParaRPr>
                        </a:p>
                      </a:txBody>
                      <a:tcPr marL="2075" marR="2075" marT="2075" marB="0" vert="vert270" anchor="ctr">
                        <a:lnL>
                          <a:noFill/>
                        </a:lnL>
                        <a:lnR>
                          <a:noFill/>
                        </a:ln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l" fontAlgn="t"/>
                          <a:r>
                            <a:rPr lang="en-GB" sz="1100" b="0" i="0" u="none" strike="noStrike" noProof="0">
                              <a:solidFill>
                                <a:srgbClr val="000000"/>
                              </a:solidFill>
                              <a:effectLst/>
                              <a:latin typeface="Calibri" panose="020F0502020204030204" pitchFamily="34" charset="0"/>
                            </a:rPr>
                            <a:t> </a:t>
                          </a:r>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w="12700" cap="flat" cmpd="sng" algn="ctr">
                          <a:solidFill>
                            <a:schemeClr val="tx1"/>
                          </a:solidFill>
                          <a:prstDash val="solid"/>
                          <a:round/>
                          <a:headEnd type="none" w="med" len="med"/>
                          <a:tailEnd type="none" w="med" len="med"/>
                        </a:lnT>
                        <a:lnB>
                          <a:noFill/>
                        </a:lnB>
                        <a:noFill/>
                      </a:tcPr>
                    </a:tc>
                    <a:tc>
                      <a:txBody>
                        <a:bodyPr/>
                        <a:lstStyle/>
                        <a:p>
                          <a:pPr algn="l" fontAlgn="t"/>
                          <a:r>
                            <a:rPr lang="en-GB" sz="1100" b="0" i="0" u="none" strike="noStrike" noProof="0">
                              <a:solidFill>
                                <a:srgbClr val="000000"/>
                              </a:solidFill>
                              <a:effectLst/>
                              <a:latin typeface="Calibri" panose="020F0502020204030204" pitchFamily="34" charset="0"/>
                            </a:rPr>
                            <a:t>Preamble field length</a:t>
                          </a:r>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w="12700" cap="flat" cmpd="sng" algn="ctr">
                          <a:solidFill>
                            <a:schemeClr val="tx1"/>
                          </a:solidFill>
                          <a:prstDash val="solid"/>
                          <a:round/>
                          <a:headEnd type="none" w="med" len="med"/>
                          <a:tailEnd type="none" w="med" len="med"/>
                        </a:lnT>
                        <a:lnB>
                          <a:noFill/>
                        </a:lnB>
                        <a:solidFill>
                          <a:srgbClr val="DAE3F3"/>
                        </a:solidFill>
                      </a:tcPr>
                    </a:tc>
                    <a:tc>
                      <a:txBody>
                        <a:bodyPr/>
                        <a:lstStyle/>
                        <a:p>
                          <a:pPr algn="l" fontAlgn="t"/>
                          <a:r>
                            <a:rPr lang="en-GB" sz="1100" b="0" i="0" u="none" strike="noStrike" noProof="0" dirty="0">
                              <a:solidFill>
                                <a:srgbClr val="000000"/>
                              </a:solidFill>
                              <a:effectLst/>
                              <a:latin typeface="Calibri" panose="020F0502020204030204" pitchFamily="34" charset="0"/>
                            </a:rPr>
                            <a:t>4352 samples</a:t>
                          </a:r>
                        </a:p>
                      </a:txBody>
                      <a:tcPr marL="2075" marR="2075" marT="2075" marB="0" anchor="ctr">
                        <a:lnL>
                          <a:noFill/>
                        </a:lnL>
                        <a:lnR>
                          <a:noFill/>
                        </a:lnR>
                        <a:lnT w="12700" cap="flat" cmpd="sng" algn="ctr">
                          <a:solidFill>
                            <a:schemeClr val="tx1"/>
                          </a:solidFill>
                          <a:prstDash val="solid"/>
                          <a:round/>
                          <a:headEnd type="none" w="med" len="med"/>
                          <a:tailEnd type="none" w="med" len="med"/>
                        </a:lnT>
                        <a:lnB>
                          <a:noFill/>
                        </a:lnB>
                        <a:solidFill>
                          <a:srgbClr val="DAE3F3"/>
                        </a:solidFill>
                      </a:tcPr>
                    </a:tc>
                    <a:extLst>
                      <a:ext uri="{0D108BD9-81ED-4DB2-BD59-A6C34878D82A}">
                        <a16:rowId xmlns:a16="http://schemas.microsoft.com/office/drawing/2014/main" val="1983503401"/>
                      </a:ext>
                    </a:extLst>
                  </a:tr>
                  <a:tr h="324000">
                    <a:tc vMerge="1">
                      <a:txBody>
                        <a:bodyPr/>
                        <a:lstStyle/>
                        <a:p>
                          <a:endParaRPr lang="LID4096"/>
                        </a:p>
                      </a:txBody>
                      <a:tcPr/>
                    </a:tc>
                    <a:tc>
                      <a:txBody>
                        <a:bodyPr/>
                        <a:lstStyle/>
                        <a:p>
                          <a:pPr algn="l" fontAlgn="t"/>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a:noFill/>
                        </a:lnB>
                        <a:noFill/>
                      </a:tcPr>
                    </a:tc>
                    <a:tc>
                      <a:txBody>
                        <a:bodyPr/>
                        <a:lstStyle/>
                        <a:p>
                          <a:pPr algn="l" fontAlgn="t"/>
                          <a:r>
                            <a:rPr lang="en-GB" sz="1100" b="0" i="0" u="none" strike="noStrike" noProof="0" dirty="0">
                              <a:solidFill>
                                <a:srgbClr val="000000"/>
                              </a:solidFill>
                              <a:effectLst/>
                              <a:latin typeface="Calibri" panose="020F0502020204030204" pitchFamily="34" charset="0"/>
                            </a:rPr>
                            <a:t>Data localization length (1 Byte)</a:t>
                          </a:r>
                        </a:p>
                      </a:txBody>
                      <a:tcPr marL="2075" marR="2075" marT="2075" marB="0" anchor="ctr">
                        <a:lnL>
                          <a:noFill/>
                        </a:lnL>
                        <a:lnR>
                          <a:noFill/>
                        </a:lnR>
                        <a:lnT>
                          <a:noFill/>
                        </a:lnT>
                        <a:lnB>
                          <a:noFill/>
                        </a:lnB>
                        <a:noFill/>
                      </a:tcPr>
                    </a:tc>
                    <a:tc>
                      <a:txBody>
                        <a:bodyPr/>
                        <a:lstStyle/>
                        <a:p>
                          <a:pPr algn="l" fontAlgn="t"/>
                          <a:r>
                            <a:rPr lang="en-GB" sz="1100" b="0" i="0" u="none" strike="noStrike" noProof="0" dirty="0">
                              <a:solidFill>
                                <a:srgbClr val="000000"/>
                              </a:solidFill>
                              <a:effectLst/>
                              <a:latin typeface="Calibri" panose="020F0502020204030204" pitchFamily="34" charset="0"/>
                            </a:rPr>
                            <a:t>1088 samples</a:t>
                          </a:r>
                        </a:p>
                      </a:txBody>
                      <a:tcPr marL="2075" marR="2075" marT="2075" marB="0" anchor="ctr">
                        <a:lnL>
                          <a:noFill/>
                        </a:lnL>
                        <a:lnR>
                          <a:noFill/>
                        </a:lnR>
                        <a:lnT>
                          <a:noFill/>
                        </a:lnT>
                        <a:lnB>
                          <a:noFill/>
                        </a:lnB>
                        <a:noFill/>
                      </a:tcPr>
                    </a:tc>
                    <a:extLst>
                      <a:ext uri="{0D108BD9-81ED-4DB2-BD59-A6C34878D82A}">
                        <a16:rowId xmlns:a16="http://schemas.microsoft.com/office/drawing/2014/main" val="104838495"/>
                      </a:ext>
                    </a:extLst>
                  </a:tr>
                  <a:tr h="324000">
                    <a:tc vMerge="1">
                      <a:txBody>
                        <a:bodyPr/>
                        <a:lstStyle/>
                        <a:p>
                          <a:endParaRPr lang="LID4096"/>
                        </a:p>
                      </a:txBody>
                      <a:tcPr>
                        <a:lnT w="6350" cap="flat" cmpd="sng" algn="ctr">
                          <a:solidFill>
                            <a:srgbClr val="000000"/>
                          </a:solidFill>
                          <a:prstDash val="solid"/>
                          <a:round/>
                          <a:headEnd type="none" w="med" len="med"/>
                          <a:tailEnd type="none" w="med" len="med"/>
                        </a:lnT>
                      </a:tcPr>
                    </a:tc>
                    <a:tc>
                      <a:txBody>
                        <a:bodyPr/>
                        <a:lstStyle/>
                        <a:p>
                          <a:pPr marL="0" algn="l" defTabSz="914400" rtl="0" eaLnBrk="1" fontAlgn="t" latinLnBrk="0" hangingPunct="1"/>
                          <a:endParaRPr lang="en-GB" sz="1100" b="0" i="0" u="none" strike="noStrike" kern="1200" noProof="0" dirty="0">
                            <a:solidFill>
                              <a:srgbClr val="000000"/>
                            </a:solidFill>
                            <a:effectLst/>
                            <a:latin typeface="Calibri" panose="020F0502020204030204" pitchFamily="34" charset="0"/>
                            <a:ea typeface="+mn-ea"/>
                            <a:cs typeface="+mn-cs"/>
                          </a:endParaRPr>
                        </a:p>
                      </a:txBody>
                      <a:tcPr marL="2075" marR="2075" marT="2075" marB="0" anchor="ctr">
                        <a:lnL w="12700" cmpd="sng">
                          <a:noFill/>
                          <a:prstDash val="solid"/>
                        </a:lnL>
                        <a:lnR>
                          <a:noFill/>
                        </a:lnR>
                        <a:lnT>
                          <a:noFill/>
                        </a:lnT>
                        <a:lnB>
                          <a:noFill/>
                        </a:lnB>
                        <a:lnTlToBr w="12700" cmpd="sng">
                          <a:noFill/>
                          <a:prstDash val="solid"/>
                        </a:lnTlToBr>
                        <a:lnBlToTr w="12700" cmpd="sng">
                          <a:noFill/>
                          <a:prstDash val="solid"/>
                        </a:lnBlToTr>
                        <a:noFill/>
                      </a:tcPr>
                    </a:tc>
                    <a:tc>
                      <a:txBody>
                        <a:bodyPr/>
                        <a:lstStyle/>
                        <a:p>
                          <a:pPr algn="l" fontAlgn="t"/>
                          <a:r>
                            <a:rPr lang="en-GB" sz="1100" b="0" i="0" u="none" strike="noStrike" noProof="0">
                              <a:solidFill>
                                <a:srgbClr val="000000"/>
                              </a:solidFill>
                              <a:effectLst/>
                              <a:latin typeface="Calibri" panose="020F0502020204030204" pitchFamily="34" charset="0"/>
                            </a:rPr>
                            <a:t>Training field length</a:t>
                          </a:r>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a:noFill/>
                        </a:lnB>
                        <a:solidFill>
                          <a:srgbClr val="DAE3F3"/>
                        </a:solidFill>
                      </a:tcPr>
                    </a:tc>
                    <a:tc>
                      <a:txBody>
                        <a:bodyPr/>
                        <a:lstStyle/>
                        <a:p>
                          <a:pPr algn="l" fontAlgn="t"/>
                          <a:r>
                            <a:rPr lang="en-GB" sz="1100" b="0" i="0" u="none" strike="noStrike" noProof="0" dirty="0">
                              <a:solidFill>
                                <a:srgbClr val="000000"/>
                              </a:solidFill>
                              <a:effectLst/>
                              <a:latin typeface="Calibri" panose="020F0502020204030204" pitchFamily="34" charset="0"/>
                            </a:rPr>
                            <a:t>0 samples</a:t>
                          </a:r>
                        </a:p>
                      </a:txBody>
                      <a:tcPr marL="2075" marR="2075" marT="2075" marB="0" anchor="ctr">
                        <a:lnL>
                          <a:noFill/>
                        </a:lnL>
                        <a:lnR>
                          <a:noFill/>
                        </a:lnR>
                        <a:lnT>
                          <a:noFill/>
                        </a:lnT>
                        <a:lnB>
                          <a:noFill/>
                        </a:lnB>
                        <a:solidFill>
                          <a:srgbClr val="DAE3F3"/>
                        </a:solidFill>
                      </a:tcPr>
                    </a:tc>
                    <a:extLst>
                      <a:ext uri="{0D108BD9-81ED-4DB2-BD59-A6C34878D82A}">
                        <a16:rowId xmlns:a16="http://schemas.microsoft.com/office/drawing/2014/main" val="1155398943"/>
                      </a:ext>
                    </a:extLst>
                  </a:tr>
                  <a:tr h="324000">
                    <a:tc vMerge="1">
                      <a:txBody>
                        <a:bodyPr/>
                        <a:lstStyle/>
                        <a:p>
                          <a:endParaRPr lang="LID4096"/>
                        </a:p>
                      </a:txBody>
                      <a:tcPr/>
                    </a:tc>
                    <a:tc>
                      <a:txBody>
                        <a:bodyPr/>
                        <a:lstStyle/>
                        <a:p>
                          <a:pPr marL="0" algn="l" defTabSz="914400" rtl="0" eaLnBrk="1" fontAlgn="t" latinLnBrk="0" hangingPunct="1"/>
                          <a:endParaRPr lang="en-GB" sz="1100" b="0" i="0" u="none" strike="noStrike" kern="1200" noProof="0" dirty="0">
                            <a:solidFill>
                              <a:srgbClr val="000000"/>
                            </a:solidFill>
                            <a:effectLst/>
                            <a:latin typeface="Calibri" panose="020F0502020204030204" pitchFamily="34" charset="0"/>
                            <a:ea typeface="+mn-ea"/>
                            <a:cs typeface="+mn-cs"/>
                          </a:endParaRPr>
                        </a:p>
                      </a:txBody>
                      <a:tcPr marL="2075" marR="2075" marT="2075" marB="0" anchor="ctr">
                        <a:lnL>
                          <a:noFill/>
                        </a:lnL>
                        <a:lnR>
                          <a:noFill/>
                        </a:lnR>
                        <a:lnT>
                          <a:noFill/>
                        </a:lnT>
                        <a:lnB w="6350" cap="flat" cmpd="sng" algn="ctr">
                          <a:solidFill>
                            <a:schemeClr val="tx1"/>
                          </a:solidFill>
                          <a:prstDash val="solid"/>
                          <a:round/>
                          <a:headEnd type="none" w="med" len="med"/>
                          <a:tailEnd type="none" w="med" len="med"/>
                        </a:lnB>
                        <a:noFill/>
                      </a:tcPr>
                    </a:tc>
                    <a:tc>
                      <a:txBody>
                        <a:bodyPr/>
                        <a:lstStyle/>
                        <a:p>
                          <a:pPr algn="l" fontAlgn="t"/>
                          <a:r>
                            <a:rPr lang="en-GB" sz="1100" b="0" i="0" u="none" strike="noStrike" noProof="0">
                              <a:solidFill>
                                <a:srgbClr val="000000"/>
                              </a:solidFill>
                              <a:effectLst/>
                              <a:latin typeface="Calibri" panose="020F0502020204030204" pitchFamily="34" charset="0"/>
                            </a:rPr>
                            <a:t>Idle time</a:t>
                          </a:r>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w="6350" cap="flat" cmpd="sng" algn="ctr">
                          <a:solidFill>
                            <a:schemeClr val="tx1"/>
                          </a:solidFill>
                          <a:prstDash val="solid"/>
                          <a:round/>
                          <a:headEnd type="none" w="med" len="med"/>
                          <a:tailEnd type="none" w="med" len="med"/>
                        </a:lnB>
                        <a:noFill/>
                      </a:tcPr>
                    </a:tc>
                    <a:tc>
                      <a:txBody>
                        <a:bodyPr/>
                        <a:lstStyle/>
                        <a:p>
                          <a:pPr algn="l" fontAlgn="t"/>
                          <a:r>
                            <a:rPr lang="en-GB" sz="1100" b="0" i="0" u="none" strike="noStrike" noProof="0" dirty="0">
                              <a:solidFill>
                                <a:srgbClr val="000000"/>
                              </a:solidFill>
                              <a:effectLst/>
                              <a:latin typeface="Calibri" panose="020F0502020204030204" pitchFamily="34" charset="0"/>
                            </a:rPr>
                            <a:t>20 </a:t>
                          </a:r>
                          <a14:m>
                            <m:oMath xmlns:m="http://schemas.openxmlformats.org/officeDocument/2006/math">
                              <m:r>
                                <a:rPr lang="en-GB" sz="1100" b="0" i="1" u="none" strike="noStrike" noProof="0" smtClean="0">
                                  <a:solidFill>
                                    <a:srgbClr val="000000"/>
                                  </a:solidFill>
                                  <a:effectLst/>
                                  <a:latin typeface="Cambria Math" panose="02040503050406030204" pitchFamily="18" charset="0"/>
                                  <a:ea typeface="Cambria Math" panose="02040503050406030204" pitchFamily="18" charset="0"/>
                                </a:rPr>
                                <m:t>𝜇</m:t>
                              </m:r>
                              <m:r>
                                <m:rPr>
                                  <m:sty m:val="p"/>
                                </m:rPr>
                                <a:rPr lang="en-GB" sz="1100" b="0" i="0" u="none" strike="noStrike" noProof="0" smtClean="0">
                                  <a:solidFill>
                                    <a:srgbClr val="000000"/>
                                  </a:solidFill>
                                  <a:effectLst/>
                                  <a:latin typeface="Cambria Math" panose="02040503050406030204" pitchFamily="18" charset="0"/>
                                  <a:ea typeface="Cambria Math" panose="02040503050406030204" pitchFamily="18" charset="0"/>
                                </a:rPr>
                                <m:t>s</m:t>
                              </m:r>
                            </m:oMath>
                          </a14:m>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1200889"/>
                      </a:ext>
                    </a:extLst>
                  </a:tr>
                  <a:tr h="324000">
                    <a:tc>
                      <a:txBody>
                        <a:bodyPr/>
                        <a:lstStyle/>
                        <a:p>
                          <a:pPr algn="l" fontAlgn="t"/>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14:m>
                            <m:oMathPara xmlns:m="http://schemas.openxmlformats.org/officeDocument/2006/math">
                              <m:oMathParaPr>
                                <m:jc m:val="left"/>
                              </m:oMathParaPr>
                              <m:oMath xmlns:m="http://schemas.openxmlformats.org/officeDocument/2006/math">
                                <m:r>
                                  <a:rPr lang="en-GB" sz="1100" b="0" i="1" u="none" strike="noStrike" noProof="0" smtClean="0">
                                    <a:solidFill>
                                      <a:srgbClr val="000000"/>
                                    </a:solidFill>
                                    <a:effectLst/>
                                    <a:latin typeface="Cambria Math" panose="02040503050406030204" pitchFamily="18" charset="0"/>
                                  </a:rPr>
                                  <m:t>𝑁</m:t>
                                </m:r>
                              </m:oMath>
                            </m:oMathPara>
                          </a14:m>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GB" sz="1100" b="0" i="0" u="none" strike="noStrike" noProof="0" dirty="0">
                              <a:solidFill>
                                <a:srgbClr val="000000"/>
                              </a:solidFill>
                              <a:effectLst/>
                              <a:latin typeface="Calibri" panose="020F0502020204030204" pitchFamily="34" charset="0"/>
                            </a:rPr>
                            <a:t>Total of SIM elements (Layer 0)</a:t>
                          </a:r>
                        </a:p>
                      </a:txBody>
                      <a:tcPr marL="2075" marR="2075" marT="2075" marB="0" anchor="ctr">
                        <a:lnL>
                          <a:noFill/>
                        </a:lnL>
                        <a:lnR>
                          <a:noFill/>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3F3"/>
                        </a:solidFill>
                      </a:tcPr>
                    </a:tc>
                    <a:tc>
                      <a:txBody>
                        <a:bodyPr/>
                        <a:lstStyle/>
                        <a:p>
                          <a:pPr algn="l" fontAlgn="t"/>
                          <a:r>
                            <a:rPr lang="en-GB" sz="1100" b="0" i="0" u="none" strike="noStrike" noProof="0" dirty="0">
                              <a:solidFill>
                                <a:srgbClr val="000000"/>
                              </a:solidFill>
                              <a:effectLst/>
                              <a:latin typeface="Calibri" panose="020F0502020204030204" pitchFamily="34" charset="0"/>
                            </a:rPr>
                            <a:t>5</a:t>
                          </a:r>
                          <a14:m>
                            <m:oMath xmlns:m="http://schemas.openxmlformats.org/officeDocument/2006/math">
                              <m:r>
                                <a:rPr lang="en-GB" sz="1100" b="0" i="1" u="none" strike="noStrike" noProof="0" smtClean="0">
                                  <a:solidFill>
                                    <a:srgbClr val="000000"/>
                                  </a:solidFill>
                                  <a:effectLst/>
                                  <a:latin typeface="Cambria Math" panose="02040503050406030204" pitchFamily="18" charset="0"/>
                                  <a:ea typeface="Cambria Math" panose="02040503050406030204" pitchFamily="18" charset="0"/>
                                </a:rPr>
                                <m:t>×</m:t>
                              </m:r>
                            </m:oMath>
                          </a14:m>
                          <a:r>
                            <a:rPr lang="en-GB" sz="1100" b="0" i="0" u="none" strike="noStrike" noProof="0" dirty="0">
                              <a:solidFill>
                                <a:srgbClr val="000000"/>
                              </a:solidFill>
                              <a:effectLst/>
                              <a:latin typeface="Calibri" panose="020F0502020204030204" pitchFamily="34" charset="0"/>
                            </a:rPr>
                            <a:t>5</a:t>
                          </a:r>
                        </a:p>
                      </a:txBody>
                      <a:tcPr marL="2075" marR="2075" marT="2075" marB="0" anchor="ctr">
                        <a:lnL>
                          <a:noFill/>
                        </a:lnL>
                        <a:lnR>
                          <a:noFill/>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3F3"/>
                        </a:solidFill>
                      </a:tcPr>
                    </a:tc>
                    <a:extLst>
                      <a:ext uri="{0D108BD9-81ED-4DB2-BD59-A6C34878D82A}">
                        <a16:rowId xmlns:a16="http://schemas.microsoft.com/office/drawing/2014/main" val="3777913155"/>
                      </a:ext>
                    </a:extLst>
                  </a:tr>
                  <a:tr h="324000">
                    <a:tc rowSpan="11">
                      <a:txBody>
                        <a:bodyPr/>
                        <a:lstStyle/>
                        <a:p>
                          <a:pPr algn="ctr" fontAlgn="ctr"/>
                          <a:r>
                            <a:rPr lang="en-GB" sz="1100" b="0" i="0" u="none" strike="noStrike" noProof="0" dirty="0">
                              <a:solidFill>
                                <a:srgbClr val="000000"/>
                              </a:solidFill>
                              <a:effectLst/>
                              <a:latin typeface="Calibri" panose="020F0502020204030204" pitchFamily="34" charset="0"/>
                            </a:rPr>
                            <a:t> RF parameters</a:t>
                          </a:r>
                        </a:p>
                      </a:txBody>
                      <a:tcPr marL="2075" marR="2075" marT="2075" marB="0" vert="vert27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14:m>
                            <m:oMathPara xmlns:m="http://schemas.openxmlformats.org/officeDocument/2006/math">
                              <m:oMathParaPr>
                                <m:jc m:val="left"/>
                              </m:oMathParaPr>
                              <m:oMath xmlns:m="http://schemas.openxmlformats.org/officeDocument/2006/math">
                                <m:sSub>
                                  <m:sSubPr>
                                    <m:ctrlPr>
                                      <a:rPr lang="en-GB" sz="1100" b="0" i="1" u="none" strike="noStrike" noProof="0" smtClean="0">
                                        <a:solidFill>
                                          <a:srgbClr val="000000"/>
                                        </a:solidFill>
                                        <a:effectLst/>
                                        <a:latin typeface="Cambria Math" panose="02040503050406030204" pitchFamily="18" charset="0"/>
                                      </a:rPr>
                                    </m:ctrlPr>
                                  </m:sSubPr>
                                  <m:e>
                                    <m:r>
                                      <a:rPr lang="en-GB" sz="1100" b="0" i="1" u="none" strike="noStrike" noProof="0" smtClean="0">
                                        <a:solidFill>
                                          <a:srgbClr val="000000"/>
                                        </a:solidFill>
                                        <a:effectLst/>
                                        <a:latin typeface="Cambria Math" panose="02040503050406030204" pitchFamily="18" charset="0"/>
                                      </a:rPr>
                                      <m:t>𝑓</m:t>
                                    </m:r>
                                  </m:e>
                                  <m:sub>
                                    <m:r>
                                      <a:rPr lang="en-GB" sz="1100" b="0" i="1" u="none" strike="noStrike" noProof="0" smtClean="0">
                                        <a:solidFill>
                                          <a:srgbClr val="000000"/>
                                        </a:solidFill>
                                        <a:effectLst/>
                                        <a:latin typeface="Cambria Math" panose="02040503050406030204" pitchFamily="18" charset="0"/>
                                      </a:rPr>
                                      <m:t>𝑠</m:t>
                                    </m:r>
                                  </m:sub>
                                </m:sSub>
                              </m:oMath>
                            </m:oMathPara>
                          </a14:m>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l" fontAlgn="t"/>
                          <a:r>
                            <a:rPr lang="en-GB" sz="1100" b="0" i="0" u="none" strike="noStrike" noProof="0">
                              <a:solidFill>
                                <a:srgbClr val="000000"/>
                              </a:solidFill>
                              <a:effectLst/>
                              <a:latin typeface="Calibri" panose="020F0502020204030204" pitchFamily="34" charset="0"/>
                            </a:rPr>
                            <a:t>Sampling frequency</a:t>
                          </a:r>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l" fontAlgn="t"/>
                          <a:r>
                            <a:rPr lang="en-GB" sz="1100" b="0" i="0" u="none" strike="noStrike" noProof="0">
                              <a:solidFill>
                                <a:srgbClr val="000000"/>
                              </a:solidFill>
                              <a:effectLst/>
                              <a:latin typeface="Calibri" panose="020F0502020204030204" pitchFamily="34" charset="0"/>
                            </a:rPr>
                            <a:t>1.76 GHz</a:t>
                          </a:r>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w="6350" cap="flat" cmpd="sng" algn="ctr">
                          <a:solidFill>
                            <a:srgbClr val="000000"/>
                          </a:solidFill>
                          <a:prstDash val="solid"/>
                          <a:round/>
                          <a:headEnd type="none" w="med" len="med"/>
                          <a:tailEnd type="none" w="med" len="med"/>
                        </a:lnT>
                        <a:lnB>
                          <a:noFill/>
                        </a:lnB>
                        <a:noFill/>
                      </a:tcPr>
                    </a:tc>
                    <a:extLst>
                      <a:ext uri="{0D108BD9-81ED-4DB2-BD59-A6C34878D82A}">
                        <a16:rowId xmlns:a16="http://schemas.microsoft.com/office/drawing/2014/main" val="2858223886"/>
                      </a:ext>
                    </a:extLst>
                  </a:tr>
                  <a:tr h="324000">
                    <a:tc vMerge="1">
                      <a:txBody>
                        <a:bodyPr/>
                        <a:lstStyle/>
                        <a:p>
                          <a:endParaRPr lang="LID4096"/>
                        </a:p>
                      </a:txBody>
                      <a:tcPr/>
                    </a:tc>
                    <a:tc>
                      <a:txBody>
                        <a:bodyPr/>
                        <a:lstStyle/>
                        <a:p>
                          <a:pPr algn="l" fontAlgn="t"/>
                          <a:r>
                            <a:rPr lang="en-GB" sz="1100" b="0" i="0" u="none" strike="noStrike" noProof="0" dirty="0">
                              <a:solidFill>
                                <a:srgbClr val="000000"/>
                              </a:solidFill>
                              <a:effectLst/>
                              <a:latin typeface="Calibri" panose="020F0502020204030204" pitchFamily="34" charset="0"/>
                            </a:rPr>
                            <a:t>BW</a:t>
                          </a:r>
                        </a:p>
                      </a:txBody>
                      <a:tcPr marL="2075" marR="2075" marT="2075" marB="0" anchor="ctr">
                        <a:lnL>
                          <a:noFill/>
                        </a:lnL>
                        <a:lnR>
                          <a:noFill/>
                        </a:lnR>
                        <a:lnT>
                          <a:noFill/>
                        </a:lnT>
                        <a:lnB>
                          <a:noFill/>
                        </a:lnB>
                        <a:noFill/>
                      </a:tcPr>
                    </a:tc>
                    <a:tc>
                      <a:txBody>
                        <a:bodyPr/>
                        <a:lstStyle/>
                        <a:p>
                          <a:pPr algn="l" fontAlgn="t"/>
                          <a:r>
                            <a:rPr lang="en-GB" sz="1100" b="0" i="0" u="none" strike="noStrike" noProof="0" dirty="0">
                              <a:solidFill>
                                <a:srgbClr val="000000"/>
                              </a:solidFill>
                              <a:effectLst/>
                              <a:latin typeface="Calibri" panose="020F0502020204030204" pitchFamily="34" charset="0"/>
                            </a:rPr>
                            <a:t>Receiver bandwidth</a:t>
                          </a:r>
                        </a:p>
                      </a:txBody>
                      <a:tcPr marL="2075" marR="2075" marT="2075" marB="0" anchor="ctr">
                        <a:lnL>
                          <a:noFill/>
                        </a:lnL>
                        <a:lnR>
                          <a:noFill/>
                        </a:lnR>
                        <a:lnT>
                          <a:noFill/>
                        </a:lnT>
                        <a:lnB>
                          <a:noFill/>
                        </a:lnB>
                        <a:solidFill>
                          <a:srgbClr val="DAE3F3"/>
                        </a:solidFill>
                      </a:tcPr>
                    </a:tc>
                    <a:tc>
                      <a:txBody>
                        <a:bodyPr/>
                        <a:lstStyle/>
                        <a:p>
                          <a:pPr algn="l" fontAlgn="t"/>
                          <a:r>
                            <a:rPr lang="en-GB" sz="1100" b="0" i="0" u="none" strike="noStrike" noProof="0" dirty="0">
                              <a:solidFill>
                                <a:srgbClr val="000000"/>
                              </a:solidFill>
                              <a:effectLst/>
                              <a:latin typeface="Calibri" panose="020F0502020204030204" pitchFamily="34" charset="0"/>
                            </a:rPr>
                            <a:t>2640 MHz</a:t>
                          </a:r>
                        </a:p>
                      </a:txBody>
                      <a:tcPr marL="2075" marR="2075" marT="2075" marB="0" anchor="ctr">
                        <a:lnL>
                          <a:noFill/>
                        </a:lnL>
                        <a:lnR>
                          <a:noFill/>
                        </a:lnR>
                        <a:lnT>
                          <a:noFill/>
                        </a:lnT>
                        <a:lnB>
                          <a:noFill/>
                        </a:lnB>
                        <a:solidFill>
                          <a:srgbClr val="DAE3F3"/>
                        </a:solidFill>
                      </a:tcPr>
                    </a:tc>
                    <a:extLst>
                      <a:ext uri="{0D108BD9-81ED-4DB2-BD59-A6C34878D82A}">
                        <a16:rowId xmlns:a16="http://schemas.microsoft.com/office/drawing/2014/main" val="1916150716"/>
                      </a:ext>
                    </a:extLst>
                  </a:tr>
                  <a:tr h="324000">
                    <a:tc vMerge="1">
                      <a:txBody>
                        <a:bodyPr/>
                        <a:lstStyle/>
                        <a:p>
                          <a:endParaRPr lang="LID4096"/>
                        </a:p>
                      </a:txBody>
                      <a:tcPr/>
                    </a:tc>
                    <a:tc>
                      <a:txBody>
                        <a:bodyPr/>
                        <a:lstStyle/>
                        <a:p>
                          <a:pPr algn="l" fontAlgn="t"/>
                          <a14:m>
                            <m:oMathPara xmlns:m="http://schemas.openxmlformats.org/officeDocument/2006/math">
                              <m:oMathParaPr>
                                <m:jc m:val="left"/>
                              </m:oMathParaPr>
                              <m:oMath xmlns:m="http://schemas.openxmlformats.org/officeDocument/2006/math">
                                <m:sSub>
                                  <m:sSubPr>
                                    <m:ctrlPr>
                                      <a:rPr lang="en-GB" sz="1100" b="0" i="1" u="none" strike="noStrike" noProof="0" smtClean="0">
                                        <a:solidFill>
                                          <a:srgbClr val="000000"/>
                                        </a:solidFill>
                                        <a:effectLst/>
                                        <a:latin typeface="Cambria Math" panose="02040503050406030204" pitchFamily="18" charset="0"/>
                                        <a:ea typeface="Cambria Math" panose="02040503050406030204" pitchFamily="18" charset="0"/>
                                      </a:rPr>
                                    </m:ctrlPr>
                                  </m:sSubPr>
                                  <m:e>
                                    <m:r>
                                      <a:rPr lang="en-GB" sz="1100" b="0" i="1" u="none" strike="noStrike" noProof="0" smtClean="0">
                                        <a:solidFill>
                                          <a:srgbClr val="000000"/>
                                        </a:solidFill>
                                        <a:effectLst/>
                                        <a:latin typeface="Cambria Math" panose="02040503050406030204" pitchFamily="18" charset="0"/>
                                        <a:ea typeface="Cambria Math" panose="02040503050406030204" pitchFamily="18" charset="0"/>
                                      </a:rPr>
                                      <m:t>𝑓</m:t>
                                    </m:r>
                                  </m:e>
                                  <m:sub>
                                    <m:r>
                                      <a:rPr lang="en-GB" sz="1100" b="0" i="1" u="none" strike="noStrike" noProof="0" smtClean="0">
                                        <a:solidFill>
                                          <a:srgbClr val="000000"/>
                                        </a:solidFill>
                                        <a:effectLst/>
                                        <a:latin typeface="Cambria Math" panose="02040503050406030204" pitchFamily="18" charset="0"/>
                                        <a:ea typeface="Cambria Math" panose="02040503050406030204" pitchFamily="18" charset="0"/>
                                      </a:rPr>
                                      <m:t>𝑐</m:t>
                                    </m:r>
                                  </m:sub>
                                </m:sSub>
                              </m:oMath>
                            </m:oMathPara>
                          </a14:m>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a:noFill/>
                        </a:lnB>
                        <a:noFill/>
                      </a:tcPr>
                    </a:tc>
                    <a:tc>
                      <a:txBody>
                        <a:bodyPr/>
                        <a:lstStyle/>
                        <a:p>
                          <a:pPr algn="l" fontAlgn="t"/>
                          <a:r>
                            <a:rPr lang="en-GB" sz="1100" b="0" i="0" u="none" strike="noStrike" noProof="0">
                              <a:solidFill>
                                <a:srgbClr val="000000"/>
                              </a:solidFill>
                              <a:effectLst/>
                              <a:latin typeface="Calibri" panose="020F0502020204030204" pitchFamily="34" charset="0"/>
                            </a:rPr>
                            <a:t>Carrier frequency, Channel 2</a:t>
                          </a:r>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a:noFill/>
                        </a:lnB>
                        <a:noFill/>
                      </a:tcPr>
                    </a:tc>
                    <a:tc>
                      <a:txBody>
                        <a:bodyPr/>
                        <a:lstStyle/>
                        <a:p>
                          <a:pPr algn="l" fontAlgn="t"/>
                          <a:r>
                            <a:rPr lang="en-GB" sz="1100" b="0" i="0" u="none" strike="noStrike" noProof="0">
                              <a:solidFill>
                                <a:srgbClr val="000000"/>
                              </a:solidFill>
                              <a:effectLst/>
                              <a:latin typeface="Calibri" panose="020F0502020204030204" pitchFamily="34" charset="0"/>
                            </a:rPr>
                            <a:t>60.48 GHz</a:t>
                          </a:r>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a:noFill/>
                        </a:lnB>
                        <a:noFill/>
                      </a:tcPr>
                    </a:tc>
                    <a:extLst>
                      <a:ext uri="{0D108BD9-81ED-4DB2-BD59-A6C34878D82A}">
                        <a16:rowId xmlns:a16="http://schemas.microsoft.com/office/drawing/2014/main" val="2826555346"/>
                      </a:ext>
                    </a:extLst>
                  </a:tr>
                  <a:tr h="324000">
                    <a:tc vMerge="1">
                      <a:txBody>
                        <a:bodyPr/>
                        <a:lstStyle/>
                        <a:p>
                          <a:endParaRPr lang="LID4096"/>
                        </a:p>
                      </a:txBody>
                      <a:tcPr/>
                    </a:tc>
                    <a:tc>
                      <a:txBody>
                        <a:bodyPr/>
                        <a:lstStyle/>
                        <a:p>
                          <a:pPr algn="l" fontAlgn="t"/>
                          <a14:m>
                            <m:oMathPara xmlns:m="http://schemas.openxmlformats.org/officeDocument/2006/math">
                              <m:oMathParaPr>
                                <m:jc m:val="left"/>
                              </m:oMathParaPr>
                              <m:oMath xmlns:m="http://schemas.openxmlformats.org/officeDocument/2006/math">
                                <m:sSub>
                                  <m:sSubPr>
                                    <m:ctrlPr>
                                      <a:rPr lang="en-GB" sz="1100" b="0" i="1" u="none" strike="noStrike" noProof="0" smtClean="0">
                                        <a:solidFill>
                                          <a:srgbClr val="000000"/>
                                        </a:solidFill>
                                        <a:effectLst/>
                                        <a:latin typeface="Cambria Math" panose="02040503050406030204" pitchFamily="18" charset="0"/>
                                      </a:rPr>
                                    </m:ctrlPr>
                                  </m:sSubPr>
                                  <m:e>
                                    <m:r>
                                      <a:rPr lang="en-GB" sz="1100" b="0" i="1" u="none" strike="noStrike" noProof="0" smtClean="0">
                                        <a:solidFill>
                                          <a:srgbClr val="000000"/>
                                        </a:solidFill>
                                        <a:effectLst/>
                                        <a:latin typeface="Cambria Math" panose="02040503050406030204" pitchFamily="18" charset="0"/>
                                      </a:rPr>
                                      <m:t>𝑃</m:t>
                                    </m:r>
                                  </m:e>
                                  <m:sub>
                                    <m:r>
                                      <m:rPr>
                                        <m:sty m:val="p"/>
                                      </m:rPr>
                                      <a:rPr lang="en-GB" sz="1100" b="0" i="0" u="none" strike="noStrike" noProof="0" smtClean="0">
                                        <a:solidFill>
                                          <a:srgbClr val="000000"/>
                                        </a:solidFill>
                                        <a:effectLst/>
                                        <a:latin typeface="Cambria Math" panose="02040503050406030204" pitchFamily="18" charset="0"/>
                                      </a:rPr>
                                      <m:t>Tx</m:t>
                                    </m:r>
                                  </m:sub>
                                </m:sSub>
                              </m:oMath>
                            </m:oMathPara>
                          </a14:m>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a:noFill/>
                        </a:lnB>
                        <a:noFill/>
                      </a:tcPr>
                    </a:tc>
                    <a:tc>
                      <a:txBody>
                        <a:bodyPr/>
                        <a:lstStyle/>
                        <a:p>
                          <a:pPr algn="l" fontAlgn="t"/>
                          <a:r>
                            <a:rPr lang="en-GB" sz="1100" b="0" i="0" u="none" strike="noStrike" noProof="0" dirty="0">
                              <a:solidFill>
                                <a:srgbClr val="000000"/>
                              </a:solidFill>
                              <a:effectLst/>
                              <a:latin typeface="Calibri" panose="020F0502020204030204" pitchFamily="34" charset="0"/>
                            </a:rPr>
                            <a:t>Transmitter peak power</a:t>
                          </a:r>
                        </a:p>
                      </a:txBody>
                      <a:tcPr marL="2075" marR="2075" marT="2075" marB="0" anchor="ctr">
                        <a:lnL>
                          <a:noFill/>
                        </a:lnL>
                        <a:lnR>
                          <a:noFill/>
                        </a:lnR>
                        <a:lnT>
                          <a:noFill/>
                        </a:lnT>
                        <a:lnB>
                          <a:noFill/>
                        </a:lnB>
                        <a:solidFill>
                          <a:srgbClr val="DAE3F3"/>
                        </a:solidFill>
                      </a:tcPr>
                    </a:tc>
                    <a:tc>
                      <a:txBody>
                        <a:bodyPr/>
                        <a:lstStyle/>
                        <a:p>
                          <a:pPr algn="l" fontAlgn="t"/>
                          <a:r>
                            <a:rPr lang="en-GB" sz="1100" b="0" i="0" u="none" strike="noStrike" noProof="0" dirty="0">
                              <a:solidFill>
                                <a:srgbClr val="000000"/>
                              </a:solidFill>
                              <a:effectLst/>
                              <a:latin typeface="Calibri" panose="020F0502020204030204" pitchFamily="34" charset="0"/>
                            </a:rPr>
                            <a:t>20 dBm</a:t>
                          </a:r>
                        </a:p>
                      </a:txBody>
                      <a:tcPr marL="2075" marR="2075" marT="2075" marB="0" anchor="ctr">
                        <a:lnL>
                          <a:noFill/>
                        </a:lnL>
                        <a:lnR>
                          <a:noFill/>
                        </a:lnR>
                        <a:lnT>
                          <a:noFill/>
                        </a:lnT>
                        <a:lnB>
                          <a:noFill/>
                        </a:lnB>
                        <a:solidFill>
                          <a:srgbClr val="DAE3F3"/>
                        </a:solidFill>
                      </a:tcPr>
                    </a:tc>
                    <a:extLst>
                      <a:ext uri="{0D108BD9-81ED-4DB2-BD59-A6C34878D82A}">
                        <a16:rowId xmlns:a16="http://schemas.microsoft.com/office/drawing/2014/main" val="2195921091"/>
                      </a:ext>
                    </a:extLst>
                  </a:tr>
                  <a:tr h="324000">
                    <a:tc vMerge="1">
                      <a:txBody>
                        <a:bodyPr/>
                        <a:lstStyle/>
                        <a:p>
                          <a:endParaRPr lang="LID4096"/>
                        </a:p>
                      </a:txBody>
                      <a:tcPr/>
                    </a:tc>
                    <a:tc>
                      <a:txBody>
                        <a:bodyPr/>
                        <a:lstStyle/>
                        <a:p>
                          <a:pPr algn="l" fontAlgn="t"/>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a:noFill/>
                        </a:lnB>
                        <a:noFill/>
                      </a:tcPr>
                    </a:tc>
                    <a:tc>
                      <a:txBody>
                        <a:bodyPr/>
                        <a:lstStyle/>
                        <a:p>
                          <a:pPr algn="l" fontAlgn="t"/>
                          <a:r>
                            <a:rPr lang="en-GB" sz="1100" b="0" i="0" u="none" strike="noStrike" noProof="0">
                              <a:solidFill>
                                <a:srgbClr val="000000"/>
                              </a:solidFill>
                              <a:effectLst/>
                              <a:latin typeface="Calibri" panose="020F0502020204030204" pitchFamily="34" charset="0"/>
                            </a:rPr>
                            <a:t>Number of transmitter antennas</a:t>
                          </a:r>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a:noFill/>
                        </a:lnB>
                        <a:noFill/>
                      </a:tcPr>
                    </a:tc>
                    <a:tc>
                      <a:txBody>
                        <a:bodyPr/>
                        <a:lstStyle/>
                        <a:p>
                          <a:pPr algn="l" fontAlgn="t"/>
                          <a:r>
                            <a:rPr lang="en-GB" sz="1100" b="0" i="0" u="none" strike="noStrike" noProof="0">
                              <a:solidFill>
                                <a:srgbClr val="000000"/>
                              </a:solidFill>
                              <a:effectLst/>
                              <a:latin typeface="Calibri" panose="020F0502020204030204" pitchFamily="34" charset="0"/>
                            </a:rPr>
                            <a:t>1</a:t>
                          </a:r>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a:noFill/>
                        </a:lnB>
                        <a:noFill/>
                      </a:tcPr>
                    </a:tc>
                    <a:extLst>
                      <a:ext uri="{0D108BD9-81ED-4DB2-BD59-A6C34878D82A}">
                        <a16:rowId xmlns:a16="http://schemas.microsoft.com/office/drawing/2014/main" val="4250100859"/>
                      </a:ext>
                    </a:extLst>
                  </a:tr>
                  <a:tr h="324000">
                    <a:tc vMerge="1">
                      <a:txBody>
                        <a:bodyPr/>
                        <a:lstStyle/>
                        <a:p>
                          <a:endParaRPr lang="LID4096"/>
                        </a:p>
                      </a:txBody>
                      <a:tcPr/>
                    </a:tc>
                    <a:tc>
                      <a:txBody>
                        <a:bodyPr/>
                        <a:lstStyle/>
                        <a:p>
                          <a:pPr algn="l" fontAlgn="t"/>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a:noFill/>
                        </a:lnB>
                        <a:noFill/>
                      </a:tcPr>
                    </a:tc>
                    <a:tc>
                      <a:txBody>
                        <a:bodyPr/>
                        <a:lstStyle/>
                        <a:p>
                          <a:pPr algn="l" fontAlgn="t"/>
                          <a:r>
                            <a:rPr lang="en-GB" sz="1100" b="0" i="0" u="none" strike="noStrike" noProof="0">
                              <a:solidFill>
                                <a:srgbClr val="000000"/>
                              </a:solidFill>
                              <a:effectLst/>
                              <a:latin typeface="Calibri" panose="020F0502020204030204" pitchFamily="34" charset="0"/>
                            </a:rPr>
                            <a:t>Number of beams</a:t>
                          </a:r>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DAE3F3"/>
                        </a:solidFill>
                      </a:tcPr>
                    </a:tc>
                    <a:tc>
                      <a:txBody>
                        <a:bodyPr/>
                        <a:lstStyle/>
                        <a:p>
                          <a:pPr algn="l" fontAlgn="t"/>
                          <a:r>
                            <a:rPr lang="en-GB" sz="1100" b="0" i="0" u="none" strike="noStrike" noProof="0" dirty="0">
                              <a:solidFill>
                                <a:srgbClr val="000000"/>
                              </a:solidFill>
                              <a:effectLst/>
                              <a:latin typeface="Calibri" panose="020F0502020204030204" pitchFamily="34" charset="0"/>
                            </a:rPr>
                            <a:t>1</a:t>
                          </a:r>
                        </a:p>
                      </a:txBody>
                      <a:tcPr marL="2075" marR="2075" marT="2075" marB="0" anchor="ctr">
                        <a:lnL>
                          <a:noFill/>
                        </a:lnL>
                        <a:lnR>
                          <a:noFill/>
                        </a:lnR>
                        <a:lnT>
                          <a:noFill/>
                        </a:lnT>
                        <a:lnB>
                          <a:noFill/>
                        </a:lnB>
                        <a:solidFill>
                          <a:srgbClr val="DAE3F3"/>
                        </a:solidFill>
                      </a:tcPr>
                    </a:tc>
                    <a:extLst>
                      <a:ext uri="{0D108BD9-81ED-4DB2-BD59-A6C34878D82A}">
                        <a16:rowId xmlns:a16="http://schemas.microsoft.com/office/drawing/2014/main" val="527186456"/>
                      </a:ext>
                    </a:extLst>
                  </a:tr>
                  <a:tr h="324000">
                    <a:tc vMerge="1">
                      <a:txBody>
                        <a:bodyPr/>
                        <a:lstStyle/>
                        <a:p>
                          <a:endParaRPr lang="LID4096"/>
                        </a:p>
                      </a:txBody>
                      <a:tcPr/>
                    </a:tc>
                    <a:tc>
                      <a:txBody>
                        <a:bodyPr/>
                        <a:lstStyle/>
                        <a:p>
                          <a:pPr algn="l" fontAlgn="t"/>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a:noFill/>
                        </a:lnB>
                        <a:noFill/>
                      </a:tcPr>
                    </a:tc>
                    <a:tc>
                      <a:txBody>
                        <a:bodyPr/>
                        <a:lstStyle/>
                        <a:p>
                          <a:pPr algn="l" fontAlgn="t"/>
                          <a:r>
                            <a:rPr lang="en-GB" sz="1100" b="0" i="0" u="none" strike="noStrike" noProof="0">
                              <a:solidFill>
                                <a:srgbClr val="000000"/>
                              </a:solidFill>
                              <a:effectLst/>
                              <a:latin typeface="Calibri" panose="020F0502020204030204" pitchFamily="34" charset="0"/>
                            </a:rPr>
                            <a:t>Gain per beam</a:t>
                          </a:r>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w="6350" cap="flat" cmpd="sng" algn="ctr">
                          <a:noFill/>
                          <a:prstDash val="solid"/>
                          <a:round/>
                          <a:headEnd type="none" w="med" len="med"/>
                          <a:tailEnd type="none" w="med" len="med"/>
                        </a:lnT>
                        <a:lnB>
                          <a:noFill/>
                        </a:lnB>
                        <a:noFill/>
                      </a:tcPr>
                    </a:tc>
                    <a:tc>
                      <a:txBody>
                        <a:bodyPr/>
                        <a:lstStyle/>
                        <a:p>
                          <a:pPr algn="l" fontAlgn="t"/>
                          <a:r>
                            <a:rPr lang="en-GB" sz="1100" b="0" i="0" u="none" strike="noStrike" noProof="0">
                              <a:solidFill>
                                <a:srgbClr val="000000"/>
                              </a:solidFill>
                              <a:effectLst/>
                              <a:latin typeface="Calibri" panose="020F0502020204030204" pitchFamily="34" charset="0"/>
                            </a:rPr>
                            <a:t>9 dBi</a:t>
                          </a:r>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a:noFill/>
                        </a:lnB>
                        <a:noFill/>
                      </a:tcPr>
                    </a:tc>
                    <a:extLst>
                      <a:ext uri="{0D108BD9-81ED-4DB2-BD59-A6C34878D82A}">
                        <a16:rowId xmlns:a16="http://schemas.microsoft.com/office/drawing/2014/main" val="1950683768"/>
                      </a:ext>
                    </a:extLst>
                  </a:tr>
                  <a:tr h="324000">
                    <a:tc vMerge="1">
                      <a:txBody>
                        <a:bodyPr/>
                        <a:lstStyle/>
                        <a:p>
                          <a:endParaRPr lang="LID4096"/>
                        </a:p>
                      </a:txBody>
                      <a:tcPr/>
                    </a:tc>
                    <a:tc>
                      <a:txBody>
                        <a:bodyPr/>
                        <a:lstStyle/>
                        <a:p>
                          <a:pPr algn="l" fontAlgn="t"/>
                          <a:r>
                            <a:rPr lang="en-GB" sz="1100" b="0" i="0" u="none" strike="noStrike" noProof="0">
                              <a:solidFill>
                                <a:srgbClr val="000000"/>
                              </a:solidFill>
                              <a:effectLst/>
                              <a:latin typeface="Calibri" panose="020F0502020204030204" pitchFamily="34" charset="0"/>
                            </a:rPr>
                            <a:t>NF</a:t>
                          </a:r>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a:noFill/>
                        </a:lnB>
                        <a:noFill/>
                      </a:tcPr>
                    </a:tc>
                    <a:tc>
                      <a:txBody>
                        <a:bodyPr/>
                        <a:lstStyle/>
                        <a:p>
                          <a:pPr algn="l" fontAlgn="t"/>
                          <a:r>
                            <a:rPr lang="en-GB" sz="1100" b="0" i="0" u="none" strike="noStrike" noProof="0">
                              <a:solidFill>
                                <a:srgbClr val="000000"/>
                              </a:solidFill>
                              <a:effectLst/>
                              <a:latin typeface="Calibri" panose="020F0502020204030204" pitchFamily="34" charset="0"/>
                            </a:rPr>
                            <a:t>Noise figure</a:t>
                          </a:r>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a:noFill/>
                        </a:lnB>
                        <a:solidFill>
                          <a:srgbClr val="DAE3F3"/>
                        </a:solidFill>
                      </a:tcPr>
                    </a:tc>
                    <a:tc>
                      <a:txBody>
                        <a:bodyPr/>
                        <a:lstStyle/>
                        <a:p>
                          <a:pPr algn="l" fontAlgn="t"/>
                          <a:r>
                            <a:rPr lang="en-GB" sz="1100" b="0" i="0" u="none" strike="noStrike" noProof="0" dirty="0">
                              <a:solidFill>
                                <a:srgbClr val="000000"/>
                              </a:solidFill>
                              <a:effectLst/>
                              <a:latin typeface="Calibri" panose="020F0502020204030204" pitchFamily="34" charset="0"/>
                            </a:rPr>
                            <a:t>7 dB</a:t>
                          </a:r>
                        </a:p>
                      </a:txBody>
                      <a:tcPr marL="2075" marR="2075" marT="2075" marB="0" anchor="ctr">
                        <a:lnL>
                          <a:noFill/>
                        </a:lnL>
                        <a:lnR>
                          <a:noFill/>
                        </a:lnR>
                        <a:lnT>
                          <a:noFill/>
                        </a:lnT>
                        <a:lnB>
                          <a:noFill/>
                        </a:lnB>
                        <a:solidFill>
                          <a:srgbClr val="DAE3F3"/>
                        </a:solidFill>
                      </a:tcPr>
                    </a:tc>
                    <a:extLst>
                      <a:ext uri="{0D108BD9-81ED-4DB2-BD59-A6C34878D82A}">
                        <a16:rowId xmlns:a16="http://schemas.microsoft.com/office/drawing/2014/main" val="2123368444"/>
                      </a:ext>
                    </a:extLst>
                  </a:tr>
                  <a:tr h="324000">
                    <a:tc vMerge="1">
                      <a:txBody>
                        <a:bodyPr/>
                        <a:lstStyle/>
                        <a:p>
                          <a:endParaRPr lang="LID4096"/>
                        </a:p>
                      </a:txBody>
                      <a:tcPr/>
                    </a:tc>
                    <a:tc>
                      <a:txBody>
                        <a:bodyPr/>
                        <a:lstStyle/>
                        <a:p>
                          <a:pPr algn="l" fontAlgn="t"/>
                          <a14:m>
                            <m:oMathPara xmlns:m="http://schemas.openxmlformats.org/officeDocument/2006/math">
                              <m:oMathParaPr>
                                <m:jc m:val="left"/>
                              </m:oMathParaPr>
                              <m:oMath xmlns:m="http://schemas.openxmlformats.org/officeDocument/2006/math">
                                <m:sSub>
                                  <m:sSubPr>
                                    <m:ctrlPr>
                                      <a:rPr lang="en-GB" sz="1100" b="0" i="1" u="none" strike="noStrike" noProof="0" smtClean="0">
                                        <a:solidFill>
                                          <a:srgbClr val="000000"/>
                                        </a:solidFill>
                                        <a:effectLst/>
                                        <a:latin typeface="Cambria Math" panose="02040503050406030204" pitchFamily="18" charset="0"/>
                                      </a:rPr>
                                    </m:ctrlPr>
                                  </m:sSubPr>
                                  <m:e>
                                    <m:r>
                                      <a:rPr lang="de-DE" sz="1100" b="0" i="1" u="none" strike="noStrike" noProof="0" smtClean="0">
                                        <a:solidFill>
                                          <a:srgbClr val="000000"/>
                                        </a:solidFill>
                                        <a:effectLst/>
                                        <a:latin typeface="Cambria Math" panose="02040503050406030204" pitchFamily="18" charset="0"/>
                                      </a:rPr>
                                      <m:t>𝑁</m:t>
                                    </m:r>
                                  </m:e>
                                  <m:sub>
                                    <m:r>
                                      <a:rPr lang="de-DE" sz="1100" b="0" i="1" u="none" strike="noStrike" noProof="0" smtClean="0">
                                        <a:solidFill>
                                          <a:srgbClr val="000000"/>
                                        </a:solidFill>
                                        <a:effectLst/>
                                        <a:latin typeface="Cambria Math" panose="02040503050406030204" pitchFamily="18" charset="0"/>
                                      </a:rPr>
                                      <m:t>0</m:t>
                                    </m:r>
                                  </m:sub>
                                </m:sSub>
                              </m:oMath>
                            </m:oMathPara>
                          </a14:m>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a:noFill/>
                        </a:lnB>
                        <a:noFill/>
                      </a:tcPr>
                    </a:tc>
                    <a:tc>
                      <a:txBody>
                        <a:bodyPr/>
                        <a:lstStyle/>
                        <a:p>
                          <a:pPr algn="l" fontAlgn="t"/>
                          <a:r>
                            <a:rPr lang="en-GB" sz="1100" b="0" i="0" u="none" strike="noStrike" noProof="0">
                              <a:solidFill>
                                <a:srgbClr val="000000"/>
                              </a:solidFill>
                              <a:effectLst/>
                              <a:latin typeface="Calibri" panose="020F0502020204030204" pitchFamily="34" charset="0"/>
                            </a:rPr>
                            <a:t>Thermal noise density</a:t>
                          </a:r>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a:noFill/>
                        </a:lnB>
                        <a:noFill/>
                      </a:tcPr>
                    </a:tc>
                    <a:tc>
                      <a:txBody>
                        <a:bodyPr/>
                        <a:lstStyle/>
                        <a:p>
                          <a:pPr algn="l" fontAlgn="t"/>
                          <a:r>
                            <a:rPr lang="en-GB" sz="1100" b="0" i="0" u="none" strike="noStrike" noProof="0">
                              <a:solidFill>
                                <a:srgbClr val="000000"/>
                              </a:solidFill>
                              <a:effectLst/>
                              <a:latin typeface="Calibri" panose="020F0502020204030204" pitchFamily="34" charset="0"/>
                            </a:rPr>
                            <a:t>174 dBm/Hz</a:t>
                          </a:r>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a:noFill/>
                        </a:lnB>
                        <a:noFill/>
                      </a:tcPr>
                    </a:tc>
                    <a:extLst>
                      <a:ext uri="{0D108BD9-81ED-4DB2-BD59-A6C34878D82A}">
                        <a16:rowId xmlns:a16="http://schemas.microsoft.com/office/drawing/2014/main" val="2039984826"/>
                      </a:ext>
                    </a:extLst>
                  </a:tr>
                  <a:tr h="324000">
                    <a:tc vMerge="1">
                      <a:txBody>
                        <a:bodyPr/>
                        <a:lstStyle/>
                        <a:p>
                          <a:endParaRPr lang="LID4096"/>
                        </a:p>
                      </a:txBody>
                      <a:tcPr/>
                    </a:tc>
                    <a:tc>
                      <a:txBody>
                        <a:bodyPr/>
                        <a:lstStyle/>
                        <a:p>
                          <a:pPr algn="l" fontAlgn="t"/>
                          <a14:m>
                            <m:oMathPara xmlns:m="http://schemas.openxmlformats.org/officeDocument/2006/math">
                              <m:oMathParaPr>
                                <m:jc m:val="left"/>
                              </m:oMathParaPr>
                              <m:oMath xmlns:m="http://schemas.openxmlformats.org/officeDocument/2006/math">
                                <m:sSub>
                                  <m:sSubPr>
                                    <m:ctrlPr>
                                      <a:rPr lang="en-GB" sz="1100" b="0" i="1" u="none" strike="noStrike" noProof="0" smtClean="0">
                                        <a:solidFill>
                                          <a:srgbClr val="000000"/>
                                        </a:solidFill>
                                        <a:effectLst/>
                                        <a:latin typeface="Cambria Math" panose="02040503050406030204" pitchFamily="18" charset="0"/>
                                      </a:rPr>
                                    </m:ctrlPr>
                                  </m:sSubPr>
                                  <m:e>
                                    <m:r>
                                      <a:rPr lang="de-DE" sz="1100" b="0" i="1" u="none" strike="noStrike" noProof="0" smtClean="0">
                                        <a:solidFill>
                                          <a:srgbClr val="000000"/>
                                        </a:solidFill>
                                        <a:effectLst/>
                                        <a:latin typeface="Cambria Math" panose="02040503050406030204" pitchFamily="18" charset="0"/>
                                      </a:rPr>
                                      <m:t>𝑁</m:t>
                                    </m:r>
                                  </m:e>
                                  <m:sub>
                                    <m:r>
                                      <m:rPr>
                                        <m:sty m:val="p"/>
                                      </m:rPr>
                                      <a:rPr lang="de-DE" sz="1100" b="0" i="0" u="none" strike="noStrike" noProof="0" smtClean="0">
                                        <a:solidFill>
                                          <a:srgbClr val="000000"/>
                                        </a:solidFill>
                                        <a:effectLst/>
                                        <a:latin typeface="Cambria Math" panose="02040503050406030204" pitchFamily="18" charset="0"/>
                                      </a:rPr>
                                      <m:t>int</m:t>
                                    </m:r>
                                  </m:sub>
                                </m:sSub>
                              </m:oMath>
                            </m:oMathPara>
                          </a14:m>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a:noFill/>
                        </a:lnB>
                        <a:noFill/>
                      </a:tcPr>
                    </a:tc>
                    <a:tc>
                      <a:txBody>
                        <a:bodyPr/>
                        <a:lstStyle/>
                        <a:p>
                          <a:pPr algn="l" fontAlgn="t"/>
                          <a:r>
                            <a:rPr lang="en-GB" sz="1100" b="0" i="0" u="none" strike="noStrike" noProof="0">
                              <a:solidFill>
                                <a:srgbClr val="000000"/>
                              </a:solidFill>
                              <a:effectLst/>
                              <a:latin typeface="Calibri" panose="020F0502020204030204" pitchFamily="34" charset="0"/>
                            </a:rPr>
                            <a:t>Receiver interference density</a:t>
                          </a:r>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a:noFill/>
                        </a:lnB>
                        <a:solidFill>
                          <a:srgbClr val="DAE3F3"/>
                        </a:solidFill>
                      </a:tcPr>
                    </a:tc>
                    <a:tc>
                      <a:txBody>
                        <a:bodyPr/>
                        <a:lstStyle/>
                        <a:p>
                          <a:pPr algn="l" fontAlgn="t"/>
                          <a:r>
                            <a:rPr lang="en-GB" sz="1100" b="0" i="0" u="none" strike="noStrike" noProof="0" dirty="0">
                              <a:solidFill>
                                <a:srgbClr val="000000"/>
                              </a:solidFill>
                              <a:effectLst/>
                              <a:latin typeface="Calibri" panose="020F0502020204030204" pitchFamily="34" charset="0"/>
                            </a:rPr>
                            <a:t>-165.7 dBm/Hz</a:t>
                          </a:r>
                        </a:p>
                      </a:txBody>
                      <a:tcPr marL="2075" marR="2075" marT="2075" marB="0" anchor="ctr">
                        <a:lnL>
                          <a:noFill/>
                        </a:lnL>
                        <a:lnR>
                          <a:noFill/>
                        </a:lnR>
                        <a:lnT>
                          <a:noFill/>
                        </a:lnT>
                        <a:lnB>
                          <a:noFill/>
                        </a:lnB>
                        <a:solidFill>
                          <a:srgbClr val="DAE3F3"/>
                        </a:solidFill>
                      </a:tcPr>
                    </a:tc>
                    <a:extLst>
                      <a:ext uri="{0D108BD9-81ED-4DB2-BD59-A6C34878D82A}">
                        <a16:rowId xmlns:a16="http://schemas.microsoft.com/office/drawing/2014/main" val="3468318259"/>
                      </a:ext>
                    </a:extLst>
                  </a:tr>
                  <a:tr h="324000">
                    <a:tc vMerge="1">
                      <a:txBody>
                        <a:bodyPr/>
                        <a:lstStyle/>
                        <a:p>
                          <a:endParaRPr lang="LID4096"/>
                        </a:p>
                      </a:txBody>
                      <a:tcPr/>
                    </a:tc>
                    <a:tc>
                      <a:txBody>
                        <a:bodyPr/>
                        <a:lstStyle/>
                        <a:p>
                          <a:pPr algn="l" fontAlgn="t"/>
                          <a14:m>
                            <m:oMathPara xmlns:m="http://schemas.openxmlformats.org/officeDocument/2006/math">
                              <m:oMathParaPr>
                                <m:jc m:val="left"/>
                              </m:oMathParaPr>
                              <m:oMath xmlns:m="http://schemas.openxmlformats.org/officeDocument/2006/math">
                                <m:sSub>
                                  <m:sSubPr>
                                    <m:ctrlPr>
                                      <a:rPr lang="en-GB" sz="1100" b="0" i="1" u="none" strike="noStrike" noProof="0" smtClean="0">
                                        <a:solidFill>
                                          <a:srgbClr val="000000"/>
                                        </a:solidFill>
                                        <a:effectLst/>
                                        <a:latin typeface="Cambria Math" panose="02040503050406030204" pitchFamily="18" charset="0"/>
                                      </a:rPr>
                                    </m:ctrlPr>
                                  </m:sSubPr>
                                  <m:e>
                                    <m:r>
                                      <a:rPr lang="de-DE" sz="1100" b="0" i="1" u="none" strike="noStrike" noProof="0" smtClean="0">
                                        <a:solidFill>
                                          <a:srgbClr val="000000"/>
                                        </a:solidFill>
                                        <a:effectLst/>
                                        <a:latin typeface="Cambria Math" panose="02040503050406030204" pitchFamily="18" charset="0"/>
                                      </a:rPr>
                                      <m:t>𝑃</m:t>
                                    </m:r>
                                  </m:e>
                                  <m:sub>
                                    <m:r>
                                      <m:rPr>
                                        <m:sty m:val="p"/>
                                      </m:rPr>
                                      <a:rPr lang="de-DE" sz="1100" b="0" i="0" u="none" strike="noStrike" noProof="0" smtClean="0">
                                        <a:solidFill>
                                          <a:srgbClr val="000000"/>
                                        </a:solidFill>
                                        <a:effectLst/>
                                        <a:latin typeface="Cambria Math" panose="02040503050406030204" pitchFamily="18" charset="0"/>
                                      </a:rPr>
                                      <m:t>N</m:t>
                                    </m:r>
                                  </m:sub>
                                </m:sSub>
                              </m:oMath>
                            </m:oMathPara>
                          </a14:m>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w="6350" cap="flat" cmpd="sng" algn="ctr">
                          <a:solidFill>
                            <a:srgbClr val="000000"/>
                          </a:solidFill>
                          <a:prstDash val="solid"/>
                          <a:round/>
                          <a:headEnd type="none" w="med" len="med"/>
                          <a:tailEnd type="none" w="med" len="med"/>
                        </a:lnB>
                        <a:noFill/>
                      </a:tcPr>
                    </a:tc>
                    <a:tc>
                      <a:txBody>
                        <a:bodyPr/>
                        <a:lstStyle/>
                        <a:p>
                          <a:pPr algn="l" fontAlgn="t"/>
                          <a:r>
                            <a:rPr lang="en-GB" sz="1100" b="0" i="0" u="none" strike="noStrike" noProof="0">
                              <a:solidFill>
                                <a:srgbClr val="000000"/>
                              </a:solidFill>
                              <a:effectLst/>
                              <a:latin typeface="Calibri" panose="020F0502020204030204" pitchFamily="34" charset="0"/>
                            </a:rPr>
                            <a:t>Noise Floor</a:t>
                          </a:r>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w="6350" cap="flat" cmpd="sng" algn="ctr">
                          <a:solidFill>
                            <a:srgbClr val="000000"/>
                          </a:solidFill>
                          <a:prstDash val="solid"/>
                          <a:round/>
                          <a:headEnd type="none" w="med" len="med"/>
                          <a:tailEnd type="none" w="med" len="med"/>
                        </a:lnB>
                        <a:noFill/>
                      </a:tcPr>
                    </a:tc>
                    <a:tc>
                      <a:txBody>
                        <a:bodyPr/>
                        <a:lstStyle/>
                        <a:p>
                          <a:pPr algn="l" fontAlgn="t"/>
                          <a14:m>
                            <m:oMath xmlns:m="http://schemas.openxmlformats.org/officeDocument/2006/math">
                              <m:r>
                                <a:rPr lang="en-GB" sz="1100" b="0" i="1" u="none" strike="noStrike" noProof="0" smtClean="0">
                                  <a:solidFill>
                                    <a:srgbClr val="000000"/>
                                  </a:solidFill>
                                  <a:effectLst/>
                                  <a:latin typeface="Cambria Math" panose="02040503050406030204" pitchFamily="18" charset="0"/>
                                  <a:ea typeface="Cambria Math" panose="02040503050406030204" pitchFamily="18" charset="0"/>
                                </a:rPr>
                                <m:t>≈</m:t>
                              </m:r>
                            </m:oMath>
                          </a14:m>
                          <a:r>
                            <a:rPr lang="en-GB" sz="1100" b="0" i="0" u="none" strike="noStrike" noProof="0" dirty="0">
                              <a:solidFill>
                                <a:srgbClr val="000000"/>
                              </a:solidFill>
                              <a:effectLst/>
                              <a:latin typeface="Calibri" panose="020F0502020204030204" pitchFamily="34" charset="0"/>
                            </a:rPr>
                            <a:t>-70 dBm</a:t>
                          </a:r>
                        </a:p>
                      </a:txBody>
                      <a:tcPr marL="2075" marR="2075" marT="2075" marB="0" anchor="ctr">
                        <a:lnL>
                          <a:noFill/>
                        </a:lnL>
                        <a:lnR>
                          <a:noFill/>
                        </a:lnR>
                        <a:lnT>
                          <a:noFill/>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11278415"/>
                      </a:ext>
                    </a:extLst>
                  </a:tr>
                  <a:tr h="324000">
                    <a:tc>
                      <a:txBody>
                        <a:bodyPr/>
                        <a:lstStyle/>
                        <a:p>
                          <a:pPr algn="l" fontAlgn="t"/>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l" fontAlgn="t"/>
                          <a14:m>
                            <m:oMathPara xmlns:m="http://schemas.openxmlformats.org/officeDocument/2006/math">
                              <m:oMathParaPr>
                                <m:jc m:val="left"/>
                              </m:oMathParaPr>
                              <m:oMath xmlns:m="http://schemas.openxmlformats.org/officeDocument/2006/math">
                                <m:sSub>
                                  <m:sSubPr>
                                    <m:ctrlPr>
                                      <a:rPr lang="en-GB" sz="1100" b="0" i="1" u="none" strike="noStrike" noProof="0" smtClean="0">
                                        <a:solidFill>
                                          <a:srgbClr val="000000"/>
                                        </a:solidFill>
                                        <a:effectLst/>
                                        <a:latin typeface="Cambria Math" panose="02040503050406030204" pitchFamily="18" charset="0"/>
                                      </a:rPr>
                                    </m:ctrlPr>
                                  </m:sSubPr>
                                  <m:e>
                                    <m:r>
                                      <a:rPr lang="de-DE" sz="1100" b="1" i="1" u="none" strike="noStrike" noProof="0" smtClean="0">
                                        <a:solidFill>
                                          <a:srgbClr val="000000"/>
                                        </a:solidFill>
                                        <a:effectLst/>
                                        <a:latin typeface="Cambria Math" panose="02040503050406030204" pitchFamily="18" charset="0"/>
                                      </a:rPr>
                                      <m:t>𝒑</m:t>
                                    </m:r>
                                  </m:e>
                                  <m:sub>
                                    <m:r>
                                      <m:rPr>
                                        <m:sty m:val="p"/>
                                      </m:rPr>
                                      <a:rPr lang="de-DE" sz="1100" b="0" i="0" u="none" strike="noStrike" noProof="0" smtClean="0">
                                        <a:solidFill>
                                          <a:srgbClr val="000000"/>
                                        </a:solidFill>
                                        <a:effectLst/>
                                        <a:latin typeface="Cambria Math" panose="02040503050406030204" pitchFamily="18" charset="0"/>
                                      </a:rPr>
                                      <m:t>SIM</m:t>
                                    </m:r>
                                  </m:sub>
                                </m:sSub>
                              </m:oMath>
                            </m:oMathPara>
                          </a14:m>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l" fontAlgn="t"/>
                          <a:r>
                            <a:rPr lang="en-GB" sz="1100" b="0" i="0" u="none" strike="noStrike" noProof="0" dirty="0">
                              <a:solidFill>
                                <a:srgbClr val="000000"/>
                              </a:solidFill>
                              <a:effectLst/>
                              <a:latin typeface="Calibri" panose="020F0502020204030204" pitchFamily="34" charset="0"/>
                            </a:rPr>
                            <a:t>SIM vector location</a:t>
                          </a:r>
                        </a:p>
                      </a:txBody>
                      <a:tcPr marL="2075" marR="2075" marT="2075" marB="0" anchor="ctr">
                        <a:lnL>
                          <a:noFill/>
                        </a:lnL>
                        <a:lnR>
                          <a:noFill/>
                        </a:lnR>
                        <a:lnT w="6350" cap="flat" cmpd="sng" algn="ctr">
                          <a:solidFill>
                            <a:srgbClr val="000000"/>
                          </a:solidFill>
                          <a:prstDash val="solid"/>
                          <a:round/>
                          <a:headEnd type="none" w="med" len="med"/>
                          <a:tailEnd type="none" w="med" len="med"/>
                        </a:lnT>
                        <a:lnB>
                          <a:noFill/>
                        </a:lnB>
                        <a:solidFill>
                          <a:srgbClr val="DAE3F3"/>
                        </a:solidFill>
                      </a:tcPr>
                    </a:tc>
                    <a:tc>
                      <a:txBody>
                        <a:bodyPr/>
                        <a:lstStyle/>
                        <a:p>
                          <a:pPr algn="l" fontAlgn="t"/>
                          <a:r>
                            <a:rPr lang="en-GB" sz="1100" b="0" i="0" u="none" strike="noStrike" noProof="0" dirty="0">
                              <a:solidFill>
                                <a:srgbClr val="000000"/>
                              </a:solidFill>
                              <a:effectLst/>
                              <a:latin typeface="Calibri" panose="020F0502020204030204" pitchFamily="34" charset="0"/>
                            </a:rPr>
                            <a:t>[2.5, 2.5, 2.5] m</a:t>
                          </a:r>
                        </a:p>
                      </a:txBody>
                      <a:tcPr marL="2075" marR="2075" marT="2075" marB="0" anchor="ctr">
                        <a:lnL>
                          <a:noFill/>
                        </a:lnL>
                        <a:lnR>
                          <a:noFill/>
                        </a:lnR>
                        <a:lnT w="6350" cap="flat" cmpd="sng" algn="ctr">
                          <a:solidFill>
                            <a:srgbClr val="000000"/>
                          </a:solidFill>
                          <a:prstDash val="solid"/>
                          <a:round/>
                          <a:headEnd type="none" w="med" len="med"/>
                          <a:tailEnd type="none" w="med" len="med"/>
                        </a:lnT>
                        <a:lnB>
                          <a:noFill/>
                        </a:lnB>
                        <a:solidFill>
                          <a:srgbClr val="DAE3F3"/>
                        </a:solidFill>
                      </a:tcPr>
                    </a:tc>
                    <a:extLst>
                      <a:ext uri="{0D108BD9-81ED-4DB2-BD59-A6C34878D82A}">
                        <a16:rowId xmlns:a16="http://schemas.microsoft.com/office/drawing/2014/main" val="537538367"/>
                      </a:ext>
                    </a:extLst>
                  </a:tr>
                  <a:tr h="324000">
                    <a:tc>
                      <a:txBody>
                        <a:bodyPr/>
                        <a:lstStyle/>
                        <a:p>
                          <a:pPr algn="l" fontAlgn="t"/>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a:noFill/>
                        </a:lnB>
                        <a:noFill/>
                      </a:tcPr>
                    </a:tc>
                    <a:tc>
                      <a:txBody>
                        <a:bodyPr/>
                        <a:lstStyle/>
                        <a:p>
                          <a:pPr algn="l" fontAlgn="t"/>
                          <a14:m>
                            <m:oMathPara xmlns:m="http://schemas.openxmlformats.org/officeDocument/2006/math">
                              <m:oMathParaPr>
                                <m:jc m:val="left"/>
                              </m:oMathParaPr>
                              <m:oMath xmlns:m="http://schemas.openxmlformats.org/officeDocument/2006/math">
                                <m:sSub>
                                  <m:sSubPr>
                                    <m:ctrlPr>
                                      <a:rPr lang="en-GB" sz="1100" b="0" i="1" u="none" strike="noStrike" noProof="0" smtClean="0">
                                        <a:solidFill>
                                          <a:srgbClr val="000000"/>
                                        </a:solidFill>
                                        <a:effectLst/>
                                        <a:latin typeface="Cambria Math" panose="02040503050406030204" pitchFamily="18" charset="0"/>
                                      </a:rPr>
                                    </m:ctrlPr>
                                  </m:sSubPr>
                                  <m:e>
                                    <m:r>
                                      <a:rPr lang="de-DE" sz="1100" b="1" i="1" u="none" strike="noStrike" noProof="0" smtClean="0">
                                        <a:solidFill>
                                          <a:srgbClr val="000000"/>
                                        </a:solidFill>
                                        <a:effectLst/>
                                        <a:latin typeface="Cambria Math" panose="02040503050406030204" pitchFamily="18" charset="0"/>
                                      </a:rPr>
                                      <m:t>𝒑</m:t>
                                    </m:r>
                                  </m:e>
                                  <m:sub>
                                    <m:r>
                                      <m:rPr>
                                        <m:sty m:val="p"/>
                                      </m:rPr>
                                      <a:rPr lang="de-DE" sz="1100" b="0" i="0" u="none" strike="noStrike" noProof="0" smtClean="0">
                                        <a:solidFill>
                                          <a:srgbClr val="000000"/>
                                        </a:solidFill>
                                        <a:effectLst/>
                                        <a:latin typeface="Cambria Math" panose="02040503050406030204" pitchFamily="18" charset="0"/>
                                      </a:rPr>
                                      <m:t>MU</m:t>
                                    </m:r>
                                  </m:sub>
                                </m:sSub>
                              </m:oMath>
                            </m:oMathPara>
                          </a14:m>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a:noFill/>
                        </a:lnB>
                        <a:noFill/>
                      </a:tcPr>
                    </a:tc>
                    <a:tc>
                      <a:txBody>
                        <a:bodyPr/>
                        <a:lstStyle/>
                        <a:p>
                          <a:pPr algn="l" fontAlgn="t"/>
                          <a:r>
                            <a:rPr lang="en-GB" sz="1100" b="0" i="0" u="none" strike="noStrike" noProof="0" dirty="0">
                              <a:solidFill>
                                <a:srgbClr val="000000"/>
                              </a:solidFill>
                              <a:effectLst/>
                              <a:latin typeface="Calibri" panose="020F0502020204030204" pitchFamily="34" charset="0"/>
                            </a:rPr>
                            <a:t>MU initial vector location</a:t>
                          </a:r>
                        </a:p>
                      </a:txBody>
                      <a:tcPr marL="2075" marR="2075" marT="2075" marB="0" anchor="ctr">
                        <a:lnL>
                          <a:noFill/>
                        </a:lnL>
                        <a:lnR>
                          <a:noFill/>
                        </a:lnR>
                        <a:lnT>
                          <a:noFill/>
                        </a:lnT>
                        <a:lnB>
                          <a:noFill/>
                        </a:lnB>
                        <a:noFill/>
                      </a:tcPr>
                    </a:tc>
                    <a:tc>
                      <a:txBody>
                        <a:bodyPr/>
                        <a:lstStyle/>
                        <a:p>
                          <a:pPr algn="l" fontAlgn="t"/>
                          <a:r>
                            <a:rPr lang="en-GB" sz="1100" b="0" i="0" u="none" strike="noStrike" noProof="0" dirty="0">
                              <a:solidFill>
                                <a:srgbClr val="000000"/>
                              </a:solidFill>
                              <a:effectLst/>
                              <a:latin typeface="Calibri" panose="020F0502020204030204" pitchFamily="34" charset="0"/>
                            </a:rPr>
                            <a:t>[2, 4, 1.5] m</a:t>
                          </a:r>
                        </a:p>
                      </a:txBody>
                      <a:tcPr marL="2075" marR="2075" marT="2075" marB="0" anchor="ctr">
                        <a:lnL>
                          <a:noFill/>
                        </a:lnL>
                        <a:lnR>
                          <a:noFill/>
                        </a:lnR>
                        <a:lnT>
                          <a:noFill/>
                        </a:lnT>
                        <a:lnB>
                          <a:noFill/>
                        </a:lnB>
                        <a:noFill/>
                      </a:tcPr>
                    </a:tc>
                    <a:extLst>
                      <a:ext uri="{0D108BD9-81ED-4DB2-BD59-A6C34878D82A}">
                        <a16:rowId xmlns:a16="http://schemas.microsoft.com/office/drawing/2014/main" val="3377614961"/>
                      </a:ext>
                    </a:extLst>
                  </a:tr>
                  <a:tr h="324000">
                    <a:tc>
                      <a:txBody>
                        <a:bodyPr/>
                        <a:lstStyle/>
                        <a:p>
                          <a:pPr algn="l" fontAlgn="t"/>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a:noFill/>
                        </a:lnB>
                        <a:noFill/>
                      </a:tcPr>
                    </a:tc>
                    <a:tc>
                      <a:txBody>
                        <a:bodyPr/>
                        <a:lstStyle/>
                        <a:p>
                          <a:pPr algn="l" fontAlgn="t"/>
                          <a14:m>
                            <m:oMath xmlns:m="http://schemas.openxmlformats.org/officeDocument/2006/math">
                              <m:r>
                                <a:rPr lang="de-DE" sz="1100" b="0" i="1" u="none" strike="noStrike" noProof="0" smtClean="0">
                                  <a:solidFill>
                                    <a:srgbClr val="000000"/>
                                  </a:solidFill>
                                  <a:effectLst/>
                                  <a:latin typeface="Cambria Math" panose="02040503050406030204" pitchFamily="18" charset="0"/>
                                </a:rPr>
                                <m:t>𝑣</m:t>
                              </m:r>
                            </m:oMath>
                          </a14:m>
                          <a:r>
                            <a:rPr lang="en-GB" sz="1100" b="0" i="0" u="none" strike="noStrike" noProof="0" dirty="0">
                              <a:solidFill>
                                <a:srgbClr val="000000"/>
                              </a:solidFill>
                              <a:effectLst/>
                              <a:latin typeface="Calibri" panose="020F0502020204030204" pitchFamily="34" charset="0"/>
                            </a:rPr>
                            <a:t> </a:t>
                          </a:r>
                        </a:p>
                      </a:txBody>
                      <a:tcPr marL="2075" marR="2075" marT="2075" marB="0" anchor="ctr">
                        <a:lnL>
                          <a:noFill/>
                        </a:lnL>
                        <a:lnR>
                          <a:noFill/>
                        </a:lnR>
                        <a:lnT>
                          <a:noFill/>
                        </a:lnT>
                        <a:lnB>
                          <a:noFill/>
                        </a:lnB>
                        <a:noFill/>
                      </a:tcPr>
                    </a:tc>
                    <a:tc>
                      <a:txBody>
                        <a:bodyPr/>
                        <a:lstStyle/>
                        <a:p>
                          <a:pPr algn="l" fontAlgn="t"/>
                          <a:r>
                            <a:rPr lang="en-GB" sz="1100" b="0" i="0" u="none" strike="noStrike" noProof="0" dirty="0">
                              <a:solidFill>
                                <a:srgbClr val="000000"/>
                              </a:solidFill>
                              <a:effectLst/>
                              <a:latin typeface="Calibri" panose="020F0502020204030204" pitchFamily="34" charset="0"/>
                            </a:rPr>
                            <a:t>MU speed</a:t>
                          </a:r>
                        </a:p>
                      </a:txBody>
                      <a:tcPr marL="2075" marR="2075" marT="2075" marB="0" anchor="ctr">
                        <a:lnL>
                          <a:noFill/>
                        </a:lnL>
                        <a:lnR>
                          <a:noFill/>
                        </a:lnR>
                        <a:lnT>
                          <a:noFill/>
                        </a:lnT>
                        <a:lnB>
                          <a:noFill/>
                        </a:lnB>
                        <a:solidFill>
                          <a:srgbClr val="DAE3F3"/>
                        </a:solidFill>
                      </a:tcPr>
                    </a:tc>
                    <a:tc>
                      <a:txBody>
                        <a:bodyPr/>
                        <a:lstStyle/>
                        <a:p>
                          <a:pPr algn="l" fontAlgn="t"/>
                          <a:r>
                            <a:rPr lang="en-GB" sz="1100" b="0" i="0" u="none" strike="noStrike" noProof="0" dirty="0">
                              <a:solidFill>
                                <a:srgbClr val="000000"/>
                              </a:solidFill>
                              <a:effectLst/>
                              <a:latin typeface="Calibri" panose="020F0502020204030204" pitchFamily="34" charset="0"/>
                            </a:rPr>
                            <a:t>1 m/s</a:t>
                          </a:r>
                        </a:p>
                      </a:txBody>
                      <a:tcPr marL="2075" marR="2075" marT="2075" marB="0" anchor="ctr">
                        <a:lnL>
                          <a:noFill/>
                        </a:lnL>
                        <a:lnR>
                          <a:noFill/>
                        </a:lnR>
                        <a:lnT>
                          <a:noFill/>
                        </a:lnT>
                        <a:lnB>
                          <a:noFill/>
                        </a:lnB>
                        <a:solidFill>
                          <a:srgbClr val="DAE3F3"/>
                        </a:solidFill>
                      </a:tcPr>
                    </a:tc>
                    <a:extLst>
                      <a:ext uri="{0D108BD9-81ED-4DB2-BD59-A6C34878D82A}">
                        <a16:rowId xmlns:a16="http://schemas.microsoft.com/office/drawing/2014/main" val="1915758039"/>
                      </a:ext>
                    </a:extLst>
                  </a:tr>
                </a:tbl>
              </a:graphicData>
            </a:graphic>
          </p:graphicFrame>
        </mc:Choice>
        <mc:Fallback xmlns="">
          <p:graphicFrame>
            <p:nvGraphicFramePr>
              <p:cNvPr id="9" name="Table 8">
                <a:extLst>
                  <a:ext uri="{FF2B5EF4-FFF2-40B4-BE49-F238E27FC236}">
                    <a16:creationId xmlns:a16="http://schemas.microsoft.com/office/drawing/2014/main" id="{9741A701-57D7-DECD-7E68-2984027C2602}"/>
                  </a:ext>
                </a:extLst>
              </p:cNvPr>
              <p:cNvGraphicFramePr>
                <a:graphicFrameLocks noGrp="1"/>
              </p:cNvGraphicFramePr>
              <p:nvPr/>
            </p:nvGraphicFramePr>
            <p:xfrm>
              <a:off x="27503" y="298658"/>
              <a:ext cx="3721295" cy="6480000"/>
            </p:xfrm>
            <a:graphic>
              <a:graphicData uri="http://schemas.openxmlformats.org/drawingml/2006/table">
                <a:tbl>
                  <a:tblPr/>
                  <a:tblGrid>
                    <a:gridCol w="316616">
                      <a:extLst>
                        <a:ext uri="{9D8B030D-6E8A-4147-A177-3AD203B41FA5}">
                          <a16:colId xmlns:a16="http://schemas.microsoft.com/office/drawing/2014/main" val="1854162495"/>
                        </a:ext>
                      </a:extLst>
                    </a:gridCol>
                    <a:gridCol w="504213">
                      <a:extLst>
                        <a:ext uri="{9D8B030D-6E8A-4147-A177-3AD203B41FA5}">
                          <a16:colId xmlns:a16="http://schemas.microsoft.com/office/drawing/2014/main" val="1788066377"/>
                        </a:ext>
                      </a:extLst>
                    </a:gridCol>
                    <a:gridCol w="1878988">
                      <a:extLst>
                        <a:ext uri="{9D8B030D-6E8A-4147-A177-3AD203B41FA5}">
                          <a16:colId xmlns:a16="http://schemas.microsoft.com/office/drawing/2014/main" val="3784730278"/>
                        </a:ext>
                      </a:extLst>
                    </a:gridCol>
                    <a:gridCol w="1021478">
                      <a:extLst>
                        <a:ext uri="{9D8B030D-6E8A-4147-A177-3AD203B41FA5}">
                          <a16:colId xmlns:a16="http://schemas.microsoft.com/office/drawing/2014/main" val="1251078118"/>
                        </a:ext>
                      </a:extLst>
                    </a:gridCol>
                  </a:tblGrid>
                  <a:tr h="324000">
                    <a:tc>
                      <a:txBody>
                        <a:bodyPr/>
                        <a:lstStyle/>
                        <a:p>
                          <a:pPr algn="l" fontAlgn="t"/>
                          <a:r>
                            <a:rPr lang="en-GB" sz="1100" b="0" i="0" u="none" strike="noStrike" noProof="0">
                              <a:solidFill>
                                <a:srgbClr val="000000"/>
                              </a:solidFill>
                              <a:effectLst/>
                              <a:latin typeface="Calibri" panose="020F0502020204030204" pitchFamily="34" charset="0"/>
                            </a:rPr>
                            <a:t> </a:t>
                          </a:r>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GB" sz="1100" b="0" i="0" u="none" strike="noStrike" noProof="0">
                              <a:solidFill>
                                <a:srgbClr val="000000"/>
                              </a:solidFill>
                              <a:effectLst/>
                              <a:latin typeface="Calibri" panose="020F0502020204030204" pitchFamily="34" charset="0"/>
                            </a:rPr>
                            <a:t>Variable</a:t>
                          </a:r>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GB" sz="1100" b="0" i="0" u="none" strike="noStrike" noProof="0" dirty="0">
                              <a:solidFill>
                                <a:srgbClr val="000000"/>
                              </a:solidFill>
                              <a:effectLst/>
                              <a:latin typeface="Calibri" panose="020F0502020204030204" pitchFamily="34" charset="0"/>
                            </a:rPr>
                            <a:t>Description</a:t>
                          </a:r>
                        </a:p>
                      </a:txBody>
                      <a:tcPr marL="2075" marR="2075" marT="2075"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GB" sz="1100" b="0" i="0" u="none" strike="noStrike" noProof="0">
                              <a:solidFill>
                                <a:srgbClr val="000000"/>
                              </a:solidFill>
                              <a:effectLst/>
                              <a:latin typeface="Calibri" panose="020F0502020204030204" pitchFamily="34" charset="0"/>
                            </a:rPr>
                            <a:t>Value</a:t>
                          </a:r>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07258603"/>
                      </a:ext>
                    </a:extLst>
                  </a:tr>
                  <a:tr h="324000">
                    <a:tc rowSpan="4">
                      <a:txBody>
                        <a:bodyPr/>
                        <a:lstStyle/>
                        <a:p>
                          <a:pPr algn="ctr" fontAlgn="ctr"/>
                          <a:r>
                            <a:rPr lang="en-GB" sz="1100" b="0" i="0" u="none" strike="noStrike" noProof="0">
                              <a:solidFill>
                                <a:srgbClr val="000000"/>
                              </a:solidFill>
                              <a:effectLst/>
                              <a:latin typeface="Calibri" panose="020F0502020204030204" pitchFamily="34" charset="0"/>
                            </a:rPr>
                            <a:t>Frame parameters</a:t>
                          </a:r>
                          <a:endParaRPr lang="en-GB" sz="1100" b="0" i="0" u="none" strike="noStrike" noProof="0" dirty="0">
                            <a:solidFill>
                              <a:srgbClr val="000000"/>
                            </a:solidFill>
                            <a:effectLst/>
                            <a:latin typeface="Calibri" panose="020F0502020204030204" pitchFamily="34" charset="0"/>
                          </a:endParaRPr>
                        </a:p>
                      </a:txBody>
                      <a:tcPr marL="2075" marR="2075" marT="2075" marB="0" vert="vert270" anchor="ctr">
                        <a:lnL>
                          <a:noFill/>
                        </a:lnL>
                        <a:lnR>
                          <a:noFill/>
                        </a:ln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l" fontAlgn="t"/>
                          <a:r>
                            <a:rPr lang="en-GB" sz="1100" b="0" i="0" u="none" strike="noStrike" noProof="0">
                              <a:solidFill>
                                <a:srgbClr val="000000"/>
                              </a:solidFill>
                              <a:effectLst/>
                              <a:latin typeface="Calibri" panose="020F0502020204030204" pitchFamily="34" charset="0"/>
                            </a:rPr>
                            <a:t> </a:t>
                          </a:r>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w="12700" cap="flat" cmpd="sng" algn="ctr">
                          <a:solidFill>
                            <a:schemeClr val="tx1"/>
                          </a:solidFill>
                          <a:prstDash val="solid"/>
                          <a:round/>
                          <a:headEnd type="none" w="med" len="med"/>
                          <a:tailEnd type="none" w="med" len="med"/>
                        </a:lnT>
                        <a:lnB>
                          <a:noFill/>
                        </a:lnB>
                        <a:noFill/>
                      </a:tcPr>
                    </a:tc>
                    <a:tc>
                      <a:txBody>
                        <a:bodyPr/>
                        <a:lstStyle/>
                        <a:p>
                          <a:pPr algn="l" fontAlgn="t"/>
                          <a:r>
                            <a:rPr lang="en-GB" sz="1100" b="0" i="0" u="none" strike="noStrike" noProof="0">
                              <a:solidFill>
                                <a:srgbClr val="000000"/>
                              </a:solidFill>
                              <a:effectLst/>
                              <a:latin typeface="Calibri" panose="020F0502020204030204" pitchFamily="34" charset="0"/>
                            </a:rPr>
                            <a:t>Preamble field length</a:t>
                          </a:r>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w="12700" cap="flat" cmpd="sng" algn="ctr">
                          <a:solidFill>
                            <a:schemeClr val="tx1"/>
                          </a:solidFill>
                          <a:prstDash val="solid"/>
                          <a:round/>
                          <a:headEnd type="none" w="med" len="med"/>
                          <a:tailEnd type="none" w="med" len="med"/>
                        </a:lnT>
                        <a:lnB>
                          <a:noFill/>
                        </a:lnB>
                        <a:solidFill>
                          <a:srgbClr val="DAE3F3"/>
                        </a:solidFill>
                      </a:tcPr>
                    </a:tc>
                    <a:tc>
                      <a:txBody>
                        <a:bodyPr/>
                        <a:lstStyle/>
                        <a:p>
                          <a:pPr algn="l" fontAlgn="t"/>
                          <a:r>
                            <a:rPr lang="en-GB" sz="1100" b="0" i="0" u="none" strike="noStrike" noProof="0" dirty="0">
                              <a:solidFill>
                                <a:srgbClr val="000000"/>
                              </a:solidFill>
                              <a:effectLst/>
                              <a:latin typeface="Calibri" panose="020F0502020204030204" pitchFamily="34" charset="0"/>
                            </a:rPr>
                            <a:t>4352 samples</a:t>
                          </a:r>
                        </a:p>
                      </a:txBody>
                      <a:tcPr marL="2075" marR="2075" marT="2075" marB="0" anchor="ctr">
                        <a:lnL>
                          <a:noFill/>
                        </a:lnL>
                        <a:lnR>
                          <a:noFill/>
                        </a:lnR>
                        <a:lnT w="12700" cap="flat" cmpd="sng" algn="ctr">
                          <a:solidFill>
                            <a:schemeClr val="tx1"/>
                          </a:solidFill>
                          <a:prstDash val="solid"/>
                          <a:round/>
                          <a:headEnd type="none" w="med" len="med"/>
                          <a:tailEnd type="none" w="med" len="med"/>
                        </a:lnT>
                        <a:lnB>
                          <a:noFill/>
                        </a:lnB>
                        <a:solidFill>
                          <a:srgbClr val="DAE3F3"/>
                        </a:solidFill>
                      </a:tcPr>
                    </a:tc>
                    <a:extLst>
                      <a:ext uri="{0D108BD9-81ED-4DB2-BD59-A6C34878D82A}">
                        <a16:rowId xmlns:a16="http://schemas.microsoft.com/office/drawing/2014/main" val="1983503401"/>
                      </a:ext>
                    </a:extLst>
                  </a:tr>
                  <a:tr h="324000">
                    <a:tc vMerge="1">
                      <a:txBody>
                        <a:bodyPr/>
                        <a:lstStyle/>
                        <a:p>
                          <a:endParaRPr lang="LID4096"/>
                        </a:p>
                      </a:txBody>
                      <a:tcPr/>
                    </a:tc>
                    <a:tc>
                      <a:txBody>
                        <a:bodyPr/>
                        <a:lstStyle/>
                        <a:p>
                          <a:pPr algn="l" fontAlgn="t"/>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a:noFill/>
                        </a:lnB>
                        <a:noFill/>
                      </a:tcPr>
                    </a:tc>
                    <a:tc>
                      <a:txBody>
                        <a:bodyPr/>
                        <a:lstStyle/>
                        <a:p>
                          <a:pPr algn="l" fontAlgn="t"/>
                          <a:r>
                            <a:rPr lang="en-GB" sz="1100" b="0" i="0" u="none" strike="noStrike" noProof="0" dirty="0">
                              <a:solidFill>
                                <a:srgbClr val="000000"/>
                              </a:solidFill>
                              <a:effectLst/>
                              <a:latin typeface="Calibri" panose="020F0502020204030204" pitchFamily="34" charset="0"/>
                            </a:rPr>
                            <a:t>Data localization length (1 Byte)</a:t>
                          </a:r>
                        </a:p>
                      </a:txBody>
                      <a:tcPr marL="2075" marR="2075" marT="2075" marB="0" anchor="ctr">
                        <a:lnL>
                          <a:noFill/>
                        </a:lnL>
                        <a:lnR>
                          <a:noFill/>
                        </a:lnR>
                        <a:lnT>
                          <a:noFill/>
                        </a:lnT>
                        <a:lnB>
                          <a:noFill/>
                        </a:lnB>
                        <a:noFill/>
                      </a:tcPr>
                    </a:tc>
                    <a:tc>
                      <a:txBody>
                        <a:bodyPr/>
                        <a:lstStyle/>
                        <a:p>
                          <a:pPr algn="l" fontAlgn="t"/>
                          <a:r>
                            <a:rPr lang="en-GB" sz="1100" b="0" i="0" u="none" strike="noStrike" noProof="0" dirty="0">
                              <a:solidFill>
                                <a:srgbClr val="000000"/>
                              </a:solidFill>
                              <a:effectLst/>
                              <a:latin typeface="Calibri" panose="020F0502020204030204" pitchFamily="34" charset="0"/>
                            </a:rPr>
                            <a:t>1088 samples</a:t>
                          </a:r>
                        </a:p>
                      </a:txBody>
                      <a:tcPr marL="2075" marR="2075" marT="2075" marB="0" anchor="ctr">
                        <a:lnL>
                          <a:noFill/>
                        </a:lnL>
                        <a:lnR>
                          <a:noFill/>
                        </a:lnR>
                        <a:lnT>
                          <a:noFill/>
                        </a:lnT>
                        <a:lnB>
                          <a:noFill/>
                        </a:lnB>
                        <a:noFill/>
                      </a:tcPr>
                    </a:tc>
                    <a:extLst>
                      <a:ext uri="{0D108BD9-81ED-4DB2-BD59-A6C34878D82A}">
                        <a16:rowId xmlns:a16="http://schemas.microsoft.com/office/drawing/2014/main" val="104838495"/>
                      </a:ext>
                    </a:extLst>
                  </a:tr>
                  <a:tr h="324000">
                    <a:tc vMerge="1">
                      <a:txBody>
                        <a:bodyPr/>
                        <a:lstStyle/>
                        <a:p>
                          <a:endParaRPr lang="LID4096"/>
                        </a:p>
                      </a:txBody>
                      <a:tcPr>
                        <a:lnT w="6350" cap="flat" cmpd="sng" algn="ctr">
                          <a:solidFill>
                            <a:srgbClr val="000000"/>
                          </a:solidFill>
                          <a:prstDash val="solid"/>
                          <a:round/>
                          <a:headEnd type="none" w="med" len="med"/>
                          <a:tailEnd type="none" w="med" len="med"/>
                        </a:lnT>
                      </a:tcPr>
                    </a:tc>
                    <a:tc>
                      <a:txBody>
                        <a:bodyPr/>
                        <a:lstStyle/>
                        <a:p>
                          <a:pPr marL="0" algn="l" defTabSz="914400" rtl="0" eaLnBrk="1" fontAlgn="t" latinLnBrk="0" hangingPunct="1"/>
                          <a:endParaRPr lang="en-GB" sz="1100" b="0" i="0" u="none" strike="noStrike" kern="1200" noProof="0" dirty="0">
                            <a:solidFill>
                              <a:srgbClr val="000000"/>
                            </a:solidFill>
                            <a:effectLst/>
                            <a:latin typeface="Calibri" panose="020F0502020204030204" pitchFamily="34" charset="0"/>
                            <a:ea typeface="+mn-ea"/>
                            <a:cs typeface="+mn-cs"/>
                          </a:endParaRPr>
                        </a:p>
                      </a:txBody>
                      <a:tcPr marL="2075" marR="2075" marT="2075" marB="0" anchor="ctr">
                        <a:lnL w="12700" cmpd="sng">
                          <a:noFill/>
                          <a:prstDash val="solid"/>
                        </a:lnL>
                        <a:lnR>
                          <a:noFill/>
                        </a:lnR>
                        <a:lnT>
                          <a:noFill/>
                        </a:lnT>
                        <a:lnB>
                          <a:noFill/>
                        </a:lnB>
                        <a:lnTlToBr w="12700" cmpd="sng">
                          <a:noFill/>
                          <a:prstDash val="solid"/>
                        </a:lnTlToBr>
                        <a:lnBlToTr w="12700" cmpd="sng">
                          <a:noFill/>
                          <a:prstDash val="solid"/>
                        </a:lnBlToTr>
                        <a:noFill/>
                      </a:tcPr>
                    </a:tc>
                    <a:tc>
                      <a:txBody>
                        <a:bodyPr/>
                        <a:lstStyle/>
                        <a:p>
                          <a:pPr algn="l" fontAlgn="t"/>
                          <a:r>
                            <a:rPr lang="en-GB" sz="1100" b="0" i="0" u="none" strike="noStrike" noProof="0">
                              <a:solidFill>
                                <a:srgbClr val="000000"/>
                              </a:solidFill>
                              <a:effectLst/>
                              <a:latin typeface="Calibri" panose="020F0502020204030204" pitchFamily="34" charset="0"/>
                            </a:rPr>
                            <a:t>Training field length</a:t>
                          </a:r>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a:noFill/>
                        </a:lnB>
                        <a:solidFill>
                          <a:srgbClr val="DAE3F3"/>
                        </a:solidFill>
                      </a:tcPr>
                    </a:tc>
                    <a:tc>
                      <a:txBody>
                        <a:bodyPr/>
                        <a:lstStyle/>
                        <a:p>
                          <a:pPr algn="l" fontAlgn="t"/>
                          <a:r>
                            <a:rPr lang="en-GB" sz="1100" b="0" i="0" u="none" strike="noStrike" noProof="0" dirty="0">
                              <a:solidFill>
                                <a:srgbClr val="000000"/>
                              </a:solidFill>
                              <a:effectLst/>
                              <a:latin typeface="Calibri" panose="020F0502020204030204" pitchFamily="34" charset="0"/>
                            </a:rPr>
                            <a:t>0 samples</a:t>
                          </a:r>
                        </a:p>
                      </a:txBody>
                      <a:tcPr marL="2075" marR="2075" marT="2075" marB="0" anchor="ctr">
                        <a:lnL>
                          <a:noFill/>
                        </a:lnL>
                        <a:lnR>
                          <a:noFill/>
                        </a:lnR>
                        <a:lnT>
                          <a:noFill/>
                        </a:lnT>
                        <a:lnB>
                          <a:noFill/>
                        </a:lnB>
                        <a:solidFill>
                          <a:srgbClr val="DAE3F3"/>
                        </a:solidFill>
                      </a:tcPr>
                    </a:tc>
                    <a:extLst>
                      <a:ext uri="{0D108BD9-81ED-4DB2-BD59-A6C34878D82A}">
                        <a16:rowId xmlns:a16="http://schemas.microsoft.com/office/drawing/2014/main" val="1155398943"/>
                      </a:ext>
                    </a:extLst>
                  </a:tr>
                  <a:tr h="324000">
                    <a:tc vMerge="1">
                      <a:txBody>
                        <a:bodyPr/>
                        <a:lstStyle/>
                        <a:p>
                          <a:endParaRPr lang="LID4096"/>
                        </a:p>
                      </a:txBody>
                      <a:tcPr/>
                    </a:tc>
                    <a:tc>
                      <a:txBody>
                        <a:bodyPr/>
                        <a:lstStyle/>
                        <a:p>
                          <a:pPr marL="0" algn="l" defTabSz="914400" rtl="0" eaLnBrk="1" fontAlgn="t" latinLnBrk="0" hangingPunct="1"/>
                          <a:endParaRPr lang="en-GB" sz="1100" b="0" i="0" u="none" strike="noStrike" kern="1200" noProof="0" dirty="0">
                            <a:solidFill>
                              <a:srgbClr val="000000"/>
                            </a:solidFill>
                            <a:effectLst/>
                            <a:latin typeface="Calibri" panose="020F0502020204030204" pitchFamily="34" charset="0"/>
                            <a:ea typeface="+mn-ea"/>
                            <a:cs typeface="+mn-cs"/>
                          </a:endParaRPr>
                        </a:p>
                      </a:txBody>
                      <a:tcPr marL="2075" marR="2075" marT="2075" marB="0" anchor="ctr">
                        <a:lnL>
                          <a:noFill/>
                        </a:lnL>
                        <a:lnR>
                          <a:noFill/>
                        </a:lnR>
                        <a:lnT>
                          <a:noFill/>
                        </a:lnT>
                        <a:lnB w="6350" cap="flat" cmpd="sng" algn="ctr">
                          <a:solidFill>
                            <a:schemeClr val="tx1"/>
                          </a:solidFill>
                          <a:prstDash val="solid"/>
                          <a:round/>
                          <a:headEnd type="none" w="med" len="med"/>
                          <a:tailEnd type="none" w="med" len="med"/>
                        </a:lnB>
                        <a:noFill/>
                      </a:tcPr>
                    </a:tc>
                    <a:tc>
                      <a:txBody>
                        <a:bodyPr/>
                        <a:lstStyle/>
                        <a:p>
                          <a:pPr algn="l" fontAlgn="t"/>
                          <a:r>
                            <a:rPr lang="en-GB" sz="1100" b="0" i="0" u="none" strike="noStrike" noProof="0">
                              <a:solidFill>
                                <a:srgbClr val="000000"/>
                              </a:solidFill>
                              <a:effectLst/>
                              <a:latin typeface="Calibri" panose="020F0502020204030204" pitchFamily="34" charset="0"/>
                            </a:rPr>
                            <a:t>Idle time</a:t>
                          </a:r>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w="6350" cap="flat" cmpd="sng" algn="ctr">
                          <a:solidFill>
                            <a:schemeClr val="tx1"/>
                          </a:solidFill>
                          <a:prstDash val="solid"/>
                          <a:round/>
                          <a:headEnd type="none" w="med" len="med"/>
                          <a:tailEnd type="none" w="med" len="med"/>
                        </a:lnB>
                        <a:noFill/>
                      </a:tcPr>
                    </a:tc>
                    <a:tc>
                      <a:txBody>
                        <a:bodyPr/>
                        <a:lstStyle/>
                        <a:p>
                          <a:endParaRPr lang="LID4096"/>
                        </a:p>
                      </a:txBody>
                      <a:tcPr marL="2075" marR="2075" marT="2075" marB="0" anchor="ctr">
                        <a:lnL>
                          <a:noFill/>
                        </a:lnL>
                        <a:lnR>
                          <a:noFill/>
                        </a:lnR>
                        <a:lnT>
                          <a:noFill/>
                        </a:lnT>
                        <a:lnB w="6350" cap="flat" cmpd="sng" algn="ctr">
                          <a:solidFill>
                            <a:schemeClr val="tx1"/>
                          </a:solidFill>
                          <a:prstDash val="solid"/>
                          <a:round/>
                          <a:headEnd type="none" w="med" len="med"/>
                          <a:tailEnd type="none" w="med" len="med"/>
                        </a:lnB>
                        <a:blipFill>
                          <a:blip r:embed="rId2"/>
                          <a:stretch>
                            <a:fillRect l="-263690" t="-401887" r="-1190" b="-1509434"/>
                          </a:stretch>
                        </a:blipFill>
                      </a:tcPr>
                    </a:tc>
                    <a:extLst>
                      <a:ext uri="{0D108BD9-81ED-4DB2-BD59-A6C34878D82A}">
                        <a16:rowId xmlns:a16="http://schemas.microsoft.com/office/drawing/2014/main" val="161200889"/>
                      </a:ext>
                    </a:extLst>
                  </a:tr>
                  <a:tr h="324000">
                    <a:tc>
                      <a:txBody>
                        <a:bodyPr/>
                        <a:lstStyle/>
                        <a:p>
                          <a:pPr algn="l" fontAlgn="t"/>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endParaRPr lang="LID4096"/>
                        </a:p>
                      </a:txBody>
                      <a:tcPr marL="2075" marR="2075" marT="2075" marB="0" anchor="ctr">
                        <a:lnL>
                          <a:noFill/>
                        </a:lnL>
                        <a:lnR>
                          <a:noFill/>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blipFill>
                          <a:blip r:embed="rId2"/>
                          <a:stretch>
                            <a:fillRect l="-62651" t="-501887" r="-575904" b="-1409434"/>
                          </a:stretch>
                        </a:blipFill>
                      </a:tcPr>
                    </a:tc>
                    <a:tc>
                      <a:txBody>
                        <a:bodyPr/>
                        <a:lstStyle/>
                        <a:p>
                          <a:pPr algn="l" fontAlgn="t"/>
                          <a:r>
                            <a:rPr lang="en-GB" sz="1100" b="0" i="0" u="none" strike="noStrike" noProof="0" dirty="0">
                              <a:solidFill>
                                <a:srgbClr val="000000"/>
                              </a:solidFill>
                              <a:effectLst/>
                              <a:latin typeface="Calibri" panose="020F0502020204030204" pitchFamily="34" charset="0"/>
                            </a:rPr>
                            <a:t>Total of SIM elements (Layer 0)</a:t>
                          </a:r>
                        </a:p>
                      </a:txBody>
                      <a:tcPr marL="2075" marR="2075" marT="2075" marB="0" anchor="ctr">
                        <a:lnL>
                          <a:noFill/>
                        </a:lnL>
                        <a:lnR>
                          <a:noFill/>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3F3"/>
                        </a:solidFill>
                      </a:tcPr>
                    </a:tc>
                    <a:tc>
                      <a:txBody>
                        <a:bodyPr/>
                        <a:lstStyle/>
                        <a:p>
                          <a:endParaRPr lang="LID4096"/>
                        </a:p>
                      </a:txBody>
                      <a:tcPr marL="2075" marR="2075" marT="2075" marB="0" anchor="ctr">
                        <a:lnL>
                          <a:noFill/>
                        </a:lnL>
                        <a:lnR>
                          <a:noFill/>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blipFill>
                          <a:blip r:embed="rId2"/>
                          <a:stretch>
                            <a:fillRect l="-263690" t="-501887" r="-1190" b="-1409434"/>
                          </a:stretch>
                        </a:blipFill>
                      </a:tcPr>
                    </a:tc>
                    <a:extLst>
                      <a:ext uri="{0D108BD9-81ED-4DB2-BD59-A6C34878D82A}">
                        <a16:rowId xmlns:a16="http://schemas.microsoft.com/office/drawing/2014/main" val="3777913155"/>
                      </a:ext>
                    </a:extLst>
                  </a:tr>
                  <a:tr h="324000">
                    <a:tc rowSpan="11">
                      <a:txBody>
                        <a:bodyPr/>
                        <a:lstStyle/>
                        <a:p>
                          <a:pPr algn="ctr" fontAlgn="ctr"/>
                          <a:r>
                            <a:rPr lang="en-GB" sz="1100" b="0" i="0" u="none" strike="noStrike" noProof="0" dirty="0">
                              <a:solidFill>
                                <a:srgbClr val="000000"/>
                              </a:solidFill>
                              <a:effectLst/>
                              <a:latin typeface="Calibri" panose="020F0502020204030204" pitchFamily="34" charset="0"/>
                            </a:rPr>
                            <a:t> RF parameters</a:t>
                          </a:r>
                        </a:p>
                      </a:txBody>
                      <a:tcPr marL="2075" marR="2075" marT="2075" marB="0" vert="vert27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endParaRPr lang="LID4096"/>
                        </a:p>
                      </a:txBody>
                      <a:tcPr marL="2075" marR="2075" marT="2075" marB="0" anchor="ctr">
                        <a:lnL>
                          <a:noFill/>
                        </a:lnL>
                        <a:lnR>
                          <a:noFill/>
                        </a:lnR>
                        <a:lnT w="6350" cap="flat" cmpd="sng" algn="ctr">
                          <a:solidFill>
                            <a:srgbClr val="000000"/>
                          </a:solidFill>
                          <a:prstDash val="solid"/>
                          <a:round/>
                          <a:headEnd type="none" w="med" len="med"/>
                          <a:tailEnd type="none" w="med" len="med"/>
                        </a:lnT>
                        <a:lnB>
                          <a:noFill/>
                        </a:lnB>
                        <a:blipFill>
                          <a:blip r:embed="rId2"/>
                          <a:stretch>
                            <a:fillRect l="-62651" t="-601887" r="-575904" b="-1309434"/>
                          </a:stretch>
                        </a:blipFill>
                      </a:tcPr>
                    </a:tc>
                    <a:tc>
                      <a:txBody>
                        <a:bodyPr/>
                        <a:lstStyle/>
                        <a:p>
                          <a:pPr algn="l" fontAlgn="t"/>
                          <a:r>
                            <a:rPr lang="en-GB" sz="1100" b="0" i="0" u="none" strike="noStrike" noProof="0">
                              <a:solidFill>
                                <a:srgbClr val="000000"/>
                              </a:solidFill>
                              <a:effectLst/>
                              <a:latin typeface="Calibri" panose="020F0502020204030204" pitchFamily="34" charset="0"/>
                            </a:rPr>
                            <a:t>Sampling frequency</a:t>
                          </a:r>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l" fontAlgn="t"/>
                          <a:r>
                            <a:rPr lang="en-GB" sz="1100" b="0" i="0" u="none" strike="noStrike" noProof="0">
                              <a:solidFill>
                                <a:srgbClr val="000000"/>
                              </a:solidFill>
                              <a:effectLst/>
                              <a:latin typeface="Calibri" panose="020F0502020204030204" pitchFamily="34" charset="0"/>
                            </a:rPr>
                            <a:t>1.76 GHz</a:t>
                          </a:r>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w="6350" cap="flat" cmpd="sng" algn="ctr">
                          <a:solidFill>
                            <a:srgbClr val="000000"/>
                          </a:solidFill>
                          <a:prstDash val="solid"/>
                          <a:round/>
                          <a:headEnd type="none" w="med" len="med"/>
                          <a:tailEnd type="none" w="med" len="med"/>
                        </a:lnT>
                        <a:lnB>
                          <a:noFill/>
                        </a:lnB>
                        <a:noFill/>
                      </a:tcPr>
                    </a:tc>
                    <a:extLst>
                      <a:ext uri="{0D108BD9-81ED-4DB2-BD59-A6C34878D82A}">
                        <a16:rowId xmlns:a16="http://schemas.microsoft.com/office/drawing/2014/main" val="2858223886"/>
                      </a:ext>
                    </a:extLst>
                  </a:tr>
                  <a:tr h="324000">
                    <a:tc vMerge="1">
                      <a:txBody>
                        <a:bodyPr/>
                        <a:lstStyle/>
                        <a:p>
                          <a:endParaRPr lang="LID4096"/>
                        </a:p>
                      </a:txBody>
                      <a:tcPr/>
                    </a:tc>
                    <a:tc>
                      <a:txBody>
                        <a:bodyPr/>
                        <a:lstStyle/>
                        <a:p>
                          <a:pPr algn="l" fontAlgn="t"/>
                          <a:r>
                            <a:rPr lang="en-GB" sz="1100" b="0" i="0" u="none" strike="noStrike" noProof="0" dirty="0">
                              <a:solidFill>
                                <a:srgbClr val="000000"/>
                              </a:solidFill>
                              <a:effectLst/>
                              <a:latin typeface="Calibri" panose="020F0502020204030204" pitchFamily="34" charset="0"/>
                            </a:rPr>
                            <a:t>BW</a:t>
                          </a:r>
                        </a:p>
                      </a:txBody>
                      <a:tcPr marL="2075" marR="2075" marT="2075" marB="0" anchor="ctr">
                        <a:lnL>
                          <a:noFill/>
                        </a:lnL>
                        <a:lnR>
                          <a:noFill/>
                        </a:lnR>
                        <a:lnT>
                          <a:noFill/>
                        </a:lnT>
                        <a:lnB>
                          <a:noFill/>
                        </a:lnB>
                        <a:noFill/>
                      </a:tcPr>
                    </a:tc>
                    <a:tc>
                      <a:txBody>
                        <a:bodyPr/>
                        <a:lstStyle/>
                        <a:p>
                          <a:pPr algn="l" fontAlgn="t"/>
                          <a:r>
                            <a:rPr lang="en-GB" sz="1100" b="0" i="0" u="none" strike="noStrike" noProof="0" dirty="0">
                              <a:solidFill>
                                <a:srgbClr val="000000"/>
                              </a:solidFill>
                              <a:effectLst/>
                              <a:latin typeface="Calibri" panose="020F0502020204030204" pitchFamily="34" charset="0"/>
                            </a:rPr>
                            <a:t>Receiver bandwidth</a:t>
                          </a:r>
                        </a:p>
                      </a:txBody>
                      <a:tcPr marL="2075" marR="2075" marT="2075" marB="0" anchor="ctr">
                        <a:lnL>
                          <a:noFill/>
                        </a:lnL>
                        <a:lnR>
                          <a:noFill/>
                        </a:lnR>
                        <a:lnT>
                          <a:noFill/>
                        </a:lnT>
                        <a:lnB>
                          <a:noFill/>
                        </a:lnB>
                        <a:solidFill>
                          <a:srgbClr val="DAE3F3"/>
                        </a:solidFill>
                      </a:tcPr>
                    </a:tc>
                    <a:tc>
                      <a:txBody>
                        <a:bodyPr/>
                        <a:lstStyle/>
                        <a:p>
                          <a:pPr algn="l" fontAlgn="t"/>
                          <a:r>
                            <a:rPr lang="en-GB" sz="1100" b="0" i="0" u="none" strike="noStrike" noProof="0" dirty="0">
                              <a:solidFill>
                                <a:srgbClr val="000000"/>
                              </a:solidFill>
                              <a:effectLst/>
                              <a:latin typeface="Calibri" panose="020F0502020204030204" pitchFamily="34" charset="0"/>
                            </a:rPr>
                            <a:t>2640 MHz</a:t>
                          </a:r>
                        </a:p>
                      </a:txBody>
                      <a:tcPr marL="2075" marR="2075" marT="2075" marB="0" anchor="ctr">
                        <a:lnL>
                          <a:noFill/>
                        </a:lnL>
                        <a:lnR>
                          <a:noFill/>
                        </a:lnR>
                        <a:lnT>
                          <a:noFill/>
                        </a:lnT>
                        <a:lnB>
                          <a:noFill/>
                        </a:lnB>
                        <a:solidFill>
                          <a:srgbClr val="DAE3F3"/>
                        </a:solidFill>
                      </a:tcPr>
                    </a:tc>
                    <a:extLst>
                      <a:ext uri="{0D108BD9-81ED-4DB2-BD59-A6C34878D82A}">
                        <a16:rowId xmlns:a16="http://schemas.microsoft.com/office/drawing/2014/main" val="1916150716"/>
                      </a:ext>
                    </a:extLst>
                  </a:tr>
                  <a:tr h="324000">
                    <a:tc vMerge="1">
                      <a:txBody>
                        <a:bodyPr/>
                        <a:lstStyle/>
                        <a:p>
                          <a:endParaRPr lang="LID4096"/>
                        </a:p>
                      </a:txBody>
                      <a:tcPr/>
                    </a:tc>
                    <a:tc>
                      <a:txBody>
                        <a:bodyPr/>
                        <a:lstStyle/>
                        <a:p>
                          <a:endParaRPr lang="LID4096"/>
                        </a:p>
                      </a:txBody>
                      <a:tcPr marL="2075" marR="2075" marT="2075" marB="0" anchor="ctr">
                        <a:lnL>
                          <a:noFill/>
                        </a:lnL>
                        <a:lnR>
                          <a:noFill/>
                        </a:lnR>
                        <a:lnT>
                          <a:noFill/>
                        </a:lnT>
                        <a:lnB>
                          <a:noFill/>
                        </a:lnB>
                        <a:blipFill>
                          <a:blip r:embed="rId2"/>
                          <a:stretch>
                            <a:fillRect l="-62651" t="-803774" r="-575904" b="-1107547"/>
                          </a:stretch>
                        </a:blipFill>
                      </a:tcPr>
                    </a:tc>
                    <a:tc>
                      <a:txBody>
                        <a:bodyPr/>
                        <a:lstStyle/>
                        <a:p>
                          <a:pPr algn="l" fontAlgn="t"/>
                          <a:r>
                            <a:rPr lang="en-GB" sz="1100" b="0" i="0" u="none" strike="noStrike" noProof="0">
                              <a:solidFill>
                                <a:srgbClr val="000000"/>
                              </a:solidFill>
                              <a:effectLst/>
                              <a:latin typeface="Calibri" panose="020F0502020204030204" pitchFamily="34" charset="0"/>
                            </a:rPr>
                            <a:t>Carrier frequency, Channel 2</a:t>
                          </a:r>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a:noFill/>
                        </a:lnB>
                        <a:noFill/>
                      </a:tcPr>
                    </a:tc>
                    <a:tc>
                      <a:txBody>
                        <a:bodyPr/>
                        <a:lstStyle/>
                        <a:p>
                          <a:pPr algn="l" fontAlgn="t"/>
                          <a:r>
                            <a:rPr lang="en-GB" sz="1100" b="0" i="0" u="none" strike="noStrike" noProof="0">
                              <a:solidFill>
                                <a:srgbClr val="000000"/>
                              </a:solidFill>
                              <a:effectLst/>
                              <a:latin typeface="Calibri" panose="020F0502020204030204" pitchFamily="34" charset="0"/>
                            </a:rPr>
                            <a:t>60.48 GHz</a:t>
                          </a:r>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a:noFill/>
                        </a:lnB>
                        <a:noFill/>
                      </a:tcPr>
                    </a:tc>
                    <a:extLst>
                      <a:ext uri="{0D108BD9-81ED-4DB2-BD59-A6C34878D82A}">
                        <a16:rowId xmlns:a16="http://schemas.microsoft.com/office/drawing/2014/main" val="2826555346"/>
                      </a:ext>
                    </a:extLst>
                  </a:tr>
                  <a:tr h="324000">
                    <a:tc vMerge="1">
                      <a:txBody>
                        <a:bodyPr/>
                        <a:lstStyle/>
                        <a:p>
                          <a:endParaRPr lang="LID4096"/>
                        </a:p>
                      </a:txBody>
                      <a:tcPr/>
                    </a:tc>
                    <a:tc>
                      <a:txBody>
                        <a:bodyPr/>
                        <a:lstStyle/>
                        <a:p>
                          <a:endParaRPr lang="LID4096"/>
                        </a:p>
                      </a:txBody>
                      <a:tcPr marL="2075" marR="2075" marT="2075" marB="0" anchor="ctr">
                        <a:lnL>
                          <a:noFill/>
                        </a:lnL>
                        <a:lnR>
                          <a:noFill/>
                        </a:lnR>
                        <a:lnT>
                          <a:noFill/>
                        </a:lnT>
                        <a:lnB>
                          <a:noFill/>
                        </a:lnB>
                        <a:blipFill>
                          <a:blip r:embed="rId2"/>
                          <a:stretch>
                            <a:fillRect l="-62651" t="-903774" r="-575904" b="-1007547"/>
                          </a:stretch>
                        </a:blipFill>
                      </a:tcPr>
                    </a:tc>
                    <a:tc>
                      <a:txBody>
                        <a:bodyPr/>
                        <a:lstStyle/>
                        <a:p>
                          <a:pPr algn="l" fontAlgn="t"/>
                          <a:r>
                            <a:rPr lang="en-GB" sz="1100" b="0" i="0" u="none" strike="noStrike" noProof="0" dirty="0">
                              <a:solidFill>
                                <a:srgbClr val="000000"/>
                              </a:solidFill>
                              <a:effectLst/>
                              <a:latin typeface="Calibri" panose="020F0502020204030204" pitchFamily="34" charset="0"/>
                            </a:rPr>
                            <a:t>Transmitter peak power</a:t>
                          </a:r>
                        </a:p>
                      </a:txBody>
                      <a:tcPr marL="2075" marR="2075" marT="2075" marB="0" anchor="ctr">
                        <a:lnL>
                          <a:noFill/>
                        </a:lnL>
                        <a:lnR>
                          <a:noFill/>
                        </a:lnR>
                        <a:lnT>
                          <a:noFill/>
                        </a:lnT>
                        <a:lnB>
                          <a:noFill/>
                        </a:lnB>
                        <a:solidFill>
                          <a:srgbClr val="DAE3F3"/>
                        </a:solidFill>
                      </a:tcPr>
                    </a:tc>
                    <a:tc>
                      <a:txBody>
                        <a:bodyPr/>
                        <a:lstStyle/>
                        <a:p>
                          <a:pPr algn="l" fontAlgn="t"/>
                          <a:r>
                            <a:rPr lang="en-GB" sz="1100" b="0" i="0" u="none" strike="noStrike" noProof="0" dirty="0">
                              <a:solidFill>
                                <a:srgbClr val="000000"/>
                              </a:solidFill>
                              <a:effectLst/>
                              <a:latin typeface="Calibri" panose="020F0502020204030204" pitchFamily="34" charset="0"/>
                            </a:rPr>
                            <a:t>20 dBm</a:t>
                          </a:r>
                        </a:p>
                      </a:txBody>
                      <a:tcPr marL="2075" marR="2075" marT="2075" marB="0" anchor="ctr">
                        <a:lnL>
                          <a:noFill/>
                        </a:lnL>
                        <a:lnR>
                          <a:noFill/>
                        </a:lnR>
                        <a:lnT>
                          <a:noFill/>
                        </a:lnT>
                        <a:lnB>
                          <a:noFill/>
                        </a:lnB>
                        <a:solidFill>
                          <a:srgbClr val="DAE3F3"/>
                        </a:solidFill>
                      </a:tcPr>
                    </a:tc>
                    <a:extLst>
                      <a:ext uri="{0D108BD9-81ED-4DB2-BD59-A6C34878D82A}">
                        <a16:rowId xmlns:a16="http://schemas.microsoft.com/office/drawing/2014/main" val="2195921091"/>
                      </a:ext>
                    </a:extLst>
                  </a:tr>
                  <a:tr h="324000">
                    <a:tc vMerge="1">
                      <a:txBody>
                        <a:bodyPr/>
                        <a:lstStyle/>
                        <a:p>
                          <a:endParaRPr lang="LID4096"/>
                        </a:p>
                      </a:txBody>
                      <a:tcPr/>
                    </a:tc>
                    <a:tc>
                      <a:txBody>
                        <a:bodyPr/>
                        <a:lstStyle/>
                        <a:p>
                          <a:pPr algn="l" fontAlgn="t"/>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a:noFill/>
                        </a:lnB>
                        <a:noFill/>
                      </a:tcPr>
                    </a:tc>
                    <a:tc>
                      <a:txBody>
                        <a:bodyPr/>
                        <a:lstStyle/>
                        <a:p>
                          <a:pPr algn="l" fontAlgn="t"/>
                          <a:r>
                            <a:rPr lang="en-GB" sz="1100" b="0" i="0" u="none" strike="noStrike" noProof="0">
                              <a:solidFill>
                                <a:srgbClr val="000000"/>
                              </a:solidFill>
                              <a:effectLst/>
                              <a:latin typeface="Calibri" panose="020F0502020204030204" pitchFamily="34" charset="0"/>
                            </a:rPr>
                            <a:t>Number of transmitter antennas</a:t>
                          </a:r>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a:noFill/>
                        </a:lnB>
                        <a:noFill/>
                      </a:tcPr>
                    </a:tc>
                    <a:tc>
                      <a:txBody>
                        <a:bodyPr/>
                        <a:lstStyle/>
                        <a:p>
                          <a:pPr algn="l" fontAlgn="t"/>
                          <a:r>
                            <a:rPr lang="en-GB" sz="1100" b="0" i="0" u="none" strike="noStrike" noProof="0">
                              <a:solidFill>
                                <a:srgbClr val="000000"/>
                              </a:solidFill>
                              <a:effectLst/>
                              <a:latin typeface="Calibri" panose="020F0502020204030204" pitchFamily="34" charset="0"/>
                            </a:rPr>
                            <a:t>1</a:t>
                          </a:r>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a:noFill/>
                        </a:lnB>
                        <a:noFill/>
                      </a:tcPr>
                    </a:tc>
                    <a:extLst>
                      <a:ext uri="{0D108BD9-81ED-4DB2-BD59-A6C34878D82A}">
                        <a16:rowId xmlns:a16="http://schemas.microsoft.com/office/drawing/2014/main" val="4250100859"/>
                      </a:ext>
                    </a:extLst>
                  </a:tr>
                  <a:tr h="324000">
                    <a:tc vMerge="1">
                      <a:txBody>
                        <a:bodyPr/>
                        <a:lstStyle/>
                        <a:p>
                          <a:endParaRPr lang="LID4096"/>
                        </a:p>
                      </a:txBody>
                      <a:tcPr/>
                    </a:tc>
                    <a:tc>
                      <a:txBody>
                        <a:bodyPr/>
                        <a:lstStyle/>
                        <a:p>
                          <a:pPr algn="l" fontAlgn="t"/>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a:noFill/>
                        </a:lnB>
                        <a:noFill/>
                      </a:tcPr>
                    </a:tc>
                    <a:tc>
                      <a:txBody>
                        <a:bodyPr/>
                        <a:lstStyle/>
                        <a:p>
                          <a:pPr algn="l" fontAlgn="t"/>
                          <a:r>
                            <a:rPr lang="en-GB" sz="1100" b="0" i="0" u="none" strike="noStrike" noProof="0">
                              <a:solidFill>
                                <a:srgbClr val="000000"/>
                              </a:solidFill>
                              <a:effectLst/>
                              <a:latin typeface="Calibri" panose="020F0502020204030204" pitchFamily="34" charset="0"/>
                            </a:rPr>
                            <a:t>Number of beams</a:t>
                          </a:r>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DAE3F3"/>
                        </a:solidFill>
                      </a:tcPr>
                    </a:tc>
                    <a:tc>
                      <a:txBody>
                        <a:bodyPr/>
                        <a:lstStyle/>
                        <a:p>
                          <a:pPr algn="l" fontAlgn="t"/>
                          <a:r>
                            <a:rPr lang="en-GB" sz="1100" b="0" i="0" u="none" strike="noStrike" noProof="0" dirty="0">
                              <a:solidFill>
                                <a:srgbClr val="000000"/>
                              </a:solidFill>
                              <a:effectLst/>
                              <a:latin typeface="Calibri" panose="020F0502020204030204" pitchFamily="34" charset="0"/>
                            </a:rPr>
                            <a:t>1</a:t>
                          </a:r>
                        </a:p>
                      </a:txBody>
                      <a:tcPr marL="2075" marR="2075" marT="2075" marB="0" anchor="ctr">
                        <a:lnL>
                          <a:noFill/>
                        </a:lnL>
                        <a:lnR>
                          <a:noFill/>
                        </a:lnR>
                        <a:lnT>
                          <a:noFill/>
                        </a:lnT>
                        <a:lnB>
                          <a:noFill/>
                        </a:lnB>
                        <a:solidFill>
                          <a:srgbClr val="DAE3F3"/>
                        </a:solidFill>
                      </a:tcPr>
                    </a:tc>
                    <a:extLst>
                      <a:ext uri="{0D108BD9-81ED-4DB2-BD59-A6C34878D82A}">
                        <a16:rowId xmlns:a16="http://schemas.microsoft.com/office/drawing/2014/main" val="527186456"/>
                      </a:ext>
                    </a:extLst>
                  </a:tr>
                  <a:tr h="324000">
                    <a:tc vMerge="1">
                      <a:txBody>
                        <a:bodyPr/>
                        <a:lstStyle/>
                        <a:p>
                          <a:endParaRPr lang="LID4096"/>
                        </a:p>
                      </a:txBody>
                      <a:tcPr/>
                    </a:tc>
                    <a:tc>
                      <a:txBody>
                        <a:bodyPr/>
                        <a:lstStyle/>
                        <a:p>
                          <a:pPr algn="l" fontAlgn="t"/>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a:noFill/>
                        </a:lnB>
                        <a:noFill/>
                      </a:tcPr>
                    </a:tc>
                    <a:tc>
                      <a:txBody>
                        <a:bodyPr/>
                        <a:lstStyle/>
                        <a:p>
                          <a:pPr algn="l" fontAlgn="t"/>
                          <a:r>
                            <a:rPr lang="en-GB" sz="1100" b="0" i="0" u="none" strike="noStrike" noProof="0">
                              <a:solidFill>
                                <a:srgbClr val="000000"/>
                              </a:solidFill>
                              <a:effectLst/>
                              <a:latin typeface="Calibri" panose="020F0502020204030204" pitchFamily="34" charset="0"/>
                            </a:rPr>
                            <a:t>Gain per beam</a:t>
                          </a:r>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w="6350" cap="flat" cmpd="sng" algn="ctr">
                          <a:noFill/>
                          <a:prstDash val="solid"/>
                          <a:round/>
                          <a:headEnd type="none" w="med" len="med"/>
                          <a:tailEnd type="none" w="med" len="med"/>
                        </a:lnT>
                        <a:lnB>
                          <a:noFill/>
                        </a:lnB>
                        <a:noFill/>
                      </a:tcPr>
                    </a:tc>
                    <a:tc>
                      <a:txBody>
                        <a:bodyPr/>
                        <a:lstStyle/>
                        <a:p>
                          <a:pPr algn="l" fontAlgn="t"/>
                          <a:r>
                            <a:rPr lang="en-GB" sz="1100" b="0" i="0" u="none" strike="noStrike" noProof="0">
                              <a:solidFill>
                                <a:srgbClr val="000000"/>
                              </a:solidFill>
                              <a:effectLst/>
                              <a:latin typeface="Calibri" panose="020F0502020204030204" pitchFamily="34" charset="0"/>
                            </a:rPr>
                            <a:t>9 dBi</a:t>
                          </a:r>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a:noFill/>
                        </a:lnB>
                        <a:noFill/>
                      </a:tcPr>
                    </a:tc>
                    <a:extLst>
                      <a:ext uri="{0D108BD9-81ED-4DB2-BD59-A6C34878D82A}">
                        <a16:rowId xmlns:a16="http://schemas.microsoft.com/office/drawing/2014/main" val="1950683768"/>
                      </a:ext>
                    </a:extLst>
                  </a:tr>
                  <a:tr h="324000">
                    <a:tc vMerge="1">
                      <a:txBody>
                        <a:bodyPr/>
                        <a:lstStyle/>
                        <a:p>
                          <a:endParaRPr lang="LID4096"/>
                        </a:p>
                      </a:txBody>
                      <a:tcPr/>
                    </a:tc>
                    <a:tc>
                      <a:txBody>
                        <a:bodyPr/>
                        <a:lstStyle/>
                        <a:p>
                          <a:pPr algn="l" fontAlgn="t"/>
                          <a:r>
                            <a:rPr lang="en-GB" sz="1100" b="0" i="0" u="none" strike="noStrike" noProof="0">
                              <a:solidFill>
                                <a:srgbClr val="000000"/>
                              </a:solidFill>
                              <a:effectLst/>
                              <a:latin typeface="Calibri" panose="020F0502020204030204" pitchFamily="34" charset="0"/>
                            </a:rPr>
                            <a:t>NF</a:t>
                          </a:r>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a:noFill/>
                        </a:lnB>
                        <a:noFill/>
                      </a:tcPr>
                    </a:tc>
                    <a:tc>
                      <a:txBody>
                        <a:bodyPr/>
                        <a:lstStyle/>
                        <a:p>
                          <a:pPr algn="l" fontAlgn="t"/>
                          <a:r>
                            <a:rPr lang="en-GB" sz="1100" b="0" i="0" u="none" strike="noStrike" noProof="0">
                              <a:solidFill>
                                <a:srgbClr val="000000"/>
                              </a:solidFill>
                              <a:effectLst/>
                              <a:latin typeface="Calibri" panose="020F0502020204030204" pitchFamily="34" charset="0"/>
                            </a:rPr>
                            <a:t>Noise figure</a:t>
                          </a:r>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a:noFill/>
                        </a:lnB>
                        <a:solidFill>
                          <a:srgbClr val="DAE3F3"/>
                        </a:solidFill>
                      </a:tcPr>
                    </a:tc>
                    <a:tc>
                      <a:txBody>
                        <a:bodyPr/>
                        <a:lstStyle/>
                        <a:p>
                          <a:pPr algn="l" fontAlgn="t"/>
                          <a:r>
                            <a:rPr lang="en-GB" sz="1100" b="0" i="0" u="none" strike="noStrike" noProof="0" dirty="0">
                              <a:solidFill>
                                <a:srgbClr val="000000"/>
                              </a:solidFill>
                              <a:effectLst/>
                              <a:latin typeface="Calibri" panose="020F0502020204030204" pitchFamily="34" charset="0"/>
                            </a:rPr>
                            <a:t>7 dB</a:t>
                          </a:r>
                        </a:p>
                      </a:txBody>
                      <a:tcPr marL="2075" marR="2075" marT="2075" marB="0" anchor="ctr">
                        <a:lnL>
                          <a:noFill/>
                        </a:lnL>
                        <a:lnR>
                          <a:noFill/>
                        </a:lnR>
                        <a:lnT>
                          <a:noFill/>
                        </a:lnT>
                        <a:lnB>
                          <a:noFill/>
                        </a:lnB>
                        <a:solidFill>
                          <a:srgbClr val="DAE3F3"/>
                        </a:solidFill>
                      </a:tcPr>
                    </a:tc>
                    <a:extLst>
                      <a:ext uri="{0D108BD9-81ED-4DB2-BD59-A6C34878D82A}">
                        <a16:rowId xmlns:a16="http://schemas.microsoft.com/office/drawing/2014/main" val="2123368444"/>
                      </a:ext>
                    </a:extLst>
                  </a:tr>
                  <a:tr h="324000">
                    <a:tc vMerge="1">
                      <a:txBody>
                        <a:bodyPr/>
                        <a:lstStyle/>
                        <a:p>
                          <a:endParaRPr lang="LID4096"/>
                        </a:p>
                      </a:txBody>
                      <a:tcPr/>
                    </a:tc>
                    <a:tc>
                      <a:txBody>
                        <a:bodyPr/>
                        <a:lstStyle/>
                        <a:p>
                          <a:endParaRPr lang="LID4096"/>
                        </a:p>
                      </a:txBody>
                      <a:tcPr marL="2075" marR="2075" marT="2075" marB="0" anchor="ctr">
                        <a:lnL>
                          <a:noFill/>
                        </a:lnL>
                        <a:lnR>
                          <a:noFill/>
                        </a:lnR>
                        <a:lnT>
                          <a:noFill/>
                        </a:lnT>
                        <a:lnB>
                          <a:noFill/>
                        </a:lnB>
                        <a:blipFill>
                          <a:blip r:embed="rId2"/>
                          <a:stretch>
                            <a:fillRect l="-62651" t="-1405660" r="-575904" b="-505660"/>
                          </a:stretch>
                        </a:blipFill>
                      </a:tcPr>
                    </a:tc>
                    <a:tc>
                      <a:txBody>
                        <a:bodyPr/>
                        <a:lstStyle/>
                        <a:p>
                          <a:pPr algn="l" fontAlgn="t"/>
                          <a:r>
                            <a:rPr lang="en-GB" sz="1100" b="0" i="0" u="none" strike="noStrike" noProof="0">
                              <a:solidFill>
                                <a:srgbClr val="000000"/>
                              </a:solidFill>
                              <a:effectLst/>
                              <a:latin typeface="Calibri" panose="020F0502020204030204" pitchFamily="34" charset="0"/>
                            </a:rPr>
                            <a:t>Thermal noise density</a:t>
                          </a:r>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a:noFill/>
                        </a:lnB>
                        <a:noFill/>
                      </a:tcPr>
                    </a:tc>
                    <a:tc>
                      <a:txBody>
                        <a:bodyPr/>
                        <a:lstStyle/>
                        <a:p>
                          <a:pPr algn="l" fontAlgn="t"/>
                          <a:r>
                            <a:rPr lang="en-GB" sz="1100" b="0" i="0" u="none" strike="noStrike" noProof="0">
                              <a:solidFill>
                                <a:srgbClr val="000000"/>
                              </a:solidFill>
                              <a:effectLst/>
                              <a:latin typeface="Calibri" panose="020F0502020204030204" pitchFamily="34" charset="0"/>
                            </a:rPr>
                            <a:t>174 dBm/Hz</a:t>
                          </a:r>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a:noFill/>
                        </a:lnB>
                        <a:noFill/>
                      </a:tcPr>
                    </a:tc>
                    <a:extLst>
                      <a:ext uri="{0D108BD9-81ED-4DB2-BD59-A6C34878D82A}">
                        <a16:rowId xmlns:a16="http://schemas.microsoft.com/office/drawing/2014/main" val="2039984826"/>
                      </a:ext>
                    </a:extLst>
                  </a:tr>
                  <a:tr h="324000">
                    <a:tc vMerge="1">
                      <a:txBody>
                        <a:bodyPr/>
                        <a:lstStyle/>
                        <a:p>
                          <a:endParaRPr lang="LID4096"/>
                        </a:p>
                      </a:txBody>
                      <a:tcPr/>
                    </a:tc>
                    <a:tc>
                      <a:txBody>
                        <a:bodyPr/>
                        <a:lstStyle/>
                        <a:p>
                          <a:endParaRPr lang="LID4096"/>
                        </a:p>
                      </a:txBody>
                      <a:tcPr marL="2075" marR="2075" marT="2075" marB="0" anchor="ctr">
                        <a:lnL>
                          <a:noFill/>
                        </a:lnL>
                        <a:lnR>
                          <a:noFill/>
                        </a:lnR>
                        <a:lnT>
                          <a:noFill/>
                        </a:lnT>
                        <a:lnB>
                          <a:noFill/>
                        </a:lnB>
                        <a:blipFill>
                          <a:blip r:embed="rId2"/>
                          <a:stretch>
                            <a:fillRect l="-62651" t="-1505660" r="-575904" b="-405660"/>
                          </a:stretch>
                        </a:blipFill>
                      </a:tcPr>
                    </a:tc>
                    <a:tc>
                      <a:txBody>
                        <a:bodyPr/>
                        <a:lstStyle/>
                        <a:p>
                          <a:pPr algn="l" fontAlgn="t"/>
                          <a:r>
                            <a:rPr lang="en-GB" sz="1100" b="0" i="0" u="none" strike="noStrike" noProof="0">
                              <a:solidFill>
                                <a:srgbClr val="000000"/>
                              </a:solidFill>
                              <a:effectLst/>
                              <a:latin typeface="Calibri" panose="020F0502020204030204" pitchFamily="34" charset="0"/>
                            </a:rPr>
                            <a:t>Receiver interference density</a:t>
                          </a:r>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a:noFill/>
                        </a:lnB>
                        <a:solidFill>
                          <a:srgbClr val="DAE3F3"/>
                        </a:solidFill>
                      </a:tcPr>
                    </a:tc>
                    <a:tc>
                      <a:txBody>
                        <a:bodyPr/>
                        <a:lstStyle/>
                        <a:p>
                          <a:pPr algn="l" fontAlgn="t"/>
                          <a:r>
                            <a:rPr lang="en-GB" sz="1100" b="0" i="0" u="none" strike="noStrike" noProof="0" dirty="0">
                              <a:solidFill>
                                <a:srgbClr val="000000"/>
                              </a:solidFill>
                              <a:effectLst/>
                              <a:latin typeface="Calibri" panose="020F0502020204030204" pitchFamily="34" charset="0"/>
                            </a:rPr>
                            <a:t>-165.7 dBm/Hz</a:t>
                          </a:r>
                        </a:p>
                      </a:txBody>
                      <a:tcPr marL="2075" marR="2075" marT="2075" marB="0" anchor="ctr">
                        <a:lnL>
                          <a:noFill/>
                        </a:lnL>
                        <a:lnR>
                          <a:noFill/>
                        </a:lnR>
                        <a:lnT>
                          <a:noFill/>
                        </a:lnT>
                        <a:lnB>
                          <a:noFill/>
                        </a:lnB>
                        <a:solidFill>
                          <a:srgbClr val="DAE3F3"/>
                        </a:solidFill>
                      </a:tcPr>
                    </a:tc>
                    <a:extLst>
                      <a:ext uri="{0D108BD9-81ED-4DB2-BD59-A6C34878D82A}">
                        <a16:rowId xmlns:a16="http://schemas.microsoft.com/office/drawing/2014/main" val="3468318259"/>
                      </a:ext>
                    </a:extLst>
                  </a:tr>
                  <a:tr h="324000">
                    <a:tc vMerge="1">
                      <a:txBody>
                        <a:bodyPr/>
                        <a:lstStyle/>
                        <a:p>
                          <a:endParaRPr lang="LID4096"/>
                        </a:p>
                      </a:txBody>
                      <a:tcPr/>
                    </a:tc>
                    <a:tc>
                      <a:txBody>
                        <a:bodyPr/>
                        <a:lstStyle/>
                        <a:p>
                          <a:endParaRPr lang="LID4096"/>
                        </a:p>
                      </a:txBody>
                      <a:tcPr marL="2075" marR="2075" marT="2075" marB="0" anchor="ctr">
                        <a:lnL>
                          <a:noFill/>
                        </a:lnL>
                        <a:lnR>
                          <a:noFill/>
                        </a:lnR>
                        <a:lnT>
                          <a:noFill/>
                        </a:lnT>
                        <a:lnB w="6350" cap="flat" cmpd="sng" algn="ctr">
                          <a:solidFill>
                            <a:srgbClr val="000000"/>
                          </a:solidFill>
                          <a:prstDash val="solid"/>
                          <a:round/>
                          <a:headEnd type="none" w="med" len="med"/>
                          <a:tailEnd type="none" w="med" len="med"/>
                        </a:lnB>
                        <a:blipFill>
                          <a:blip r:embed="rId2"/>
                          <a:stretch>
                            <a:fillRect l="-62651" t="-1605660" r="-575904" b="-305660"/>
                          </a:stretch>
                        </a:blipFill>
                      </a:tcPr>
                    </a:tc>
                    <a:tc>
                      <a:txBody>
                        <a:bodyPr/>
                        <a:lstStyle/>
                        <a:p>
                          <a:pPr algn="l" fontAlgn="t"/>
                          <a:r>
                            <a:rPr lang="en-GB" sz="1100" b="0" i="0" u="none" strike="noStrike" noProof="0">
                              <a:solidFill>
                                <a:srgbClr val="000000"/>
                              </a:solidFill>
                              <a:effectLst/>
                              <a:latin typeface="Calibri" panose="020F0502020204030204" pitchFamily="34" charset="0"/>
                            </a:rPr>
                            <a:t>Noise Floor</a:t>
                          </a:r>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w="6350" cap="flat" cmpd="sng" algn="ctr">
                          <a:solidFill>
                            <a:srgbClr val="000000"/>
                          </a:solidFill>
                          <a:prstDash val="solid"/>
                          <a:round/>
                          <a:headEnd type="none" w="med" len="med"/>
                          <a:tailEnd type="none" w="med" len="med"/>
                        </a:lnB>
                        <a:noFill/>
                      </a:tcPr>
                    </a:tc>
                    <a:tc>
                      <a:txBody>
                        <a:bodyPr/>
                        <a:lstStyle/>
                        <a:p>
                          <a:endParaRPr lang="LID4096"/>
                        </a:p>
                      </a:txBody>
                      <a:tcPr marL="2075" marR="2075" marT="2075" marB="0" anchor="ctr">
                        <a:lnL>
                          <a:noFill/>
                        </a:lnL>
                        <a:lnR>
                          <a:noFill/>
                        </a:lnR>
                        <a:lnT>
                          <a:noFill/>
                        </a:lnT>
                        <a:lnB w="6350" cap="flat" cmpd="sng" algn="ctr">
                          <a:solidFill>
                            <a:srgbClr val="000000"/>
                          </a:solidFill>
                          <a:prstDash val="solid"/>
                          <a:round/>
                          <a:headEnd type="none" w="med" len="med"/>
                          <a:tailEnd type="none" w="med" len="med"/>
                        </a:lnB>
                        <a:blipFill>
                          <a:blip r:embed="rId2"/>
                          <a:stretch>
                            <a:fillRect l="-263690" t="-1605660" r="-1190" b="-305660"/>
                          </a:stretch>
                        </a:blipFill>
                      </a:tcPr>
                    </a:tc>
                    <a:extLst>
                      <a:ext uri="{0D108BD9-81ED-4DB2-BD59-A6C34878D82A}">
                        <a16:rowId xmlns:a16="http://schemas.microsoft.com/office/drawing/2014/main" val="311278415"/>
                      </a:ext>
                    </a:extLst>
                  </a:tr>
                  <a:tr h="324000">
                    <a:tc>
                      <a:txBody>
                        <a:bodyPr/>
                        <a:lstStyle/>
                        <a:p>
                          <a:pPr algn="l" fontAlgn="t"/>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w="6350" cap="flat" cmpd="sng" algn="ctr">
                          <a:solidFill>
                            <a:srgbClr val="000000"/>
                          </a:solidFill>
                          <a:prstDash val="solid"/>
                          <a:round/>
                          <a:headEnd type="none" w="med" len="med"/>
                          <a:tailEnd type="none" w="med" len="med"/>
                        </a:lnT>
                        <a:lnB>
                          <a:noFill/>
                        </a:lnB>
                        <a:noFill/>
                      </a:tcPr>
                    </a:tc>
                    <a:tc>
                      <a:txBody>
                        <a:bodyPr/>
                        <a:lstStyle/>
                        <a:p>
                          <a:endParaRPr lang="LID4096"/>
                        </a:p>
                      </a:txBody>
                      <a:tcPr marL="2075" marR="2075" marT="2075" marB="0" anchor="ctr">
                        <a:lnL>
                          <a:noFill/>
                        </a:lnL>
                        <a:lnR>
                          <a:noFill/>
                        </a:lnR>
                        <a:lnT w="6350" cap="flat" cmpd="sng" algn="ctr">
                          <a:solidFill>
                            <a:srgbClr val="000000"/>
                          </a:solidFill>
                          <a:prstDash val="solid"/>
                          <a:round/>
                          <a:headEnd type="none" w="med" len="med"/>
                          <a:tailEnd type="none" w="med" len="med"/>
                        </a:lnT>
                        <a:lnB>
                          <a:noFill/>
                        </a:lnB>
                        <a:blipFill>
                          <a:blip r:embed="rId2"/>
                          <a:stretch>
                            <a:fillRect l="-62651" t="-1674074" r="-575904" b="-200000"/>
                          </a:stretch>
                        </a:blipFill>
                      </a:tcPr>
                    </a:tc>
                    <a:tc>
                      <a:txBody>
                        <a:bodyPr/>
                        <a:lstStyle/>
                        <a:p>
                          <a:pPr algn="l" fontAlgn="t"/>
                          <a:r>
                            <a:rPr lang="en-GB" sz="1100" b="0" i="0" u="none" strike="noStrike" noProof="0" dirty="0">
                              <a:solidFill>
                                <a:srgbClr val="000000"/>
                              </a:solidFill>
                              <a:effectLst/>
                              <a:latin typeface="Calibri" panose="020F0502020204030204" pitchFamily="34" charset="0"/>
                            </a:rPr>
                            <a:t>SIM vector location</a:t>
                          </a:r>
                        </a:p>
                      </a:txBody>
                      <a:tcPr marL="2075" marR="2075" marT="2075" marB="0" anchor="ctr">
                        <a:lnL>
                          <a:noFill/>
                        </a:lnL>
                        <a:lnR>
                          <a:noFill/>
                        </a:lnR>
                        <a:lnT w="6350" cap="flat" cmpd="sng" algn="ctr">
                          <a:solidFill>
                            <a:srgbClr val="000000"/>
                          </a:solidFill>
                          <a:prstDash val="solid"/>
                          <a:round/>
                          <a:headEnd type="none" w="med" len="med"/>
                          <a:tailEnd type="none" w="med" len="med"/>
                        </a:lnT>
                        <a:lnB>
                          <a:noFill/>
                        </a:lnB>
                        <a:solidFill>
                          <a:srgbClr val="DAE3F3"/>
                        </a:solidFill>
                      </a:tcPr>
                    </a:tc>
                    <a:tc>
                      <a:txBody>
                        <a:bodyPr/>
                        <a:lstStyle/>
                        <a:p>
                          <a:pPr algn="l" fontAlgn="t"/>
                          <a:r>
                            <a:rPr lang="en-GB" sz="1100" b="0" i="0" u="none" strike="noStrike" noProof="0" dirty="0">
                              <a:solidFill>
                                <a:srgbClr val="000000"/>
                              </a:solidFill>
                              <a:effectLst/>
                              <a:latin typeface="Calibri" panose="020F0502020204030204" pitchFamily="34" charset="0"/>
                            </a:rPr>
                            <a:t>[2.5, 2.5, 2.5] m</a:t>
                          </a:r>
                        </a:p>
                      </a:txBody>
                      <a:tcPr marL="2075" marR="2075" marT="2075" marB="0" anchor="ctr">
                        <a:lnL>
                          <a:noFill/>
                        </a:lnL>
                        <a:lnR>
                          <a:noFill/>
                        </a:lnR>
                        <a:lnT w="6350" cap="flat" cmpd="sng" algn="ctr">
                          <a:solidFill>
                            <a:srgbClr val="000000"/>
                          </a:solidFill>
                          <a:prstDash val="solid"/>
                          <a:round/>
                          <a:headEnd type="none" w="med" len="med"/>
                          <a:tailEnd type="none" w="med" len="med"/>
                        </a:lnT>
                        <a:lnB>
                          <a:noFill/>
                        </a:lnB>
                        <a:solidFill>
                          <a:srgbClr val="DAE3F3"/>
                        </a:solidFill>
                      </a:tcPr>
                    </a:tc>
                    <a:extLst>
                      <a:ext uri="{0D108BD9-81ED-4DB2-BD59-A6C34878D82A}">
                        <a16:rowId xmlns:a16="http://schemas.microsoft.com/office/drawing/2014/main" val="537538367"/>
                      </a:ext>
                    </a:extLst>
                  </a:tr>
                  <a:tr h="324000">
                    <a:tc>
                      <a:txBody>
                        <a:bodyPr/>
                        <a:lstStyle/>
                        <a:p>
                          <a:pPr algn="l" fontAlgn="t"/>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a:noFill/>
                        </a:lnB>
                        <a:noFill/>
                      </a:tcPr>
                    </a:tc>
                    <a:tc>
                      <a:txBody>
                        <a:bodyPr/>
                        <a:lstStyle/>
                        <a:p>
                          <a:endParaRPr lang="LID4096"/>
                        </a:p>
                      </a:txBody>
                      <a:tcPr marL="2075" marR="2075" marT="2075" marB="0" anchor="ctr">
                        <a:lnL>
                          <a:noFill/>
                        </a:lnL>
                        <a:lnR>
                          <a:noFill/>
                        </a:lnR>
                        <a:lnT>
                          <a:noFill/>
                        </a:lnT>
                        <a:lnB>
                          <a:noFill/>
                        </a:lnB>
                        <a:blipFill>
                          <a:blip r:embed="rId2"/>
                          <a:stretch>
                            <a:fillRect l="-62651" t="-1807547" r="-575904" b="-103774"/>
                          </a:stretch>
                        </a:blipFill>
                      </a:tcPr>
                    </a:tc>
                    <a:tc>
                      <a:txBody>
                        <a:bodyPr/>
                        <a:lstStyle/>
                        <a:p>
                          <a:pPr algn="l" fontAlgn="t"/>
                          <a:r>
                            <a:rPr lang="en-GB" sz="1100" b="0" i="0" u="none" strike="noStrike" noProof="0" dirty="0">
                              <a:solidFill>
                                <a:srgbClr val="000000"/>
                              </a:solidFill>
                              <a:effectLst/>
                              <a:latin typeface="Calibri" panose="020F0502020204030204" pitchFamily="34" charset="0"/>
                            </a:rPr>
                            <a:t>MU initial vector location</a:t>
                          </a:r>
                        </a:p>
                      </a:txBody>
                      <a:tcPr marL="2075" marR="2075" marT="2075" marB="0" anchor="ctr">
                        <a:lnL>
                          <a:noFill/>
                        </a:lnL>
                        <a:lnR>
                          <a:noFill/>
                        </a:lnR>
                        <a:lnT>
                          <a:noFill/>
                        </a:lnT>
                        <a:lnB>
                          <a:noFill/>
                        </a:lnB>
                        <a:noFill/>
                      </a:tcPr>
                    </a:tc>
                    <a:tc>
                      <a:txBody>
                        <a:bodyPr/>
                        <a:lstStyle/>
                        <a:p>
                          <a:pPr algn="l" fontAlgn="t"/>
                          <a:r>
                            <a:rPr lang="en-GB" sz="1100" b="0" i="0" u="none" strike="noStrike" noProof="0" dirty="0">
                              <a:solidFill>
                                <a:srgbClr val="000000"/>
                              </a:solidFill>
                              <a:effectLst/>
                              <a:latin typeface="Calibri" panose="020F0502020204030204" pitchFamily="34" charset="0"/>
                            </a:rPr>
                            <a:t>[2, 4, 1.5] m</a:t>
                          </a:r>
                        </a:p>
                      </a:txBody>
                      <a:tcPr marL="2075" marR="2075" marT="2075" marB="0" anchor="ctr">
                        <a:lnL>
                          <a:noFill/>
                        </a:lnL>
                        <a:lnR>
                          <a:noFill/>
                        </a:lnR>
                        <a:lnT>
                          <a:noFill/>
                        </a:lnT>
                        <a:lnB>
                          <a:noFill/>
                        </a:lnB>
                        <a:noFill/>
                      </a:tcPr>
                    </a:tc>
                    <a:extLst>
                      <a:ext uri="{0D108BD9-81ED-4DB2-BD59-A6C34878D82A}">
                        <a16:rowId xmlns:a16="http://schemas.microsoft.com/office/drawing/2014/main" val="3377614961"/>
                      </a:ext>
                    </a:extLst>
                  </a:tr>
                  <a:tr h="324000">
                    <a:tc>
                      <a:txBody>
                        <a:bodyPr/>
                        <a:lstStyle/>
                        <a:p>
                          <a:pPr algn="l" fontAlgn="t"/>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a:noFill/>
                        </a:lnB>
                        <a:noFill/>
                      </a:tcPr>
                    </a:tc>
                    <a:tc>
                      <a:txBody>
                        <a:bodyPr/>
                        <a:lstStyle/>
                        <a:p>
                          <a:endParaRPr lang="LID4096"/>
                        </a:p>
                      </a:txBody>
                      <a:tcPr marL="2075" marR="2075" marT="2075" marB="0" anchor="ctr">
                        <a:lnL>
                          <a:noFill/>
                        </a:lnL>
                        <a:lnR>
                          <a:noFill/>
                        </a:lnR>
                        <a:lnT>
                          <a:noFill/>
                        </a:lnT>
                        <a:lnB>
                          <a:noFill/>
                        </a:lnB>
                        <a:blipFill>
                          <a:blip r:embed="rId2"/>
                          <a:stretch>
                            <a:fillRect l="-62651" t="-1907547" r="-575904" b="-3774"/>
                          </a:stretch>
                        </a:blipFill>
                      </a:tcPr>
                    </a:tc>
                    <a:tc>
                      <a:txBody>
                        <a:bodyPr/>
                        <a:lstStyle/>
                        <a:p>
                          <a:pPr algn="l" fontAlgn="t"/>
                          <a:r>
                            <a:rPr lang="en-GB" sz="1100" b="0" i="0" u="none" strike="noStrike" noProof="0" dirty="0">
                              <a:solidFill>
                                <a:srgbClr val="000000"/>
                              </a:solidFill>
                              <a:effectLst/>
                              <a:latin typeface="Calibri" panose="020F0502020204030204" pitchFamily="34" charset="0"/>
                            </a:rPr>
                            <a:t>MU speed</a:t>
                          </a:r>
                        </a:p>
                      </a:txBody>
                      <a:tcPr marL="2075" marR="2075" marT="2075" marB="0" anchor="ctr">
                        <a:lnL>
                          <a:noFill/>
                        </a:lnL>
                        <a:lnR>
                          <a:noFill/>
                        </a:lnR>
                        <a:lnT>
                          <a:noFill/>
                        </a:lnT>
                        <a:lnB>
                          <a:noFill/>
                        </a:lnB>
                        <a:solidFill>
                          <a:srgbClr val="DAE3F3"/>
                        </a:solidFill>
                      </a:tcPr>
                    </a:tc>
                    <a:tc>
                      <a:txBody>
                        <a:bodyPr/>
                        <a:lstStyle/>
                        <a:p>
                          <a:pPr algn="l" fontAlgn="t"/>
                          <a:r>
                            <a:rPr lang="en-GB" sz="1100" b="0" i="0" u="none" strike="noStrike" noProof="0" dirty="0">
                              <a:solidFill>
                                <a:srgbClr val="000000"/>
                              </a:solidFill>
                              <a:effectLst/>
                              <a:latin typeface="Calibri" panose="020F0502020204030204" pitchFamily="34" charset="0"/>
                            </a:rPr>
                            <a:t>1 m/s</a:t>
                          </a:r>
                        </a:p>
                      </a:txBody>
                      <a:tcPr marL="2075" marR="2075" marT="2075" marB="0" anchor="ctr">
                        <a:lnL>
                          <a:noFill/>
                        </a:lnL>
                        <a:lnR>
                          <a:noFill/>
                        </a:lnR>
                        <a:lnT>
                          <a:noFill/>
                        </a:lnT>
                        <a:lnB>
                          <a:noFill/>
                        </a:lnB>
                        <a:solidFill>
                          <a:srgbClr val="DAE3F3"/>
                        </a:solidFill>
                      </a:tcPr>
                    </a:tc>
                    <a:extLst>
                      <a:ext uri="{0D108BD9-81ED-4DB2-BD59-A6C34878D82A}">
                        <a16:rowId xmlns:a16="http://schemas.microsoft.com/office/drawing/2014/main" val="1915758039"/>
                      </a:ext>
                    </a:extLst>
                  </a:tr>
                </a:tbl>
              </a:graphicData>
            </a:graphic>
          </p:graphicFrame>
        </mc:Fallback>
      </mc:AlternateContent>
      <p:sp>
        <p:nvSpPr>
          <p:cNvPr id="2" name="TextBox 1">
            <a:extLst>
              <a:ext uri="{FF2B5EF4-FFF2-40B4-BE49-F238E27FC236}">
                <a16:creationId xmlns:a16="http://schemas.microsoft.com/office/drawing/2014/main" id="{A9D29271-F467-BFC6-C9C7-3A92FFFD4F37}"/>
              </a:ext>
            </a:extLst>
          </p:cNvPr>
          <p:cNvSpPr txBox="1"/>
          <p:nvPr/>
        </p:nvSpPr>
        <p:spPr>
          <a:xfrm>
            <a:off x="0" y="-297"/>
            <a:ext cx="1377300" cy="369332"/>
          </a:xfrm>
          <a:prstGeom prst="rect">
            <a:avLst/>
          </a:prstGeom>
          <a:noFill/>
        </p:spPr>
        <p:txBody>
          <a:bodyPr wrap="none" rtlCol="0">
            <a:spAutoFit/>
          </a:bodyPr>
          <a:lstStyle/>
          <a:p>
            <a:r>
              <a:rPr lang="de-DE" dirty="0"/>
              <a:t>Parameters</a:t>
            </a:r>
            <a:endParaRPr lang="LID4096" dirty="0"/>
          </a:p>
        </p:txBody>
      </p:sp>
      <p:grpSp>
        <p:nvGrpSpPr>
          <p:cNvPr id="114" name="Group 113">
            <a:extLst>
              <a:ext uri="{FF2B5EF4-FFF2-40B4-BE49-F238E27FC236}">
                <a16:creationId xmlns:a16="http://schemas.microsoft.com/office/drawing/2014/main" id="{BC53C25A-3012-CE9E-8390-D2FB016A3F66}"/>
              </a:ext>
            </a:extLst>
          </p:cNvPr>
          <p:cNvGrpSpPr/>
          <p:nvPr/>
        </p:nvGrpSpPr>
        <p:grpSpPr>
          <a:xfrm>
            <a:off x="9767379" y="855712"/>
            <a:ext cx="1405311" cy="738510"/>
            <a:chOff x="405514" y="836219"/>
            <a:chExt cx="1106545" cy="581504"/>
          </a:xfrm>
        </p:grpSpPr>
        <p:sp>
          <p:nvSpPr>
            <p:cNvPr id="115" name="Parallelogram 114">
              <a:extLst>
                <a:ext uri="{FF2B5EF4-FFF2-40B4-BE49-F238E27FC236}">
                  <a16:creationId xmlns:a16="http://schemas.microsoft.com/office/drawing/2014/main" id="{0195E690-D56C-49A0-3E50-DAD73E27A08D}"/>
                </a:ext>
              </a:extLst>
            </p:cNvPr>
            <p:cNvSpPr/>
            <p:nvPr/>
          </p:nvSpPr>
          <p:spPr>
            <a:xfrm>
              <a:off x="405514" y="836219"/>
              <a:ext cx="1106545" cy="581504"/>
            </a:xfrm>
            <a:prstGeom prst="parallelogram">
              <a:avLst>
                <a:gd name="adj" fmla="val 81593"/>
              </a:avLst>
            </a:prstGeom>
            <a:noFill/>
            <a:ln w="9525" cap="flat" cmpd="sng" algn="ctr">
              <a:solidFill>
                <a:srgbClr val="156082">
                  <a:shade val="15000"/>
                  <a:alpha val="3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116" name="Parallelogram 115">
              <a:extLst>
                <a:ext uri="{FF2B5EF4-FFF2-40B4-BE49-F238E27FC236}">
                  <a16:creationId xmlns:a16="http://schemas.microsoft.com/office/drawing/2014/main" id="{07C00CDC-BAE1-5453-4DAC-1754A1DD74A8}"/>
                </a:ext>
              </a:extLst>
            </p:cNvPr>
            <p:cNvSpPr>
              <a:spLocks noChangeAspect="1"/>
            </p:cNvSpPr>
            <p:nvPr/>
          </p:nvSpPr>
          <p:spPr>
            <a:xfrm>
              <a:off x="903153" y="1288973"/>
              <a:ext cx="206660" cy="108603"/>
            </a:xfrm>
            <a:prstGeom prst="parallelogram">
              <a:avLst>
                <a:gd name="adj" fmla="val 81593"/>
              </a:avLst>
            </a:prstGeom>
            <a:solidFill>
              <a:srgbClr val="DAE3F3">
                <a:alpha val="66000"/>
              </a:srgbClr>
            </a:solidFill>
            <a:ln w="9525" cap="flat" cmpd="sng" algn="ctr">
              <a:solidFill>
                <a:srgbClr val="156082">
                  <a:shade val="15000"/>
                  <a:alpha val="3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117" name="Parallelogram 116">
              <a:extLst>
                <a:ext uri="{FF2B5EF4-FFF2-40B4-BE49-F238E27FC236}">
                  <a16:creationId xmlns:a16="http://schemas.microsoft.com/office/drawing/2014/main" id="{6E5E7801-65D9-86F0-528C-369E9B90BAA3}"/>
                </a:ext>
              </a:extLst>
            </p:cNvPr>
            <p:cNvSpPr>
              <a:spLocks noChangeAspect="1"/>
            </p:cNvSpPr>
            <p:nvPr/>
          </p:nvSpPr>
          <p:spPr>
            <a:xfrm>
              <a:off x="1006483" y="1148864"/>
              <a:ext cx="206660" cy="108603"/>
            </a:xfrm>
            <a:prstGeom prst="parallelogram">
              <a:avLst>
                <a:gd name="adj" fmla="val 81593"/>
              </a:avLst>
            </a:prstGeom>
            <a:solidFill>
              <a:srgbClr val="DAE3F3">
                <a:alpha val="66000"/>
              </a:srgbClr>
            </a:solidFill>
            <a:ln w="9525" cap="flat" cmpd="sng" algn="ctr">
              <a:solidFill>
                <a:srgbClr val="156082">
                  <a:shade val="15000"/>
                  <a:alpha val="3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118" name="Parallelogram 117">
              <a:extLst>
                <a:ext uri="{FF2B5EF4-FFF2-40B4-BE49-F238E27FC236}">
                  <a16:creationId xmlns:a16="http://schemas.microsoft.com/office/drawing/2014/main" id="{40653AF3-805C-5405-D589-51602B808815}"/>
                </a:ext>
              </a:extLst>
            </p:cNvPr>
            <p:cNvSpPr>
              <a:spLocks noChangeAspect="1"/>
            </p:cNvSpPr>
            <p:nvPr/>
          </p:nvSpPr>
          <p:spPr>
            <a:xfrm>
              <a:off x="1132092" y="1002503"/>
              <a:ext cx="206660" cy="108603"/>
            </a:xfrm>
            <a:prstGeom prst="parallelogram">
              <a:avLst>
                <a:gd name="adj" fmla="val 81593"/>
              </a:avLst>
            </a:prstGeom>
            <a:solidFill>
              <a:srgbClr val="DAE3F3">
                <a:alpha val="66000"/>
              </a:srgbClr>
            </a:solidFill>
            <a:ln w="9525" cap="flat" cmpd="sng" algn="ctr">
              <a:solidFill>
                <a:srgbClr val="156082">
                  <a:shade val="15000"/>
                  <a:alpha val="3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119" name="Parallelogram 118">
              <a:extLst>
                <a:ext uri="{FF2B5EF4-FFF2-40B4-BE49-F238E27FC236}">
                  <a16:creationId xmlns:a16="http://schemas.microsoft.com/office/drawing/2014/main" id="{E64709C3-972C-A4AC-CB1B-2A4FB190734A}"/>
                </a:ext>
              </a:extLst>
            </p:cNvPr>
            <p:cNvSpPr>
              <a:spLocks noChangeAspect="1"/>
            </p:cNvSpPr>
            <p:nvPr/>
          </p:nvSpPr>
          <p:spPr>
            <a:xfrm>
              <a:off x="1248278" y="856142"/>
              <a:ext cx="206660" cy="108603"/>
            </a:xfrm>
            <a:prstGeom prst="parallelogram">
              <a:avLst>
                <a:gd name="adj" fmla="val 81593"/>
              </a:avLst>
            </a:prstGeom>
            <a:solidFill>
              <a:srgbClr val="DAE3F3">
                <a:alpha val="66000"/>
              </a:srgbClr>
            </a:solidFill>
            <a:ln w="9525" cap="flat" cmpd="sng" algn="ctr">
              <a:solidFill>
                <a:srgbClr val="156082">
                  <a:shade val="15000"/>
                  <a:alpha val="3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120" name="Parallelogram 119">
              <a:extLst>
                <a:ext uri="{FF2B5EF4-FFF2-40B4-BE49-F238E27FC236}">
                  <a16:creationId xmlns:a16="http://schemas.microsoft.com/office/drawing/2014/main" id="{1ABFD087-9457-BB38-60FA-49EF1E48FDFA}"/>
                </a:ext>
              </a:extLst>
            </p:cNvPr>
            <p:cNvSpPr>
              <a:spLocks noChangeAspect="1"/>
            </p:cNvSpPr>
            <p:nvPr/>
          </p:nvSpPr>
          <p:spPr>
            <a:xfrm>
              <a:off x="983918" y="1002503"/>
              <a:ext cx="206660" cy="108603"/>
            </a:xfrm>
            <a:prstGeom prst="parallelogram">
              <a:avLst>
                <a:gd name="adj" fmla="val 81593"/>
              </a:avLst>
            </a:prstGeom>
            <a:solidFill>
              <a:srgbClr val="DAE3F3">
                <a:alpha val="66000"/>
              </a:srgbClr>
            </a:solidFill>
            <a:ln w="9525" cap="flat" cmpd="sng" algn="ctr">
              <a:solidFill>
                <a:srgbClr val="156082">
                  <a:shade val="15000"/>
                  <a:alpha val="3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121" name="Parallelogram 120">
              <a:extLst>
                <a:ext uri="{FF2B5EF4-FFF2-40B4-BE49-F238E27FC236}">
                  <a16:creationId xmlns:a16="http://schemas.microsoft.com/office/drawing/2014/main" id="{0BCDA22D-B119-2C09-FC0D-0C1CBA67FEF5}"/>
                </a:ext>
              </a:extLst>
            </p:cNvPr>
            <p:cNvSpPr>
              <a:spLocks noChangeAspect="1"/>
            </p:cNvSpPr>
            <p:nvPr/>
          </p:nvSpPr>
          <p:spPr>
            <a:xfrm>
              <a:off x="827073" y="1002503"/>
              <a:ext cx="206660" cy="108603"/>
            </a:xfrm>
            <a:prstGeom prst="parallelogram">
              <a:avLst>
                <a:gd name="adj" fmla="val 81593"/>
              </a:avLst>
            </a:prstGeom>
            <a:solidFill>
              <a:srgbClr val="DAE3F3">
                <a:alpha val="66000"/>
              </a:srgbClr>
            </a:solidFill>
            <a:ln w="9525" cap="flat" cmpd="sng" algn="ctr">
              <a:solidFill>
                <a:srgbClr val="156082">
                  <a:shade val="15000"/>
                  <a:alpha val="3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122" name="Parallelogram 121">
              <a:extLst>
                <a:ext uri="{FF2B5EF4-FFF2-40B4-BE49-F238E27FC236}">
                  <a16:creationId xmlns:a16="http://schemas.microsoft.com/office/drawing/2014/main" id="{61834B49-341C-CBDA-52AF-89821A4BE945}"/>
                </a:ext>
              </a:extLst>
            </p:cNvPr>
            <p:cNvSpPr>
              <a:spLocks noChangeAspect="1"/>
            </p:cNvSpPr>
            <p:nvPr/>
          </p:nvSpPr>
          <p:spPr>
            <a:xfrm>
              <a:off x="683376" y="1002503"/>
              <a:ext cx="206660" cy="108603"/>
            </a:xfrm>
            <a:prstGeom prst="parallelogram">
              <a:avLst>
                <a:gd name="adj" fmla="val 81593"/>
              </a:avLst>
            </a:prstGeom>
            <a:solidFill>
              <a:srgbClr val="DAE3F3">
                <a:alpha val="66000"/>
              </a:srgbClr>
            </a:solidFill>
            <a:ln w="9525" cap="flat" cmpd="sng" algn="ctr">
              <a:solidFill>
                <a:srgbClr val="156082">
                  <a:shade val="15000"/>
                  <a:alpha val="3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123" name="Parallelogram 122">
              <a:extLst>
                <a:ext uri="{FF2B5EF4-FFF2-40B4-BE49-F238E27FC236}">
                  <a16:creationId xmlns:a16="http://schemas.microsoft.com/office/drawing/2014/main" id="{B42A92D1-2DA0-C1E6-5B10-7094272A7990}"/>
                </a:ext>
              </a:extLst>
            </p:cNvPr>
            <p:cNvSpPr>
              <a:spLocks noChangeAspect="1"/>
            </p:cNvSpPr>
            <p:nvPr/>
          </p:nvSpPr>
          <p:spPr>
            <a:xfrm>
              <a:off x="1100104" y="856142"/>
              <a:ext cx="206660" cy="108603"/>
            </a:xfrm>
            <a:prstGeom prst="parallelogram">
              <a:avLst>
                <a:gd name="adj" fmla="val 81593"/>
              </a:avLst>
            </a:prstGeom>
            <a:solidFill>
              <a:srgbClr val="DAE3F3">
                <a:alpha val="66000"/>
              </a:srgbClr>
            </a:solidFill>
            <a:ln w="9525" cap="flat" cmpd="sng" algn="ctr">
              <a:solidFill>
                <a:srgbClr val="156082">
                  <a:shade val="15000"/>
                  <a:alpha val="3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124" name="Parallelogram 123">
              <a:extLst>
                <a:ext uri="{FF2B5EF4-FFF2-40B4-BE49-F238E27FC236}">
                  <a16:creationId xmlns:a16="http://schemas.microsoft.com/office/drawing/2014/main" id="{87505B8B-94F5-C1B2-BD33-8CF900FCBF5D}"/>
                </a:ext>
              </a:extLst>
            </p:cNvPr>
            <p:cNvSpPr>
              <a:spLocks noChangeAspect="1"/>
            </p:cNvSpPr>
            <p:nvPr/>
          </p:nvSpPr>
          <p:spPr>
            <a:xfrm>
              <a:off x="943259" y="856142"/>
              <a:ext cx="206660" cy="108603"/>
            </a:xfrm>
            <a:prstGeom prst="parallelogram">
              <a:avLst>
                <a:gd name="adj" fmla="val 81593"/>
              </a:avLst>
            </a:prstGeom>
            <a:solidFill>
              <a:srgbClr val="DAE3F3">
                <a:alpha val="66000"/>
              </a:srgbClr>
            </a:solidFill>
            <a:ln w="9525" cap="flat" cmpd="sng" algn="ctr">
              <a:solidFill>
                <a:srgbClr val="156082">
                  <a:shade val="15000"/>
                  <a:alpha val="3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125" name="Parallelogram 124">
              <a:extLst>
                <a:ext uri="{FF2B5EF4-FFF2-40B4-BE49-F238E27FC236}">
                  <a16:creationId xmlns:a16="http://schemas.microsoft.com/office/drawing/2014/main" id="{9669D794-70DD-27C0-67AA-E9A429552EBB}"/>
                </a:ext>
              </a:extLst>
            </p:cNvPr>
            <p:cNvSpPr>
              <a:spLocks noChangeAspect="1"/>
            </p:cNvSpPr>
            <p:nvPr/>
          </p:nvSpPr>
          <p:spPr>
            <a:xfrm>
              <a:off x="799562" y="856142"/>
              <a:ext cx="206660" cy="108603"/>
            </a:xfrm>
            <a:prstGeom prst="parallelogram">
              <a:avLst>
                <a:gd name="adj" fmla="val 81593"/>
              </a:avLst>
            </a:prstGeom>
            <a:solidFill>
              <a:srgbClr val="DAE3F3">
                <a:alpha val="66000"/>
              </a:srgbClr>
            </a:solidFill>
            <a:ln w="9525" cap="flat" cmpd="sng" algn="ctr">
              <a:solidFill>
                <a:srgbClr val="156082">
                  <a:shade val="15000"/>
                  <a:alpha val="3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126" name="Parallelogram 125">
              <a:extLst>
                <a:ext uri="{FF2B5EF4-FFF2-40B4-BE49-F238E27FC236}">
                  <a16:creationId xmlns:a16="http://schemas.microsoft.com/office/drawing/2014/main" id="{D408BDB4-980D-8023-991C-00D41E89AF66}"/>
                </a:ext>
              </a:extLst>
            </p:cNvPr>
            <p:cNvSpPr>
              <a:spLocks noChangeAspect="1"/>
            </p:cNvSpPr>
            <p:nvPr/>
          </p:nvSpPr>
          <p:spPr>
            <a:xfrm>
              <a:off x="750501" y="1288973"/>
              <a:ext cx="206660" cy="108603"/>
            </a:xfrm>
            <a:prstGeom prst="parallelogram">
              <a:avLst>
                <a:gd name="adj" fmla="val 81593"/>
              </a:avLst>
            </a:prstGeom>
            <a:solidFill>
              <a:srgbClr val="DAE3F3">
                <a:alpha val="66000"/>
              </a:srgbClr>
            </a:solidFill>
            <a:ln w="9525" cap="flat" cmpd="sng" algn="ctr">
              <a:solidFill>
                <a:srgbClr val="156082">
                  <a:shade val="15000"/>
                  <a:alpha val="3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127" name="Parallelogram 126">
              <a:extLst>
                <a:ext uri="{FF2B5EF4-FFF2-40B4-BE49-F238E27FC236}">
                  <a16:creationId xmlns:a16="http://schemas.microsoft.com/office/drawing/2014/main" id="{80FCC87F-DD17-3017-34B9-B1DF7451297C}"/>
                </a:ext>
              </a:extLst>
            </p:cNvPr>
            <p:cNvSpPr>
              <a:spLocks noChangeAspect="1"/>
            </p:cNvSpPr>
            <p:nvPr/>
          </p:nvSpPr>
          <p:spPr>
            <a:xfrm>
              <a:off x="593656" y="1288973"/>
              <a:ext cx="206660" cy="108603"/>
            </a:xfrm>
            <a:prstGeom prst="parallelogram">
              <a:avLst>
                <a:gd name="adj" fmla="val 81593"/>
              </a:avLst>
            </a:prstGeom>
            <a:solidFill>
              <a:srgbClr val="DAE3F3">
                <a:alpha val="66000"/>
              </a:srgbClr>
            </a:solidFill>
            <a:ln w="9525" cap="flat" cmpd="sng" algn="ctr">
              <a:solidFill>
                <a:srgbClr val="156082">
                  <a:shade val="15000"/>
                  <a:alpha val="3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128" name="Parallelogram 127">
              <a:extLst>
                <a:ext uri="{FF2B5EF4-FFF2-40B4-BE49-F238E27FC236}">
                  <a16:creationId xmlns:a16="http://schemas.microsoft.com/office/drawing/2014/main" id="{443EA57C-2FD4-15A3-273D-C129B889845C}"/>
                </a:ext>
              </a:extLst>
            </p:cNvPr>
            <p:cNvSpPr>
              <a:spLocks noChangeAspect="1"/>
            </p:cNvSpPr>
            <p:nvPr/>
          </p:nvSpPr>
          <p:spPr>
            <a:xfrm>
              <a:off x="449959" y="1288973"/>
              <a:ext cx="206660" cy="108603"/>
            </a:xfrm>
            <a:prstGeom prst="parallelogram">
              <a:avLst>
                <a:gd name="adj" fmla="val 81593"/>
              </a:avLst>
            </a:prstGeom>
            <a:solidFill>
              <a:srgbClr val="DAE3F3">
                <a:alpha val="66000"/>
              </a:srgbClr>
            </a:solidFill>
            <a:ln w="9525" cap="flat" cmpd="sng" algn="ctr">
              <a:solidFill>
                <a:srgbClr val="156082">
                  <a:shade val="15000"/>
                  <a:alpha val="3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129" name="Parallelogram 128">
              <a:extLst>
                <a:ext uri="{FF2B5EF4-FFF2-40B4-BE49-F238E27FC236}">
                  <a16:creationId xmlns:a16="http://schemas.microsoft.com/office/drawing/2014/main" id="{E040F0FF-E06D-EE38-BC6D-F2D8DD1C6632}"/>
                </a:ext>
              </a:extLst>
            </p:cNvPr>
            <p:cNvSpPr>
              <a:spLocks noChangeAspect="1"/>
            </p:cNvSpPr>
            <p:nvPr/>
          </p:nvSpPr>
          <p:spPr>
            <a:xfrm>
              <a:off x="861250" y="1148864"/>
              <a:ext cx="206660" cy="108603"/>
            </a:xfrm>
            <a:prstGeom prst="parallelogram">
              <a:avLst>
                <a:gd name="adj" fmla="val 81593"/>
              </a:avLst>
            </a:prstGeom>
            <a:solidFill>
              <a:srgbClr val="DAE3F3">
                <a:alpha val="66000"/>
              </a:srgbClr>
            </a:solidFill>
            <a:ln w="9525" cap="flat" cmpd="sng" algn="ctr">
              <a:solidFill>
                <a:srgbClr val="156082">
                  <a:shade val="15000"/>
                  <a:alpha val="3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130" name="Parallelogram 129">
              <a:extLst>
                <a:ext uri="{FF2B5EF4-FFF2-40B4-BE49-F238E27FC236}">
                  <a16:creationId xmlns:a16="http://schemas.microsoft.com/office/drawing/2014/main" id="{D8D5E945-3BF1-201C-8D22-9CC735AF1787}"/>
                </a:ext>
              </a:extLst>
            </p:cNvPr>
            <p:cNvSpPr>
              <a:spLocks noChangeAspect="1"/>
            </p:cNvSpPr>
            <p:nvPr/>
          </p:nvSpPr>
          <p:spPr>
            <a:xfrm>
              <a:off x="704405" y="1148864"/>
              <a:ext cx="206660" cy="108603"/>
            </a:xfrm>
            <a:prstGeom prst="parallelogram">
              <a:avLst>
                <a:gd name="adj" fmla="val 81593"/>
              </a:avLst>
            </a:prstGeom>
            <a:solidFill>
              <a:srgbClr val="DAE3F3">
                <a:alpha val="66000"/>
              </a:srgbClr>
            </a:solidFill>
            <a:ln w="9525" cap="flat" cmpd="sng" algn="ctr">
              <a:solidFill>
                <a:srgbClr val="156082">
                  <a:shade val="15000"/>
                  <a:alpha val="3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131" name="Parallelogram 130">
              <a:extLst>
                <a:ext uri="{FF2B5EF4-FFF2-40B4-BE49-F238E27FC236}">
                  <a16:creationId xmlns:a16="http://schemas.microsoft.com/office/drawing/2014/main" id="{EF8A3BA5-4F66-7278-73B2-BA26704E40CD}"/>
                </a:ext>
              </a:extLst>
            </p:cNvPr>
            <p:cNvSpPr>
              <a:spLocks noChangeAspect="1"/>
            </p:cNvSpPr>
            <p:nvPr/>
          </p:nvSpPr>
          <p:spPr>
            <a:xfrm>
              <a:off x="560708" y="1148864"/>
              <a:ext cx="206660" cy="108603"/>
            </a:xfrm>
            <a:prstGeom prst="parallelogram">
              <a:avLst>
                <a:gd name="adj" fmla="val 81593"/>
              </a:avLst>
            </a:prstGeom>
            <a:solidFill>
              <a:srgbClr val="DAE3F3">
                <a:alpha val="66000"/>
              </a:srgbClr>
            </a:solidFill>
            <a:ln w="9525" cap="flat" cmpd="sng" algn="ctr">
              <a:solidFill>
                <a:srgbClr val="156082">
                  <a:shade val="15000"/>
                  <a:alpha val="3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white"/>
                </a:solidFill>
                <a:effectLst/>
                <a:uLnTx/>
                <a:uFillTx/>
                <a:latin typeface="Aptos" panose="02110004020202020204"/>
                <a:ea typeface="+mn-ea"/>
                <a:cs typeface="+mn-cs"/>
              </a:endParaRPr>
            </a:p>
          </p:txBody>
        </p:sp>
      </p:grpSp>
      <p:grpSp>
        <p:nvGrpSpPr>
          <p:cNvPr id="132" name="Group 131">
            <a:extLst>
              <a:ext uri="{FF2B5EF4-FFF2-40B4-BE49-F238E27FC236}">
                <a16:creationId xmlns:a16="http://schemas.microsoft.com/office/drawing/2014/main" id="{19D0EF2F-9B37-269A-0CFA-6203746A4929}"/>
              </a:ext>
            </a:extLst>
          </p:cNvPr>
          <p:cNvGrpSpPr/>
          <p:nvPr/>
        </p:nvGrpSpPr>
        <p:grpSpPr>
          <a:xfrm>
            <a:off x="9783293" y="492021"/>
            <a:ext cx="1415043" cy="981563"/>
            <a:chOff x="-330373" y="214352"/>
            <a:chExt cx="1114208" cy="772884"/>
          </a:xfrm>
        </p:grpSpPr>
        <p:sp>
          <p:nvSpPr>
            <p:cNvPr id="133" name="Parallelogram 132">
              <a:extLst>
                <a:ext uri="{FF2B5EF4-FFF2-40B4-BE49-F238E27FC236}">
                  <a16:creationId xmlns:a16="http://schemas.microsoft.com/office/drawing/2014/main" id="{F4BC98DC-8363-3F76-130B-C00E676D73C3}"/>
                </a:ext>
              </a:extLst>
            </p:cNvPr>
            <p:cNvSpPr/>
            <p:nvPr/>
          </p:nvSpPr>
          <p:spPr>
            <a:xfrm rot="16200000" flipV="1">
              <a:off x="157349" y="360240"/>
              <a:ext cx="761822" cy="470045"/>
            </a:xfrm>
            <a:prstGeom prst="parallelogram">
              <a:avLst>
                <a:gd name="adj" fmla="val 124008"/>
              </a:avLst>
            </a:prstGeom>
            <a:solidFill>
              <a:srgbClr val="4EA72E">
                <a:lumMod val="20000"/>
                <a:lumOff val="80000"/>
                <a:alpha val="30000"/>
              </a:srgbClr>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134" name="Rectangle 133">
              <a:extLst>
                <a:ext uri="{FF2B5EF4-FFF2-40B4-BE49-F238E27FC236}">
                  <a16:creationId xmlns:a16="http://schemas.microsoft.com/office/drawing/2014/main" id="{F7B32044-8164-C457-54AE-4332D49BEF3B}"/>
                </a:ext>
              </a:extLst>
            </p:cNvPr>
            <p:cNvSpPr/>
            <p:nvPr/>
          </p:nvSpPr>
          <p:spPr>
            <a:xfrm>
              <a:off x="-330373" y="796708"/>
              <a:ext cx="628219" cy="186615"/>
            </a:xfrm>
            <a:prstGeom prst="rect">
              <a:avLst/>
            </a:prstGeom>
            <a:solidFill>
              <a:srgbClr val="4EA72E">
                <a:lumMod val="20000"/>
                <a:lumOff val="80000"/>
                <a:alpha val="30000"/>
              </a:srgbClr>
            </a:solidFill>
            <a:ln w="9525" cap="flat" cmpd="sng" algn="ctr">
              <a:solidFill>
                <a:srgbClr val="4EA72E">
                  <a:alpha val="3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135" name="Parallelogram 134">
              <a:extLst>
                <a:ext uri="{FF2B5EF4-FFF2-40B4-BE49-F238E27FC236}">
                  <a16:creationId xmlns:a16="http://schemas.microsoft.com/office/drawing/2014/main" id="{7038CB7C-1170-798A-B5EA-CD2D672DA833}"/>
                </a:ext>
              </a:extLst>
            </p:cNvPr>
            <p:cNvSpPr/>
            <p:nvPr/>
          </p:nvSpPr>
          <p:spPr>
            <a:xfrm>
              <a:off x="-328494" y="215005"/>
              <a:ext cx="1106545" cy="581504"/>
            </a:xfrm>
            <a:prstGeom prst="parallelogram">
              <a:avLst>
                <a:gd name="adj" fmla="val 81593"/>
              </a:avLst>
            </a:prstGeom>
            <a:solidFill>
              <a:srgbClr val="4EA72E">
                <a:lumMod val="20000"/>
                <a:lumOff val="80000"/>
                <a:alpha val="30000"/>
              </a:srgbClr>
            </a:solidFill>
            <a:ln w="9525" cap="flat" cmpd="sng" algn="ctr">
              <a:solidFill>
                <a:srgbClr val="4EA72E">
                  <a:alpha val="3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white"/>
                </a:solidFill>
                <a:effectLst/>
                <a:uLnTx/>
                <a:uFillTx/>
                <a:latin typeface="Aptos" panose="02110004020202020204"/>
                <a:ea typeface="+mn-ea"/>
                <a:cs typeface="+mn-cs"/>
              </a:endParaRPr>
            </a:p>
          </p:txBody>
        </p:sp>
        <p:cxnSp>
          <p:nvCxnSpPr>
            <p:cNvPr id="136" name="Straight Connector 135">
              <a:extLst>
                <a:ext uri="{FF2B5EF4-FFF2-40B4-BE49-F238E27FC236}">
                  <a16:creationId xmlns:a16="http://schemas.microsoft.com/office/drawing/2014/main" id="{2C6BD2CB-9081-2EDD-9C4D-63DC7A5E81DA}"/>
                </a:ext>
              </a:extLst>
            </p:cNvPr>
            <p:cNvCxnSpPr/>
            <p:nvPr/>
          </p:nvCxnSpPr>
          <p:spPr>
            <a:xfrm>
              <a:off x="781003" y="215363"/>
              <a:ext cx="0" cy="181451"/>
            </a:xfrm>
            <a:prstGeom prst="line">
              <a:avLst/>
            </a:prstGeom>
            <a:noFill/>
            <a:ln w="9525" cap="flat" cmpd="sng" algn="ctr">
              <a:solidFill>
                <a:srgbClr val="4EA72E">
                  <a:alpha val="30000"/>
                </a:srgbClr>
              </a:solidFill>
              <a:prstDash val="solid"/>
              <a:miter lim="800000"/>
            </a:ln>
            <a:effectLst/>
          </p:spPr>
        </p:cxnSp>
        <p:cxnSp>
          <p:nvCxnSpPr>
            <p:cNvPr id="137" name="Straight Connector 136">
              <a:extLst>
                <a:ext uri="{FF2B5EF4-FFF2-40B4-BE49-F238E27FC236}">
                  <a16:creationId xmlns:a16="http://schemas.microsoft.com/office/drawing/2014/main" id="{8EF5B273-0A49-4E5C-CA7E-41992E2869F6}"/>
                </a:ext>
              </a:extLst>
            </p:cNvPr>
            <p:cNvCxnSpPr>
              <a:cxnSpLocks noChangeAspect="1"/>
            </p:cNvCxnSpPr>
            <p:nvPr/>
          </p:nvCxnSpPr>
          <p:spPr>
            <a:xfrm flipH="1">
              <a:off x="298184" y="387323"/>
              <a:ext cx="485651" cy="599913"/>
            </a:xfrm>
            <a:prstGeom prst="line">
              <a:avLst/>
            </a:prstGeom>
            <a:noFill/>
            <a:ln w="9525" cap="flat" cmpd="sng" algn="ctr">
              <a:solidFill>
                <a:srgbClr val="4EA72E">
                  <a:alpha val="30000"/>
                </a:srgbClr>
              </a:solidFill>
              <a:prstDash val="solid"/>
              <a:miter lim="800000"/>
            </a:ln>
            <a:effectLst/>
          </p:spPr>
        </p:cxnSp>
      </p:grpSp>
      <p:sp>
        <p:nvSpPr>
          <p:cNvPr id="138" name="Partial Circle 137">
            <a:extLst>
              <a:ext uri="{FF2B5EF4-FFF2-40B4-BE49-F238E27FC236}">
                <a16:creationId xmlns:a16="http://schemas.microsoft.com/office/drawing/2014/main" id="{C1B71F95-E4D0-06F9-B2F6-245155D223C1}"/>
              </a:ext>
            </a:extLst>
          </p:cNvPr>
          <p:cNvSpPr/>
          <p:nvPr/>
        </p:nvSpPr>
        <p:spPr>
          <a:xfrm>
            <a:off x="9956974" y="-297"/>
            <a:ext cx="848875" cy="880217"/>
          </a:xfrm>
          <a:prstGeom prst="pie">
            <a:avLst>
              <a:gd name="adj1" fmla="val 3382064"/>
              <a:gd name="adj2" fmla="val 7810978"/>
            </a:avLst>
          </a:prstGeom>
          <a:solidFill>
            <a:srgbClr val="E8E8E8">
              <a:alpha val="60000"/>
            </a:srgbClr>
          </a:solidFill>
          <a:ln w="12700" cap="flat" cmpd="sng" algn="ctr">
            <a:solidFill>
              <a:srgbClr val="156082">
                <a:shade val="15000"/>
              </a:srgbClr>
            </a:solidFill>
            <a:prstDash val="sysDash"/>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black"/>
              </a:solidFill>
              <a:effectLst/>
              <a:uLnTx/>
              <a:uFillTx/>
              <a:latin typeface="Aptos" panose="02110004020202020204"/>
              <a:ea typeface="+mn-ea"/>
              <a:cs typeface="+mn-cs"/>
            </a:endParaRPr>
          </a:p>
        </p:txBody>
      </p:sp>
      <p:sp>
        <p:nvSpPr>
          <p:cNvPr id="139" name="TextBox 8">
            <a:extLst>
              <a:ext uri="{FF2B5EF4-FFF2-40B4-BE49-F238E27FC236}">
                <a16:creationId xmlns:a16="http://schemas.microsoft.com/office/drawing/2014/main" id="{109866C6-CBCD-E9FF-E4B1-98459810DF17}"/>
              </a:ext>
            </a:extLst>
          </p:cNvPr>
          <p:cNvSpPr/>
          <p:nvPr/>
        </p:nvSpPr>
        <p:spPr>
          <a:xfrm>
            <a:off x="10632137" y="2394408"/>
            <a:ext cx="775273" cy="545380"/>
          </a:xfrm>
          <a:prstGeom prst="rect">
            <a:avLst/>
          </a:prstGeom>
          <a:noFill/>
          <a:ln w="0">
            <a:noFill/>
          </a:ln>
          <a:effectLst/>
        </p:spPr>
        <p:txBody>
          <a:bodyPr wrap="square" lIns="90000" tIns="45000" rIns="90000" bIns="45000" anchor="t">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100" b="0" i="0" u="none" strike="noStrike" kern="0" cap="none" spc="-1" normalizeH="0" baseline="0" noProof="0" dirty="0">
                <a:ln>
                  <a:noFill/>
                </a:ln>
                <a:solidFill>
                  <a:srgbClr val="000000"/>
                </a:solidFill>
                <a:effectLst/>
                <a:uLnTx/>
                <a:uFillTx/>
                <a:latin typeface="Calibri"/>
                <a:ea typeface="+mn-ea"/>
                <a:cs typeface="+mn-cs"/>
              </a:rPr>
              <a:t>Mobile</a:t>
            </a:r>
          </a:p>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100" b="0" i="0" u="none" strike="noStrike" kern="0" cap="none" spc="-1" normalizeH="0" baseline="0" noProof="0" dirty="0">
                <a:ln>
                  <a:noFill/>
                </a:ln>
                <a:solidFill>
                  <a:srgbClr val="000000"/>
                </a:solidFill>
                <a:effectLst/>
                <a:uLnTx/>
                <a:uFillTx/>
                <a:latin typeface="Calibri"/>
                <a:ea typeface="+mn-ea"/>
                <a:cs typeface="+mn-cs"/>
              </a:rPr>
              <a:t>User</a:t>
            </a:r>
            <a:endParaRPr kumimoji="0" lang="en-US" sz="1100" b="0" i="0" u="none" strike="noStrike" kern="0" cap="none" spc="-1" normalizeH="0" baseline="0" noProof="0" dirty="0">
              <a:ln>
                <a:noFill/>
              </a:ln>
              <a:solidFill>
                <a:prstClr val="black"/>
              </a:solidFill>
              <a:effectLst/>
              <a:uLnTx/>
              <a:uFillTx/>
              <a:latin typeface="Aptos" panose="02110004020202020204"/>
              <a:ea typeface="+mn-ea"/>
              <a:cs typeface="+mn-cs"/>
            </a:endParaRPr>
          </a:p>
        </p:txBody>
      </p:sp>
      <p:sp>
        <p:nvSpPr>
          <p:cNvPr id="140" name="TextBox 139">
            <a:extLst>
              <a:ext uri="{FF2B5EF4-FFF2-40B4-BE49-F238E27FC236}">
                <a16:creationId xmlns:a16="http://schemas.microsoft.com/office/drawing/2014/main" id="{6B896B0E-1AD1-4626-44D4-07D7F4950BB0}"/>
              </a:ext>
            </a:extLst>
          </p:cNvPr>
          <p:cNvSpPr txBox="1"/>
          <p:nvPr/>
        </p:nvSpPr>
        <p:spPr>
          <a:xfrm>
            <a:off x="11005849" y="93695"/>
            <a:ext cx="868033" cy="390877"/>
          </a:xfrm>
          <a:prstGeom prst="rect">
            <a:avLst/>
          </a:prstGeom>
          <a:noFill/>
        </p:spPr>
        <p:txBody>
          <a:bodyPr wrap="square">
            <a:spAutoFit/>
          </a:bodyPr>
          <a:lstStyle/>
          <a:p>
            <a:pPr algn="ctr" defTabSz="457200"/>
            <a:r>
              <a:rPr lang="en-US" sz="1400" spc="-1" dirty="0">
                <a:solidFill>
                  <a:srgbClr val="000000"/>
                </a:solidFill>
                <a:latin typeface="Calibri"/>
              </a:rPr>
              <a:t>SIM</a:t>
            </a:r>
            <a:endParaRPr lang="en-DE" sz="1400" dirty="0">
              <a:solidFill>
                <a:prstClr val="black"/>
              </a:solidFill>
              <a:latin typeface="Aptos" panose="02110004020202020204"/>
            </a:endParaRPr>
          </a:p>
        </p:txBody>
      </p:sp>
      <p:grpSp>
        <p:nvGrpSpPr>
          <p:cNvPr id="141" name="Group 140">
            <a:extLst>
              <a:ext uri="{FF2B5EF4-FFF2-40B4-BE49-F238E27FC236}">
                <a16:creationId xmlns:a16="http://schemas.microsoft.com/office/drawing/2014/main" id="{3778CBF8-58BA-42E9-4C6A-9394C578DB4F}"/>
              </a:ext>
            </a:extLst>
          </p:cNvPr>
          <p:cNvGrpSpPr/>
          <p:nvPr/>
        </p:nvGrpSpPr>
        <p:grpSpPr>
          <a:xfrm>
            <a:off x="11029885" y="2597334"/>
            <a:ext cx="1005354" cy="609271"/>
            <a:chOff x="736556" y="3669699"/>
            <a:chExt cx="2211302" cy="1167122"/>
          </a:xfrm>
        </p:grpSpPr>
        <p:sp>
          <p:nvSpPr>
            <p:cNvPr id="142" name="Oval 141">
              <a:extLst>
                <a:ext uri="{FF2B5EF4-FFF2-40B4-BE49-F238E27FC236}">
                  <a16:creationId xmlns:a16="http://schemas.microsoft.com/office/drawing/2014/main" id="{A6427792-DF0B-474F-297E-13EC3B60AD0F}"/>
                </a:ext>
              </a:extLst>
            </p:cNvPr>
            <p:cNvSpPr/>
            <p:nvPr/>
          </p:nvSpPr>
          <p:spPr>
            <a:xfrm>
              <a:off x="736556" y="4178730"/>
              <a:ext cx="2211302" cy="658091"/>
            </a:xfrm>
            <a:prstGeom prst="ellipse">
              <a:avLst/>
            </a:prstGeom>
            <a:solidFill>
              <a:srgbClr val="FFE6CB"/>
            </a:solidFill>
            <a:ln w="19050" cap="flat" cmpd="sng" algn="ctr">
              <a:solidFill>
                <a:srgbClr val="156082">
                  <a:shade val="15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DE" sz="1800" b="0" i="0" u="none" strike="noStrike" kern="0" cap="none" spc="0" normalizeH="0" baseline="0" noProof="0">
                <a:ln>
                  <a:noFill/>
                </a:ln>
                <a:solidFill>
                  <a:prstClr val="white"/>
                </a:solidFill>
                <a:effectLst/>
                <a:uLnTx/>
                <a:uFillTx/>
                <a:latin typeface="Aptos" panose="02110004020202020204"/>
                <a:ea typeface="+mn-ea"/>
                <a:cs typeface="+mn-cs"/>
              </a:endParaRPr>
            </a:p>
          </p:txBody>
        </p:sp>
        <p:pic>
          <p:nvPicPr>
            <p:cNvPr id="143" name="Graphic 35" descr="Smart Phone with solid fill">
              <a:extLst>
                <a:ext uri="{FF2B5EF4-FFF2-40B4-BE49-F238E27FC236}">
                  <a16:creationId xmlns:a16="http://schemas.microsoft.com/office/drawing/2014/main" id="{FB3E5B73-03A1-D75C-BCC1-E0421114DC3A}"/>
                </a:ext>
              </a:extLst>
            </p:cNvPr>
            <p:cNvPicPr/>
            <p:nvPr/>
          </p:nvPicPr>
          <p:blipFill>
            <a:blip r:embed="rId3"/>
            <a:stretch/>
          </p:blipFill>
          <p:spPr>
            <a:xfrm rot="1730551">
              <a:off x="2115515" y="3755021"/>
              <a:ext cx="616517" cy="570959"/>
            </a:xfrm>
            <a:prstGeom prst="rect">
              <a:avLst/>
            </a:prstGeom>
            <a:ln w="0">
              <a:noFill/>
            </a:ln>
          </p:spPr>
        </p:pic>
        <p:pic>
          <p:nvPicPr>
            <p:cNvPr id="144" name="Graphic 143" descr="Walk with solid fill">
              <a:extLst>
                <a:ext uri="{FF2B5EF4-FFF2-40B4-BE49-F238E27FC236}">
                  <a16:creationId xmlns:a16="http://schemas.microsoft.com/office/drawing/2014/main" id="{C9B67161-E8F1-8968-00C6-852CB711E4D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54497" y="3669699"/>
              <a:ext cx="914400" cy="914400"/>
            </a:xfrm>
            <a:prstGeom prst="rect">
              <a:avLst/>
            </a:prstGeom>
          </p:spPr>
        </p:pic>
      </p:grpSp>
      <p:cxnSp>
        <p:nvCxnSpPr>
          <p:cNvPr id="145" name="Straight Arrow Connector 144">
            <a:extLst>
              <a:ext uri="{FF2B5EF4-FFF2-40B4-BE49-F238E27FC236}">
                <a16:creationId xmlns:a16="http://schemas.microsoft.com/office/drawing/2014/main" id="{BCE46EA9-6DAB-682F-A487-576382FD7FCD}"/>
              </a:ext>
            </a:extLst>
          </p:cNvPr>
          <p:cNvCxnSpPr>
            <a:cxnSpLocks/>
          </p:cNvCxnSpPr>
          <p:nvPr/>
        </p:nvCxnSpPr>
        <p:spPr>
          <a:xfrm flipH="1">
            <a:off x="8954549" y="2237313"/>
            <a:ext cx="554238" cy="751740"/>
          </a:xfrm>
          <a:prstGeom prst="straightConnector1">
            <a:avLst/>
          </a:prstGeom>
          <a:noFill/>
          <a:ln w="12700" cap="flat" cmpd="sng" algn="ctr">
            <a:solidFill>
              <a:sysClr val="windowText" lastClr="000000"/>
            </a:solidFill>
            <a:prstDash val="solid"/>
            <a:miter lim="800000"/>
            <a:tailEnd type="triangle" w="med" len="med"/>
          </a:ln>
          <a:effectLst/>
        </p:spPr>
      </p:cxnSp>
      <p:sp>
        <p:nvSpPr>
          <p:cNvPr id="146" name="TextBox 145">
            <a:extLst>
              <a:ext uri="{FF2B5EF4-FFF2-40B4-BE49-F238E27FC236}">
                <a16:creationId xmlns:a16="http://schemas.microsoft.com/office/drawing/2014/main" id="{DD33C13E-9953-86ED-9EEB-854B0A26CF9F}"/>
              </a:ext>
            </a:extLst>
          </p:cNvPr>
          <p:cNvSpPr txBox="1"/>
          <p:nvPr/>
        </p:nvSpPr>
        <p:spPr>
          <a:xfrm>
            <a:off x="10991284" y="838594"/>
            <a:ext cx="1093242" cy="332245"/>
          </a:xfrm>
          <a:prstGeom prst="rect">
            <a:avLst/>
          </a:prstGeom>
          <a:noFill/>
        </p:spPr>
        <p:txBody>
          <a:bodyPr wrap="square">
            <a:spAutoFit/>
          </a:bodyPr>
          <a:lstStyle/>
          <a:p>
            <a:pPr defTabSz="457200"/>
            <a:r>
              <a:rPr lang="en-US" sz="1100" spc="-1" dirty="0">
                <a:solidFill>
                  <a:srgbClr val="000000"/>
                </a:solidFill>
                <a:latin typeface="Calibri"/>
              </a:rPr>
              <a:t>Input Layer</a:t>
            </a:r>
            <a:endParaRPr lang="en-DE" sz="1100" dirty="0">
              <a:solidFill>
                <a:prstClr val="black"/>
              </a:solidFill>
              <a:latin typeface="Aptos" panose="02110004020202020204"/>
            </a:endParaRPr>
          </a:p>
        </p:txBody>
      </p:sp>
      <p:cxnSp>
        <p:nvCxnSpPr>
          <p:cNvPr id="147" name="Straight Arrow Connector 146">
            <a:extLst>
              <a:ext uri="{FF2B5EF4-FFF2-40B4-BE49-F238E27FC236}">
                <a16:creationId xmlns:a16="http://schemas.microsoft.com/office/drawing/2014/main" id="{024193D1-0541-090B-5599-1AAADAA14385}"/>
              </a:ext>
            </a:extLst>
          </p:cNvPr>
          <p:cNvCxnSpPr>
            <a:cxnSpLocks/>
          </p:cNvCxnSpPr>
          <p:nvPr/>
        </p:nvCxnSpPr>
        <p:spPr>
          <a:xfrm flipH="1" flipV="1">
            <a:off x="9474043" y="853760"/>
            <a:ext cx="31803" cy="1377133"/>
          </a:xfrm>
          <a:prstGeom prst="straightConnector1">
            <a:avLst/>
          </a:prstGeom>
          <a:noFill/>
          <a:ln w="12700" cap="flat" cmpd="sng" algn="ctr">
            <a:solidFill>
              <a:sysClr val="windowText" lastClr="000000"/>
            </a:solidFill>
            <a:prstDash val="solid"/>
            <a:miter lim="800000"/>
            <a:tailEnd type="triangle" w="med" len="med"/>
          </a:ln>
          <a:effectLst/>
        </p:spPr>
      </p:cxnSp>
      <p:grpSp>
        <p:nvGrpSpPr>
          <p:cNvPr id="148" name="Group 147">
            <a:extLst>
              <a:ext uri="{FF2B5EF4-FFF2-40B4-BE49-F238E27FC236}">
                <a16:creationId xmlns:a16="http://schemas.microsoft.com/office/drawing/2014/main" id="{DDEBF4C9-A938-2EEC-B746-56F0D218BA59}"/>
              </a:ext>
            </a:extLst>
          </p:cNvPr>
          <p:cNvGrpSpPr/>
          <p:nvPr/>
        </p:nvGrpSpPr>
        <p:grpSpPr>
          <a:xfrm>
            <a:off x="9757408" y="141909"/>
            <a:ext cx="1211509" cy="627631"/>
            <a:chOff x="508886" y="507121"/>
            <a:chExt cx="953945" cy="494198"/>
          </a:xfrm>
        </p:grpSpPr>
        <p:grpSp>
          <p:nvGrpSpPr>
            <p:cNvPr id="149" name="Group 148">
              <a:extLst>
                <a:ext uri="{FF2B5EF4-FFF2-40B4-BE49-F238E27FC236}">
                  <a16:creationId xmlns:a16="http://schemas.microsoft.com/office/drawing/2014/main" id="{0FE957FE-D1B2-E5C5-77F6-4C3AA6895C6D}"/>
                </a:ext>
              </a:extLst>
            </p:cNvPr>
            <p:cNvGrpSpPr/>
            <p:nvPr/>
          </p:nvGrpSpPr>
          <p:grpSpPr>
            <a:xfrm flipV="1">
              <a:off x="618204" y="785163"/>
              <a:ext cx="68712" cy="92593"/>
              <a:chOff x="1844231" y="869163"/>
              <a:chExt cx="108640" cy="146399"/>
            </a:xfrm>
          </p:grpSpPr>
          <p:cxnSp>
            <p:nvCxnSpPr>
              <p:cNvPr id="210" name="Straight Connector 209">
                <a:extLst>
                  <a:ext uri="{FF2B5EF4-FFF2-40B4-BE49-F238E27FC236}">
                    <a16:creationId xmlns:a16="http://schemas.microsoft.com/office/drawing/2014/main" id="{DAEF66F9-D05C-60D0-6BC2-F2A1FC682A78}"/>
                  </a:ext>
                </a:extLst>
              </p:cNvPr>
              <p:cNvCxnSpPr/>
              <p:nvPr/>
            </p:nvCxnSpPr>
            <p:spPr>
              <a:xfrm>
                <a:off x="1876425" y="871562"/>
                <a:ext cx="0" cy="144000"/>
              </a:xfrm>
              <a:prstGeom prst="line">
                <a:avLst/>
              </a:prstGeom>
              <a:noFill/>
              <a:ln w="9525" cap="flat" cmpd="sng" algn="ctr">
                <a:solidFill>
                  <a:srgbClr val="4472C4">
                    <a:shade val="95000"/>
                    <a:satMod val="105000"/>
                    <a:alpha val="40000"/>
                  </a:srgbClr>
                </a:solidFill>
                <a:prstDash val="solid"/>
                <a:miter/>
              </a:ln>
              <a:effectLst/>
            </p:spPr>
          </p:cxnSp>
          <p:cxnSp>
            <p:nvCxnSpPr>
              <p:cNvPr id="211" name="Straight Connector 210">
                <a:extLst>
                  <a:ext uri="{FF2B5EF4-FFF2-40B4-BE49-F238E27FC236}">
                    <a16:creationId xmlns:a16="http://schemas.microsoft.com/office/drawing/2014/main" id="{2A921F69-F1BD-D51B-16E6-2A22802267E6}"/>
                  </a:ext>
                </a:extLst>
              </p:cNvPr>
              <p:cNvCxnSpPr>
                <a:cxnSpLocks/>
              </p:cNvCxnSpPr>
              <p:nvPr/>
            </p:nvCxnSpPr>
            <p:spPr>
              <a:xfrm rot="2700000">
                <a:off x="1907871" y="872338"/>
                <a:ext cx="0" cy="90000"/>
              </a:xfrm>
              <a:prstGeom prst="line">
                <a:avLst/>
              </a:prstGeom>
              <a:noFill/>
              <a:ln w="9525" cap="flat" cmpd="sng" algn="ctr">
                <a:solidFill>
                  <a:srgbClr val="4472C4">
                    <a:shade val="95000"/>
                    <a:satMod val="105000"/>
                    <a:alpha val="40000"/>
                  </a:srgbClr>
                </a:solidFill>
                <a:prstDash val="solid"/>
                <a:miter/>
              </a:ln>
              <a:effectLst/>
            </p:spPr>
          </p:cxnSp>
          <p:cxnSp>
            <p:nvCxnSpPr>
              <p:cNvPr id="212" name="Straight Connector 211">
                <a:extLst>
                  <a:ext uri="{FF2B5EF4-FFF2-40B4-BE49-F238E27FC236}">
                    <a16:creationId xmlns:a16="http://schemas.microsoft.com/office/drawing/2014/main" id="{00B63121-E406-7C8A-551D-6256373E2467}"/>
                  </a:ext>
                </a:extLst>
              </p:cNvPr>
              <p:cNvCxnSpPr>
                <a:cxnSpLocks/>
              </p:cNvCxnSpPr>
              <p:nvPr/>
            </p:nvCxnSpPr>
            <p:spPr>
              <a:xfrm rot="18900000" flipV="1">
                <a:off x="1844231" y="869163"/>
                <a:ext cx="0" cy="90000"/>
              </a:xfrm>
              <a:prstGeom prst="line">
                <a:avLst/>
              </a:prstGeom>
              <a:noFill/>
              <a:ln w="9525" cap="flat" cmpd="sng" algn="ctr">
                <a:solidFill>
                  <a:srgbClr val="4472C4">
                    <a:shade val="95000"/>
                    <a:satMod val="105000"/>
                    <a:alpha val="40000"/>
                  </a:srgbClr>
                </a:solidFill>
                <a:prstDash val="solid"/>
                <a:miter/>
              </a:ln>
              <a:effectLst/>
            </p:spPr>
          </p:cxnSp>
        </p:grpSp>
        <p:grpSp>
          <p:nvGrpSpPr>
            <p:cNvPr id="150" name="Group 149">
              <a:extLst>
                <a:ext uri="{FF2B5EF4-FFF2-40B4-BE49-F238E27FC236}">
                  <a16:creationId xmlns:a16="http://schemas.microsoft.com/office/drawing/2014/main" id="{4716C279-EF31-A569-7FFA-2EE07579EB21}"/>
                </a:ext>
              </a:extLst>
            </p:cNvPr>
            <p:cNvGrpSpPr/>
            <p:nvPr/>
          </p:nvGrpSpPr>
          <p:grpSpPr>
            <a:xfrm flipV="1">
              <a:off x="1048090" y="908726"/>
              <a:ext cx="68712" cy="92593"/>
              <a:chOff x="1844231" y="869163"/>
              <a:chExt cx="108640" cy="146399"/>
            </a:xfrm>
          </p:grpSpPr>
          <p:cxnSp>
            <p:nvCxnSpPr>
              <p:cNvPr id="207" name="Straight Connector 206">
                <a:extLst>
                  <a:ext uri="{FF2B5EF4-FFF2-40B4-BE49-F238E27FC236}">
                    <a16:creationId xmlns:a16="http://schemas.microsoft.com/office/drawing/2014/main" id="{8F713444-A2D0-BD9E-CEA6-D2D02877BA62}"/>
                  </a:ext>
                </a:extLst>
              </p:cNvPr>
              <p:cNvCxnSpPr/>
              <p:nvPr/>
            </p:nvCxnSpPr>
            <p:spPr>
              <a:xfrm>
                <a:off x="1876425" y="871562"/>
                <a:ext cx="0" cy="144000"/>
              </a:xfrm>
              <a:prstGeom prst="line">
                <a:avLst/>
              </a:prstGeom>
              <a:noFill/>
              <a:ln w="9525" cap="flat" cmpd="sng" algn="ctr">
                <a:solidFill>
                  <a:srgbClr val="4472C4">
                    <a:shade val="95000"/>
                    <a:satMod val="105000"/>
                    <a:alpha val="40000"/>
                  </a:srgbClr>
                </a:solidFill>
                <a:prstDash val="solid"/>
                <a:miter/>
              </a:ln>
              <a:effectLst/>
            </p:spPr>
          </p:cxnSp>
          <p:cxnSp>
            <p:nvCxnSpPr>
              <p:cNvPr id="208" name="Straight Connector 207">
                <a:extLst>
                  <a:ext uri="{FF2B5EF4-FFF2-40B4-BE49-F238E27FC236}">
                    <a16:creationId xmlns:a16="http://schemas.microsoft.com/office/drawing/2014/main" id="{A038CEC1-1ECA-67C3-805F-E5C82D2CDB62}"/>
                  </a:ext>
                </a:extLst>
              </p:cNvPr>
              <p:cNvCxnSpPr>
                <a:cxnSpLocks/>
              </p:cNvCxnSpPr>
              <p:nvPr/>
            </p:nvCxnSpPr>
            <p:spPr>
              <a:xfrm rot="2700000">
                <a:off x="1907871" y="872338"/>
                <a:ext cx="0" cy="90000"/>
              </a:xfrm>
              <a:prstGeom prst="line">
                <a:avLst/>
              </a:prstGeom>
              <a:noFill/>
              <a:ln w="9525" cap="flat" cmpd="sng" algn="ctr">
                <a:solidFill>
                  <a:srgbClr val="4472C4">
                    <a:shade val="95000"/>
                    <a:satMod val="105000"/>
                    <a:alpha val="40000"/>
                  </a:srgbClr>
                </a:solidFill>
                <a:prstDash val="solid"/>
                <a:miter/>
              </a:ln>
              <a:effectLst/>
            </p:spPr>
          </p:cxnSp>
          <p:cxnSp>
            <p:nvCxnSpPr>
              <p:cNvPr id="209" name="Straight Connector 208">
                <a:extLst>
                  <a:ext uri="{FF2B5EF4-FFF2-40B4-BE49-F238E27FC236}">
                    <a16:creationId xmlns:a16="http://schemas.microsoft.com/office/drawing/2014/main" id="{EC21FD72-ECDC-368A-FB5F-1083E8030998}"/>
                  </a:ext>
                </a:extLst>
              </p:cNvPr>
              <p:cNvCxnSpPr>
                <a:cxnSpLocks/>
              </p:cNvCxnSpPr>
              <p:nvPr/>
            </p:nvCxnSpPr>
            <p:spPr>
              <a:xfrm rot="18900000" flipV="1">
                <a:off x="1844231" y="869163"/>
                <a:ext cx="0" cy="90000"/>
              </a:xfrm>
              <a:prstGeom prst="line">
                <a:avLst/>
              </a:prstGeom>
              <a:noFill/>
              <a:ln w="9525" cap="flat" cmpd="sng" algn="ctr">
                <a:solidFill>
                  <a:srgbClr val="4472C4">
                    <a:shade val="95000"/>
                    <a:satMod val="105000"/>
                    <a:alpha val="40000"/>
                  </a:srgbClr>
                </a:solidFill>
                <a:prstDash val="solid"/>
                <a:miter/>
              </a:ln>
              <a:effectLst/>
            </p:spPr>
          </p:cxnSp>
        </p:grpSp>
        <p:grpSp>
          <p:nvGrpSpPr>
            <p:cNvPr id="151" name="Group 150">
              <a:extLst>
                <a:ext uri="{FF2B5EF4-FFF2-40B4-BE49-F238E27FC236}">
                  <a16:creationId xmlns:a16="http://schemas.microsoft.com/office/drawing/2014/main" id="{421E9045-9A11-DE1F-FD27-A8F4D4EBA7E5}"/>
                </a:ext>
              </a:extLst>
            </p:cNvPr>
            <p:cNvGrpSpPr/>
            <p:nvPr/>
          </p:nvGrpSpPr>
          <p:grpSpPr>
            <a:xfrm flipV="1">
              <a:off x="1157408" y="786581"/>
              <a:ext cx="68712" cy="92593"/>
              <a:chOff x="1844231" y="869163"/>
              <a:chExt cx="108640" cy="146399"/>
            </a:xfrm>
          </p:grpSpPr>
          <p:cxnSp>
            <p:nvCxnSpPr>
              <p:cNvPr id="204" name="Straight Connector 203">
                <a:extLst>
                  <a:ext uri="{FF2B5EF4-FFF2-40B4-BE49-F238E27FC236}">
                    <a16:creationId xmlns:a16="http://schemas.microsoft.com/office/drawing/2014/main" id="{B451A44C-4935-D313-69D8-783750983065}"/>
                  </a:ext>
                </a:extLst>
              </p:cNvPr>
              <p:cNvCxnSpPr/>
              <p:nvPr/>
            </p:nvCxnSpPr>
            <p:spPr>
              <a:xfrm>
                <a:off x="1876425" y="871562"/>
                <a:ext cx="0" cy="144000"/>
              </a:xfrm>
              <a:prstGeom prst="line">
                <a:avLst/>
              </a:prstGeom>
              <a:noFill/>
              <a:ln w="9525" cap="flat" cmpd="sng" algn="ctr">
                <a:solidFill>
                  <a:srgbClr val="4472C4">
                    <a:shade val="95000"/>
                    <a:satMod val="105000"/>
                    <a:alpha val="40000"/>
                  </a:srgbClr>
                </a:solidFill>
                <a:prstDash val="solid"/>
                <a:miter/>
              </a:ln>
              <a:effectLst/>
            </p:spPr>
          </p:cxnSp>
          <p:cxnSp>
            <p:nvCxnSpPr>
              <p:cNvPr id="205" name="Straight Connector 204">
                <a:extLst>
                  <a:ext uri="{FF2B5EF4-FFF2-40B4-BE49-F238E27FC236}">
                    <a16:creationId xmlns:a16="http://schemas.microsoft.com/office/drawing/2014/main" id="{7432AA69-E6DA-7446-E386-D013C7E530B4}"/>
                  </a:ext>
                </a:extLst>
              </p:cNvPr>
              <p:cNvCxnSpPr>
                <a:cxnSpLocks/>
              </p:cNvCxnSpPr>
              <p:nvPr/>
            </p:nvCxnSpPr>
            <p:spPr>
              <a:xfrm rot="2700000">
                <a:off x="1907871" y="872338"/>
                <a:ext cx="0" cy="90000"/>
              </a:xfrm>
              <a:prstGeom prst="line">
                <a:avLst/>
              </a:prstGeom>
              <a:noFill/>
              <a:ln w="9525" cap="flat" cmpd="sng" algn="ctr">
                <a:solidFill>
                  <a:srgbClr val="4472C4">
                    <a:shade val="95000"/>
                    <a:satMod val="105000"/>
                    <a:alpha val="40000"/>
                  </a:srgbClr>
                </a:solidFill>
                <a:prstDash val="solid"/>
                <a:miter/>
              </a:ln>
              <a:effectLst/>
            </p:spPr>
          </p:cxnSp>
          <p:cxnSp>
            <p:nvCxnSpPr>
              <p:cNvPr id="206" name="Straight Connector 205">
                <a:extLst>
                  <a:ext uri="{FF2B5EF4-FFF2-40B4-BE49-F238E27FC236}">
                    <a16:creationId xmlns:a16="http://schemas.microsoft.com/office/drawing/2014/main" id="{D491B66A-7E52-6DAA-1C19-4E93BFA3817C}"/>
                  </a:ext>
                </a:extLst>
              </p:cNvPr>
              <p:cNvCxnSpPr>
                <a:cxnSpLocks/>
              </p:cNvCxnSpPr>
              <p:nvPr/>
            </p:nvCxnSpPr>
            <p:spPr>
              <a:xfrm rot="18900000" flipV="1">
                <a:off x="1844231" y="869163"/>
                <a:ext cx="0" cy="90000"/>
              </a:xfrm>
              <a:prstGeom prst="line">
                <a:avLst/>
              </a:prstGeom>
              <a:noFill/>
              <a:ln w="9525" cap="flat" cmpd="sng" algn="ctr">
                <a:solidFill>
                  <a:srgbClr val="4472C4">
                    <a:shade val="95000"/>
                    <a:satMod val="105000"/>
                    <a:alpha val="40000"/>
                  </a:srgbClr>
                </a:solidFill>
                <a:prstDash val="solid"/>
                <a:miter/>
              </a:ln>
              <a:effectLst/>
            </p:spPr>
          </p:cxnSp>
        </p:grpSp>
        <p:grpSp>
          <p:nvGrpSpPr>
            <p:cNvPr id="152" name="Group 151">
              <a:extLst>
                <a:ext uri="{FF2B5EF4-FFF2-40B4-BE49-F238E27FC236}">
                  <a16:creationId xmlns:a16="http://schemas.microsoft.com/office/drawing/2014/main" id="{6DCA0A7C-DBA9-C3F8-48A0-8D005F6340CD}"/>
                </a:ext>
              </a:extLst>
            </p:cNvPr>
            <p:cNvGrpSpPr/>
            <p:nvPr/>
          </p:nvGrpSpPr>
          <p:grpSpPr>
            <a:xfrm flipV="1">
              <a:off x="1287796" y="634202"/>
              <a:ext cx="68712" cy="92593"/>
              <a:chOff x="1844231" y="869163"/>
              <a:chExt cx="108640" cy="146399"/>
            </a:xfrm>
          </p:grpSpPr>
          <p:cxnSp>
            <p:nvCxnSpPr>
              <p:cNvPr id="201" name="Straight Connector 200">
                <a:extLst>
                  <a:ext uri="{FF2B5EF4-FFF2-40B4-BE49-F238E27FC236}">
                    <a16:creationId xmlns:a16="http://schemas.microsoft.com/office/drawing/2014/main" id="{EE76C887-C972-6CE7-07E6-4D4BF3E8C0BA}"/>
                  </a:ext>
                </a:extLst>
              </p:cNvPr>
              <p:cNvCxnSpPr/>
              <p:nvPr/>
            </p:nvCxnSpPr>
            <p:spPr>
              <a:xfrm>
                <a:off x="1876425" y="871562"/>
                <a:ext cx="0" cy="144000"/>
              </a:xfrm>
              <a:prstGeom prst="line">
                <a:avLst/>
              </a:prstGeom>
              <a:noFill/>
              <a:ln w="9525" cap="flat" cmpd="sng" algn="ctr">
                <a:solidFill>
                  <a:srgbClr val="4472C4">
                    <a:shade val="95000"/>
                    <a:satMod val="105000"/>
                    <a:alpha val="40000"/>
                  </a:srgbClr>
                </a:solidFill>
                <a:prstDash val="solid"/>
                <a:miter/>
              </a:ln>
              <a:effectLst/>
            </p:spPr>
          </p:cxnSp>
          <p:cxnSp>
            <p:nvCxnSpPr>
              <p:cNvPr id="202" name="Straight Connector 201">
                <a:extLst>
                  <a:ext uri="{FF2B5EF4-FFF2-40B4-BE49-F238E27FC236}">
                    <a16:creationId xmlns:a16="http://schemas.microsoft.com/office/drawing/2014/main" id="{2C5AC7FB-4237-7EFE-CF1E-C4E259C9C8A7}"/>
                  </a:ext>
                </a:extLst>
              </p:cNvPr>
              <p:cNvCxnSpPr>
                <a:cxnSpLocks/>
              </p:cNvCxnSpPr>
              <p:nvPr/>
            </p:nvCxnSpPr>
            <p:spPr>
              <a:xfrm rot="2700000">
                <a:off x="1907871" y="872338"/>
                <a:ext cx="0" cy="90000"/>
              </a:xfrm>
              <a:prstGeom prst="line">
                <a:avLst/>
              </a:prstGeom>
              <a:noFill/>
              <a:ln w="9525" cap="flat" cmpd="sng" algn="ctr">
                <a:solidFill>
                  <a:srgbClr val="4472C4">
                    <a:shade val="95000"/>
                    <a:satMod val="105000"/>
                    <a:alpha val="40000"/>
                  </a:srgbClr>
                </a:solidFill>
                <a:prstDash val="solid"/>
                <a:miter/>
              </a:ln>
              <a:effectLst/>
            </p:spPr>
          </p:cxnSp>
          <p:cxnSp>
            <p:nvCxnSpPr>
              <p:cNvPr id="203" name="Straight Connector 202">
                <a:extLst>
                  <a:ext uri="{FF2B5EF4-FFF2-40B4-BE49-F238E27FC236}">
                    <a16:creationId xmlns:a16="http://schemas.microsoft.com/office/drawing/2014/main" id="{F737C18A-BB1D-FC30-92EE-64C94AFCC7E6}"/>
                  </a:ext>
                </a:extLst>
              </p:cNvPr>
              <p:cNvCxnSpPr>
                <a:cxnSpLocks/>
              </p:cNvCxnSpPr>
              <p:nvPr/>
            </p:nvCxnSpPr>
            <p:spPr>
              <a:xfrm rot="18900000" flipV="1">
                <a:off x="1844231" y="869163"/>
                <a:ext cx="0" cy="90000"/>
              </a:xfrm>
              <a:prstGeom prst="line">
                <a:avLst/>
              </a:prstGeom>
              <a:noFill/>
              <a:ln w="9525" cap="flat" cmpd="sng" algn="ctr">
                <a:solidFill>
                  <a:srgbClr val="4472C4">
                    <a:shade val="95000"/>
                    <a:satMod val="105000"/>
                    <a:alpha val="40000"/>
                  </a:srgbClr>
                </a:solidFill>
                <a:prstDash val="solid"/>
                <a:miter/>
              </a:ln>
              <a:effectLst/>
            </p:spPr>
          </p:cxnSp>
        </p:grpSp>
        <p:grpSp>
          <p:nvGrpSpPr>
            <p:cNvPr id="153" name="Group 152">
              <a:extLst>
                <a:ext uri="{FF2B5EF4-FFF2-40B4-BE49-F238E27FC236}">
                  <a16:creationId xmlns:a16="http://schemas.microsoft.com/office/drawing/2014/main" id="{37DCBD3F-06A5-F591-9C63-101FA714C3E6}"/>
                </a:ext>
              </a:extLst>
            </p:cNvPr>
            <p:cNvGrpSpPr/>
            <p:nvPr/>
          </p:nvGrpSpPr>
          <p:grpSpPr>
            <a:xfrm flipV="1">
              <a:off x="1394119" y="514948"/>
              <a:ext cx="68712" cy="92593"/>
              <a:chOff x="1844231" y="869163"/>
              <a:chExt cx="108640" cy="146399"/>
            </a:xfrm>
          </p:grpSpPr>
          <p:cxnSp>
            <p:nvCxnSpPr>
              <p:cNvPr id="198" name="Straight Connector 197">
                <a:extLst>
                  <a:ext uri="{FF2B5EF4-FFF2-40B4-BE49-F238E27FC236}">
                    <a16:creationId xmlns:a16="http://schemas.microsoft.com/office/drawing/2014/main" id="{473127B5-B4C8-B1D9-1345-1F9CA9498CBB}"/>
                  </a:ext>
                </a:extLst>
              </p:cNvPr>
              <p:cNvCxnSpPr/>
              <p:nvPr/>
            </p:nvCxnSpPr>
            <p:spPr>
              <a:xfrm>
                <a:off x="1876425" y="871562"/>
                <a:ext cx="0" cy="144000"/>
              </a:xfrm>
              <a:prstGeom prst="line">
                <a:avLst/>
              </a:prstGeom>
              <a:noFill/>
              <a:ln w="9525" cap="flat" cmpd="sng" algn="ctr">
                <a:solidFill>
                  <a:srgbClr val="4472C4">
                    <a:shade val="95000"/>
                    <a:satMod val="105000"/>
                    <a:alpha val="40000"/>
                  </a:srgbClr>
                </a:solidFill>
                <a:prstDash val="solid"/>
                <a:miter/>
              </a:ln>
              <a:effectLst/>
            </p:spPr>
          </p:cxnSp>
          <p:cxnSp>
            <p:nvCxnSpPr>
              <p:cNvPr id="199" name="Straight Connector 198">
                <a:extLst>
                  <a:ext uri="{FF2B5EF4-FFF2-40B4-BE49-F238E27FC236}">
                    <a16:creationId xmlns:a16="http://schemas.microsoft.com/office/drawing/2014/main" id="{00362D2A-3BCB-3EDB-7C02-C6F419DD1A1F}"/>
                  </a:ext>
                </a:extLst>
              </p:cNvPr>
              <p:cNvCxnSpPr>
                <a:cxnSpLocks/>
              </p:cNvCxnSpPr>
              <p:nvPr/>
            </p:nvCxnSpPr>
            <p:spPr>
              <a:xfrm rot="2700000">
                <a:off x="1907871" y="872338"/>
                <a:ext cx="0" cy="90000"/>
              </a:xfrm>
              <a:prstGeom prst="line">
                <a:avLst/>
              </a:prstGeom>
              <a:noFill/>
              <a:ln w="9525" cap="flat" cmpd="sng" algn="ctr">
                <a:solidFill>
                  <a:srgbClr val="4472C4">
                    <a:shade val="95000"/>
                    <a:satMod val="105000"/>
                    <a:alpha val="40000"/>
                  </a:srgbClr>
                </a:solidFill>
                <a:prstDash val="solid"/>
                <a:miter/>
              </a:ln>
              <a:effectLst/>
            </p:spPr>
          </p:cxnSp>
          <p:cxnSp>
            <p:nvCxnSpPr>
              <p:cNvPr id="200" name="Straight Connector 199">
                <a:extLst>
                  <a:ext uri="{FF2B5EF4-FFF2-40B4-BE49-F238E27FC236}">
                    <a16:creationId xmlns:a16="http://schemas.microsoft.com/office/drawing/2014/main" id="{E4C76108-AA3C-BEDF-2C14-B54CBC6E2A9B}"/>
                  </a:ext>
                </a:extLst>
              </p:cNvPr>
              <p:cNvCxnSpPr>
                <a:cxnSpLocks/>
              </p:cNvCxnSpPr>
              <p:nvPr/>
            </p:nvCxnSpPr>
            <p:spPr>
              <a:xfrm rot="18900000" flipV="1">
                <a:off x="1844231" y="869163"/>
                <a:ext cx="0" cy="90000"/>
              </a:xfrm>
              <a:prstGeom prst="line">
                <a:avLst/>
              </a:prstGeom>
              <a:noFill/>
              <a:ln w="9525" cap="flat" cmpd="sng" algn="ctr">
                <a:solidFill>
                  <a:srgbClr val="4472C4">
                    <a:shade val="95000"/>
                    <a:satMod val="105000"/>
                    <a:alpha val="40000"/>
                  </a:srgbClr>
                </a:solidFill>
                <a:prstDash val="solid"/>
                <a:miter/>
              </a:ln>
              <a:effectLst/>
            </p:spPr>
          </p:cxnSp>
        </p:grpSp>
        <p:grpSp>
          <p:nvGrpSpPr>
            <p:cNvPr id="154" name="Group 153">
              <a:extLst>
                <a:ext uri="{FF2B5EF4-FFF2-40B4-BE49-F238E27FC236}">
                  <a16:creationId xmlns:a16="http://schemas.microsoft.com/office/drawing/2014/main" id="{749DA2A0-9C5E-9840-1A74-8494F74F6612}"/>
                </a:ext>
              </a:extLst>
            </p:cNvPr>
            <p:cNvGrpSpPr/>
            <p:nvPr/>
          </p:nvGrpSpPr>
          <p:grpSpPr>
            <a:xfrm flipV="1">
              <a:off x="852284" y="907209"/>
              <a:ext cx="68712" cy="92593"/>
              <a:chOff x="1844231" y="869163"/>
              <a:chExt cx="108640" cy="146399"/>
            </a:xfrm>
          </p:grpSpPr>
          <p:cxnSp>
            <p:nvCxnSpPr>
              <p:cNvPr id="195" name="Straight Connector 194">
                <a:extLst>
                  <a:ext uri="{FF2B5EF4-FFF2-40B4-BE49-F238E27FC236}">
                    <a16:creationId xmlns:a16="http://schemas.microsoft.com/office/drawing/2014/main" id="{9BA47D12-E14B-A289-642E-396DD25F33F6}"/>
                  </a:ext>
                </a:extLst>
              </p:cNvPr>
              <p:cNvCxnSpPr/>
              <p:nvPr/>
            </p:nvCxnSpPr>
            <p:spPr>
              <a:xfrm>
                <a:off x="1876425" y="871562"/>
                <a:ext cx="0" cy="144000"/>
              </a:xfrm>
              <a:prstGeom prst="line">
                <a:avLst/>
              </a:prstGeom>
              <a:noFill/>
              <a:ln w="9525" cap="flat" cmpd="sng" algn="ctr">
                <a:solidFill>
                  <a:srgbClr val="4472C4">
                    <a:shade val="95000"/>
                    <a:satMod val="105000"/>
                    <a:alpha val="40000"/>
                  </a:srgbClr>
                </a:solidFill>
                <a:prstDash val="solid"/>
                <a:miter/>
              </a:ln>
              <a:effectLst/>
            </p:spPr>
          </p:cxnSp>
          <p:cxnSp>
            <p:nvCxnSpPr>
              <p:cNvPr id="196" name="Straight Connector 195">
                <a:extLst>
                  <a:ext uri="{FF2B5EF4-FFF2-40B4-BE49-F238E27FC236}">
                    <a16:creationId xmlns:a16="http://schemas.microsoft.com/office/drawing/2014/main" id="{AEF5501F-C5E9-D484-DA57-BA29F587D8EC}"/>
                  </a:ext>
                </a:extLst>
              </p:cNvPr>
              <p:cNvCxnSpPr>
                <a:cxnSpLocks/>
              </p:cNvCxnSpPr>
              <p:nvPr/>
            </p:nvCxnSpPr>
            <p:spPr>
              <a:xfrm rot="2700000">
                <a:off x="1907871" y="872338"/>
                <a:ext cx="0" cy="90000"/>
              </a:xfrm>
              <a:prstGeom prst="line">
                <a:avLst/>
              </a:prstGeom>
              <a:noFill/>
              <a:ln w="9525" cap="flat" cmpd="sng" algn="ctr">
                <a:solidFill>
                  <a:srgbClr val="4472C4">
                    <a:shade val="95000"/>
                    <a:satMod val="105000"/>
                    <a:alpha val="40000"/>
                  </a:srgbClr>
                </a:solidFill>
                <a:prstDash val="solid"/>
                <a:miter/>
              </a:ln>
              <a:effectLst/>
            </p:spPr>
          </p:cxnSp>
          <p:cxnSp>
            <p:nvCxnSpPr>
              <p:cNvPr id="197" name="Straight Connector 196">
                <a:extLst>
                  <a:ext uri="{FF2B5EF4-FFF2-40B4-BE49-F238E27FC236}">
                    <a16:creationId xmlns:a16="http://schemas.microsoft.com/office/drawing/2014/main" id="{2163C24F-7958-CAAA-36FC-296009F7543E}"/>
                  </a:ext>
                </a:extLst>
              </p:cNvPr>
              <p:cNvCxnSpPr>
                <a:cxnSpLocks/>
              </p:cNvCxnSpPr>
              <p:nvPr/>
            </p:nvCxnSpPr>
            <p:spPr>
              <a:xfrm rot="18900000" flipV="1">
                <a:off x="1844231" y="869163"/>
                <a:ext cx="0" cy="90000"/>
              </a:xfrm>
              <a:prstGeom prst="line">
                <a:avLst/>
              </a:prstGeom>
              <a:noFill/>
              <a:ln w="9525" cap="flat" cmpd="sng" algn="ctr">
                <a:solidFill>
                  <a:srgbClr val="4472C4">
                    <a:shade val="95000"/>
                    <a:satMod val="105000"/>
                    <a:alpha val="40000"/>
                  </a:srgbClr>
                </a:solidFill>
                <a:prstDash val="solid"/>
                <a:miter/>
              </a:ln>
              <a:effectLst/>
            </p:spPr>
          </p:cxnSp>
        </p:grpSp>
        <p:grpSp>
          <p:nvGrpSpPr>
            <p:cNvPr id="155" name="Group 154">
              <a:extLst>
                <a:ext uri="{FF2B5EF4-FFF2-40B4-BE49-F238E27FC236}">
                  <a16:creationId xmlns:a16="http://schemas.microsoft.com/office/drawing/2014/main" id="{9AE6AD9B-2622-55DC-A301-678B25654916}"/>
                </a:ext>
              </a:extLst>
            </p:cNvPr>
            <p:cNvGrpSpPr/>
            <p:nvPr/>
          </p:nvGrpSpPr>
          <p:grpSpPr>
            <a:xfrm flipV="1">
              <a:off x="961602" y="785064"/>
              <a:ext cx="68712" cy="92593"/>
              <a:chOff x="1844231" y="869163"/>
              <a:chExt cx="108640" cy="146399"/>
            </a:xfrm>
          </p:grpSpPr>
          <p:cxnSp>
            <p:nvCxnSpPr>
              <p:cNvPr id="192" name="Straight Connector 191">
                <a:extLst>
                  <a:ext uri="{FF2B5EF4-FFF2-40B4-BE49-F238E27FC236}">
                    <a16:creationId xmlns:a16="http://schemas.microsoft.com/office/drawing/2014/main" id="{2B1C28CD-4A50-4B3E-8657-F3BE60E6C7C8}"/>
                  </a:ext>
                </a:extLst>
              </p:cNvPr>
              <p:cNvCxnSpPr/>
              <p:nvPr/>
            </p:nvCxnSpPr>
            <p:spPr>
              <a:xfrm>
                <a:off x="1876425" y="871562"/>
                <a:ext cx="0" cy="144000"/>
              </a:xfrm>
              <a:prstGeom prst="line">
                <a:avLst/>
              </a:prstGeom>
              <a:noFill/>
              <a:ln w="9525" cap="flat" cmpd="sng" algn="ctr">
                <a:solidFill>
                  <a:srgbClr val="4472C4">
                    <a:shade val="95000"/>
                    <a:satMod val="105000"/>
                    <a:alpha val="40000"/>
                  </a:srgbClr>
                </a:solidFill>
                <a:prstDash val="solid"/>
                <a:miter/>
              </a:ln>
              <a:effectLst/>
            </p:spPr>
          </p:cxnSp>
          <p:cxnSp>
            <p:nvCxnSpPr>
              <p:cNvPr id="193" name="Straight Connector 192">
                <a:extLst>
                  <a:ext uri="{FF2B5EF4-FFF2-40B4-BE49-F238E27FC236}">
                    <a16:creationId xmlns:a16="http://schemas.microsoft.com/office/drawing/2014/main" id="{E8D1824B-B7C8-0B87-3E15-7594533AD0F3}"/>
                  </a:ext>
                </a:extLst>
              </p:cNvPr>
              <p:cNvCxnSpPr>
                <a:cxnSpLocks/>
              </p:cNvCxnSpPr>
              <p:nvPr/>
            </p:nvCxnSpPr>
            <p:spPr>
              <a:xfrm rot="2700000">
                <a:off x="1907871" y="872338"/>
                <a:ext cx="0" cy="90000"/>
              </a:xfrm>
              <a:prstGeom prst="line">
                <a:avLst/>
              </a:prstGeom>
              <a:noFill/>
              <a:ln w="9525" cap="flat" cmpd="sng" algn="ctr">
                <a:solidFill>
                  <a:srgbClr val="4472C4">
                    <a:shade val="95000"/>
                    <a:satMod val="105000"/>
                    <a:alpha val="40000"/>
                  </a:srgbClr>
                </a:solidFill>
                <a:prstDash val="solid"/>
                <a:miter/>
              </a:ln>
              <a:effectLst/>
            </p:spPr>
          </p:cxnSp>
          <p:cxnSp>
            <p:nvCxnSpPr>
              <p:cNvPr id="194" name="Straight Connector 193">
                <a:extLst>
                  <a:ext uri="{FF2B5EF4-FFF2-40B4-BE49-F238E27FC236}">
                    <a16:creationId xmlns:a16="http://schemas.microsoft.com/office/drawing/2014/main" id="{7F744985-2430-4115-E487-53D457F03134}"/>
                  </a:ext>
                </a:extLst>
              </p:cNvPr>
              <p:cNvCxnSpPr>
                <a:cxnSpLocks/>
              </p:cNvCxnSpPr>
              <p:nvPr/>
            </p:nvCxnSpPr>
            <p:spPr>
              <a:xfrm rot="18900000" flipV="1">
                <a:off x="1844231" y="869163"/>
                <a:ext cx="0" cy="90000"/>
              </a:xfrm>
              <a:prstGeom prst="line">
                <a:avLst/>
              </a:prstGeom>
              <a:noFill/>
              <a:ln w="9525" cap="flat" cmpd="sng" algn="ctr">
                <a:solidFill>
                  <a:srgbClr val="4472C4">
                    <a:shade val="95000"/>
                    <a:satMod val="105000"/>
                    <a:alpha val="40000"/>
                  </a:srgbClr>
                </a:solidFill>
                <a:prstDash val="solid"/>
                <a:miter/>
              </a:ln>
              <a:effectLst/>
            </p:spPr>
          </p:cxnSp>
        </p:grpSp>
        <p:grpSp>
          <p:nvGrpSpPr>
            <p:cNvPr id="156" name="Group 155">
              <a:extLst>
                <a:ext uri="{FF2B5EF4-FFF2-40B4-BE49-F238E27FC236}">
                  <a16:creationId xmlns:a16="http://schemas.microsoft.com/office/drawing/2014/main" id="{34B208E4-3EA3-AC76-6CA7-8AE2D26B8E74}"/>
                </a:ext>
              </a:extLst>
            </p:cNvPr>
            <p:cNvGrpSpPr/>
            <p:nvPr/>
          </p:nvGrpSpPr>
          <p:grpSpPr>
            <a:xfrm flipV="1">
              <a:off x="1091990" y="632685"/>
              <a:ext cx="68712" cy="92593"/>
              <a:chOff x="1844231" y="869163"/>
              <a:chExt cx="108640" cy="146399"/>
            </a:xfrm>
          </p:grpSpPr>
          <p:cxnSp>
            <p:nvCxnSpPr>
              <p:cNvPr id="189" name="Straight Connector 188">
                <a:extLst>
                  <a:ext uri="{FF2B5EF4-FFF2-40B4-BE49-F238E27FC236}">
                    <a16:creationId xmlns:a16="http://schemas.microsoft.com/office/drawing/2014/main" id="{D76CED22-0C56-67AF-48F2-52A35B0F647A}"/>
                  </a:ext>
                </a:extLst>
              </p:cNvPr>
              <p:cNvCxnSpPr/>
              <p:nvPr/>
            </p:nvCxnSpPr>
            <p:spPr>
              <a:xfrm>
                <a:off x="1876425" y="871562"/>
                <a:ext cx="0" cy="144000"/>
              </a:xfrm>
              <a:prstGeom prst="line">
                <a:avLst/>
              </a:prstGeom>
              <a:noFill/>
              <a:ln w="9525" cap="flat" cmpd="sng" algn="ctr">
                <a:solidFill>
                  <a:srgbClr val="4472C4">
                    <a:shade val="95000"/>
                    <a:satMod val="105000"/>
                    <a:alpha val="40000"/>
                  </a:srgbClr>
                </a:solidFill>
                <a:prstDash val="solid"/>
                <a:miter/>
              </a:ln>
              <a:effectLst/>
            </p:spPr>
          </p:cxnSp>
          <p:cxnSp>
            <p:nvCxnSpPr>
              <p:cNvPr id="190" name="Straight Connector 189">
                <a:extLst>
                  <a:ext uri="{FF2B5EF4-FFF2-40B4-BE49-F238E27FC236}">
                    <a16:creationId xmlns:a16="http://schemas.microsoft.com/office/drawing/2014/main" id="{51E271DD-C382-7BAA-E4E8-4961D8A8EC74}"/>
                  </a:ext>
                </a:extLst>
              </p:cNvPr>
              <p:cNvCxnSpPr>
                <a:cxnSpLocks/>
              </p:cNvCxnSpPr>
              <p:nvPr/>
            </p:nvCxnSpPr>
            <p:spPr>
              <a:xfrm rot="2700000">
                <a:off x="1907871" y="872338"/>
                <a:ext cx="0" cy="90000"/>
              </a:xfrm>
              <a:prstGeom prst="line">
                <a:avLst/>
              </a:prstGeom>
              <a:noFill/>
              <a:ln w="9525" cap="flat" cmpd="sng" algn="ctr">
                <a:solidFill>
                  <a:srgbClr val="4472C4">
                    <a:shade val="95000"/>
                    <a:satMod val="105000"/>
                    <a:alpha val="40000"/>
                  </a:srgbClr>
                </a:solidFill>
                <a:prstDash val="solid"/>
                <a:miter/>
              </a:ln>
              <a:effectLst/>
            </p:spPr>
          </p:cxnSp>
          <p:cxnSp>
            <p:nvCxnSpPr>
              <p:cNvPr id="191" name="Straight Connector 190">
                <a:extLst>
                  <a:ext uri="{FF2B5EF4-FFF2-40B4-BE49-F238E27FC236}">
                    <a16:creationId xmlns:a16="http://schemas.microsoft.com/office/drawing/2014/main" id="{4BB6A162-413F-095B-7E33-B47E9AA1CBA5}"/>
                  </a:ext>
                </a:extLst>
              </p:cNvPr>
              <p:cNvCxnSpPr>
                <a:cxnSpLocks/>
              </p:cNvCxnSpPr>
              <p:nvPr/>
            </p:nvCxnSpPr>
            <p:spPr>
              <a:xfrm rot="18900000" flipV="1">
                <a:off x="1844231" y="869163"/>
                <a:ext cx="0" cy="90000"/>
              </a:xfrm>
              <a:prstGeom prst="line">
                <a:avLst/>
              </a:prstGeom>
              <a:noFill/>
              <a:ln w="9525" cap="flat" cmpd="sng" algn="ctr">
                <a:solidFill>
                  <a:srgbClr val="4472C4">
                    <a:shade val="95000"/>
                    <a:satMod val="105000"/>
                    <a:alpha val="40000"/>
                  </a:srgbClr>
                </a:solidFill>
                <a:prstDash val="solid"/>
                <a:miter/>
              </a:ln>
              <a:effectLst/>
            </p:spPr>
          </p:cxnSp>
        </p:grpSp>
        <p:grpSp>
          <p:nvGrpSpPr>
            <p:cNvPr id="157" name="Group 156">
              <a:extLst>
                <a:ext uri="{FF2B5EF4-FFF2-40B4-BE49-F238E27FC236}">
                  <a16:creationId xmlns:a16="http://schemas.microsoft.com/office/drawing/2014/main" id="{A370716A-F500-4C18-A4B0-CD709520D53B}"/>
                </a:ext>
              </a:extLst>
            </p:cNvPr>
            <p:cNvGrpSpPr/>
            <p:nvPr/>
          </p:nvGrpSpPr>
          <p:grpSpPr>
            <a:xfrm flipV="1">
              <a:off x="1198313" y="513431"/>
              <a:ext cx="68712" cy="92593"/>
              <a:chOff x="1844231" y="869163"/>
              <a:chExt cx="108640" cy="146399"/>
            </a:xfrm>
          </p:grpSpPr>
          <p:cxnSp>
            <p:nvCxnSpPr>
              <p:cNvPr id="186" name="Straight Connector 185">
                <a:extLst>
                  <a:ext uri="{FF2B5EF4-FFF2-40B4-BE49-F238E27FC236}">
                    <a16:creationId xmlns:a16="http://schemas.microsoft.com/office/drawing/2014/main" id="{CB4DD2A7-15E4-3FD0-8291-A8A2B19910D4}"/>
                  </a:ext>
                </a:extLst>
              </p:cNvPr>
              <p:cNvCxnSpPr/>
              <p:nvPr/>
            </p:nvCxnSpPr>
            <p:spPr>
              <a:xfrm>
                <a:off x="1876425" y="871562"/>
                <a:ext cx="0" cy="144000"/>
              </a:xfrm>
              <a:prstGeom prst="line">
                <a:avLst/>
              </a:prstGeom>
              <a:noFill/>
              <a:ln w="9525" cap="flat" cmpd="sng" algn="ctr">
                <a:solidFill>
                  <a:srgbClr val="4472C4">
                    <a:shade val="95000"/>
                    <a:satMod val="105000"/>
                    <a:alpha val="40000"/>
                  </a:srgbClr>
                </a:solidFill>
                <a:prstDash val="solid"/>
                <a:miter/>
              </a:ln>
              <a:effectLst/>
            </p:spPr>
          </p:cxnSp>
          <p:cxnSp>
            <p:nvCxnSpPr>
              <p:cNvPr id="187" name="Straight Connector 186">
                <a:extLst>
                  <a:ext uri="{FF2B5EF4-FFF2-40B4-BE49-F238E27FC236}">
                    <a16:creationId xmlns:a16="http://schemas.microsoft.com/office/drawing/2014/main" id="{8E8256EE-81F9-45E6-5C2A-A18DF37D6018}"/>
                  </a:ext>
                </a:extLst>
              </p:cNvPr>
              <p:cNvCxnSpPr>
                <a:cxnSpLocks/>
              </p:cNvCxnSpPr>
              <p:nvPr/>
            </p:nvCxnSpPr>
            <p:spPr>
              <a:xfrm rot="2700000">
                <a:off x="1907871" y="872338"/>
                <a:ext cx="0" cy="90000"/>
              </a:xfrm>
              <a:prstGeom prst="line">
                <a:avLst/>
              </a:prstGeom>
              <a:noFill/>
              <a:ln w="9525" cap="flat" cmpd="sng" algn="ctr">
                <a:solidFill>
                  <a:srgbClr val="4472C4">
                    <a:shade val="95000"/>
                    <a:satMod val="105000"/>
                    <a:alpha val="40000"/>
                  </a:srgbClr>
                </a:solidFill>
                <a:prstDash val="solid"/>
                <a:miter/>
              </a:ln>
              <a:effectLst/>
            </p:spPr>
          </p:cxnSp>
          <p:cxnSp>
            <p:nvCxnSpPr>
              <p:cNvPr id="188" name="Straight Connector 187">
                <a:extLst>
                  <a:ext uri="{FF2B5EF4-FFF2-40B4-BE49-F238E27FC236}">
                    <a16:creationId xmlns:a16="http://schemas.microsoft.com/office/drawing/2014/main" id="{170FDA17-B1C6-6040-4DDA-A9C47421148F}"/>
                  </a:ext>
                </a:extLst>
              </p:cNvPr>
              <p:cNvCxnSpPr>
                <a:cxnSpLocks/>
              </p:cNvCxnSpPr>
              <p:nvPr/>
            </p:nvCxnSpPr>
            <p:spPr>
              <a:xfrm rot="18900000" flipV="1">
                <a:off x="1844231" y="869163"/>
                <a:ext cx="0" cy="90000"/>
              </a:xfrm>
              <a:prstGeom prst="line">
                <a:avLst/>
              </a:prstGeom>
              <a:noFill/>
              <a:ln w="9525" cap="flat" cmpd="sng" algn="ctr">
                <a:solidFill>
                  <a:srgbClr val="4472C4">
                    <a:shade val="95000"/>
                    <a:satMod val="105000"/>
                    <a:alpha val="40000"/>
                  </a:srgbClr>
                </a:solidFill>
                <a:prstDash val="solid"/>
                <a:miter/>
              </a:ln>
              <a:effectLst/>
            </p:spPr>
          </p:cxnSp>
        </p:grpSp>
        <p:grpSp>
          <p:nvGrpSpPr>
            <p:cNvPr id="158" name="Group 157">
              <a:extLst>
                <a:ext uri="{FF2B5EF4-FFF2-40B4-BE49-F238E27FC236}">
                  <a16:creationId xmlns:a16="http://schemas.microsoft.com/office/drawing/2014/main" id="{44F66C8D-8B4B-28AF-8DB4-8B48F34CA456}"/>
                </a:ext>
              </a:extLst>
            </p:cNvPr>
            <p:cNvGrpSpPr/>
            <p:nvPr/>
          </p:nvGrpSpPr>
          <p:grpSpPr>
            <a:xfrm flipV="1">
              <a:off x="673207" y="900899"/>
              <a:ext cx="68712" cy="92593"/>
              <a:chOff x="1844231" y="869163"/>
              <a:chExt cx="108640" cy="146399"/>
            </a:xfrm>
          </p:grpSpPr>
          <p:cxnSp>
            <p:nvCxnSpPr>
              <p:cNvPr id="183" name="Straight Connector 182">
                <a:extLst>
                  <a:ext uri="{FF2B5EF4-FFF2-40B4-BE49-F238E27FC236}">
                    <a16:creationId xmlns:a16="http://schemas.microsoft.com/office/drawing/2014/main" id="{5A1E452F-E01F-E925-6067-C3C0FFE282BA}"/>
                  </a:ext>
                </a:extLst>
              </p:cNvPr>
              <p:cNvCxnSpPr/>
              <p:nvPr/>
            </p:nvCxnSpPr>
            <p:spPr>
              <a:xfrm>
                <a:off x="1876425" y="871562"/>
                <a:ext cx="0" cy="144000"/>
              </a:xfrm>
              <a:prstGeom prst="line">
                <a:avLst/>
              </a:prstGeom>
              <a:noFill/>
              <a:ln w="9525" cap="flat" cmpd="sng" algn="ctr">
                <a:solidFill>
                  <a:srgbClr val="4472C4">
                    <a:shade val="95000"/>
                    <a:satMod val="105000"/>
                    <a:alpha val="40000"/>
                  </a:srgbClr>
                </a:solidFill>
                <a:prstDash val="solid"/>
                <a:miter/>
              </a:ln>
              <a:effectLst/>
            </p:spPr>
          </p:cxnSp>
          <p:cxnSp>
            <p:nvCxnSpPr>
              <p:cNvPr id="184" name="Straight Connector 183">
                <a:extLst>
                  <a:ext uri="{FF2B5EF4-FFF2-40B4-BE49-F238E27FC236}">
                    <a16:creationId xmlns:a16="http://schemas.microsoft.com/office/drawing/2014/main" id="{495DA2EA-D51C-ACB2-7271-4AC5F1A9B97F}"/>
                  </a:ext>
                </a:extLst>
              </p:cNvPr>
              <p:cNvCxnSpPr>
                <a:cxnSpLocks/>
              </p:cNvCxnSpPr>
              <p:nvPr/>
            </p:nvCxnSpPr>
            <p:spPr>
              <a:xfrm rot="2700000">
                <a:off x="1907871" y="872338"/>
                <a:ext cx="0" cy="90000"/>
              </a:xfrm>
              <a:prstGeom prst="line">
                <a:avLst/>
              </a:prstGeom>
              <a:noFill/>
              <a:ln w="9525" cap="flat" cmpd="sng" algn="ctr">
                <a:solidFill>
                  <a:srgbClr val="4472C4">
                    <a:shade val="95000"/>
                    <a:satMod val="105000"/>
                    <a:alpha val="40000"/>
                  </a:srgbClr>
                </a:solidFill>
                <a:prstDash val="solid"/>
                <a:miter/>
              </a:ln>
              <a:effectLst/>
            </p:spPr>
          </p:cxnSp>
          <p:cxnSp>
            <p:nvCxnSpPr>
              <p:cNvPr id="185" name="Straight Connector 184">
                <a:extLst>
                  <a:ext uri="{FF2B5EF4-FFF2-40B4-BE49-F238E27FC236}">
                    <a16:creationId xmlns:a16="http://schemas.microsoft.com/office/drawing/2014/main" id="{D6EEBAF0-69DB-E653-E81E-87DE8D9D4C46}"/>
                  </a:ext>
                </a:extLst>
              </p:cNvPr>
              <p:cNvCxnSpPr>
                <a:cxnSpLocks/>
              </p:cNvCxnSpPr>
              <p:nvPr/>
            </p:nvCxnSpPr>
            <p:spPr>
              <a:xfrm rot="18900000" flipV="1">
                <a:off x="1844231" y="869163"/>
                <a:ext cx="0" cy="90000"/>
              </a:xfrm>
              <a:prstGeom prst="line">
                <a:avLst/>
              </a:prstGeom>
              <a:noFill/>
              <a:ln w="9525" cap="flat" cmpd="sng" algn="ctr">
                <a:solidFill>
                  <a:srgbClr val="4472C4">
                    <a:shade val="95000"/>
                    <a:satMod val="105000"/>
                    <a:alpha val="40000"/>
                  </a:srgbClr>
                </a:solidFill>
                <a:prstDash val="solid"/>
                <a:miter/>
              </a:ln>
              <a:effectLst/>
            </p:spPr>
          </p:cxnSp>
        </p:grpSp>
        <p:grpSp>
          <p:nvGrpSpPr>
            <p:cNvPr id="159" name="Group 158">
              <a:extLst>
                <a:ext uri="{FF2B5EF4-FFF2-40B4-BE49-F238E27FC236}">
                  <a16:creationId xmlns:a16="http://schemas.microsoft.com/office/drawing/2014/main" id="{92815735-6F78-29BC-9882-9D29D7146479}"/>
                </a:ext>
              </a:extLst>
            </p:cNvPr>
            <p:cNvGrpSpPr/>
            <p:nvPr/>
          </p:nvGrpSpPr>
          <p:grpSpPr>
            <a:xfrm flipV="1">
              <a:off x="782525" y="778754"/>
              <a:ext cx="68712" cy="92593"/>
              <a:chOff x="1844231" y="869163"/>
              <a:chExt cx="108640" cy="146399"/>
            </a:xfrm>
          </p:grpSpPr>
          <p:cxnSp>
            <p:nvCxnSpPr>
              <p:cNvPr id="180" name="Straight Connector 179">
                <a:extLst>
                  <a:ext uri="{FF2B5EF4-FFF2-40B4-BE49-F238E27FC236}">
                    <a16:creationId xmlns:a16="http://schemas.microsoft.com/office/drawing/2014/main" id="{C8F73018-B4D4-9E22-3172-63166FF41121}"/>
                  </a:ext>
                </a:extLst>
              </p:cNvPr>
              <p:cNvCxnSpPr/>
              <p:nvPr/>
            </p:nvCxnSpPr>
            <p:spPr>
              <a:xfrm>
                <a:off x="1876425" y="871562"/>
                <a:ext cx="0" cy="144000"/>
              </a:xfrm>
              <a:prstGeom prst="line">
                <a:avLst/>
              </a:prstGeom>
              <a:noFill/>
              <a:ln w="9525" cap="flat" cmpd="sng" algn="ctr">
                <a:solidFill>
                  <a:srgbClr val="4472C4">
                    <a:shade val="95000"/>
                    <a:satMod val="105000"/>
                    <a:alpha val="40000"/>
                  </a:srgbClr>
                </a:solidFill>
                <a:prstDash val="solid"/>
                <a:miter/>
              </a:ln>
              <a:effectLst/>
            </p:spPr>
          </p:cxnSp>
          <p:cxnSp>
            <p:nvCxnSpPr>
              <p:cNvPr id="181" name="Straight Connector 180">
                <a:extLst>
                  <a:ext uri="{FF2B5EF4-FFF2-40B4-BE49-F238E27FC236}">
                    <a16:creationId xmlns:a16="http://schemas.microsoft.com/office/drawing/2014/main" id="{B14030DF-334F-1EEB-DB64-1B47B0D150A4}"/>
                  </a:ext>
                </a:extLst>
              </p:cNvPr>
              <p:cNvCxnSpPr>
                <a:cxnSpLocks/>
              </p:cNvCxnSpPr>
              <p:nvPr/>
            </p:nvCxnSpPr>
            <p:spPr>
              <a:xfrm rot="2700000">
                <a:off x="1907871" y="872338"/>
                <a:ext cx="0" cy="90000"/>
              </a:xfrm>
              <a:prstGeom prst="line">
                <a:avLst/>
              </a:prstGeom>
              <a:noFill/>
              <a:ln w="9525" cap="flat" cmpd="sng" algn="ctr">
                <a:solidFill>
                  <a:srgbClr val="4472C4">
                    <a:shade val="95000"/>
                    <a:satMod val="105000"/>
                    <a:alpha val="40000"/>
                  </a:srgbClr>
                </a:solidFill>
                <a:prstDash val="solid"/>
                <a:miter/>
              </a:ln>
              <a:effectLst/>
            </p:spPr>
          </p:cxnSp>
          <p:cxnSp>
            <p:nvCxnSpPr>
              <p:cNvPr id="182" name="Straight Connector 181">
                <a:extLst>
                  <a:ext uri="{FF2B5EF4-FFF2-40B4-BE49-F238E27FC236}">
                    <a16:creationId xmlns:a16="http://schemas.microsoft.com/office/drawing/2014/main" id="{C715DFD9-35C2-B316-910D-E8F3CA5D32F7}"/>
                  </a:ext>
                </a:extLst>
              </p:cNvPr>
              <p:cNvCxnSpPr>
                <a:cxnSpLocks/>
              </p:cNvCxnSpPr>
              <p:nvPr/>
            </p:nvCxnSpPr>
            <p:spPr>
              <a:xfrm rot="18900000" flipV="1">
                <a:off x="1844231" y="869163"/>
                <a:ext cx="0" cy="90000"/>
              </a:xfrm>
              <a:prstGeom prst="line">
                <a:avLst/>
              </a:prstGeom>
              <a:noFill/>
              <a:ln w="9525" cap="flat" cmpd="sng" algn="ctr">
                <a:solidFill>
                  <a:srgbClr val="4472C4">
                    <a:shade val="95000"/>
                    <a:satMod val="105000"/>
                    <a:alpha val="40000"/>
                  </a:srgbClr>
                </a:solidFill>
                <a:prstDash val="solid"/>
                <a:miter/>
              </a:ln>
              <a:effectLst/>
            </p:spPr>
          </p:cxnSp>
        </p:grpSp>
        <p:grpSp>
          <p:nvGrpSpPr>
            <p:cNvPr id="160" name="Group 159">
              <a:extLst>
                <a:ext uri="{FF2B5EF4-FFF2-40B4-BE49-F238E27FC236}">
                  <a16:creationId xmlns:a16="http://schemas.microsoft.com/office/drawing/2014/main" id="{F21418CC-D353-DB5E-3A89-C3A6A53536B5}"/>
                </a:ext>
              </a:extLst>
            </p:cNvPr>
            <p:cNvGrpSpPr/>
            <p:nvPr/>
          </p:nvGrpSpPr>
          <p:grpSpPr>
            <a:xfrm flipV="1">
              <a:off x="912913" y="626375"/>
              <a:ext cx="68712" cy="92593"/>
              <a:chOff x="1844231" y="869163"/>
              <a:chExt cx="108640" cy="146399"/>
            </a:xfrm>
          </p:grpSpPr>
          <p:cxnSp>
            <p:nvCxnSpPr>
              <p:cNvPr id="177" name="Straight Connector 176">
                <a:extLst>
                  <a:ext uri="{FF2B5EF4-FFF2-40B4-BE49-F238E27FC236}">
                    <a16:creationId xmlns:a16="http://schemas.microsoft.com/office/drawing/2014/main" id="{C8B6C37B-3EE0-C72F-8379-288F91BF5A4E}"/>
                  </a:ext>
                </a:extLst>
              </p:cNvPr>
              <p:cNvCxnSpPr/>
              <p:nvPr/>
            </p:nvCxnSpPr>
            <p:spPr>
              <a:xfrm>
                <a:off x="1876425" y="871562"/>
                <a:ext cx="0" cy="144000"/>
              </a:xfrm>
              <a:prstGeom prst="line">
                <a:avLst/>
              </a:prstGeom>
              <a:noFill/>
              <a:ln w="9525" cap="flat" cmpd="sng" algn="ctr">
                <a:solidFill>
                  <a:srgbClr val="4472C4">
                    <a:shade val="95000"/>
                    <a:satMod val="105000"/>
                    <a:alpha val="40000"/>
                  </a:srgbClr>
                </a:solidFill>
                <a:prstDash val="solid"/>
                <a:miter/>
              </a:ln>
              <a:effectLst/>
            </p:spPr>
          </p:cxnSp>
          <p:cxnSp>
            <p:nvCxnSpPr>
              <p:cNvPr id="178" name="Straight Connector 177">
                <a:extLst>
                  <a:ext uri="{FF2B5EF4-FFF2-40B4-BE49-F238E27FC236}">
                    <a16:creationId xmlns:a16="http://schemas.microsoft.com/office/drawing/2014/main" id="{58612156-6505-84FE-C86B-DAB5F974B370}"/>
                  </a:ext>
                </a:extLst>
              </p:cNvPr>
              <p:cNvCxnSpPr>
                <a:cxnSpLocks/>
              </p:cNvCxnSpPr>
              <p:nvPr/>
            </p:nvCxnSpPr>
            <p:spPr>
              <a:xfrm rot="2700000">
                <a:off x="1907871" y="872338"/>
                <a:ext cx="0" cy="90000"/>
              </a:xfrm>
              <a:prstGeom prst="line">
                <a:avLst/>
              </a:prstGeom>
              <a:noFill/>
              <a:ln w="9525" cap="flat" cmpd="sng" algn="ctr">
                <a:solidFill>
                  <a:srgbClr val="4472C4">
                    <a:shade val="95000"/>
                    <a:satMod val="105000"/>
                    <a:alpha val="40000"/>
                  </a:srgbClr>
                </a:solidFill>
                <a:prstDash val="solid"/>
                <a:miter/>
              </a:ln>
              <a:effectLst/>
            </p:spPr>
          </p:cxnSp>
          <p:cxnSp>
            <p:nvCxnSpPr>
              <p:cNvPr id="179" name="Straight Connector 178">
                <a:extLst>
                  <a:ext uri="{FF2B5EF4-FFF2-40B4-BE49-F238E27FC236}">
                    <a16:creationId xmlns:a16="http://schemas.microsoft.com/office/drawing/2014/main" id="{16A84524-45B6-459F-9DAF-629A8A1F0892}"/>
                  </a:ext>
                </a:extLst>
              </p:cNvPr>
              <p:cNvCxnSpPr>
                <a:cxnSpLocks/>
              </p:cNvCxnSpPr>
              <p:nvPr/>
            </p:nvCxnSpPr>
            <p:spPr>
              <a:xfrm rot="18900000" flipV="1">
                <a:off x="1844231" y="869163"/>
                <a:ext cx="0" cy="90000"/>
              </a:xfrm>
              <a:prstGeom prst="line">
                <a:avLst/>
              </a:prstGeom>
              <a:noFill/>
              <a:ln w="9525" cap="flat" cmpd="sng" algn="ctr">
                <a:solidFill>
                  <a:srgbClr val="4472C4">
                    <a:shade val="95000"/>
                    <a:satMod val="105000"/>
                    <a:alpha val="40000"/>
                  </a:srgbClr>
                </a:solidFill>
                <a:prstDash val="solid"/>
                <a:miter/>
              </a:ln>
              <a:effectLst/>
            </p:spPr>
          </p:cxnSp>
        </p:grpSp>
        <p:grpSp>
          <p:nvGrpSpPr>
            <p:cNvPr id="161" name="Group 160">
              <a:extLst>
                <a:ext uri="{FF2B5EF4-FFF2-40B4-BE49-F238E27FC236}">
                  <a16:creationId xmlns:a16="http://schemas.microsoft.com/office/drawing/2014/main" id="{B2089611-8493-DCAB-F51D-88466D9256C2}"/>
                </a:ext>
              </a:extLst>
            </p:cNvPr>
            <p:cNvGrpSpPr/>
            <p:nvPr/>
          </p:nvGrpSpPr>
          <p:grpSpPr>
            <a:xfrm flipV="1">
              <a:off x="1019236" y="507121"/>
              <a:ext cx="68712" cy="92593"/>
              <a:chOff x="1844231" y="869163"/>
              <a:chExt cx="108640" cy="146399"/>
            </a:xfrm>
          </p:grpSpPr>
          <p:cxnSp>
            <p:nvCxnSpPr>
              <p:cNvPr id="174" name="Straight Connector 173">
                <a:extLst>
                  <a:ext uri="{FF2B5EF4-FFF2-40B4-BE49-F238E27FC236}">
                    <a16:creationId xmlns:a16="http://schemas.microsoft.com/office/drawing/2014/main" id="{80A626A9-6A80-57E6-C7C5-F64676875E1E}"/>
                  </a:ext>
                </a:extLst>
              </p:cNvPr>
              <p:cNvCxnSpPr/>
              <p:nvPr/>
            </p:nvCxnSpPr>
            <p:spPr>
              <a:xfrm>
                <a:off x="1876425" y="871562"/>
                <a:ext cx="0" cy="144000"/>
              </a:xfrm>
              <a:prstGeom prst="line">
                <a:avLst/>
              </a:prstGeom>
              <a:noFill/>
              <a:ln w="9525" cap="flat" cmpd="sng" algn="ctr">
                <a:solidFill>
                  <a:srgbClr val="4472C4">
                    <a:shade val="95000"/>
                    <a:satMod val="105000"/>
                    <a:alpha val="40000"/>
                  </a:srgbClr>
                </a:solidFill>
                <a:prstDash val="solid"/>
                <a:miter/>
              </a:ln>
              <a:effectLst/>
            </p:spPr>
          </p:cxnSp>
          <p:cxnSp>
            <p:nvCxnSpPr>
              <p:cNvPr id="175" name="Straight Connector 174">
                <a:extLst>
                  <a:ext uri="{FF2B5EF4-FFF2-40B4-BE49-F238E27FC236}">
                    <a16:creationId xmlns:a16="http://schemas.microsoft.com/office/drawing/2014/main" id="{85359CFA-0358-DED0-7BF3-F2BC70039B0B}"/>
                  </a:ext>
                </a:extLst>
              </p:cNvPr>
              <p:cNvCxnSpPr>
                <a:cxnSpLocks/>
              </p:cNvCxnSpPr>
              <p:nvPr/>
            </p:nvCxnSpPr>
            <p:spPr>
              <a:xfrm rot="2700000">
                <a:off x="1907871" y="872338"/>
                <a:ext cx="0" cy="90000"/>
              </a:xfrm>
              <a:prstGeom prst="line">
                <a:avLst/>
              </a:prstGeom>
              <a:noFill/>
              <a:ln w="9525" cap="flat" cmpd="sng" algn="ctr">
                <a:solidFill>
                  <a:srgbClr val="4472C4">
                    <a:shade val="95000"/>
                    <a:satMod val="105000"/>
                    <a:alpha val="40000"/>
                  </a:srgbClr>
                </a:solidFill>
                <a:prstDash val="solid"/>
                <a:miter/>
              </a:ln>
              <a:effectLst/>
            </p:spPr>
          </p:cxnSp>
          <p:cxnSp>
            <p:nvCxnSpPr>
              <p:cNvPr id="176" name="Straight Connector 175">
                <a:extLst>
                  <a:ext uri="{FF2B5EF4-FFF2-40B4-BE49-F238E27FC236}">
                    <a16:creationId xmlns:a16="http://schemas.microsoft.com/office/drawing/2014/main" id="{1BB03870-6448-F384-9B80-9370F70FA0A5}"/>
                  </a:ext>
                </a:extLst>
              </p:cNvPr>
              <p:cNvCxnSpPr>
                <a:cxnSpLocks/>
              </p:cNvCxnSpPr>
              <p:nvPr/>
            </p:nvCxnSpPr>
            <p:spPr>
              <a:xfrm rot="18900000" flipV="1">
                <a:off x="1844231" y="869163"/>
                <a:ext cx="0" cy="90000"/>
              </a:xfrm>
              <a:prstGeom prst="line">
                <a:avLst/>
              </a:prstGeom>
              <a:noFill/>
              <a:ln w="9525" cap="flat" cmpd="sng" algn="ctr">
                <a:solidFill>
                  <a:srgbClr val="4472C4">
                    <a:shade val="95000"/>
                    <a:satMod val="105000"/>
                    <a:alpha val="40000"/>
                  </a:srgbClr>
                </a:solidFill>
                <a:prstDash val="solid"/>
                <a:miter/>
              </a:ln>
              <a:effectLst/>
            </p:spPr>
          </p:cxnSp>
        </p:grpSp>
        <p:grpSp>
          <p:nvGrpSpPr>
            <p:cNvPr id="162" name="Group 161">
              <a:extLst>
                <a:ext uri="{FF2B5EF4-FFF2-40B4-BE49-F238E27FC236}">
                  <a16:creationId xmlns:a16="http://schemas.microsoft.com/office/drawing/2014/main" id="{E580F844-C6B9-3D7B-52AC-9F25DD20528F}"/>
                </a:ext>
              </a:extLst>
            </p:cNvPr>
            <p:cNvGrpSpPr/>
            <p:nvPr/>
          </p:nvGrpSpPr>
          <p:grpSpPr>
            <a:xfrm flipV="1">
              <a:off x="508886" y="907308"/>
              <a:ext cx="68712" cy="92593"/>
              <a:chOff x="1844231" y="869163"/>
              <a:chExt cx="108640" cy="146399"/>
            </a:xfrm>
          </p:grpSpPr>
          <p:cxnSp>
            <p:nvCxnSpPr>
              <p:cNvPr id="171" name="Straight Connector 170">
                <a:extLst>
                  <a:ext uri="{FF2B5EF4-FFF2-40B4-BE49-F238E27FC236}">
                    <a16:creationId xmlns:a16="http://schemas.microsoft.com/office/drawing/2014/main" id="{2539041C-F3BD-F8F3-54CE-1DBE69BA73E0}"/>
                  </a:ext>
                </a:extLst>
              </p:cNvPr>
              <p:cNvCxnSpPr/>
              <p:nvPr/>
            </p:nvCxnSpPr>
            <p:spPr>
              <a:xfrm>
                <a:off x="1876425" y="871562"/>
                <a:ext cx="0" cy="144000"/>
              </a:xfrm>
              <a:prstGeom prst="line">
                <a:avLst/>
              </a:prstGeom>
              <a:noFill/>
              <a:ln w="9525" cap="flat" cmpd="sng" algn="ctr">
                <a:solidFill>
                  <a:srgbClr val="4472C4">
                    <a:shade val="95000"/>
                    <a:satMod val="105000"/>
                    <a:alpha val="40000"/>
                  </a:srgbClr>
                </a:solidFill>
                <a:prstDash val="solid"/>
                <a:miter/>
              </a:ln>
              <a:effectLst/>
            </p:spPr>
          </p:cxnSp>
          <p:cxnSp>
            <p:nvCxnSpPr>
              <p:cNvPr id="172" name="Straight Connector 171">
                <a:extLst>
                  <a:ext uri="{FF2B5EF4-FFF2-40B4-BE49-F238E27FC236}">
                    <a16:creationId xmlns:a16="http://schemas.microsoft.com/office/drawing/2014/main" id="{E0D7E734-C806-B65A-B0F8-660E09437B8B}"/>
                  </a:ext>
                </a:extLst>
              </p:cNvPr>
              <p:cNvCxnSpPr>
                <a:cxnSpLocks/>
              </p:cNvCxnSpPr>
              <p:nvPr/>
            </p:nvCxnSpPr>
            <p:spPr>
              <a:xfrm rot="2700000">
                <a:off x="1907871" y="872338"/>
                <a:ext cx="0" cy="90000"/>
              </a:xfrm>
              <a:prstGeom prst="line">
                <a:avLst/>
              </a:prstGeom>
              <a:noFill/>
              <a:ln w="9525" cap="flat" cmpd="sng" algn="ctr">
                <a:solidFill>
                  <a:srgbClr val="4472C4">
                    <a:shade val="95000"/>
                    <a:satMod val="105000"/>
                    <a:alpha val="40000"/>
                  </a:srgbClr>
                </a:solidFill>
                <a:prstDash val="solid"/>
                <a:miter/>
              </a:ln>
              <a:effectLst/>
            </p:spPr>
          </p:cxnSp>
          <p:cxnSp>
            <p:nvCxnSpPr>
              <p:cNvPr id="173" name="Straight Connector 172">
                <a:extLst>
                  <a:ext uri="{FF2B5EF4-FFF2-40B4-BE49-F238E27FC236}">
                    <a16:creationId xmlns:a16="http://schemas.microsoft.com/office/drawing/2014/main" id="{1CD64BCD-3898-A317-4372-697438B01B1E}"/>
                  </a:ext>
                </a:extLst>
              </p:cNvPr>
              <p:cNvCxnSpPr>
                <a:cxnSpLocks/>
              </p:cNvCxnSpPr>
              <p:nvPr/>
            </p:nvCxnSpPr>
            <p:spPr>
              <a:xfrm rot="18900000" flipV="1">
                <a:off x="1844231" y="869163"/>
                <a:ext cx="0" cy="90000"/>
              </a:xfrm>
              <a:prstGeom prst="line">
                <a:avLst/>
              </a:prstGeom>
              <a:noFill/>
              <a:ln w="9525" cap="flat" cmpd="sng" algn="ctr">
                <a:solidFill>
                  <a:srgbClr val="4472C4">
                    <a:shade val="95000"/>
                    <a:satMod val="105000"/>
                    <a:alpha val="40000"/>
                  </a:srgbClr>
                </a:solidFill>
                <a:prstDash val="solid"/>
                <a:miter/>
              </a:ln>
              <a:effectLst/>
            </p:spPr>
          </p:cxnSp>
        </p:grpSp>
        <p:grpSp>
          <p:nvGrpSpPr>
            <p:cNvPr id="163" name="Group 162">
              <a:extLst>
                <a:ext uri="{FF2B5EF4-FFF2-40B4-BE49-F238E27FC236}">
                  <a16:creationId xmlns:a16="http://schemas.microsoft.com/office/drawing/2014/main" id="{560224C6-5DE3-2782-24D2-27257EB821A6}"/>
                </a:ext>
              </a:extLst>
            </p:cNvPr>
            <p:cNvGrpSpPr/>
            <p:nvPr/>
          </p:nvGrpSpPr>
          <p:grpSpPr>
            <a:xfrm flipV="1">
              <a:off x="748592" y="632784"/>
              <a:ext cx="68712" cy="92593"/>
              <a:chOff x="1844231" y="869163"/>
              <a:chExt cx="108640" cy="146399"/>
            </a:xfrm>
          </p:grpSpPr>
          <p:cxnSp>
            <p:nvCxnSpPr>
              <p:cNvPr id="168" name="Straight Connector 167">
                <a:extLst>
                  <a:ext uri="{FF2B5EF4-FFF2-40B4-BE49-F238E27FC236}">
                    <a16:creationId xmlns:a16="http://schemas.microsoft.com/office/drawing/2014/main" id="{1A3BD4A9-7A10-A54E-D24C-1A1FB7EB6837}"/>
                  </a:ext>
                </a:extLst>
              </p:cNvPr>
              <p:cNvCxnSpPr/>
              <p:nvPr/>
            </p:nvCxnSpPr>
            <p:spPr>
              <a:xfrm>
                <a:off x="1876425" y="871562"/>
                <a:ext cx="0" cy="144000"/>
              </a:xfrm>
              <a:prstGeom prst="line">
                <a:avLst/>
              </a:prstGeom>
              <a:noFill/>
              <a:ln w="9525" cap="flat" cmpd="sng" algn="ctr">
                <a:solidFill>
                  <a:srgbClr val="4472C4">
                    <a:shade val="95000"/>
                    <a:satMod val="105000"/>
                    <a:alpha val="40000"/>
                  </a:srgbClr>
                </a:solidFill>
                <a:prstDash val="solid"/>
                <a:miter/>
              </a:ln>
              <a:effectLst/>
            </p:spPr>
          </p:cxnSp>
          <p:cxnSp>
            <p:nvCxnSpPr>
              <p:cNvPr id="169" name="Straight Connector 168">
                <a:extLst>
                  <a:ext uri="{FF2B5EF4-FFF2-40B4-BE49-F238E27FC236}">
                    <a16:creationId xmlns:a16="http://schemas.microsoft.com/office/drawing/2014/main" id="{74176C8C-5349-808C-346A-4428C54DF580}"/>
                  </a:ext>
                </a:extLst>
              </p:cNvPr>
              <p:cNvCxnSpPr>
                <a:cxnSpLocks/>
              </p:cNvCxnSpPr>
              <p:nvPr/>
            </p:nvCxnSpPr>
            <p:spPr>
              <a:xfrm rot="2700000">
                <a:off x="1907871" y="872338"/>
                <a:ext cx="0" cy="90000"/>
              </a:xfrm>
              <a:prstGeom prst="line">
                <a:avLst/>
              </a:prstGeom>
              <a:noFill/>
              <a:ln w="9525" cap="flat" cmpd="sng" algn="ctr">
                <a:solidFill>
                  <a:srgbClr val="4472C4">
                    <a:shade val="95000"/>
                    <a:satMod val="105000"/>
                    <a:alpha val="40000"/>
                  </a:srgbClr>
                </a:solidFill>
                <a:prstDash val="solid"/>
                <a:miter/>
              </a:ln>
              <a:effectLst/>
            </p:spPr>
          </p:cxnSp>
          <p:cxnSp>
            <p:nvCxnSpPr>
              <p:cNvPr id="170" name="Straight Connector 169">
                <a:extLst>
                  <a:ext uri="{FF2B5EF4-FFF2-40B4-BE49-F238E27FC236}">
                    <a16:creationId xmlns:a16="http://schemas.microsoft.com/office/drawing/2014/main" id="{90F586C6-62B7-8E17-2510-53079D573380}"/>
                  </a:ext>
                </a:extLst>
              </p:cNvPr>
              <p:cNvCxnSpPr>
                <a:cxnSpLocks/>
              </p:cNvCxnSpPr>
              <p:nvPr/>
            </p:nvCxnSpPr>
            <p:spPr>
              <a:xfrm rot="18900000" flipV="1">
                <a:off x="1844231" y="869163"/>
                <a:ext cx="0" cy="90000"/>
              </a:xfrm>
              <a:prstGeom prst="line">
                <a:avLst/>
              </a:prstGeom>
              <a:noFill/>
              <a:ln w="9525" cap="flat" cmpd="sng" algn="ctr">
                <a:solidFill>
                  <a:srgbClr val="4472C4">
                    <a:shade val="95000"/>
                    <a:satMod val="105000"/>
                    <a:alpha val="40000"/>
                  </a:srgbClr>
                </a:solidFill>
                <a:prstDash val="solid"/>
                <a:miter/>
              </a:ln>
              <a:effectLst/>
            </p:spPr>
          </p:cxnSp>
        </p:grpSp>
        <p:grpSp>
          <p:nvGrpSpPr>
            <p:cNvPr id="164" name="Group 163">
              <a:extLst>
                <a:ext uri="{FF2B5EF4-FFF2-40B4-BE49-F238E27FC236}">
                  <a16:creationId xmlns:a16="http://schemas.microsoft.com/office/drawing/2014/main" id="{B7D94EF3-9CE0-01EB-0275-1D74FF54C385}"/>
                </a:ext>
              </a:extLst>
            </p:cNvPr>
            <p:cNvGrpSpPr/>
            <p:nvPr/>
          </p:nvGrpSpPr>
          <p:grpSpPr>
            <a:xfrm flipV="1">
              <a:off x="854915" y="513530"/>
              <a:ext cx="68712" cy="92593"/>
              <a:chOff x="1844231" y="869163"/>
              <a:chExt cx="108640" cy="146399"/>
            </a:xfrm>
          </p:grpSpPr>
          <p:cxnSp>
            <p:nvCxnSpPr>
              <p:cNvPr id="165" name="Straight Connector 164">
                <a:extLst>
                  <a:ext uri="{FF2B5EF4-FFF2-40B4-BE49-F238E27FC236}">
                    <a16:creationId xmlns:a16="http://schemas.microsoft.com/office/drawing/2014/main" id="{213851DC-176C-F6D7-B812-A5684DD6B9FC}"/>
                  </a:ext>
                </a:extLst>
              </p:cNvPr>
              <p:cNvCxnSpPr/>
              <p:nvPr/>
            </p:nvCxnSpPr>
            <p:spPr>
              <a:xfrm>
                <a:off x="1876425" y="871562"/>
                <a:ext cx="0" cy="144000"/>
              </a:xfrm>
              <a:prstGeom prst="line">
                <a:avLst/>
              </a:prstGeom>
              <a:noFill/>
              <a:ln w="9525" cap="flat" cmpd="sng" algn="ctr">
                <a:solidFill>
                  <a:srgbClr val="4472C4">
                    <a:shade val="95000"/>
                    <a:satMod val="105000"/>
                    <a:alpha val="40000"/>
                  </a:srgbClr>
                </a:solidFill>
                <a:prstDash val="solid"/>
                <a:miter/>
              </a:ln>
              <a:effectLst/>
            </p:spPr>
          </p:cxnSp>
          <p:cxnSp>
            <p:nvCxnSpPr>
              <p:cNvPr id="166" name="Straight Connector 165">
                <a:extLst>
                  <a:ext uri="{FF2B5EF4-FFF2-40B4-BE49-F238E27FC236}">
                    <a16:creationId xmlns:a16="http://schemas.microsoft.com/office/drawing/2014/main" id="{243DC0E1-B4D6-42A2-840D-1CC77EB00055}"/>
                  </a:ext>
                </a:extLst>
              </p:cNvPr>
              <p:cNvCxnSpPr>
                <a:cxnSpLocks/>
              </p:cNvCxnSpPr>
              <p:nvPr/>
            </p:nvCxnSpPr>
            <p:spPr>
              <a:xfrm rot="2700000">
                <a:off x="1907871" y="872338"/>
                <a:ext cx="0" cy="90000"/>
              </a:xfrm>
              <a:prstGeom prst="line">
                <a:avLst/>
              </a:prstGeom>
              <a:noFill/>
              <a:ln w="9525" cap="flat" cmpd="sng" algn="ctr">
                <a:solidFill>
                  <a:srgbClr val="4472C4">
                    <a:shade val="95000"/>
                    <a:satMod val="105000"/>
                    <a:alpha val="40000"/>
                  </a:srgbClr>
                </a:solidFill>
                <a:prstDash val="solid"/>
                <a:miter/>
              </a:ln>
              <a:effectLst/>
            </p:spPr>
          </p:cxnSp>
          <p:cxnSp>
            <p:nvCxnSpPr>
              <p:cNvPr id="167" name="Straight Connector 166">
                <a:extLst>
                  <a:ext uri="{FF2B5EF4-FFF2-40B4-BE49-F238E27FC236}">
                    <a16:creationId xmlns:a16="http://schemas.microsoft.com/office/drawing/2014/main" id="{C807D4CB-0334-F8C1-0326-A19830783322}"/>
                  </a:ext>
                </a:extLst>
              </p:cNvPr>
              <p:cNvCxnSpPr>
                <a:cxnSpLocks/>
              </p:cNvCxnSpPr>
              <p:nvPr/>
            </p:nvCxnSpPr>
            <p:spPr>
              <a:xfrm rot="18900000" flipV="1">
                <a:off x="1844231" y="869163"/>
                <a:ext cx="0" cy="90000"/>
              </a:xfrm>
              <a:prstGeom prst="line">
                <a:avLst/>
              </a:prstGeom>
              <a:noFill/>
              <a:ln w="9525" cap="flat" cmpd="sng" algn="ctr">
                <a:solidFill>
                  <a:srgbClr val="4472C4">
                    <a:shade val="95000"/>
                    <a:satMod val="105000"/>
                    <a:alpha val="40000"/>
                  </a:srgbClr>
                </a:solidFill>
                <a:prstDash val="solid"/>
                <a:miter/>
              </a:ln>
              <a:effectLst/>
            </p:spPr>
          </p:cxnSp>
        </p:grpSp>
      </p:grpSp>
      <mc:AlternateContent xmlns:mc="http://schemas.openxmlformats.org/markup-compatibility/2006" xmlns:a14="http://schemas.microsoft.com/office/drawing/2010/main">
        <mc:Choice Requires="a14">
          <p:sp>
            <p:nvSpPr>
              <p:cNvPr id="213" name="TextBox 212">
                <a:extLst>
                  <a:ext uri="{FF2B5EF4-FFF2-40B4-BE49-F238E27FC236}">
                    <a16:creationId xmlns:a16="http://schemas.microsoft.com/office/drawing/2014/main" id="{07D93136-1893-7D2E-8031-153A3827ECD6}"/>
                  </a:ext>
                </a:extLst>
              </p:cNvPr>
              <p:cNvSpPr txBox="1"/>
              <p:nvPr/>
            </p:nvSpPr>
            <p:spPr>
              <a:xfrm>
                <a:off x="9081855" y="2898027"/>
                <a:ext cx="175894" cy="273614"/>
              </a:xfrm>
              <a:prstGeom prst="rect">
                <a:avLst/>
              </a:prstGeom>
              <a:noFill/>
            </p:spPr>
            <p:txBody>
              <a:bodyPr wrap="none" lIns="0" tIns="0" rIns="0" bIns="0" rtlCol="0">
                <a:spAutoFit/>
              </a:bodyPr>
              <a:lstStyle/>
              <a:p>
                <a:pPr defTabSz="457200"/>
                <a14:m>
                  <m:oMathPara xmlns:m="http://schemas.openxmlformats.org/officeDocument/2006/math">
                    <m:oMathParaPr>
                      <m:jc m:val="centerGroup"/>
                    </m:oMathParaPr>
                    <m:oMath xmlns:m="http://schemas.openxmlformats.org/officeDocument/2006/math">
                      <m:r>
                        <a:rPr lang="de-DE" sz="1400" i="1" smtClean="0">
                          <a:solidFill>
                            <a:prstClr val="black"/>
                          </a:solidFill>
                          <a:latin typeface="Cambria Math" panose="02040503050406030204" pitchFamily="18" charset="0"/>
                        </a:rPr>
                        <m:t>𝑥</m:t>
                      </m:r>
                    </m:oMath>
                  </m:oMathPara>
                </a14:m>
                <a:endParaRPr lang="LID4096" sz="1400" dirty="0">
                  <a:solidFill>
                    <a:prstClr val="black"/>
                  </a:solidFill>
                  <a:latin typeface="Aptos" panose="02110004020202020204"/>
                </a:endParaRPr>
              </a:p>
            </p:txBody>
          </p:sp>
        </mc:Choice>
        <mc:Fallback xmlns="">
          <p:sp>
            <p:nvSpPr>
              <p:cNvPr id="213" name="TextBox 212">
                <a:extLst>
                  <a:ext uri="{FF2B5EF4-FFF2-40B4-BE49-F238E27FC236}">
                    <a16:creationId xmlns:a16="http://schemas.microsoft.com/office/drawing/2014/main" id="{07D93136-1893-7D2E-8031-153A3827ECD6}"/>
                  </a:ext>
                </a:extLst>
              </p:cNvPr>
              <p:cNvSpPr txBox="1">
                <a:spLocks noRot="1" noChangeAspect="1" noMove="1" noResize="1" noEditPoints="1" noAdjustHandles="1" noChangeArrowheads="1" noChangeShapeType="1" noTextEdit="1"/>
              </p:cNvSpPr>
              <p:nvPr/>
            </p:nvSpPr>
            <p:spPr>
              <a:xfrm>
                <a:off x="9081855" y="2898027"/>
                <a:ext cx="175894" cy="273614"/>
              </a:xfrm>
              <a:prstGeom prst="rect">
                <a:avLst/>
              </a:prstGeom>
              <a:blipFill>
                <a:blip r:embed="rId6"/>
                <a:stretch>
                  <a:fillRect l="-6897"/>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214" name="TextBox 213">
                <a:extLst>
                  <a:ext uri="{FF2B5EF4-FFF2-40B4-BE49-F238E27FC236}">
                    <a16:creationId xmlns:a16="http://schemas.microsoft.com/office/drawing/2014/main" id="{35231CBA-E128-B19B-F4C2-4DE1DEC56D1F}"/>
                  </a:ext>
                </a:extLst>
              </p:cNvPr>
              <p:cNvSpPr txBox="1"/>
              <p:nvPr/>
            </p:nvSpPr>
            <p:spPr>
              <a:xfrm>
                <a:off x="9212786" y="775545"/>
                <a:ext cx="160666" cy="273614"/>
              </a:xfrm>
              <a:prstGeom prst="rect">
                <a:avLst/>
              </a:prstGeom>
              <a:noFill/>
            </p:spPr>
            <p:txBody>
              <a:bodyPr wrap="none" lIns="0" tIns="0" rIns="0" bIns="0" rtlCol="0">
                <a:spAutoFit/>
              </a:bodyPr>
              <a:lstStyle/>
              <a:p>
                <a:pPr defTabSz="457200"/>
                <a14:m>
                  <m:oMathPara xmlns:m="http://schemas.openxmlformats.org/officeDocument/2006/math">
                    <m:oMathParaPr>
                      <m:jc m:val="centerGroup"/>
                    </m:oMathParaPr>
                    <m:oMath xmlns:m="http://schemas.openxmlformats.org/officeDocument/2006/math">
                      <m:r>
                        <a:rPr lang="de-DE" sz="1400" i="1" smtClean="0">
                          <a:solidFill>
                            <a:prstClr val="black"/>
                          </a:solidFill>
                          <a:latin typeface="Cambria Math" panose="02040503050406030204" pitchFamily="18" charset="0"/>
                        </a:rPr>
                        <m:t>𝑧</m:t>
                      </m:r>
                    </m:oMath>
                  </m:oMathPara>
                </a14:m>
                <a:endParaRPr lang="LID4096" sz="1400" dirty="0">
                  <a:solidFill>
                    <a:prstClr val="black"/>
                  </a:solidFill>
                  <a:latin typeface="Aptos" panose="02110004020202020204"/>
                </a:endParaRPr>
              </a:p>
            </p:txBody>
          </p:sp>
        </mc:Choice>
        <mc:Fallback xmlns="">
          <p:sp>
            <p:nvSpPr>
              <p:cNvPr id="214" name="TextBox 213">
                <a:extLst>
                  <a:ext uri="{FF2B5EF4-FFF2-40B4-BE49-F238E27FC236}">
                    <a16:creationId xmlns:a16="http://schemas.microsoft.com/office/drawing/2014/main" id="{35231CBA-E128-B19B-F4C2-4DE1DEC56D1F}"/>
                  </a:ext>
                </a:extLst>
              </p:cNvPr>
              <p:cNvSpPr txBox="1">
                <a:spLocks noRot="1" noChangeAspect="1" noMove="1" noResize="1" noEditPoints="1" noAdjustHandles="1" noChangeArrowheads="1" noChangeShapeType="1" noTextEdit="1"/>
              </p:cNvSpPr>
              <p:nvPr/>
            </p:nvSpPr>
            <p:spPr>
              <a:xfrm>
                <a:off x="9212786" y="775545"/>
                <a:ext cx="160666" cy="273614"/>
              </a:xfrm>
              <a:prstGeom prst="rect">
                <a:avLst/>
              </a:prstGeom>
              <a:blipFill>
                <a:blip r:embed="rId7"/>
                <a:stretch>
                  <a:fillRect l="-3704" r="-3704"/>
                </a:stretch>
              </a:blipFill>
            </p:spPr>
            <p:txBody>
              <a:bodyPr/>
              <a:lstStyle/>
              <a:p>
                <a:r>
                  <a:rPr lang="LID4096">
                    <a:noFill/>
                  </a:rPr>
                  <a:t> </a:t>
                </a:r>
              </a:p>
            </p:txBody>
          </p:sp>
        </mc:Fallback>
      </mc:AlternateContent>
      <p:cxnSp>
        <p:nvCxnSpPr>
          <p:cNvPr id="215" name="Straight Connector 214">
            <a:extLst>
              <a:ext uri="{FF2B5EF4-FFF2-40B4-BE49-F238E27FC236}">
                <a16:creationId xmlns:a16="http://schemas.microsoft.com/office/drawing/2014/main" id="{0254F4D9-F297-E3B5-392B-6432C84991E1}"/>
              </a:ext>
            </a:extLst>
          </p:cNvPr>
          <p:cNvCxnSpPr>
            <a:cxnSpLocks/>
          </p:cNvCxnSpPr>
          <p:nvPr/>
        </p:nvCxnSpPr>
        <p:spPr>
          <a:xfrm flipH="1" flipV="1">
            <a:off x="10382484" y="432820"/>
            <a:ext cx="1246730" cy="1973731"/>
          </a:xfrm>
          <a:prstGeom prst="line">
            <a:avLst/>
          </a:prstGeom>
          <a:noFill/>
          <a:ln w="12700" cap="flat" cmpd="sng" algn="ctr">
            <a:solidFill>
              <a:sysClr val="windowText" lastClr="000000"/>
            </a:solidFill>
            <a:prstDash val="dash"/>
            <a:miter lim="800000"/>
          </a:ln>
          <a:effectLst/>
        </p:spPr>
      </p:cxnSp>
      <mc:AlternateContent xmlns:mc="http://schemas.openxmlformats.org/markup-compatibility/2006" xmlns:a14="http://schemas.microsoft.com/office/drawing/2010/main">
        <mc:Choice Requires="a14">
          <p:sp>
            <p:nvSpPr>
              <p:cNvPr id="216" name="TextBox 215">
                <a:extLst>
                  <a:ext uri="{FF2B5EF4-FFF2-40B4-BE49-F238E27FC236}">
                    <a16:creationId xmlns:a16="http://schemas.microsoft.com/office/drawing/2014/main" id="{1C285B24-8729-3F85-2F3D-65F624FBA225}"/>
                  </a:ext>
                </a:extLst>
              </p:cNvPr>
              <p:cNvSpPr txBox="1"/>
              <p:nvPr/>
            </p:nvSpPr>
            <p:spPr>
              <a:xfrm>
                <a:off x="10570418" y="453978"/>
                <a:ext cx="159037" cy="234526"/>
              </a:xfrm>
              <a:prstGeom prst="rect">
                <a:avLst/>
              </a:prstGeom>
              <a:solidFill>
                <a:sysClr val="window" lastClr="FFFFFF">
                  <a:alpha val="85000"/>
                </a:sysClr>
              </a:solidFill>
            </p:spPr>
            <p:txBody>
              <a:bodyPr wrap="none" lIns="0" tIns="0" rIns="0" bIns="0"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GB" sz="1200" b="0" i="1"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𝜗</m:t>
                      </m:r>
                    </m:oMath>
                  </m:oMathPara>
                </a14:m>
                <a:endParaRPr kumimoji="0" lang="LID4096" sz="1200" b="0" i="0" u="none" strike="noStrike" kern="0" cap="none" spc="0" normalizeH="0" baseline="0" noProof="0" dirty="0">
                  <a:ln>
                    <a:noFill/>
                  </a:ln>
                  <a:solidFill>
                    <a:prstClr val="black"/>
                  </a:solidFill>
                  <a:effectLst/>
                  <a:uLnTx/>
                  <a:uFillTx/>
                  <a:latin typeface="Aptos" panose="02110004020202020204"/>
                </a:endParaRPr>
              </a:p>
            </p:txBody>
          </p:sp>
        </mc:Choice>
        <mc:Fallback xmlns="">
          <p:sp>
            <p:nvSpPr>
              <p:cNvPr id="216" name="TextBox 215">
                <a:extLst>
                  <a:ext uri="{FF2B5EF4-FFF2-40B4-BE49-F238E27FC236}">
                    <a16:creationId xmlns:a16="http://schemas.microsoft.com/office/drawing/2014/main" id="{1C285B24-8729-3F85-2F3D-65F624FBA225}"/>
                  </a:ext>
                </a:extLst>
              </p:cNvPr>
              <p:cNvSpPr txBox="1">
                <a:spLocks noRot="1" noChangeAspect="1" noMove="1" noResize="1" noEditPoints="1" noAdjustHandles="1" noChangeArrowheads="1" noChangeShapeType="1" noTextEdit="1"/>
              </p:cNvSpPr>
              <p:nvPr/>
            </p:nvSpPr>
            <p:spPr>
              <a:xfrm>
                <a:off x="10570418" y="453978"/>
                <a:ext cx="159037" cy="234526"/>
              </a:xfrm>
              <a:prstGeom prst="rect">
                <a:avLst/>
              </a:prstGeom>
              <a:blipFill>
                <a:blip r:embed="rId8"/>
                <a:stretch>
                  <a:fillRect l="-15385" r="-11538"/>
                </a:stretch>
              </a:blipFill>
            </p:spPr>
            <p:txBody>
              <a:bodyPr/>
              <a:lstStyle/>
              <a:p>
                <a:r>
                  <a:rPr lang="LID4096">
                    <a:noFill/>
                  </a:rPr>
                  <a:t> </a:t>
                </a:r>
              </a:p>
            </p:txBody>
          </p:sp>
        </mc:Fallback>
      </mc:AlternateContent>
      <p:sp>
        <p:nvSpPr>
          <p:cNvPr id="217" name="Partial Circle 216">
            <a:extLst>
              <a:ext uri="{FF2B5EF4-FFF2-40B4-BE49-F238E27FC236}">
                <a16:creationId xmlns:a16="http://schemas.microsoft.com/office/drawing/2014/main" id="{493706FD-B900-5708-5A10-25D70A5FD1E4}"/>
              </a:ext>
            </a:extLst>
          </p:cNvPr>
          <p:cNvSpPr/>
          <p:nvPr/>
        </p:nvSpPr>
        <p:spPr>
          <a:xfrm>
            <a:off x="10114297" y="165311"/>
            <a:ext cx="548619" cy="561096"/>
          </a:xfrm>
          <a:prstGeom prst="pie">
            <a:avLst>
              <a:gd name="adj1" fmla="val 3382064"/>
              <a:gd name="adj2" fmla="val 5473174"/>
            </a:avLst>
          </a:prstGeom>
          <a:solidFill>
            <a:srgbClr val="E8E8E8"/>
          </a:solidFill>
          <a:ln w="12700" cap="flat" cmpd="sng" algn="ctr">
            <a:solidFill>
              <a:srgbClr val="156082">
                <a:shade val="15000"/>
              </a:srgbClr>
            </a:solidFill>
            <a:prstDash val="sysDash"/>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black"/>
              </a:solidFill>
              <a:effectLst/>
              <a:uLnTx/>
              <a:uFillTx/>
              <a:latin typeface="Aptos" panose="02110004020202020204"/>
              <a:ea typeface="+mn-ea"/>
              <a:cs typeface="+mn-cs"/>
            </a:endParaRPr>
          </a:p>
        </p:txBody>
      </p:sp>
      <mc:AlternateContent xmlns:mc="http://schemas.openxmlformats.org/markup-compatibility/2006" xmlns:a14="http://schemas.microsoft.com/office/drawing/2010/main">
        <mc:Choice Requires="a14">
          <p:sp>
            <p:nvSpPr>
              <p:cNvPr id="218" name="TextBox 217">
                <a:extLst>
                  <a:ext uri="{FF2B5EF4-FFF2-40B4-BE49-F238E27FC236}">
                    <a16:creationId xmlns:a16="http://schemas.microsoft.com/office/drawing/2014/main" id="{B6BE9FC4-1328-BED0-328B-699F50509A08}"/>
                  </a:ext>
                </a:extLst>
              </p:cNvPr>
              <p:cNvSpPr txBox="1"/>
              <p:nvPr/>
            </p:nvSpPr>
            <p:spPr>
              <a:xfrm>
                <a:off x="10063988" y="933695"/>
                <a:ext cx="177279" cy="234526"/>
              </a:xfrm>
              <a:prstGeom prst="rect">
                <a:avLst/>
              </a:prstGeom>
              <a:solidFill>
                <a:sysClr val="window" lastClr="FFFFFF">
                  <a:alpha val="85000"/>
                </a:sysClr>
              </a:solidFill>
            </p:spPr>
            <p:txBody>
              <a:bodyPr wrap="none" lIns="0" tIns="0" rIns="0" bIns="0"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GB" sz="1200" b="0" i="1"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𝜑</m:t>
                      </m:r>
                    </m:oMath>
                  </m:oMathPara>
                </a14:m>
                <a:endParaRPr kumimoji="0" lang="LID4096" sz="1200" b="0" i="0" u="none" strike="noStrike" kern="0" cap="none" spc="0" normalizeH="0" baseline="0" noProof="0" dirty="0">
                  <a:ln>
                    <a:noFill/>
                  </a:ln>
                  <a:solidFill>
                    <a:prstClr val="black"/>
                  </a:solidFill>
                  <a:effectLst/>
                  <a:uLnTx/>
                  <a:uFillTx/>
                  <a:latin typeface="Aptos" panose="02110004020202020204"/>
                </a:endParaRPr>
              </a:p>
            </p:txBody>
          </p:sp>
        </mc:Choice>
        <mc:Fallback xmlns="">
          <p:sp>
            <p:nvSpPr>
              <p:cNvPr id="218" name="TextBox 217">
                <a:extLst>
                  <a:ext uri="{FF2B5EF4-FFF2-40B4-BE49-F238E27FC236}">
                    <a16:creationId xmlns:a16="http://schemas.microsoft.com/office/drawing/2014/main" id="{B6BE9FC4-1328-BED0-328B-699F50509A08}"/>
                  </a:ext>
                </a:extLst>
              </p:cNvPr>
              <p:cNvSpPr txBox="1">
                <a:spLocks noRot="1" noChangeAspect="1" noMove="1" noResize="1" noEditPoints="1" noAdjustHandles="1" noChangeArrowheads="1" noChangeShapeType="1" noTextEdit="1"/>
              </p:cNvSpPr>
              <p:nvPr/>
            </p:nvSpPr>
            <p:spPr>
              <a:xfrm>
                <a:off x="10063988" y="933695"/>
                <a:ext cx="177279" cy="234526"/>
              </a:xfrm>
              <a:prstGeom prst="rect">
                <a:avLst/>
              </a:prstGeom>
              <a:blipFill>
                <a:blip r:embed="rId9"/>
                <a:stretch>
                  <a:fillRect l="-10345" r="-10345"/>
                </a:stretch>
              </a:blipFill>
            </p:spPr>
            <p:txBody>
              <a:bodyPr/>
              <a:lstStyle/>
              <a:p>
                <a:r>
                  <a:rPr lang="LID4096">
                    <a:noFill/>
                  </a:rPr>
                  <a:t> </a:t>
                </a:r>
              </a:p>
            </p:txBody>
          </p:sp>
        </mc:Fallback>
      </mc:AlternateContent>
      <p:cxnSp>
        <p:nvCxnSpPr>
          <p:cNvPr id="219" name="Straight Arrow Connector 218">
            <a:extLst>
              <a:ext uri="{FF2B5EF4-FFF2-40B4-BE49-F238E27FC236}">
                <a16:creationId xmlns:a16="http://schemas.microsoft.com/office/drawing/2014/main" id="{54231D8B-0CDC-55A9-3B61-C773727A2CAC}"/>
              </a:ext>
            </a:extLst>
          </p:cNvPr>
          <p:cNvCxnSpPr>
            <a:cxnSpLocks/>
          </p:cNvCxnSpPr>
          <p:nvPr/>
        </p:nvCxnSpPr>
        <p:spPr>
          <a:xfrm>
            <a:off x="9518379" y="2237313"/>
            <a:ext cx="2592000" cy="0"/>
          </a:xfrm>
          <a:prstGeom prst="straightConnector1">
            <a:avLst/>
          </a:prstGeom>
          <a:noFill/>
          <a:ln w="12700" cap="flat" cmpd="sng" algn="ctr">
            <a:solidFill>
              <a:sysClr val="windowText" lastClr="000000"/>
            </a:solidFill>
            <a:prstDash val="solid"/>
            <a:miter lim="800000"/>
            <a:tailEnd type="triangle" w="med" len="med"/>
          </a:ln>
          <a:effectLst/>
        </p:spPr>
      </p:cxnSp>
      <mc:AlternateContent xmlns:mc="http://schemas.openxmlformats.org/markup-compatibility/2006" xmlns:a14="http://schemas.microsoft.com/office/drawing/2010/main">
        <mc:Choice Requires="a14">
          <p:sp>
            <p:nvSpPr>
              <p:cNvPr id="220" name="TextBox 219">
                <a:extLst>
                  <a:ext uri="{FF2B5EF4-FFF2-40B4-BE49-F238E27FC236}">
                    <a16:creationId xmlns:a16="http://schemas.microsoft.com/office/drawing/2014/main" id="{352D4AB6-377C-62AA-DA2C-A0D43F0AEBED}"/>
                  </a:ext>
                </a:extLst>
              </p:cNvPr>
              <p:cNvSpPr txBox="1"/>
              <p:nvPr/>
            </p:nvSpPr>
            <p:spPr>
              <a:xfrm>
                <a:off x="12013012" y="2230893"/>
                <a:ext cx="178989" cy="273614"/>
              </a:xfrm>
              <a:prstGeom prst="rect">
                <a:avLst/>
              </a:prstGeom>
              <a:noFill/>
            </p:spPr>
            <p:txBody>
              <a:bodyPr wrap="none" lIns="0" tIns="0" rIns="0" bIns="0" rtlCol="0">
                <a:spAutoFit/>
              </a:bodyPr>
              <a:lstStyle/>
              <a:p>
                <a:pPr defTabSz="457200"/>
                <a14:m>
                  <m:oMathPara xmlns:m="http://schemas.openxmlformats.org/officeDocument/2006/math">
                    <m:oMathParaPr>
                      <m:jc m:val="centerGroup"/>
                    </m:oMathParaPr>
                    <m:oMath xmlns:m="http://schemas.openxmlformats.org/officeDocument/2006/math">
                      <m:r>
                        <a:rPr lang="de-DE" sz="1400" i="1" smtClean="0">
                          <a:solidFill>
                            <a:prstClr val="black"/>
                          </a:solidFill>
                          <a:latin typeface="Cambria Math" panose="02040503050406030204" pitchFamily="18" charset="0"/>
                        </a:rPr>
                        <m:t>𝑦</m:t>
                      </m:r>
                    </m:oMath>
                  </m:oMathPara>
                </a14:m>
                <a:endParaRPr lang="LID4096" sz="1400" dirty="0">
                  <a:solidFill>
                    <a:prstClr val="black"/>
                  </a:solidFill>
                  <a:latin typeface="Aptos" panose="02110004020202020204"/>
                </a:endParaRPr>
              </a:p>
            </p:txBody>
          </p:sp>
        </mc:Choice>
        <mc:Fallback xmlns="">
          <p:sp>
            <p:nvSpPr>
              <p:cNvPr id="220" name="TextBox 219">
                <a:extLst>
                  <a:ext uri="{FF2B5EF4-FFF2-40B4-BE49-F238E27FC236}">
                    <a16:creationId xmlns:a16="http://schemas.microsoft.com/office/drawing/2014/main" id="{352D4AB6-377C-62AA-DA2C-A0D43F0AEBED}"/>
                  </a:ext>
                </a:extLst>
              </p:cNvPr>
              <p:cNvSpPr txBox="1">
                <a:spLocks noRot="1" noChangeAspect="1" noMove="1" noResize="1" noEditPoints="1" noAdjustHandles="1" noChangeArrowheads="1" noChangeShapeType="1" noTextEdit="1"/>
              </p:cNvSpPr>
              <p:nvPr/>
            </p:nvSpPr>
            <p:spPr>
              <a:xfrm>
                <a:off x="12013012" y="2230893"/>
                <a:ext cx="178989" cy="273614"/>
              </a:xfrm>
              <a:prstGeom prst="rect">
                <a:avLst/>
              </a:prstGeom>
              <a:blipFill>
                <a:blip r:embed="rId10"/>
                <a:stretch>
                  <a:fillRect l="-17241" r="-10345"/>
                </a:stretch>
              </a:blipFill>
            </p:spPr>
            <p:txBody>
              <a:bodyPr/>
              <a:lstStyle/>
              <a:p>
                <a:r>
                  <a:rPr lang="LID4096">
                    <a:noFill/>
                  </a:rPr>
                  <a:t> </a:t>
                </a:r>
              </a:p>
            </p:txBody>
          </p:sp>
        </mc:Fallback>
      </mc:AlternateContent>
      <p:pic>
        <p:nvPicPr>
          <p:cNvPr id="221" name="Graphic 220" descr="Wireless with solid fill">
            <a:extLst>
              <a:ext uri="{FF2B5EF4-FFF2-40B4-BE49-F238E27FC236}">
                <a16:creationId xmlns:a16="http://schemas.microsoft.com/office/drawing/2014/main" id="{C93E80A1-1744-CD28-1504-C0FD8445996F}"/>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rot="482552">
            <a:off x="11527686" y="2333455"/>
            <a:ext cx="322586" cy="297515"/>
          </a:xfrm>
          <a:prstGeom prst="rect">
            <a:avLst/>
          </a:prstGeom>
        </p:spPr>
      </p:pic>
      <p:pic>
        <p:nvPicPr>
          <p:cNvPr id="256" name="Graphic 255">
            <a:extLst>
              <a:ext uri="{FF2B5EF4-FFF2-40B4-BE49-F238E27FC236}">
                <a16:creationId xmlns:a16="http://schemas.microsoft.com/office/drawing/2014/main" id="{E4DA1770-BD3C-18F7-D032-24D6973E5A99}"/>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889758" y="11117"/>
            <a:ext cx="4124335" cy="3093251"/>
          </a:xfrm>
          <a:prstGeom prst="rect">
            <a:avLst/>
          </a:prstGeom>
        </p:spPr>
      </p:pic>
      <p:pic>
        <p:nvPicPr>
          <p:cNvPr id="262" name="Graphic 261">
            <a:extLst>
              <a:ext uri="{FF2B5EF4-FFF2-40B4-BE49-F238E27FC236}">
                <a16:creationId xmlns:a16="http://schemas.microsoft.com/office/drawing/2014/main" id="{57A25ED2-9728-D9E1-B9AC-7A205F5EF491}"/>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8161734" y="3813695"/>
            <a:ext cx="4030265" cy="3022699"/>
          </a:xfrm>
          <a:prstGeom prst="rect">
            <a:avLst/>
          </a:prstGeom>
        </p:spPr>
      </p:pic>
      <p:pic>
        <p:nvPicPr>
          <p:cNvPr id="264" name="Graphic 263">
            <a:extLst>
              <a:ext uri="{FF2B5EF4-FFF2-40B4-BE49-F238E27FC236}">
                <a16:creationId xmlns:a16="http://schemas.microsoft.com/office/drawing/2014/main" id="{48FA3A20-E509-1C43-72F4-B283278D3BFA}"/>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3868570" y="3743143"/>
            <a:ext cx="4124335" cy="3093251"/>
          </a:xfrm>
          <a:prstGeom prst="rect">
            <a:avLst/>
          </a:prstGeom>
        </p:spPr>
      </p:pic>
    </p:spTree>
    <p:extLst>
      <p:ext uri="{BB962C8B-B14F-4D97-AF65-F5344CB8AC3E}">
        <p14:creationId xmlns:p14="http://schemas.microsoft.com/office/powerpoint/2010/main" val="316400730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E79E84-4A27-19FF-D20B-11606B2342DD}"/>
            </a:ext>
          </a:extLst>
        </p:cNvPr>
        <p:cNvGrpSpPr/>
        <p:nvPr/>
      </p:nvGrpSpPr>
      <p:grpSpPr>
        <a:xfrm>
          <a:off x="0" y="0"/>
          <a:ext cx="0" cy="0"/>
          <a:chOff x="0" y="0"/>
          <a:chExt cx="0" cy="0"/>
        </a:xfrm>
      </p:grpSpPr>
      <p:grpSp>
        <p:nvGrpSpPr>
          <p:cNvPr id="234" name="Group 233">
            <a:extLst>
              <a:ext uri="{FF2B5EF4-FFF2-40B4-BE49-F238E27FC236}">
                <a16:creationId xmlns:a16="http://schemas.microsoft.com/office/drawing/2014/main" id="{76B67204-D889-9C8B-97C5-9448982FB960}"/>
              </a:ext>
            </a:extLst>
          </p:cNvPr>
          <p:cNvGrpSpPr/>
          <p:nvPr/>
        </p:nvGrpSpPr>
        <p:grpSpPr>
          <a:xfrm>
            <a:off x="178704" y="1728724"/>
            <a:ext cx="623653" cy="669179"/>
            <a:chOff x="94594" y="1868587"/>
            <a:chExt cx="623653" cy="669179"/>
          </a:xfrm>
        </p:grpSpPr>
        <p:grpSp>
          <p:nvGrpSpPr>
            <p:cNvPr id="170" name="Group 169">
              <a:extLst>
                <a:ext uri="{FF2B5EF4-FFF2-40B4-BE49-F238E27FC236}">
                  <a16:creationId xmlns:a16="http://schemas.microsoft.com/office/drawing/2014/main" id="{FC4B7A40-ABA4-8FD1-D822-4B8A356A8F22}"/>
                </a:ext>
              </a:extLst>
            </p:cNvPr>
            <p:cNvGrpSpPr/>
            <p:nvPr/>
          </p:nvGrpSpPr>
          <p:grpSpPr>
            <a:xfrm>
              <a:off x="94594" y="1872556"/>
              <a:ext cx="68712" cy="92593"/>
              <a:chOff x="1844231" y="869163"/>
              <a:chExt cx="108640" cy="146399"/>
            </a:xfrm>
          </p:grpSpPr>
          <p:cxnSp>
            <p:nvCxnSpPr>
              <p:cNvPr id="227" name="Straight Connector 226">
                <a:extLst>
                  <a:ext uri="{FF2B5EF4-FFF2-40B4-BE49-F238E27FC236}">
                    <a16:creationId xmlns:a16="http://schemas.microsoft.com/office/drawing/2014/main" id="{92025E4E-AC73-DBA9-04CD-D951691683C0}"/>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61187A51-338B-F7F5-E577-B5A21315D740}"/>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4E74EC70-EC64-9050-87E0-EABB9D521932}"/>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71" name="Group 170">
              <a:extLst>
                <a:ext uri="{FF2B5EF4-FFF2-40B4-BE49-F238E27FC236}">
                  <a16:creationId xmlns:a16="http://schemas.microsoft.com/office/drawing/2014/main" id="{216FC557-C8E2-5980-ED40-30D973F5E7F2}"/>
                </a:ext>
              </a:extLst>
            </p:cNvPr>
            <p:cNvGrpSpPr/>
            <p:nvPr/>
          </p:nvGrpSpPr>
          <p:grpSpPr>
            <a:xfrm>
              <a:off x="98940" y="2152583"/>
              <a:ext cx="68712" cy="92593"/>
              <a:chOff x="1844231" y="869163"/>
              <a:chExt cx="108640" cy="146399"/>
            </a:xfrm>
          </p:grpSpPr>
          <p:cxnSp>
            <p:nvCxnSpPr>
              <p:cNvPr id="224" name="Straight Connector 223">
                <a:extLst>
                  <a:ext uri="{FF2B5EF4-FFF2-40B4-BE49-F238E27FC236}">
                    <a16:creationId xmlns:a16="http://schemas.microsoft.com/office/drawing/2014/main" id="{C2F11ABF-4DD7-0656-1D21-C3C507F9CEDE}"/>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25" name="Straight Connector 224">
                <a:extLst>
                  <a:ext uri="{FF2B5EF4-FFF2-40B4-BE49-F238E27FC236}">
                    <a16:creationId xmlns:a16="http://schemas.microsoft.com/office/drawing/2014/main" id="{3514ADA8-2D19-44E4-95C6-549D71BE99D9}"/>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9992AC39-0D57-AA11-3D07-41B279286004}"/>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72" name="Group 171">
              <a:extLst>
                <a:ext uri="{FF2B5EF4-FFF2-40B4-BE49-F238E27FC236}">
                  <a16:creationId xmlns:a16="http://schemas.microsoft.com/office/drawing/2014/main" id="{4526DFB2-109B-505E-43BF-A910745AF688}"/>
                </a:ext>
              </a:extLst>
            </p:cNvPr>
            <p:cNvGrpSpPr/>
            <p:nvPr/>
          </p:nvGrpSpPr>
          <p:grpSpPr>
            <a:xfrm>
              <a:off x="98940" y="2445006"/>
              <a:ext cx="68712" cy="92593"/>
              <a:chOff x="1844231" y="869163"/>
              <a:chExt cx="108640" cy="146399"/>
            </a:xfrm>
          </p:grpSpPr>
          <p:cxnSp>
            <p:nvCxnSpPr>
              <p:cNvPr id="221" name="Straight Connector 220">
                <a:extLst>
                  <a:ext uri="{FF2B5EF4-FFF2-40B4-BE49-F238E27FC236}">
                    <a16:creationId xmlns:a16="http://schemas.microsoft.com/office/drawing/2014/main" id="{3C1E8839-FC09-A4AD-775D-4BA36298BFA1}"/>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F9DFC7ED-A24C-0D0C-02CE-CC77D5B747C2}"/>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A2BE2876-4A8E-885F-76CF-5745A01CFBCF}"/>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74" name="Group 173">
              <a:extLst>
                <a:ext uri="{FF2B5EF4-FFF2-40B4-BE49-F238E27FC236}">
                  <a16:creationId xmlns:a16="http://schemas.microsoft.com/office/drawing/2014/main" id="{FFD77FD7-C497-B5B6-F144-8C534D06428C}"/>
                </a:ext>
              </a:extLst>
            </p:cNvPr>
            <p:cNvGrpSpPr/>
            <p:nvPr/>
          </p:nvGrpSpPr>
          <p:grpSpPr>
            <a:xfrm>
              <a:off x="380901" y="1868587"/>
              <a:ext cx="68712" cy="92593"/>
              <a:chOff x="1844231" y="869163"/>
              <a:chExt cx="108640" cy="146399"/>
            </a:xfrm>
          </p:grpSpPr>
          <p:cxnSp>
            <p:nvCxnSpPr>
              <p:cNvPr id="215" name="Straight Connector 214">
                <a:extLst>
                  <a:ext uri="{FF2B5EF4-FFF2-40B4-BE49-F238E27FC236}">
                    <a16:creationId xmlns:a16="http://schemas.microsoft.com/office/drawing/2014/main" id="{0C317977-F8B1-7117-A6DD-C6A67B261DFB}"/>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16" name="Straight Connector 215">
                <a:extLst>
                  <a:ext uri="{FF2B5EF4-FFF2-40B4-BE49-F238E27FC236}">
                    <a16:creationId xmlns:a16="http://schemas.microsoft.com/office/drawing/2014/main" id="{93DF0F97-5CBF-5EE5-0FBB-72B2203FFE25}"/>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7A509FD1-243F-0DD6-BE61-8D4E646F81DE}"/>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75" name="Group 174">
              <a:extLst>
                <a:ext uri="{FF2B5EF4-FFF2-40B4-BE49-F238E27FC236}">
                  <a16:creationId xmlns:a16="http://schemas.microsoft.com/office/drawing/2014/main" id="{F59DA876-E664-300B-682A-6B68C7E2D7D4}"/>
                </a:ext>
              </a:extLst>
            </p:cNvPr>
            <p:cNvGrpSpPr/>
            <p:nvPr/>
          </p:nvGrpSpPr>
          <p:grpSpPr>
            <a:xfrm>
              <a:off x="379741" y="2148533"/>
              <a:ext cx="68712" cy="92593"/>
              <a:chOff x="1844231" y="869163"/>
              <a:chExt cx="108640" cy="146399"/>
            </a:xfrm>
          </p:grpSpPr>
          <p:cxnSp>
            <p:nvCxnSpPr>
              <p:cNvPr id="212" name="Straight Connector 211">
                <a:extLst>
                  <a:ext uri="{FF2B5EF4-FFF2-40B4-BE49-F238E27FC236}">
                    <a16:creationId xmlns:a16="http://schemas.microsoft.com/office/drawing/2014/main" id="{2227D065-4F4C-6DDE-21E3-863F60D6BB76}"/>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13" name="Straight Connector 212">
                <a:extLst>
                  <a:ext uri="{FF2B5EF4-FFF2-40B4-BE49-F238E27FC236}">
                    <a16:creationId xmlns:a16="http://schemas.microsoft.com/office/drawing/2014/main" id="{931005EA-33A4-C541-2421-9D884CC0F99D}"/>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14" name="Straight Connector 213">
                <a:extLst>
                  <a:ext uri="{FF2B5EF4-FFF2-40B4-BE49-F238E27FC236}">
                    <a16:creationId xmlns:a16="http://schemas.microsoft.com/office/drawing/2014/main" id="{D1F87F48-C7F0-A251-C564-EA189DFC11F5}"/>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76" name="Group 175">
              <a:extLst>
                <a:ext uri="{FF2B5EF4-FFF2-40B4-BE49-F238E27FC236}">
                  <a16:creationId xmlns:a16="http://schemas.microsoft.com/office/drawing/2014/main" id="{E197828C-DEA3-A4C7-4F3A-335F83CA0BC9}"/>
                </a:ext>
              </a:extLst>
            </p:cNvPr>
            <p:cNvGrpSpPr/>
            <p:nvPr/>
          </p:nvGrpSpPr>
          <p:grpSpPr>
            <a:xfrm>
              <a:off x="383825" y="2445173"/>
              <a:ext cx="68712" cy="92593"/>
              <a:chOff x="1844231" y="869163"/>
              <a:chExt cx="108640" cy="146399"/>
            </a:xfrm>
          </p:grpSpPr>
          <p:cxnSp>
            <p:nvCxnSpPr>
              <p:cNvPr id="209" name="Straight Connector 208">
                <a:extLst>
                  <a:ext uri="{FF2B5EF4-FFF2-40B4-BE49-F238E27FC236}">
                    <a16:creationId xmlns:a16="http://schemas.microsoft.com/office/drawing/2014/main" id="{116E7026-DBBF-5C3D-2F63-227AFF4D5C74}"/>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10" name="Straight Connector 209">
                <a:extLst>
                  <a:ext uri="{FF2B5EF4-FFF2-40B4-BE49-F238E27FC236}">
                    <a16:creationId xmlns:a16="http://schemas.microsoft.com/office/drawing/2014/main" id="{297A1D6B-3FC8-09F1-F7EB-3FBC37816F5D}"/>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88E32A3F-FE03-934A-49D3-997AC8450E37}"/>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82" name="Group 181">
              <a:extLst>
                <a:ext uri="{FF2B5EF4-FFF2-40B4-BE49-F238E27FC236}">
                  <a16:creationId xmlns:a16="http://schemas.microsoft.com/office/drawing/2014/main" id="{D20A4784-8475-2477-F734-044BEDA71844}"/>
                </a:ext>
              </a:extLst>
            </p:cNvPr>
            <p:cNvGrpSpPr/>
            <p:nvPr/>
          </p:nvGrpSpPr>
          <p:grpSpPr>
            <a:xfrm>
              <a:off x="646611" y="1868587"/>
              <a:ext cx="68712" cy="92593"/>
              <a:chOff x="1844231" y="869163"/>
              <a:chExt cx="108640" cy="146399"/>
            </a:xfrm>
          </p:grpSpPr>
          <p:cxnSp>
            <p:nvCxnSpPr>
              <p:cNvPr id="191" name="Straight Connector 190">
                <a:extLst>
                  <a:ext uri="{FF2B5EF4-FFF2-40B4-BE49-F238E27FC236}">
                    <a16:creationId xmlns:a16="http://schemas.microsoft.com/office/drawing/2014/main" id="{399046AF-9267-EE60-376C-D31FD4A6F672}"/>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B38D4756-121F-66C7-E4F6-4DC471BD80EB}"/>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365BD6E8-3902-EAA0-F355-C13F891F3BD9}"/>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83" name="Group 182">
              <a:extLst>
                <a:ext uri="{FF2B5EF4-FFF2-40B4-BE49-F238E27FC236}">
                  <a16:creationId xmlns:a16="http://schemas.microsoft.com/office/drawing/2014/main" id="{1D062929-A4A7-2C97-834E-B305AD8B1E78}"/>
                </a:ext>
              </a:extLst>
            </p:cNvPr>
            <p:cNvGrpSpPr/>
            <p:nvPr/>
          </p:nvGrpSpPr>
          <p:grpSpPr>
            <a:xfrm>
              <a:off x="645451" y="2148533"/>
              <a:ext cx="68712" cy="92593"/>
              <a:chOff x="1844231" y="869163"/>
              <a:chExt cx="108640" cy="146399"/>
            </a:xfrm>
          </p:grpSpPr>
          <p:cxnSp>
            <p:nvCxnSpPr>
              <p:cNvPr id="188" name="Straight Connector 187">
                <a:extLst>
                  <a:ext uri="{FF2B5EF4-FFF2-40B4-BE49-F238E27FC236}">
                    <a16:creationId xmlns:a16="http://schemas.microsoft.com/office/drawing/2014/main" id="{1B10324D-920B-0CAE-AB83-6BF41C310A4E}"/>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040CCAC5-95A3-4DEB-1B0D-99ADAE652A13}"/>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E367CB1B-B11B-5BCD-D8C1-8EBBB59992C1}"/>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84" name="Group 183">
              <a:extLst>
                <a:ext uri="{FF2B5EF4-FFF2-40B4-BE49-F238E27FC236}">
                  <a16:creationId xmlns:a16="http://schemas.microsoft.com/office/drawing/2014/main" id="{0C2E165D-08E1-A30B-BB2F-7D788DBBD764}"/>
                </a:ext>
              </a:extLst>
            </p:cNvPr>
            <p:cNvGrpSpPr/>
            <p:nvPr/>
          </p:nvGrpSpPr>
          <p:grpSpPr>
            <a:xfrm>
              <a:off x="649535" y="2445173"/>
              <a:ext cx="68712" cy="92593"/>
              <a:chOff x="1844231" y="869163"/>
              <a:chExt cx="108640" cy="146399"/>
            </a:xfrm>
          </p:grpSpPr>
          <p:cxnSp>
            <p:nvCxnSpPr>
              <p:cNvPr id="185" name="Straight Connector 184">
                <a:extLst>
                  <a:ext uri="{FF2B5EF4-FFF2-40B4-BE49-F238E27FC236}">
                    <a16:creationId xmlns:a16="http://schemas.microsoft.com/office/drawing/2014/main" id="{BB9D37AB-8F80-D9A1-5EAB-6073BBE0D6D5}"/>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7ACA4E4E-12AB-5CC4-2E0C-9BFE86674037}"/>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73E71D0F-5F91-89B3-45FA-EEF6F9EB1FC3}"/>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pic>
        <p:nvPicPr>
          <p:cNvPr id="233" name="Picture 232">
            <a:extLst>
              <a:ext uri="{FF2B5EF4-FFF2-40B4-BE49-F238E27FC236}">
                <a16:creationId xmlns:a16="http://schemas.microsoft.com/office/drawing/2014/main" id="{5644FFDF-9F22-513C-9C92-77AB2709BA25}"/>
              </a:ext>
            </a:extLst>
          </p:cNvPr>
          <p:cNvPicPr>
            <a:picLocks noChangeAspect="1"/>
          </p:cNvPicPr>
          <p:nvPr/>
        </p:nvPicPr>
        <p:blipFill>
          <a:blip r:embed="rId2"/>
          <a:stretch>
            <a:fillRect/>
          </a:stretch>
        </p:blipFill>
        <p:spPr>
          <a:xfrm>
            <a:off x="912120" y="1624182"/>
            <a:ext cx="1152529" cy="1181800"/>
          </a:xfrm>
          <a:prstGeom prst="rect">
            <a:avLst/>
          </a:prstGeom>
        </p:spPr>
      </p:pic>
      <p:sp>
        <p:nvSpPr>
          <p:cNvPr id="127" name="PlaceHolder 1">
            <a:extLst>
              <a:ext uri="{FF2B5EF4-FFF2-40B4-BE49-F238E27FC236}">
                <a16:creationId xmlns:a16="http://schemas.microsoft.com/office/drawing/2014/main" id="{0FD2AEDD-E5DF-2D36-84C4-91642254BF00}"/>
              </a:ext>
            </a:extLst>
          </p:cNvPr>
          <p:cNvSpPr>
            <a:spLocks noGrp="1"/>
          </p:cNvSpPr>
          <p:nvPr>
            <p:ph type="sldNum" idx="8"/>
          </p:nvPr>
        </p:nvSpPr>
        <p:spPr>
          <a:xfrm>
            <a:off x="11620500" y="6379568"/>
            <a:ext cx="437670" cy="364680"/>
          </a:xfrm>
          <a:prstGeom prst="rect">
            <a:avLst/>
          </a:prstGeom>
          <a:noFill/>
          <a:ln w="0">
            <a:noFill/>
          </a:ln>
        </p:spPr>
        <p:txBody>
          <a:bodyPr anchor="ctr">
            <a:noAutofit/>
          </a:bodyPr>
          <a:lstStyle>
            <a:lvl1pPr algn="r">
              <a:lnSpc>
                <a:spcPct val="100000"/>
              </a:lnSpc>
              <a:buNone/>
              <a:defRPr lang="en-DE" sz="2000" b="0" strike="noStrike" spc="-1">
                <a:solidFill>
                  <a:srgbClr val="8B8B8B"/>
                </a:solidFill>
                <a:latin typeface="Calibri"/>
              </a:defRPr>
            </a:lvl1pPr>
          </a:lstStyle>
          <a:p>
            <a:pPr algn="r">
              <a:lnSpc>
                <a:spcPct val="100000"/>
              </a:lnSpc>
              <a:buNone/>
            </a:pPr>
            <a:fld id="{81255DAC-7A2D-4214-8EEB-05093A7AB0F8}" type="slidenum">
              <a:rPr lang="en-GB" sz="2000" b="0" strike="noStrike" spc="-1" noProof="0" smtClean="0">
                <a:solidFill>
                  <a:srgbClr val="8B8B8B"/>
                </a:solidFill>
                <a:latin typeface="Calibri"/>
              </a:rPr>
              <a:t>43</a:t>
            </a:fld>
            <a:endParaRPr lang="en-GB" sz="2000" b="0" strike="noStrike" spc="-1" noProof="0" dirty="0">
              <a:latin typeface="Times New Roman"/>
            </a:endParaRPr>
          </a:p>
        </p:txBody>
      </p:sp>
      <p:sp>
        <p:nvSpPr>
          <p:cNvPr id="6" name="Oval 5">
            <a:extLst>
              <a:ext uri="{FF2B5EF4-FFF2-40B4-BE49-F238E27FC236}">
                <a16:creationId xmlns:a16="http://schemas.microsoft.com/office/drawing/2014/main" id="{29CFCC1F-8B7C-6B87-2804-66D96C0645FF}"/>
              </a:ext>
            </a:extLst>
          </p:cNvPr>
          <p:cNvSpPr/>
          <p:nvPr/>
        </p:nvSpPr>
        <p:spPr>
          <a:xfrm>
            <a:off x="686673" y="5934345"/>
            <a:ext cx="1316024" cy="423523"/>
          </a:xfrm>
          <a:prstGeom prst="ellipse">
            <a:avLst/>
          </a:prstGeom>
          <a:solidFill>
            <a:srgbClr val="FFE6CB"/>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114" name="TextBox 8">
            <a:extLst>
              <a:ext uri="{FF2B5EF4-FFF2-40B4-BE49-F238E27FC236}">
                <a16:creationId xmlns:a16="http://schemas.microsoft.com/office/drawing/2014/main" id="{21489625-BCBF-4D97-7F4B-5294EE1585EF}"/>
              </a:ext>
            </a:extLst>
          </p:cNvPr>
          <p:cNvSpPr/>
          <p:nvPr/>
        </p:nvSpPr>
        <p:spPr>
          <a:xfrm>
            <a:off x="359495" y="5314059"/>
            <a:ext cx="814311" cy="521766"/>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gn="ctr">
              <a:lnSpc>
                <a:spcPct val="100000"/>
              </a:lnSpc>
              <a:buNone/>
            </a:pPr>
            <a:r>
              <a:rPr lang="en-GB" sz="1400" b="0" strike="noStrike" spc="-1" noProof="0" dirty="0">
                <a:solidFill>
                  <a:srgbClr val="000000"/>
                </a:solidFill>
                <a:latin typeface="Calibri"/>
              </a:rPr>
              <a:t>Mobile</a:t>
            </a:r>
          </a:p>
          <a:p>
            <a:pPr algn="ctr">
              <a:lnSpc>
                <a:spcPct val="100000"/>
              </a:lnSpc>
              <a:buNone/>
            </a:pPr>
            <a:r>
              <a:rPr lang="en-GB" sz="1400" spc="-1" noProof="0" dirty="0">
                <a:solidFill>
                  <a:srgbClr val="000000"/>
                </a:solidFill>
                <a:latin typeface="Calibri"/>
              </a:rPr>
              <a:t>User</a:t>
            </a:r>
            <a:endParaRPr lang="en-GB" sz="1400" b="0" strike="noStrike" spc="-1" noProof="0" dirty="0">
              <a:latin typeface="Arial"/>
            </a:endParaRPr>
          </a:p>
        </p:txBody>
      </p:sp>
      <p:pic>
        <p:nvPicPr>
          <p:cNvPr id="125" name="Graphic 35" descr="Smart Phone with solid fill">
            <a:extLst>
              <a:ext uri="{FF2B5EF4-FFF2-40B4-BE49-F238E27FC236}">
                <a16:creationId xmlns:a16="http://schemas.microsoft.com/office/drawing/2014/main" id="{C7102BBC-105E-C9F2-DA00-3C9AC4FC5CC9}"/>
              </a:ext>
            </a:extLst>
          </p:cNvPr>
          <p:cNvPicPr/>
          <p:nvPr/>
        </p:nvPicPr>
        <p:blipFill>
          <a:blip r:embed="rId3"/>
          <a:stretch/>
        </p:blipFill>
        <p:spPr>
          <a:xfrm rot="1730551">
            <a:off x="1421606" y="5656165"/>
            <a:ext cx="366911" cy="367448"/>
          </a:xfrm>
          <a:prstGeom prst="rect">
            <a:avLst/>
          </a:prstGeom>
          <a:ln w="0">
            <a:noFill/>
          </a:ln>
        </p:spPr>
      </p:pic>
      <p:pic>
        <p:nvPicPr>
          <p:cNvPr id="5" name="Graphic 4" descr="Walk with solid fill">
            <a:extLst>
              <a:ext uri="{FF2B5EF4-FFF2-40B4-BE49-F238E27FC236}">
                <a16:creationId xmlns:a16="http://schemas.microsoft.com/office/drawing/2014/main" id="{93DD02A6-FA26-9263-021F-9AA375DB7EF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68698" y="5601255"/>
            <a:ext cx="544192" cy="588474"/>
          </a:xfrm>
          <a:prstGeom prst="rect">
            <a:avLst/>
          </a:prstGeom>
        </p:spPr>
      </p:pic>
      <p:sp>
        <p:nvSpPr>
          <p:cNvPr id="7" name="TextBox 6">
            <a:extLst>
              <a:ext uri="{FF2B5EF4-FFF2-40B4-BE49-F238E27FC236}">
                <a16:creationId xmlns:a16="http://schemas.microsoft.com/office/drawing/2014/main" id="{81F3AD8A-D2F6-B21C-623C-5AE0A5D1E2A9}"/>
              </a:ext>
            </a:extLst>
          </p:cNvPr>
          <p:cNvSpPr txBox="1"/>
          <p:nvPr/>
        </p:nvSpPr>
        <p:spPr>
          <a:xfrm>
            <a:off x="4733385" y="136800"/>
            <a:ext cx="3941380" cy="646331"/>
          </a:xfrm>
          <a:prstGeom prst="rect">
            <a:avLst/>
          </a:prstGeom>
          <a:noFill/>
        </p:spPr>
        <p:txBody>
          <a:bodyPr wrap="square" rtlCol="0">
            <a:spAutoFit/>
          </a:bodyPr>
          <a:lstStyle/>
          <a:p>
            <a:pPr marL="61913" indent="-342900">
              <a:buFont typeface="+mj-lt"/>
              <a:buAutoNum type="arabicPeriod"/>
            </a:pPr>
            <a:r>
              <a:rPr lang="en-GB" noProof="0" dirty="0"/>
              <a:t>Performance</a:t>
            </a:r>
          </a:p>
          <a:p>
            <a:pPr marL="461963" lvl="1" indent="-285750">
              <a:buFont typeface="Arial" panose="020B0604020202020204" pitchFamily="34" charset="0"/>
              <a:buChar char="•"/>
            </a:pPr>
            <a:r>
              <a:rPr lang="en-GB" noProof="0" dirty="0"/>
              <a:t>Relative error for localization</a:t>
            </a:r>
          </a:p>
        </p:txBody>
      </p:sp>
      <p:grpSp>
        <p:nvGrpSpPr>
          <p:cNvPr id="18" name="Group 17">
            <a:extLst>
              <a:ext uri="{FF2B5EF4-FFF2-40B4-BE49-F238E27FC236}">
                <a16:creationId xmlns:a16="http://schemas.microsoft.com/office/drawing/2014/main" id="{165571DC-3AD9-5E7B-776E-7CBE3F31CAEA}"/>
              </a:ext>
            </a:extLst>
          </p:cNvPr>
          <p:cNvGrpSpPr>
            <a:grpSpLocks noChangeAspect="1"/>
          </p:cNvGrpSpPr>
          <p:nvPr/>
        </p:nvGrpSpPr>
        <p:grpSpPr>
          <a:xfrm>
            <a:off x="5413809" y="1249136"/>
            <a:ext cx="6126323" cy="1978481"/>
            <a:chOff x="4947080" y="1045847"/>
            <a:chExt cx="7041750" cy="2274116"/>
          </a:xfrm>
        </p:grpSpPr>
        <p:sp>
          <p:nvSpPr>
            <p:cNvPr id="24" name="Right Triangle 23">
              <a:extLst>
                <a:ext uri="{FF2B5EF4-FFF2-40B4-BE49-F238E27FC236}">
                  <a16:creationId xmlns:a16="http://schemas.microsoft.com/office/drawing/2014/main" id="{0D9E17EC-F13A-2249-2C3A-D057D49E81A6}"/>
                </a:ext>
              </a:extLst>
            </p:cNvPr>
            <p:cNvSpPr/>
            <p:nvPr/>
          </p:nvSpPr>
          <p:spPr>
            <a:xfrm flipH="1" flipV="1">
              <a:off x="6408319" y="2127071"/>
              <a:ext cx="5257320" cy="364680"/>
            </a:xfrm>
            <a:prstGeom prst="rtTriangle">
              <a:avLst/>
            </a:prstGeom>
            <a:gradFill flip="none" rotWithShape="1">
              <a:gsLst>
                <a:gs pos="0">
                  <a:schemeClr val="accent1">
                    <a:lumMod val="5000"/>
                    <a:lumOff val="95000"/>
                  </a:schemeClr>
                </a:gs>
                <a:gs pos="75000">
                  <a:schemeClr val="accent1">
                    <a:lumMod val="45000"/>
                    <a:lumOff val="55000"/>
                  </a:schemeClr>
                </a:gs>
                <a:gs pos="100000">
                  <a:schemeClr val="accent1"/>
                </a:gs>
              </a:gsLst>
              <a:lin ang="108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600" noProof="0" dirty="0"/>
            </a:p>
          </p:txBody>
        </p:sp>
        <p:sp>
          <p:nvSpPr>
            <p:cNvPr id="2" name="Right Triangle 1">
              <a:extLst>
                <a:ext uri="{FF2B5EF4-FFF2-40B4-BE49-F238E27FC236}">
                  <a16:creationId xmlns:a16="http://schemas.microsoft.com/office/drawing/2014/main" id="{AD6977ED-1DBD-502E-2C52-1B9FA559D0B8}"/>
                </a:ext>
              </a:extLst>
            </p:cNvPr>
            <p:cNvSpPr/>
            <p:nvPr/>
          </p:nvSpPr>
          <p:spPr>
            <a:xfrm>
              <a:off x="6468573" y="1687594"/>
              <a:ext cx="5257320" cy="364680"/>
            </a:xfrm>
            <a:prstGeom prst="rtTriangle">
              <a:avLst/>
            </a:prstGeom>
            <a:gradFill flip="none" rotWithShape="1">
              <a:gsLst>
                <a:gs pos="0">
                  <a:schemeClr val="accent1">
                    <a:lumMod val="5000"/>
                    <a:lumOff val="95000"/>
                  </a:schemeClr>
                </a:gs>
                <a:gs pos="75000">
                  <a:schemeClr val="accent1">
                    <a:lumMod val="45000"/>
                    <a:lumOff val="55000"/>
                  </a:schemeClr>
                </a:gs>
                <a:gs pos="100000">
                  <a:schemeClr val="accent1"/>
                </a:gs>
              </a:gsLst>
              <a:lin ang="108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600" noProof="0"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094DC346-53BF-F1ED-B8BF-28A5918A9F86}"/>
                    </a:ext>
                  </a:extLst>
                </p:cNvPr>
                <p:cNvSpPr txBox="1"/>
                <p:nvPr/>
              </p:nvSpPr>
              <p:spPr>
                <a:xfrm>
                  <a:off x="5365324" y="1057325"/>
                  <a:ext cx="2211302" cy="389143"/>
                </a:xfrm>
                <a:prstGeom prst="rect">
                  <a:avLst/>
                </a:prstGeom>
                <a:noFill/>
              </p:spPr>
              <p:txBody>
                <a:bodyPr wrap="square" rtlCol="0">
                  <a:spAutoFit/>
                </a:bodyPr>
                <a:lstStyle/>
                <a:p>
                  <a:r>
                    <a:rPr lang="en-GB" sz="1600" noProof="0" dirty="0"/>
                    <a:t>Relative Error </a:t>
                  </a:r>
                  <a14:m>
                    <m:oMath xmlns:m="http://schemas.openxmlformats.org/officeDocument/2006/math">
                      <m:r>
                        <a:rPr lang="en-GB" sz="1600" b="0" i="1" noProof="0" smtClean="0">
                          <a:latin typeface="Cambria Math" panose="02040503050406030204" pitchFamily="18" charset="0"/>
                        </a:rPr>
                        <m:t>=1</m:t>
                      </m:r>
                    </m:oMath>
                  </a14:m>
                  <a:endParaRPr lang="en-GB" sz="1600" noProof="0" dirty="0"/>
                </a:p>
              </p:txBody>
            </p:sp>
          </mc:Choice>
          <mc:Fallback xmlns="">
            <p:sp>
              <p:nvSpPr>
                <p:cNvPr id="4" name="TextBox 3">
                  <a:extLst>
                    <a:ext uri="{FF2B5EF4-FFF2-40B4-BE49-F238E27FC236}">
                      <a16:creationId xmlns:a16="http://schemas.microsoft.com/office/drawing/2014/main" id="{094DC346-53BF-F1ED-B8BF-28A5918A9F86}"/>
                    </a:ext>
                  </a:extLst>
                </p:cNvPr>
                <p:cNvSpPr txBox="1">
                  <a:spLocks noRot="1" noChangeAspect="1" noMove="1" noResize="1" noEditPoints="1" noAdjustHandles="1" noChangeArrowheads="1" noChangeShapeType="1" noTextEdit="1"/>
                </p:cNvSpPr>
                <p:nvPr/>
              </p:nvSpPr>
              <p:spPr>
                <a:xfrm>
                  <a:off x="5365324" y="1057325"/>
                  <a:ext cx="2211302" cy="389143"/>
                </a:xfrm>
                <a:prstGeom prst="rect">
                  <a:avLst/>
                </a:prstGeom>
                <a:blipFill>
                  <a:blip r:embed="rId6"/>
                  <a:stretch>
                    <a:fillRect l="-1905" t="-5455" b="-23636"/>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0111153-52EE-54AD-9BCF-59887D19E569}"/>
                    </a:ext>
                  </a:extLst>
                </p:cNvPr>
                <p:cNvSpPr txBox="1"/>
                <p:nvPr/>
              </p:nvSpPr>
              <p:spPr>
                <a:xfrm>
                  <a:off x="7925903" y="1045847"/>
                  <a:ext cx="3729932" cy="409412"/>
                </a:xfrm>
                <a:prstGeom prst="rect">
                  <a:avLst/>
                </a:prstGeom>
                <a:noFill/>
              </p:spPr>
              <p:txBody>
                <a:bodyPr wrap="square" rtlCol="0">
                  <a:spAutoFit/>
                </a:bodyPr>
                <a:lstStyle/>
                <a:p>
                  <a:r>
                    <a:rPr lang="en-GB" sz="1600" noProof="0" dirty="0"/>
                    <a:t>Relative Error </a:t>
                  </a:r>
                  <a14:m>
                    <m:oMath xmlns:m="http://schemas.openxmlformats.org/officeDocument/2006/math">
                      <m:r>
                        <a:rPr lang="en-GB" sz="1600" b="0" i="1" noProof="0" smtClean="0">
                          <a:latin typeface="Cambria Math" panose="02040503050406030204" pitchFamily="18" charset="0"/>
                        </a:rPr>
                        <m:t>=</m:t>
                      </m:r>
                      <m:sSup>
                        <m:sSupPr>
                          <m:ctrlPr>
                            <a:rPr lang="en-GB" sz="1600" b="0" i="1" noProof="0" smtClean="0">
                              <a:latin typeface="Cambria Math" panose="02040503050406030204" pitchFamily="18" charset="0"/>
                            </a:rPr>
                          </m:ctrlPr>
                        </m:sSupPr>
                        <m:e>
                          <m:r>
                            <a:rPr lang="en-GB" sz="1600" b="0" i="1" noProof="0" smtClean="0">
                              <a:latin typeface="Cambria Math" panose="02040503050406030204" pitchFamily="18" charset="0"/>
                            </a:rPr>
                            <m:t>10</m:t>
                          </m:r>
                        </m:e>
                        <m:sup>
                          <m:r>
                            <a:rPr lang="en-GB" sz="1600" b="0" i="1" noProof="0" smtClean="0">
                              <a:latin typeface="Cambria Math" panose="02040503050406030204" pitchFamily="18" charset="0"/>
                            </a:rPr>
                            <m:t>−</m:t>
                          </m:r>
                          <m:r>
                            <a:rPr lang="en-GB" sz="1600" b="0" i="1" noProof="0" smtClean="0">
                              <a:latin typeface="Cambria Math" panose="02040503050406030204" pitchFamily="18" charset="0"/>
                            </a:rPr>
                            <m:t>𝑛</m:t>
                          </m:r>
                          <m:r>
                            <a:rPr lang="en-GB" sz="1600" b="0" i="1" noProof="0" smtClean="0">
                              <a:latin typeface="Cambria Math" panose="02040503050406030204" pitchFamily="18" charset="0"/>
                            </a:rPr>
                            <m:t>(</m:t>
                          </m:r>
                          <m:r>
                            <a:rPr lang="en-GB" sz="1600" b="0" i="1" noProof="0" smtClean="0">
                              <a:latin typeface="Cambria Math" panose="02040503050406030204" pitchFamily="18" charset="0"/>
                            </a:rPr>
                            <m:t>𝐿</m:t>
                          </m:r>
                          <m:r>
                            <a:rPr lang="en-GB" sz="1600" b="0" i="1" noProof="0" smtClean="0">
                              <a:latin typeface="Cambria Math" panose="02040503050406030204" pitchFamily="18" charset="0"/>
                            </a:rPr>
                            <m:t>,</m:t>
                          </m:r>
                          <m:r>
                            <a:rPr lang="en-GB" sz="1600" b="0" i="1" noProof="0" smtClean="0">
                              <a:latin typeface="Cambria Math" panose="02040503050406030204" pitchFamily="18" charset="0"/>
                            </a:rPr>
                            <m:t>𝑀</m:t>
                          </m:r>
                          <m:r>
                            <a:rPr lang="en-GB" sz="1600" b="0" i="1" noProof="0" smtClean="0">
                              <a:latin typeface="Cambria Math" panose="02040503050406030204" pitchFamily="18" charset="0"/>
                            </a:rPr>
                            <m:t>,</m:t>
                          </m:r>
                          <m:sSub>
                            <m:sSubPr>
                              <m:ctrlPr>
                                <a:rPr lang="en-GB" sz="1600" i="1" noProof="0" smtClean="0">
                                  <a:latin typeface="Cambria Math" panose="02040503050406030204" pitchFamily="18" charset="0"/>
                                  <a:ea typeface="Cambria Math" panose="02040503050406030204" pitchFamily="18" charset="0"/>
                                </a:rPr>
                              </m:ctrlPr>
                            </m:sSubPr>
                            <m:e>
                              <m:r>
                                <a:rPr lang="en-GB" sz="1600" i="1" noProof="0" smtClean="0">
                                  <a:latin typeface="Cambria Math" panose="02040503050406030204" pitchFamily="18" charset="0"/>
                                  <a:ea typeface="Cambria Math" panose="02040503050406030204" pitchFamily="18" charset="0"/>
                                </a:rPr>
                                <m:t>𝑁</m:t>
                              </m:r>
                            </m:e>
                            <m:sub>
                              <m:r>
                                <m:rPr>
                                  <m:sty m:val="p"/>
                                </m:rPr>
                                <a:rPr lang="en-GB" sz="1600" noProof="0" smtClean="0">
                                  <a:latin typeface="Cambria Math" panose="02040503050406030204" pitchFamily="18" charset="0"/>
                                  <a:ea typeface="Cambria Math" panose="02040503050406030204" pitchFamily="18" charset="0"/>
                                </a:rPr>
                                <m:t>p</m:t>
                              </m:r>
                            </m:sub>
                          </m:sSub>
                          <m:r>
                            <a:rPr lang="en-GB" sz="1600" i="1" noProof="0" smtClean="0">
                              <a:latin typeface="Cambria Math" panose="02040503050406030204" pitchFamily="18" charset="0"/>
                            </a:rPr>
                            <m:t>,</m:t>
                          </m:r>
                          <m:sSub>
                            <m:sSubPr>
                              <m:ctrlPr>
                                <a:rPr lang="en-GB" sz="1600" i="1" noProof="0" smtClean="0">
                                  <a:latin typeface="Cambria Math" panose="02040503050406030204" pitchFamily="18" charset="0"/>
                                  <a:ea typeface="Cambria Math" panose="02040503050406030204" pitchFamily="18" charset="0"/>
                                </a:rPr>
                              </m:ctrlPr>
                            </m:sSubPr>
                            <m:e>
                              <m:r>
                                <a:rPr lang="en-GB" sz="1600" i="1" noProof="0" smtClean="0">
                                  <a:latin typeface="Cambria Math" panose="02040503050406030204" pitchFamily="18" charset="0"/>
                                  <a:ea typeface="Cambria Math" panose="02040503050406030204" pitchFamily="18" charset="0"/>
                                </a:rPr>
                                <m:t>𝑇</m:t>
                              </m:r>
                            </m:e>
                            <m:sub>
                              <m:r>
                                <m:rPr>
                                  <m:sty m:val="p"/>
                                </m:rPr>
                                <a:rPr lang="en-GB" sz="1600" noProof="0" smtClean="0">
                                  <a:latin typeface="Cambria Math" panose="02040503050406030204" pitchFamily="18" charset="0"/>
                                  <a:ea typeface="Cambria Math" panose="02040503050406030204" pitchFamily="18" charset="0"/>
                                </a:rPr>
                                <m:t>upd</m:t>
                              </m:r>
                            </m:sub>
                          </m:sSub>
                          <m:r>
                            <a:rPr lang="en-GB" sz="1600" b="0" i="1" noProof="0" smtClean="0">
                              <a:latin typeface="Cambria Math" panose="02040503050406030204" pitchFamily="18" charset="0"/>
                            </a:rPr>
                            <m:t>)</m:t>
                          </m:r>
                        </m:sup>
                      </m:sSup>
                    </m:oMath>
                  </a14:m>
                  <a:endParaRPr lang="en-GB" sz="1600" noProof="0" dirty="0"/>
                </a:p>
              </p:txBody>
            </p:sp>
          </mc:Choice>
          <mc:Fallback xmlns="">
            <p:sp>
              <p:nvSpPr>
                <p:cNvPr id="10" name="TextBox 9">
                  <a:extLst>
                    <a:ext uri="{FF2B5EF4-FFF2-40B4-BE49-F238E27FC236}">
                      <a16:creationId xmlns:a16="http://schemas.microsoft.com/office/drawing/2014/main" id="{E0111153-52EE-54AD-9BCF-59887D19E569}"/>
                    </a:ext>
                  </a:extLst>
                </p:cNvPr>
                <p:cNvSpPr txBox="1">
                  <a:spLocks noRot="1" noChangeAspect="1" noMove="1" noResize="1" noEditPoints="1" noAdjustHandles="1" noChangeArrowheads="1" noChangeShapeType="1" noTextEdit="1"/>
                </p:cNvSpPr>
                <p:nvPr/>
              </p:nvSpPr>
              <p:spPr>
                <a:xfrm>
                  <a:off x="7925903" y="1045847"/>
                  <a:ext cx="3729932" cy="409412"/>
                </a:xfrm>
                <a:prstGeom prst="rect">
                  <a:avLst/>
                </a:prstGeom>
                <a:blipFill>
                  <a:blip r:embed="rId7"/>
                  <a:stretch>
                    <a:fillRect l="-938" b="-22414"/>
                  </a:stretch>
                </a:blipFill>
              </p:spPr>
              <p:txBody>
                <a:bodyPr/>
                <a:lstStyle/>
                <a:p>
                  <a:r>
                    <a:rPr lang="LID4096">
                      <a:noFill/>
                    </a:rPr>
                    <a:t> </a:t>
                  </a:r>
                </a:p>
              </p:txBody>
            </p:sp>
          </mc:Fallback>
        </mc:AlternateContent>
        <p:sp>
          <p:nvSpPr>
            <p:cNvPr id="13" name="TextBox 12">
              <a:extLst>
                <a:ext uri="{FF2B5EF4-FFF2-40B4-BE49-F238E27FC236}">
                  <a16:creationId xmlns:a16="http://schemas.microsoft.com/office/drawing/2014/main" id="{75DDBAA2-7D53-4BC4-6065-1E53E172CD19}"/>
                </a:ext>
              </a:extLst>
            </p:cNvPr>
            <p:cNvSpPr txBox="1"/>
            <p:nvPr/>
          </p:nvSpPr>
          <p:spPr>
            <a:xfrm>
              <a:off x="6164025" y="2736226"/>
              <a:ext cx="671051" cy="389143"/>
            </a:xfrm>
            <a:prstGeom prst="rect">
              <a:avLst/>
            </a:prstGeom>
            <a:noFill/>
          </p:spPr>
          <p:txBody>
            <a:bodyPr wrap="none" rtlCol="0">
              <a:spAutoFit/>
            </a:bodyPr>
            <a:lstStyle/>
            <a:p>
              <a:r>
                <a:rPr lang="en-GB" sz="1600" noProof="0" dirty="0"/>
                <a:t>1-bit</a:t>
              </a:r>
            </a:p>
          </p:txBody>
        </p:sp>
        <p:cxnSp>
          <p:nvCxnSpPr>
            <p:cNvPr id="15" name="Straight Connector 14">
              <a:extLst>
                <a:ext uri="{FF2B5EF4-FFF2-40B4-BE49-F238E27FC236}">
                  <a16:creationId xmlns:a16="http://schemas.microsoft.com/office/drawing/2014/main" id="{9D5A23FC-438A-2ECB-A219-4649730440FF}"/>
                </a:ext>
              </a:extLst>
            </p:cNvPr>
            <p:cNvCxnSpPr>
              <a:cxnSpLocks/>
            </p:cNvCxnSpPr>
            <p:nvPr/>
          </p:nvCxnSpPr>
          <p:spPr>
            <a:xfrm>
              <a:off x="9460242" y="1444028"/>
              <a:ext cx="0" cy="135516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C4A5D67-47FB-7AFC-BE1D-205B029CDB1B}"/>
                </a:ext>
              </a:extLst>
            </p:cNvPr>
            <p:cNvCxnSpPr>
              <a:cxnSpLocks/>
              <a:stCxn id="4" idx="2"/>
              <a:endCxn id="13" idx="0"/>
            </p:cNvCxnSpPr>
            <p:nvPr/>
          </p:nvCxnSpPr>
          <p:spPr>
            <a:xfrm>
              <a:off x="6470975" y="1446468"/>
              <a:ext cx="28575" cy="1289759"/>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745408F6-1894-8BF3-F732-BEA81948B89B}"/>
                    </a:ext>
                  </a:extLst>
                </p:cNvPr>
                <p:cNvSpPr txBox="1"/>
                <p:nvPr/>
              </p:nvSpPr>
              <p:spPr>
                <a:xfrm>
                  <a:off x="9036979" y="2799189"/>
                  <a:ext cx="1279454" cy="520774"/>
                </a:xfrm>
                <a:prstGeom prst="rect">
                  <a:avLst/>
                </a:prstGeom>
                <a:noFill/>
              </p:spPr>
              <p:txBody>
                <a:bodyPr wrap="none" rtlCol="0">
                  <a:spAutoFit/>
                </a:bodyPr>
                <a:lstStyle/>
                <a:p>
                  <a14:m>
                    <m:oMath xmlns:m="http://schemas.openxmlformats.org/officeDocument/2006/math">
                      <m:func>
                        <m:funcPr>
                          <m:ctrlPr>
                            <a:rPr lang="en-GB" sz="1600" i="1" noProof="0" smtClean="0">
                              <a:latin typeface="Cambria Math" panose="02040503050406030204" pitchFamily="18" charset="0"/>
                            </a:rPr>
                          </m:ctrlPr>
                        </m:funcPr>
                        <m:fName>
                          <m:f>
                            <m:fPr>
                              <m:ctrlPr>
                                <a:rPr lang="en-GB" sz="1600" b="0" i="1" noProof="0" smtClean="0">
                                  <a:latin typeface="Cambria Math" panose="02040503050406030204" pitchFamily="18" charset="0"/>
                                  <a:ea typeface="Cambria Math" panose="02040503050406030204" pitchFamily="18" charset="0"/>
                                </a:rPr>
                              </m:ctrlPr>
                            </m:fPr>
                            <m:num>
                              <m:r>
                                <a:rPr lang="en-GB" sz="1600" b="0" i="1" noProof="0" smtClean="0">
                                  <a:latin typeface="Cambria Math" panose="02040503050406030204" pitchFamily="18" charset="0"/>
                                  <a:ea typeface="Cambria Math" panose="02040503050406030204" pitchFamily="18" charset="0"/>
                                </a:rPr>
                                <m:t>𝑛</m:t>
                              </m:r>
                            </m:num>
                            <m:den>
                              <m:sSub>
                                <m:sSubPr>
                                  <m:ctrlPr>
                                    <a:rPr lang="en-GB" sz="1600" i="1" noProof="0" smtClean="0">
                                      <a:latin typeface="Cambria Math" panose="02040503050406030204" pitchFamily="18" charset="0"/>
                                    </a:rPr>
                                  </m:ctrlPr>
                                </m:sSubPr>
                                <m:e>
                                  <m:r>
                                    <m:rPr>
                                      <m:sty m:val="p"/>
                                    </m:rPr>
                                    <a:rPr lang="en-GB" sz="1600" noProof="0" smtClean="0">
                                      <a:latin typeface="Cambria Math" panose="02040503050406030204" pitchFamily="18" charset="0"/>
                                    </a:rPr>
                                    <m:t>log</m:t>
                                  </m:r>
                                </m:e>
                                <m:sub>
                                  <m:r>
                                    <a:rPr lang="en-GB" sz="1600" i="1" noProof="0" smtClean="0">
                                      <a:latin typeface="Cambria Math" panose="02040503050406030204" pitchFamily="18" charset="0"/>
                                    </a:rPr>
                                    <m:t>10</m:t>
                                  </m:r>
                                </m:sub>
                              </m:sSub>
                              <m:r>
                                <a:rPr lang="en-GB" sz="1600" b="0" i="1" noProof="0" smtClean="0">
                                  <a:latin typeface="Cambria Math" panose="02040503050406030204" pitchFamily="18" charset="0"/>
                                </a:rPr>
                                <m:t>2</m:t>
                              </m:r>
                            </m:den>
                          </m:f>
                        </m:fName>
                        <m:e>
                          <m:r>
                            <a:rPr lang="en-GB" sz="1600" b="0" i="1" noProof="0" smtClean="0">
                              <a:latin typeface="Cambria Math" panose="02040503050406030204" pitchFamily="18" charset="0"/>
                            </a:rPr>
                            <m:t> </m:t>
                          </m:r>
                        </m:e>
                      </m:func>
                    </m:oMath>
                  </a14:m>
                  <a:r>
                    <a:rPr lang="en-GB" sz="1600" noProof="0" dirty="0"/>
                    <a:t>-bits</a:t>
                  </a:r>
                </a:p>
              </p:txBody>
            </p:sp>
          </mc:Choice>
          <mc:Fallback xmlns="">
            <p:sp>
              <p:nvSpPr>
                <p:cNvPr id="17" name="TextBox 16">
                  <a:extLst>
                    <a:ext uri="{FF2B5EF4-FFF2-40B4-BE49-F238E27FC236}">
                      <a16:creationId xmlns:a16="http://schemas.microsoft.com/office/drawing/2014/main" id="{745408F6-1894-8BF3-F732-BEA81948B89B}"/>
                    </a:ext>
                  </a:extLst>
                </p:cNvPr>
                <p:cNvSpPr txBox="1">
                  <a:spLocks noRot="1" noChangeAspect="1" noMove="1" noResize="1" noEditPoints="1" noAdjustHandles="1" noChangeArrowheads="1" noChangeShapeType="1" noTextEdit="1"/>
                </p:cNvSpPr>
                <p:nvPr/>
              </p:nvSpPr>
              <p:spPr>
                <a:xfrm>
                  <a:off x="9036979" y="2799189"/>
                  <a:ext cx="1279454" cy="520774"/>
                </a:xfrm>
                <a:prstGeom prst="rect">
                  <a:avLst/>
                </a:prstGeom>
                <a:blipFill>
                  <a:blip r:embed="rId8"/>
                  <a:stretch>
                    <a:fillRect r="-1648" b="-5405"/>
                  </a:stretch>
                </a:blipFill>
              </p:spPr>
              <p:txBody>
                <a:bodyPr/>
                <a:lstStyle/>
                <a:p>
                  <a:r>
                    <a:rPr lang="LID4096">
                      <a:noFill/>
                    </a:rPr>
                    <a:t> </a:t>
                  </a:r>
                </a:p>
              </p:txBody>
            </p:sp>
          </mc:Fallback>
        </mc:AlternateContent>
        <p:cxnSp>
          <p:nvCxnSpPr>
            <p:cNvPr id="19" name="Straight Connector 18">
              <a:extLst>
                <a:ext uri="{FF2B5EF4-FFF2-40B4-BE49-F238E27FC236}">
                  <a16:creationId xmlns:a16="http://schemas.microsoft.com/office/drawing/2014/main" id="{2242D019-7106-A182-266E-283F7F54BEFC}"/>
                </a:ext>
              </a:extLst>
            </p:cNvPr>
            <p:cNvCxnSpPr>
              <a:cxnSpLocks/>
            </p:cNvCxnSpPr>
            <p:nvPr/>
          </p:nvCxnSpPr>
          <p:spPr>
            <a:xfrm>
              <a:off x="4947080" y="2086568"/>
              <a:ext cx="7041750" cy="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0409774E-327D-D280-E3A9-DBE0485FB2E6}"/>
                </a:ext>
              </a:extLst>
            </p:cNvPr>
            <p:cNvSpPr txBox="1"/>
            <p:nvPr/>
          </p:nvSpPr>
          <p:spPr>
            <a:xfrm>
              <a:off x="5127472" y="1622700"/>
              <a:ext cx="1312252" cy="389143"/>
            </a:xfrm>
            <a:prstGeom prst="rect">
              <a:avLst/>
            </a:prstGeom>
            <a:noFill/>
          </p:spPr>
          <p:txBody>
            <a:bodyPr wrap="none" rtlCol="0">
              <a:spAutoFit/>
            </a:bodyPr>
            <a:lstStyle/>
            <a:p>
              <a:r>
                <a:rPr lang="en-GB" sz="1600" noProof="0" dirty="0"/>
                <a:t>Magnitude</a:t>
              </a:r>
            </a:p>
          </p:txBody>
        </p:sp>
        <p:sp>
          <p:nvSpPr>
            <p:cNvPr id="21" name="TextBox 20">
              <a:extLst>
                <a:ext uri="{FF2B5EF4-FFF2-40B4-BE49-F238E27FC236}">
                  <a16:creationId xmlns:a16="http://schemas.microsoft.com/office/drawing/2014/main" id="{F7B7E8D6-11CA-E97A-6241-74F0E77734F6}"/>
                </a:ext>
              </a:extLst>
            </p:cNvPr>
            <p:cNvSpPr txBox="1"/>
            <p:nvPr/>
          </p:nvSpPr>
          <p:spPr>
            <a:xfrm>
              <a:off x="5381671" y="2271212"/>
              <a:ext cx="604719" cy="389143"/>
            </a:xfrm>
            <a:prstGeom prst="rect">
              <a:avLst/>
            </a:prstGeom>
            <a:noFill/>
          </p:spPr>
          <p:txBody>
            <a:bodyPr wrap="none" rtlCol="0">
              <a:spAutoFit/>
            </a:bodyPr>
            <a:lstStyle/>
            <a:p>
              <a:r>
                <a:rPr lang="en-GB" sz="1600" noProof="0" dirty="0"/>
                <a:t>Bits</a:t>
              </a:r>
            </a:p>
          </p:txBody>
        </p:sp>
      </p:grpSp>
      <p:cxnSp>
        <p:nvCxnSpPr>
          <p:cNvPr id="30" name="Straight Arrow Connector 29">
            <a:extLst>
              <a:ext uri="{FF2B5EF4-FFF2-40B4-BE49-F238E27FC236}">
                <a16:creationId xmlns:a16="http://schemas.microsoft.com/office/drawing/2014/main" id="{46307331-D2D4-B19F-15B2-2B26B1B8DC93}"/>
              </a:ext>
            </a:extLst>
          </p:cNvPr>
          <p:cNvCxnSpPr>
            <a:cxnSpLocks/>
            <a:endCxn id="31" idx="1"/>
          </p:cNvCxnSpPr>
          <p:nvPr/>
        </p:nvCxnSpPr>
        <p:spPr>
          <a:xfrm>
            <a:off x="8351166" y="561612"/>
            <a:ext cx="517299" cy="0"/>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D30BFB71-C32C-BD42-DE6C-0DAE26D390A9}"/>
                  </a:ext>
                </a:extLst>
              </p:cNvPr>
              <p:cNvSpPr txBox="1"/>
              <p:nvPr/>
            </p:nvSpPr>
            <p:spPr>
              <a:xfrm>
                <a:off x="8868465" y="222192"/>
                <a:ext cx="2752036" cy="678840"/>
              </a:xfrm>
              <a:prstGeom prst="rect">
                <a:avLst/>
              </a:prstGeom>
              <a:noFill/>
              <a:ln>
                <a:solidFill>
                  <a:srgbClr val="C00000"/>
                </a:solidFill>
              </a:ln>
            </p:spPr>
            <p:txBody>
              <a:bodyPr wrap="square" rtlCol="0">
                <a:spAutoFit/>
              </a:bodyPr>
              <a:lstStyle/>
              <a:p>
                <a:pPr/>
                <a14:m>
                  <m:oMathPara xmlns:m="http://schemas.openxmlformats.org/officeDocument/2006/math">
                    <m:oMathParaPr>
                      <m:jc m:val="left"/>
                    </m:oMathParaPr>
                    <m:oMath xmlns:m="http://schemas.openxmlformats.org/officeDocument/2006/math">
                      <m:r>
                        <a:rPr lang="en-GB" b="0" i="1" noProof="0" smtClean="0">
                          <a:latin typeface="Cambria Math" panose="02040503050406030204" pitchFamily="18" charset="0"/>
                        </a:rPr>
                        <m:t>𝐼</m:t>
                      </m:r>
                      <m:r>
                        <a:rPr lang="en-GB" b="0" i="1" noProof="0" smtClean="0">
                          <a:latin typeface="Cambria Math" panose="02040503050406030204" pitchFamily="18" charset="0"/>
                        </a:rPr>
                        <m:t>=</m:t>
                      </m:r>
                      <m:func>
                        <m:funcPr>
                          <m:ctrlPr>
                            <a:rPr lang="en-GB" i="1" noProof="0" smtClean="0">
                              <a:latin typeface="Cambria Math" panose="02040503050406030204" pitchFamily="18" charset="0"/>
                            </a:rPr>
                          </m:ctrlPr>
                        </m:funcPr>
                        <m:fName>
                          <m:f>
                            <m:fPr>
                              <m:ctrlPr>
                                <a:rPr lang="en-GB" i="1" noProof="0" smtClean="0">
                                  <a:latin typeface="Cambria Math" panose="02040503050406030204" pitchFamily="18" charset="0"/>
                                  <a:ea typeface="Cambria Math" panose="02040503050406030204" pitchFamily="18" charset="0"/>
                                </a:rPr>
                              </m:ctrlPr>
                            </m:fPr>
                            <m:num>
                              <m:r>
                                <a:rPr lang="en-GB" b="0" i="1" noProof="0" smtClean="0">
                                  <a:latin typeface="Cambria Math" panose="02040503050406030204" pitchFamily="18" charset="0"/>
                                  <a:ea typeface="Cambria Math" panose="02040503050406030204" pitchFamily="18" charset="0"/>
                                </a:rPr>
                                <m:t>𝑛</m:t>
                              </m:r>
                              <m:r>
                                <a:rPr lang="en-GB" b="0" i="1" noProof="0" smtClean="0">
                                  <a:latin typeface="Cambria Math" panose="02040503050406030204" pitchFamily="18" charset="0"/>
                                </a:rPr>
                                <m:t>(</m:t>
                              </m:r>
                              <m:r>
                                <a:rPr lang="en-GB" b="0" i="1" noProof="0" smtClean="0">
                                  <a:latin typeface="Cambria Math" panose="02040503050406030204" pitchFamily="18" charset="0"/>
                                </a:rPr>
                                <m:t>𝐿</m:t>
                              </m:r>
                              <m:r>
                                <a:rPr lang="en-GB" b="0" i="1" noProof="0" smtClean="0">
                                  <a:latin typeface="Cambria Math" panose="02040503050406030204" pitchFamily="18" charset="0"/>
                                </a:rPr>
                                <m:t>,</m:t>
                              </m:r>
                              <m:r>
                                <a:rPr lang="en-GB" b="0" i="1" noProof="0" smtClean="0">
                                  <a:latin typeface="Cambria Math" panose="02040503050406030204" pitchFamily="18" charset="0"/>
                                </a:rPr>
                                <m:t>𝑀</m:t>
                              </m:r>
                              <m:r>
                                <a:rPr lang="en-GB" b="0" i="1" noProof="0" smtClean="0">
                                  <a:latin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𝑁</m:t>
                                  </m:r>
                                </m:e>
                                <m:sub>
                                  <m:r>
                                    <m:rPr>
                                      <m:sty m:val="p"/>
                                    </m:rPr>
                                    <a:rPr lang="en-GB" noProof="0" smtClean="0">
                                      <a:latin typeface="Cambria Math" panose="02040503050406030204" pitchFamily="18" charset="0"/>
                                      <a:ea typeface="Cambria Math" panose="02040503050406030204" pitchFamily="18" charset="0"/>
                                    </a:rPr>
                                    <m:t>p</m:t>
                                  </m:r>
                                </m:sub>
                              </m:sSub>
                              <m:r>
                                <a:rPr lang="en-GB" b="0" i="1" noProof="0" smtClean="0">
                                  <a:latin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𝑇</m:t>
                                  </m:r>
                                </m:e>
                                <m:sub>
                                  <m:r>
                                    <m:rPr>
                                      <m:sty m:val="p"/>
                                    </m:rPr>
                                    <a:rPr lang="en-GB" noProof="0" smtClean="0">
                                      <a:latin typeface="Cambria Math" panose="02040503050406030204" pitchFamily="18" charset="0"/>
                                      <a:ea typeface="Cambria Math" panose="02040503050406030204" pitchFamily="18" charset="0"/>
                                    </a:rPr>
                                    <m:t>upd</m:t>
                                  </m:r>
                                </m:sub>
                              </m:sSub>
                              <m:r>
                                <a:rPr lang="en-GB" b="0" i="1" noProof="0" smtClean="0">
                                  <a:latin typeface="Cambria Math" panose="02040503050406030204" pitchFamily="18" charset="0"/>
                                </a:rPr>
                                <m:t>)</m:t>
                              </m:r>
                            </m:num>
                            <m:den>
                              <m:sSub>
                                <m:sSubPr>
                                  <m:ctrlPr>
                                    <a:rPr lang="en-GB" i="1" noProof="0" smtClean="0">
                                      <a:latin typeface="Cambria Math" panose="02040503050406030204" pitchFamily="18" charset="0"/>
                                    </a:rPr>
                                  </m:ctrlPr>
                                </m:sSubPr>
                                <m:e>
                                  <m:r>
                                    <m:rPr>
                                      <m:sty m:val="p"/>
                                    </m:rPr>
                                    <a:rPr lang="en-GB" noProof="0" smtClean="0">
                                      <a:latin typeface="Cambria Math" panose="02040503050406030204" pitchFamily="18" charset="0"/>
                                    </a:rPr>
                                    <m:t>log</m:t>
                                  </m:r>
                                </m:e>
                                <m:sub>
                                  <m:r>
                                    <a:rPr lang="en-GB" i="1" noProof="0" smtClean="0">
                                      <a:latin typeface="Cambria Math" panose="02040503050406030204" pitchFamily="18" charset="0"/>
                                    </a:rPr>
                                    <m:t>10</m:t>
                                  </m:r>
                                </m:sub>
                              </m:sSub>
                              <m:r>
                                <a:rPr lang="en-GB" i="1" noProof="0" smtClean="0">
                                  <a:latin typeface="Cambria Math" panose="02040503050406030204" pitchFamily="18" charset="0"/>
                                </a:rPr>
                                <m:t>2</m:t>
                              </m:r>
                            </m:den>
                          </m:f>
                        </m:fName>
                        <m:e>
                          <m:r>
                            <a:rPr lang="en-GB" i="1" noProof="0" smtClean="0">
                              <a:latin typeface="Cambria Math" panose="02040503050406030204" pitchFamily="18" charset="0"/>
                            </a:rPr>
                            <m:t> </m:t>
                          </m:r>
                        </m:e>
                      </m:func>
                    </m:oMath>
                  </m:oMathPara>
                </a14:m>
                <a:endParaRPr lang="en-GB" noProof="0" dirty="0"/>
              </a:p>
            </p:txBody>
          </p:sp>
        </mc:Choice>
        <mc:Fallback xmlns="">
          <p:sp>
            <p:nvSpPr>
              <p:cNvPr id="31" name="TextBox 30">
                <a:extLst>
                  <a:ext uri="{FF2B5EF4-FFF2-40B4-BE49-F238E27FC236}">
                    <a16:creationId xmlns:a16="http://schemas.microsoft.com/office/drawing/2014/main" id="{D30BFB71-C32C-BD42-DE6C-0DAE26D390A9}"/>
                  </a:ext>
                </a:extLst>
              </p:cNvPr>
              <p:cNvSpPr txBox="1">
                <a:spLocks noRot="1" noChangeAspect="1" noMove="1" noResize="1" noEditPoints="1" noAdjustHandles="1" noChangeArrowheads="1" noChangeShapeType="1" noTextEdit="1"/>
              </p:cNvSpPr>
              <p:nvPr/>
            </p:nvSpPr>
            <p:spPr>
              <a:xfrm>
                <a:off x="8868465" y="222192"/>
                <a:ext cx="2752036" cy="678840"/>
              </a:xfrm>
              <a:prstGeom prst="rect">
                <a:avLst/>
              </a:prstGeom>
              <a:blipFill>
                <a:blip r:embed="rId9"/>
                <a:stretch>
                  <a:fillRect/>
                </a:stretch>
              </a:blipFill>
              <a:ln>
                <a:solidFill>
                  <a:srgbClr val="C00000"/>
                </a:solidFill>
              </a:ln>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32B72195-040A-6CA6-5A00-5442AAF83DF0}"/>
                  </a:ext>
                </a:extLst>
              </p:cNvPr>
              <p:cNvSpPr txBox="1"/>
              <p:nvPr/>
            </p:nvSpPr>
            <p:spPr>
              <a:xfrm>
                <a:off x="1036786" y="1794882"/>
                <a:ext cx="45159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rPr>
                        <m:t>𝑀</m:t>
                      </m:r>
                    </m:oMath>
                  </m:oMathPara>
                </a14:m>
                <a:endParaRPr lang="en-GB" noProof="0" dirty="0"/>
              </a:p>
            </p:txBody>
          </p:sp>
        </mc:Choice>
        <mc:Fallback xmlns="">
          <p:sp>
            <p:nvSpPr>
              <p:cNvPr id="28" name="TextBox 27">
                <a:extLst>
                  <a:ext uri="{FF2B5EF4-FFF2-40B4-BE49-F238E27FC236}">
                    <a16:creationId xmlns:a16="http://schemas.microsoft.com/office/drawing/2014/main" id="{32B72195-040A-6CA6-5A00-5442AAF83DF0}"/>
                  </a:ext>
                </a:extLst>
              </p:cNvPr>
              <p:cNvSpPr txBox="1">
                <a:spLocks noRot="1" noChangeAspect="1" noMove="1" noResize="1" noEditPoints="1" noAdjustHandles="1" noChangeArrowheads="1" noChangeShapeType="1" noTextEdit="1"/>
              </p:cNvSpPr>
              <p:nvPr/>
            </p:nvSpPr>
            <p:spPr>
              <a:xfrm>
                <a:off x="1036786" y="1794882"/>
                <a:ext cx="451598" cy="369332"/>
              </a:xfrm>
              <a:prstGeom prst="rect">
                <a:avLst/>
              </a:prstGeom>
              <a:blipFill>
                <a:blip r:embed="rId10"/>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9FF2FB86-150F-33AD-C6D9-62F859D2E318}"/>
                  </a:ext>
                </a:extLst>
              </p:cNvPr>
              <p:cNvSpPr txBox="1"/>
              <p:nvPr/>
            </p:nvSpPr>
            <p:spPr>
              <a:xfrm>
                <a:off x="1913698" y="1441478"/>
                <a:ext cx="37696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rPr>
                        <m:t>𝐿</m:t>
                      </m:r>
                    </m:oMath>
                  </m:oMathPara>
                </a14:m>
                <a:endParaRPr lang="en-GB" noProof="0" dirty="0"/>
              </a:p>
            </p:txBody>
          </p:sp>
        </mc:Choice>
        <mc:Fallback xmlns="">
          <p:sp>
            <p:nvSpPr>
              <p:cNvPr id="35" name="TextBox 34">
                <a:extLst>
                  <a:ext uri="{FF2B5EF4-FFF2-40B4-BE49-F238E27FC236}">
                    <a16:creationId xmlns:a16="http://schemas.microsoft.com/office/drawing/2014/main" id="{9FF2FB86-150F-33AD-C6D9-62F859D2E318}"/>
                  </a:ext>
                </a:extLst>
              </p:cNvPr>
              <p:cNvSpPr txBox="1">
                <a:spLocks noRot="1" noChangeAspect="1" noMove="1" noResize="1" noEditPoints="1" noAdjustHandles="1" noChangeArrowheads="1" noChangeShapeType="1" noTextEdit="1"/>
              </p:cNvSpPr>
              <p:nvPr/>
            </p:nvSpPr>
            <p:spPr>
              <a:xfrm>
                <a:off x="1913698" y="1441478"/>
                <a:ext cx="376962" cy="369332"/>
              </a:xfrm>
              <a:prstGeom prst="rect">
                <a:avLst/>
              </a:prstGeom>
              <a:blipFill>
                <a:blip r:embed="rId11"/>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64D39F0C-D571-E109-F2BB-9E39A485E5DC}"/>
                  </a:ext>
                </a:extLst>
              </p:cNvPr>
              <p:cNvSpPr txBox="1"/>
              <p:nvPr/>
            </p:nvSpPr>
            <p:spPr>
              <a:xfrm>
                <a:off x="1528379" y="2268472"/>
                <a:ext cx="518988" cy="39126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i="1" noProof="0" smtClean="0">
                              <a:latin typeface="Cambria Math" panose="02040503050406030204" pitchFamily="18" charset="0"/>
                            </a:rPr>
                          </m:ctrlPr>
                        </m:sSubPr>
                        <m:e>
                          <m:r>
                            <a:rPr lang="en-GB" b="0" i="1" noProof="0" smtClean="0">
                              <a:latin typeface="Cambria Math" panose="02040503050406030204" pitchFamily="18" charset="0"/>
                            </a:rPr>
                            <m:t>𝑁</m:t>
                          </m:r>
                        </m:e>
                        <m:sub>
                          <m:r>
                            <m:rPr>
                              <m:sty m:val="p"/>
                            </m:rPr>
                            <a:rPr lang="en-GB" b="0" i="0" noProof="0" smtClean="0">
                              <a:latin typeface="Cambria Math" panose="02040503050406030204" pitchFamily="18" charset="0"/>
                            </a:rPr>
                            <m:t>p</m:t>
                          </m:r>
                        </m:sub>
                      </m:sSub>
                    </m:oMath>
                  </m:oMathPara>
                </a14:m>
                <a:endParaRPr lang="en-GB" noProof="0" dirty="0"/>
              </a:p>
            </p:txBody>
          </p:sp>
        </mc:Choice>
        <mc:Fallback xmlns="">
          <p:sp>
            <p:nvSpPr>
              <p:cNvPr id="23" name="TextBox 22">
                <a:extLst>
                  <a:ext uri="{FF2B5EF4-FFF2-40B4-BE49-F238E27FC236}">
                    <a16:creationId xmlns:a16="http://schemas.microsoft.com/office/drawing/2014/main" id="{64D39F0C-D571-E109-F2BB-9E39A485E5DC}"/>
                  </a:ext>
                </a:extLst>
              </p:cNvPr>
              <p:cNvSpPr txBox="1">
                <a:spLocks noRot="1" noChangeAspect="1" noMove="1" noResize="1" noEditPoints="1" noAdjustHandles="1" noChangeArrowheads="1" noChangeShapeType="1" noTextEdit="1"/>
              </p:cNvSpPr>
              <p:nvPr/>
            </p:nvSpPr>
            <p:spPr>
              <a:xfrm>
                <a:off x="1528379" y="2268472"/>
                <a:ext cx="518988" cy="391261"/>
              </a:xfrm>
              <a:prstGeom prst="rect">
                <a:avLst/>
              </a:prstGeom>
              <a:blipFill>
                <a:blip r:embed="rId12"/>
                <a:stretch>
                  <a:fillRect b="-6250"/>
                </a:stretch>
              </a:blipFill>
            </p:spPr>
            <p:txBody>
              <a:bodyPr/>
              <a:lstStyle/>
              <a:p>
                <a:r>
                  <a:rPr lang="LID4096">
                    <a:noFill/>
                  </a:rPr>
                  <a:t> </a:t>
                </a:r>
              </a:p>
            </p:txBody>
          </p:sp>
        </mc:Fallback>
      </mc:AlternateContent>
      <p:sp>
        <p:nvSpPr>
          <p:cNvPr id="11" name="TextBox 33">
            <a:extLst>
              <a:ext uri="{FF2B5EF4-FFF2-40B4-BE49-F238E27FC236}">
                <a16:creationId xmlns:a16="http://schemas.microsoft.com/office/drawing/2014/main" id="{1E9097A7-2CDF-44B5-54ED-694FEA5E40D6}"/>
              </a:ext>
            </a:extLst>
          </p:cNvPr>
          <p:cNvSpPr/>
          <p:nvPr/>
        </p:nvSpPr>
        <p:spPr>
          <a:xfrm>
            <a:off x="0" y="1257"/>
            <a:ext cx="4234754" cy="521766"/>
          </a:xfrm>
          <a:prstGeom prst="rect">
            <a:avLst/>
          </a:prstGeom>
          <a:solidFill>
            <a:srgbClr val="C00000">
              <a:alpha val="22000"/>
            </a:srgbClr>
          </a:solid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buNone/>
            </a:pPr>
            <a:r>
              <a:rPr lang="en-GB" sz="2800" b="0" strike="noStrike" spc="-1" noProof="0" dirty="0">
                <a:solidFill>
                  <a:srgbClr val="000000"/>
                </a:solidFill>
                <a:latin typeface="Calibri"/>
              </a:rPr>
              <a:t>Relative Error Formulation</a:t>
            </a:r>
            <a:endParaRPr lang="en-GB" sz="2800" b="0" strike="noStrike" spc="-1" noProof="0" dirty="0">
              <a:latin typeface="Arial"/>
            </a:endParaRPr>
          </a:p>
        </p:txBody>
      </p:sp>
      <p:cxnSp>
        <p:nvCxnSpPr>
          <p:cNvPr id="118" name="Straight Arrow Connector 117">
            <a:extLst>
              <a:ext uri="{FF2B5EF4-FFF2-40B4-BE49-F238E27FC236}">
                <a16:creationId xmlns:a16="http://schemas.microsoft.com/office/drawing/2014/main" id="{0C8324A2-89E0-BBCD-E001-EF46456ADD84}"/>
              </a:ext>
            </a:extLst>
          </p:cNvPr>
          <p:cNvCxnSpPr>
            <a:cxnSpLocks/>
          </p:cNvCxnSpPr>
          <p:nvPr/>
        </p:nvCxnSpPr>
        <p:spPr>
          <a:xfrm>
            <a:off x="424831" y="4997648"/>
            <a:ext cx="2951210" cy="0"/>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9" name="TextBox 118">
                <a:extLst>
                  <a:ext uri="{FF2B5EF4-FFF2-40B4-BE49-F238E27FC236}">
                    <a16:creationId xmlns:a16="http://schemas.microsoft.com/office/drawing/2014/main" id="{3C776C2A-389C-98BF-2133-0F8679CA7B3B}"/>
                  </a:ext>
                </a:extLst>
              </p:cNvPr>
              <p:cNvSpPr txBox="1"/>
              <p:nvPr/>
            </p:nvSpPr>
            <p:spPr>
              <a:xfrm>
                <a:off x="3163873" y="5096779"/>
                <a:ext cx="16113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rPr>
                        <m:t>𝑡</m:t>
                      </m:r>
                    </m:oMath>
                  </m:oMathPara>
                </a14:m>
                <a:endParaRPr lang="en-GB" noProof="0" dirty="0"/>
              </a:p>
            </p:txBody>
          </p:sp>
        </mc:Choice>
        <mc:Fallback xmlns="">
          <p:sp>
            <p:nvSpPr>
              <p:cNvPr id="119" name="TextBox 118">
                <a:extLst>
                  <a:ext uri="{FF2B5EF4-FFF2-40B4-BE49-F238E27FC236}">
                    <a16:creationId xmlns:a16="http://schemas.microsoft.com/office/drawing/2014/main" id="{3C776C2A-389C-98BF-2133-0F8679CA7B3B}"/>
                  </a:ext>
                </a:extLst>
              </p:cNvPr>
              <p:cNvSpPr txBox="1">
                <a:spLocks noRot="1" noChangeAspect="1" noMove="1" noResize="1" noEditPoints="1" noAdjustHandles="1" noChangeArrowheads="1" noChangeShapeType="1" noTextEdit="1"/>
              </p:cNvSpPr>
              <p:nvPr/>
            </p:nvSpPr>
            <p:spPr>
              <a:xfrm>
                <a:off x="3163873" y="5096779"/>
                <a:ext cx="161133" cy="276999"/>
              </a:xfrm>
              <a:prstGeom prst="rect">
                <a:avLst/>
              </a:prstGeom>
              <a:blipFill>
                <a:blip r:embed="rId13"/>
                <a:stretch>
                  <a:fillRect l="-26923" r="-26923" b="-6522"/>
                </a:stretch>
              </a:blipFill>
            </p:spPr>
            <p:txBody>
              <a:bodyPr/>
              <a:lstStyle/>
              <a:p>
                <a:r>
                  <a:rPr lang="LID4096">
                    <a:noFill/>
                  </a:rPr>
                  <a:t> </a:t>
                </a:r>
              </a:p>
            </p:txBody>
          </p:sp>
        </mc:Fallback>
      </mc:AlternateContent>
      <p:sp>
        <p:nvSpPr>
          <p:cNvPr id="120" name="Rectangle: Rounded Corners 119">
            <a:extLst>
              <a:ext uri="{FF2B5EF4-FFF2-40B4-BE49-F238E27FC236}">
                <a16:creationId xmlns:a16="http://schemas.microsoft.com/office/drawing/2014/main" id="{DBF0DDBE-3508-D7F3-664A-FF099BEEE875}"/>
              </a:ext>
            </a:extLst>
          </p:cNvPr>
          <p:cNvSpPr/>
          <p:nvPr/>
        </p:nvSpPr>
        <p:spPr>
          <a:xfrm>
            <a:off x="443598" y="4536678"/>
            <a:ext cx="714286"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121" name="TextBox 120">
                <a:extLst>
                  <a:ext uri="{FF2B5EF4-FFF2-40B4-BE49-F238E27FC236}">
                    <a16:creationId xmlns:a16="http://schemas.microsoft.com/office/drawing/2014/main" id="{5CD20B00-897F-72CF-0AE9-11B702A2A2F7}"/>
                  </a:ext>
                </a:extLst>
              </p:cNvPr>
              <p:cNvSpPr txBox="1"/>
              <p:nvPr/>
            </p:nvSpPr>
            <p:spPr>
              <a:xfrm>
                <a:off x="402958" y="4539386"/>
                <a:ext cx="79302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𝑡</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oMath>
                  </m:oMathPara>
                </a14:m>
                <a:endParaRPr lang="en-GB" noProof="0" dirty="0"/>
              </a:p>
            </p:txBody>
          </p:sp>
        </mc:Choice>
        <mc:Fallback xmlns="">
          <p:sp>
            <p:nvSpPr>
              <p:cNvPr id="121" name="TextBox 120">
                <a:extLst>
                  <a:ext uri="{FF2B5EF4-FFF2-40B4-BE49-F238E27FC236}">
                    <a16:creationId xmlns:a16="http://schemas.microsoft.com/office/drawing/2014/main" id="{5CD20B00-897F-72CF-0AE9-11B702A2A2F7}"/>
                  </a:ext>
                </a:extLst>
              </p:cNvPr>
              <p:cNvSpPr txBox="1">
                <a:spLocks noRot="1" noChangeAspect="1" noMove="1" noResize="1" noEditPoints="1" noAdjustHandles="1" noChangeArrowheads="1" noChangeShapeType="1" noTextEdit="1"/>
              </p:cNvSpPr>
              <p:nvPr/>
            </p:nvSpPr>
            <p:spPr>
              <a:xfrm>
                <a:off x="402958" y="4539386"/>
                <a:ext cx="793026" cy="369332"/>
              </a:xfrm>
              <a:prstGeom prst="rect">
                <a:avLst/>
              </a:prstGeom>
              <a:blipFill>
                <a:blip r:embed="rId14"/>
                <a:stretch>
                  <a:fillRect r="-6923" b="-15000"/>
                </a:stretch>
              </a:blipFill>
            </p:spPr>
            <p:txBody>
              <a:bodyPr/>
              <a:lstStyle/>
              <a:p>
                <a:r>
                  <a:rPr lang="LID4096">
                    <a:noFill/>
                  </a:rPr>
                  <a:t> </a:t>
                </a:r>
              </a:p>
            </p:txBody>
          </p:sp>
        </mc:Fallback>
      </mc:AlternateContent>
      <p:sp>
        <p:nvSpPr>
          <p:cNvPr id="122" name="Rectangle: Rounded Corners 121">
            <a:extLst>
              <a:ext uri="{FF2B5EF4-FFF2-40B4-BE49-F238E27FC236}">
                <a16:creationId xmlns:a16="http://schemas.microsoft.com/office/drawing/2014/main" id="{852C34DD-4F8D-C6D1-B9C5-7B3A6C8CAB3E}"/>
              </a:ext>
            </a:extLst>
          </p:cNvPr>
          <p:cNvSpPr/>
          <p:nvPr/>
        </p:nvSpPr>
        <p:spPr>
          <a:xfrm>
            <a:off x="1250311" y="4538204"/>
            <a:ext cx="714286"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123" name="TextBox 122">
                <a:extLst>
                  <a:ext uri="{FF2B5EF4-FFF2-40B4-BE49-F238E27FC236}">
                    <a16:creationId xmlns:a16="http://schemas.microsoft.com/office/drawing/2014/main" id="{BAC94EBC-4E68-5996-9994-C3F70AD1F81E}"/>
                  </a:ext>
                </a:extLst>
              </p:cNvPr>
              <p:cNvSpPr txBox="1"/>
              <p:nvPr/>
            </p:nvSpPr>
            <p:spPr>
              <a:xfrm>
                <a:off x="1209671" y="4540912"/>
                <a:ext cx="79302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𝑡</m:t>
                          </m:r>
                        </m:e>
                        <m:sub>
                          <m:r>
                            <a:rPr lang="en-GB" b="0" i="1" noProof="0" smtClean="0">
                              <a:latin typeface="Cambria Math" panose="02040503050406030204" pitchFamily="18" charset="0"/>
                            </a:rPr>
                            <m:t>1</m:t>
                          </m:r>
                        </m:sub>
                      </m:sSub>
                      <m:r>
                        <a:rPr lang="en-GB" b="0" i="1" noProof="0" smtClean="0">
                          <a:latin typeface="Cambria Math" panose="02040503050406030204" pitchFamily="18" charset="0"/>
                        </a:rPr>
                        <m:t>)</m:t>
                      </m:r>
                    </m:oMath>
                  </m:oMathPara>
                </a14:m>
                <a:endParaRPr lang="en-GB" noProof="0" dirty="0"/>
              </a:p>
            </p:txBody>
          </p:sp>
        </mc:Choice>
        <mc:Fallback xmlns="">
          <p:sp>
            <p:nvSpPr>
              <p:cNvPr id="123" name="TextBox 122">
                <a:extLst>
                  <a:ext uri="{FF2B5EF4-FFF2-40B4-BE49-F238E27FC236}">
                    <a16:creationId xmlns:a16="http://schemas.microsoft.com/office/drawing/2014/main" id="{BAC94EBC-4E68-5996-9994-C3F70AD1F81E}"/>
                  </a:ext>
                </a:extLst>
              </p:cNvPr>
              <p:cNvSpPr txBox="1">
                <a:spLocks noRot="1" noChangeAspect="1" noMove="1" noResize="1" noEditPoints="1" noAdjustHandles="1" noChangeArrowheads="1" noChangeShapeType="1" noTextEdit="1"/>
              </p:cNvSpPr>
              <p:nvPr/>
            </p:nvSpPr>
            <p:spPr>
              <a:xfrm>
                <a:off x="1209671" y="4540912"/>
                <a:ext cx="793026" cy="369332"/>
              </a:xfrm>
              <a:prstGeom prst="rect">
                <a:avLst/>
              </a:prstGeom>
              <a:blipFill>
                <a:blip r:embed="rId15"/>
                <a:stretch>
                  <a:fillRect r="-6107" b="-15000"/>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129" name="TextBox 128">
                <a:extLst>
                  <a:ext uri="{FF2B5EF4-FFF2-40B4-BE49-F238E27FC236}">
                    <a16:creationId xmlns:a16="http://schemas.microsoft.com/office/drawing/2014/main" id="{5AAE70CF-9A5C-5BAA-1008-0DC7D879F940}"/>
                  </a:ext>
                </a:extLst>
              </p:cNvPr>
              <p:cNvSpPr txBox="1"/>
              <p:nvPr/>
            </p:nvSpPr>
            <p:spPr>
              <a:xfrm>
                <a:off x="2009424" y="4529186"/>
                <a:ext cx="38173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ea typeface="Cambria Math" panose="02040503050406030204" pitchFamily="18" charset="0"/>
                        </a:rPr>
                        <m:t>⋯</m:t>
                      </m:r>
                    </m:oMath>
                  </m:oMathPara>
                </a14:m>
                <a:endParaRPr lang="en-GB" noProof="0" dirty="0"/>
              </a:p>
            </p:txBody>
          </p:sp>
        </mc:Choice>
        <mc:Fallback xmlns="">
          <p:sp>
            <p:nvSpPr>
              <p:cNvPr id="129" name="TextBox 128">
                <a:extLst>
                  <a:ext uri="{FF2B5EF4-FFF2-40B4-BE49-F238E27FC236}">
                    <a16:creationId xmlns:a16="http://schemas.microsoft.com/office/drawing/2014/main" id="{5AAE70CF-9A5C-5BAA-1008-0DC7D879F940}"/>
                  </a:ext>
                </a:extLst>
              </p:cNvPr>
              <p:cNvSpPr txBox="1">
                <a:spLocks noRot="1" noChangeAspect="1" noMove="1" noResize="1" noEditPoints="1" noAdjustHandles="1" noChangeArrowheads="1" noChangeShapeType="1" noTextEdit="1"/>
              </p:cNvSpPr>
              <p:nvPr/>
            </p:nvSpPr>
            <p:spPr>
              <a:xfrm>
                <a:off x="2009424" y="4529186"/>
                <a:ext cx="381730" cy="369332"/>
              </a:xfrm>
              <a:prstGeom prst="rect">
                <a:avLst/>
              </a:prstGeom>
              <a:blipFill>
                <a:blip r:embed="rId16"/>
                <a:stretch>
                  <a:fillRect/>
                </a:stretch>
              </a:blipFill>
            </p:spPr>
            <p:txBody>
              <a:bodyPr/>
              <a:lstStyle/>
              <a:p>
                <a:r>
                  <a:rPr lang="LID4096">
                    <a:noFill/>
                  </a:rPr>
                  <a:t> </a:t>
                </a:r>
              </a:p>
            </p:txBody>
          </p:sp>
        </mc:Fallback>
      </mc:AlternateContent>
      <p:sp>
        <p:nvSpPr>
          <p:cNvPr id="130" name="Rectangle: Rounded Corners 129">
            <a:extLst>
              <a:ext uri="{FF2B5EF4-FFF2-40B4-BE49-F238E27FC236}">
                <a16:creationId xmlns:a16="http://schemas.microsoft.com/office/drawing/2014/main" id="{277041E7-BF94-C7F5-6390-90062A3C01D7}"/>
              </a:ext>
            </a:extLst>
          </p:cNvPr>
          <p:cNvSpPr/>
          <p:nvPr/>
        </p:nvSpPr>
        <p:spPr>
          <a:xfrm>
            <a:off x="2438521" y="4488111"/>
            <a:ext cx="714286"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131" name="TextBox 130">
                <a:extLst>
                  <a:ext uri="{FF2B5EF4-FFF2-40B4-BE49-F238E27FC236}">
                    <a16:creationId xmlns:a16="http://schemas.microsoft.com/office/drawing/2014/main" id="{3297F245-BDEF-FBB4-290E-4ECA0F471D46}"/>
                  </a:ext>
                </a:extLst>
              </p:cNvPr>
              <p:cNvSpPr txBox="1"/>
              <p:nvPr/>
            </p:nvSpPr>
            <p:spPr>
              <a:xfrm>
                <a:off x="2397881" y="4490819"/>
                <a:ext cx="79302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𝑡</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oMath>
                  </m:oMathPara>
                </a14:m>
                <a:endParaRPr lang="en-GB" noProof="0" dirty="0"/>
              </a:p>
            </p:txBody>
          </p:sp>
        </mc:Choice>
        <mc:Fallback xmlns="">
          <p:sp>
            <p:nvSpPr>
              <p:cNvPr id="131" name="TextBox 130">
                <a:extLst>
                  <a:ext uri="{FF2B5EF4-FFF2-40B4-BE49-F238E27FC236}">
                    <a16:creationId xmlns:a16="http://schemas.microsoft.com/office/drawing/2014/main" id="{3297F245-BDEF-FBB4-290E-4ECA0F471D46}"/>
                  </a:ext>
                </a:extLst>
              </p:cNvPr>
              <p:cNvSpPr txBox="1">
                <a:spLocks noRot="1" noChangeAspect="1" noMove="1" noResize="1" noEditPoints="1" noAdjustHandles="1" noChangeArrowheads="1" noChangeShapeType="1" noTextEdit="1"/>
              </p:cNvSpPr>
              <p:nvPr/>
            </p:nvSpPr>
            <p:spPr>
              <a:xfrm>
                <a:off x="2397881" y="4490819"/>
                <a:ext cx="793026" cy="369332"/>
              </a:xfrm>
              <a:prstGeom prst="rect">
                <a:avLst/>
              </a:prstGeom>
              <a:blipFill>
                <a:blip r:embed="rId17"/>
                <a:stretch>
                  <a:fillRect r="-6923" b="-15000"/>
                </a:stretch>
              </a:blipFill>
            </p:spPr>
            <p:txBody>
              <a:bodyPr/>
              <a:lstStyle/>
              <a:p>
                <a:r>
                  <a:rPr lang="LID4096">
                    <a:noFill/>
                  </a:rPr>
                  <a:t> </a:t>
                </a:r>
              </a:p>
            </p:txBody>
          </p:sp>
        </mc:Fallback>
      </mc:AlternateContent>
      <p:cxnSp>
        <p:nvCxnSpPr>
          <p:cNvPr id="136" name="Straight Arrow Connector 135">
            <a:extLst>
              <a:ext uri="{FF2B5EF4-FFF2-40B4-BE49-F238E27FC236}">
                <a16:creationId xmlns:a16="http://schemas.microsoft.com/office/drawing/2014/main" id="{A2EA159D-857A-CED3-43D8-572E850C9901}"/>
              </a:ext>
            </a:extLst>
          </p:cNvPr>
          <p:cNvCxnSpPr>
            <a:cxnSpLocks/>
          </p:cNvCxnSpPr>
          <p:nvPr/>
        </p:nvCxnSpPr>
        <p:spPr>
          <a:xfrm>
            <a:off x="443598" y="4291386"/>
            <a:ext cx="1990025" cy="0"/>
          </a:xfrm>
          <a:prstGeom prst="straightConnector1">
            <a:avLst/>
          </a:prstGeom>
          <a:ln w="19050">
            <a:headEnd type="triangle" w="lg" len="lg"/>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C234E077-82F2-285C-3F66-C6487EAD5311}"/>
                  </a:ext>
                </a:extLst>
              </p:cNvPr>
              <p:cNvSpPr txBox="1"/>
              <p:nvPr/>
            </p:nvSpPr>
            <p:spPr>
              <a:xfrm>
                <a:off x="589481" y="3816190"/>
                <a:ext cx="1644086" cy="39401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0"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𝑇</m:t>
                          </m:r>
                        </m:e>
                        <m:sub>
                          <m:r>
                            <m:rPr>
                              <m:sty m:val="p"/>
                            </m:rPr>
                            <a:rPr lang="en-GB" b="0" i="0" noProof="0" smtClean="0">
                              <a:latin typeface="Cambria Math" panose="02040503050406030204" pitchFamily="18" charset="0"/>
                              <a:ea typeface="Cambria Math" panose="02040503050406030204" pitchFamily="18" charset="0"/>
                            </a:rPr>
                            <m:t>upd</m:t>
                          </m:r>
                        </m:sub>
                      </m:sSub>
                      <m:r>
                        <a:rPr lang="en-GB" b="0" i="1" noProof="0" smtClean="0">
                          <a:latin typeface="Cambria Math" panose="02040503050406030204" pitchFamily="18" charset="0"/>
                          <a:ea typeface="Cambria Math" panose="02040503050406030204" pitchFamily="18" charset="0"/>
                        </a:rPr>
                        <m:t>=</m:t>
                      </m:r>
                      <m:sSub>
                        <m:sSubPr>
                          <m:ctrlPr>
                            <a:rPr lang="en-GB" b="0"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𝑇</m:t>
                          </m:r>
                        </m:e>
                        <m:sub>
                          <m:r>
                            <a:rPr lang="en-GB" b="0" i="1" noProof="0" smtClean="0">
                              <a:latin typeface="Cambria Math" panose="02040503050406030204" pitchFamily="18" charset="0"/>
                              <a:ea typeface="Cambria Math" panose="02040503050406030204" pitchFamily="18" charset="0"/>
                            </a:rPr>
                            <m:t>𝑥</m:t>
                          </m:r>
                        </m:sub>
                      </m:sSub>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𝑇</m:t>
                          </m:r>
                        </m:e>
                        <m:sub>
                          <m:r>
                            <a:rPr lang="en-GB" b="0" i="1" noProof="0" smtClean="0">
                              <a:latin typeface="Cambria Math" panose="02040503050406030204" pitchFamily="18" charset="0"/>
                              <a:ea typeface="Cambria Math" panose="02040503050406030204" pitchFamily="18" charset="0"/>
                            </a:rPr>
                            <m:t>𝑦</m:t>
                          </m:r>
                        </m:sub>
                      </m:sSub>
                    </m:oMath>
                  </m:oMathPara>
                </a14:m>
                <a:endParaRPr lang="en-GB" noProof="0" dirty="0"/>
              </a:p>
            </p:txBody>
          </p:sp>
        </mc:Choice>
        <mc:Fallback xmlns="">
          <p:sp>
            <p:nvSpPr>
              <p:cNvPr id="137" name="TextBox 136">
                <a:extLst>
                  <a:ext uri="{FF2B5EF4-FFF2-40B4-BE49-F238E27FC236}">
                    <a16:creationId xmlns:a16="http://schemas.microsoft.com/office/drawing/2014/main" id="{C234E077-82F2-285C-3F66-C6487EAD5311}"/>
                  </a:ext>
                </a:extLst>
              </p:cNvPr>
              <p:cNvSpPr txBox="1">
                <a:spLocks noRot="1" noChangeAspect="1" noMove="1" noResize="1" noEditPoints="1" noAdjustHandles="1" noChangeArrowheads="1" noChangeShapeType="1" noTextEdit="1"/>
              </p:cNvSpPr>
              <p:nvPr/>
            </p:nvSpPr>
            <p:spPr>
              <a:xfrm>
                <a:off x="589481" y="3816190"/>
                <a:ext cx="1644086" cy="394019"/>
              </a:xfrm>
              <a:prstGeom prst="rect">
                <a:avLst/>
              </a:prstGeom>
              <a:blipFill>
                <a:blip r:embed="rId18"/>
                <a:stretch>
                  <a:fillRect b="-9231"/>
                </a:stretch>
              </a:blipFill>
            </p:spPr>
            <p:txBody>
              <a:bodyPr/>
              <a:lstStyle/>
              <a:p>
                <a:r>
                  <a:rPr lang="LID4096">
                    <a:noFill/>
                  </a:rPr>
                  <a:t> </a:t>
                </a:r>
              </a:p>
            </p:txBody>
          </p:sp>
        </mc:Fallback>
      </mc:AlternateContent>
      <p:sp>
        <p:nvSpPr>
          <p:cNvPr id="39" name="TextBox 38">
            <a:extLst>
              <a:ext uri="{FF2B5EF4-FFF2-40B4-BE49-F238E27FC236}">
                <a16:creationId xmlns:a16="http://schemas.microsoft.com/office/drawing/2014/main" id="{7D0523C1-D14A-E9CE-D41A-15F3C6B4C054}"/>
              </a:ext>
            </a:extLst>
          </p:cNvPr>
          <p:cNvSpPr txBox="1"/>
          <p:nvPr/>
        </p:nvSpPr>
        <p:spPr>
          <a:xfrm>
            <a:off x="11217826" y="375476"/>
            <a:ext cx="402674" cy="307777"/>
          </a:xfrm>
          <a:prstGeom prst="rect">
            <a:avLst/>
          </a:prstGeom>
          <a:noFill/>
        </p:spPr>
        <p:txBody>
          <a:bodyPr wrap="none" rtlCol="0">
            <a:spAutoFit/>
          </a:bodyPr>
          <a:lstStyle/>
          <a:p>
            <a:r>
              <a:rPr lang="en-GB" sz="1400" noProof="0" dirty="0"/>
              <a:t>(1)</a:t>
            </a:r>
          </a:p>
        </p:txBody>
      </p:sp>
      <p:sp>
        <p:nvSpPr>
          <p:cNvPr id="41" name="TextBox 40">
            <a:extLst>
              <a:ext uri="{FF2B5EF4-FFF2-40B4-BE49-F238E27FC236}">
                <a16:creationId xmlns:a16="http://schemas.microsoft.com/office/drawing/2014/main" id="{EDDF5EA0-782C-58B1-B7EB-086E0994556E}"/>
              </a:ext>
            </a:extLst>
          </p:cNvPr>
          <p:cNvSpPr txBox="1"/>
          <p:nvPr/>
        </p:nvSpPr>
        <p:spPr>
          <a:xfrm>
            <a:off x="11214679" y="1294445"/>
            <a:ext cx="402674" cy="307777"/>
          </a:xfrm>
          <a:prstGeom prst="rect">
            <a:avLst/>
          </a:prstGeom>
          <a:noFill/>
        </p:spPr>
        <p:txBody>
          <a:bodyPr wrap="none" rtlCol="0">
            <a:spAutoFit/>
          </a:bodyPr>
          <a:lstStyle/>
          <a:p>
            <a:r>
              <a:rPr lang="en-GB" sz="1400" noProof="0" dirty="0"/>
              <a:t>(2)</a:t>
            </a:r>
          </a:p>
        </p:txBody>
      </p:sp>
      <p:sp>
        <p:nvSpPr>
          <p:cNvPr id="42" name="TextBox 41">
            <a:extLst>
              <a:ext uri="{FF2B5EF4-FFF2-40B4-BE49-F238E27FC236}">
                <a16:creationId xmlns:a16="http://schemas.microsoft.com/office/drawing/2014/main" id="{FD5F75AF-C4C5-CED6-9B5C-F8727CFD2802}"/>
              </a:ext>
            </a:extLst>
          </p:cNvPr>
          <p:cNvSpPr txBox="1"/>
          <p:nvPr/>
        </p:nvSpPr>
        <p:spPr>
          <a:xfrm>
            <a:off x="10085146" y="2828974"/>
            <a:ext cx="402674" cy="307777"/>
          </a:xfrm>
          <a:prstGeom prst="rect">
            <a:avLst/>
          </a:prstGeom>
          <a:noFill/>
        </p:spPr>
        <p:txBody>
          <a:bodyPr wrap="none" rtlCol="0">
            <a:spAutoFit/>
          </a:bodyPr>
          <a:lstStyle/>
          <a:p>
            <a:r>
              <a:rPr lang="en-GB" sz="1400" noProof="0" dirty="0"/>
              <a:t>(3)</a:t>
            </a:r>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482A2EF0-9718-A100-7648-970CB1F341FA}"/>
                  </a:ext>
                </a:extLst>
              </p:cNvPr>
              <p:cNvSpPr txBox="1"/>
              <p:nvPr/>
            </p:nvSpPr>
            <p:spPr>
              <a:xfrm>
                <a:off x="5626384" y="6273859"/>
                <a:ext cx="4025466" cy="41428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ea typeface="Cambria Math" panose="02040503050406030204" pitchFamily="18" charset="0"/>
                        </a:rPr>
                        <m:t>𝑛</m:t>
                      </m:r>
                      <m:d>
                        <m:dPr>
                          <m:ctrlPr>
                            <a:rPr lang="en-GB" b="0" i="1" noProof="0" smtClean="0">
                              <a:latin typeface="Cambria Math" panose="02040503050406030204" pitchFamily="18" charset="0"/>
                              <a:ea typeface="Cambria Math" panose="02040503050406030204" pitchFamily="18" charset="0"/>
                            </a:rPr>
                          </m:ctrlPr>
                        </m:dPr>
                        <m:e>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𝑇</m:t>
                              </m:r>
                            </m:e>
                            <m:sub>
                              <m:r>
                                <m:rPr>
                                  <m:sty m:val="p"/>
                                </m:rPr>
                                <a:rPr lang="en-GB" noProof="0" smtClean="0">
                                  <a:latin typeface="Cambria Math" panose="02040503050406030204" pitchFamily="18" charset="0"/>
                                  <a:ea typeface="Cambria Math" panose="02040503050406030204" pitchFamily="18" charset="0"/>
                                </a:rPr>
                                <m:t>upd</m:t>
                              </m:r>
                            </m:sub>
                          </m:sSub>
                        </m:e>
                      </m:d>
                      <m:r>
                        <a:rPr lang="en-GB" b="0" i="1" noProof="0" smtClean="0">
                          <a:latin typeface="Cambria Math" panose="02040503050406030204" pitchFamily="18" charset="0"/>
                          <a:ea typeface="Cambria Math" panose="02040503050406030204" pitchFamily="18" charset="0"/>
                        </a:rPr>
                        <m:t>=</m:t>
                      </m:r>
                      <m:d>
                        <m:dPr>
                          <m:begChr m:val="⌈"/>
                          <m:endChr m:val="⌉"/>
                          <m:ctrlPr>
                            <a:rPr lang="en-GB" b="0" i="1" noProof="0" smtClean="0">
                              <a:latin typeface="Cambria Math" panose="02040503050406030204" pitchFamily="18" charset="0"/>
                              <a:ea typeface="Cambria Math" panose="02040503050406030204" pitchFamily="18" charset="0"/>
                            </a:rPr>
                          </m:ctrlPr>
                        </m:dPr>
                        <m:e>
                          <m:sSub>
                            <m:sSubPr>
                              <m:ctrlPr>
                                <a:rPr lang="en-GB" i="1" noProof="0" smtClean="0">
                                  <a:latin typeface="Cambria Math" panose="02040503050406030204" pitchFamily="18" charset="0"/>
                                </a:rPr>
                              </m:ctrlPr>
                            </m:sSubPr>
                            <m:e>
                              <m:r>
                                <m:rPr>
                                  <m:sty m:val="p"/>
                                </m:rPr>
                                <a:rPr lang="en-GB" noProof="0" smtClean="0">
                                  <a:latin typeface="Cambria Math" panose="02040503050406030204" pitchFamily="18" charset="0"/>
                                </a:rPr>
                                <m:t>log</m:t>
                              </m:r>
                            </m:e>
                            <m:sub>
                              <m:r>
                                <a:rPr lang="en-GB" i="1" noProof="0" smtClean="0">
                                  <a:latin typeface="Cambria Math" panose="02040503050406030204" pitchFamily="18" charset="0"/>
                                </a:rPr>
                                <m:t>10</m:t>
                              </m:r>
                            </m:sub>
                          </m:sSub>
                          <m:d>
                            <m:dPr>
                              <m:ctrlPr>
                                <a:rPr lang="en-GB" i="1" noProof="0" smtClean="0">
                                  <a:latin typeface="Cambria Math" panose="02040503050406030204" pitchFamily="18" charset="0"/>
                                </a:rPr>
                              </m:ctrlPr>
                            </m:dPr>
                            <m:e>
                              <m:sSub>
                                <m:sSubPr>
                                  <m:ctrlPr>
                                    <a:rPr lang="en-GB" i="1" noProof="0" smtClean="0">
                                      <a:latin typeface="Cambria Math" panose="02040503050406030204" pitchFamily="18" charset="0"/>
                                    </a:rPr>
                                  </m:ctrlPr>
                                </m:sSubPr>
                                <m:e>
                                  <m:r>
                                    <m:rPr>
                                      <m:sty m:val="p"/>
                                    </m:rPr>
                                    <a:rPr lang="en-GB" noProof="0" smtClean="0">
                                      <a:latin typeface="Cambria Math" panose="02040503050406030204" pitchFamily="18" charset="0"/>
                                    </a:rPr>
                                    <m:t>Relative</m:t>
                                  </m:r>
                                  <m:r>
                                    <a:rPr lang="en-GB" noProof="0" smtClean="0">
                                      <a:latin typeface="Cambria Math" panose="02040503050406030204" pitchFamily="18" charset="0"/>
                                    </a:rPr>
                                    <m:t> </m:t>
                                  </m:r>
                                  <m:r>
                                    <m:rPr>
                                      <m:sty m:val="p"/>
                                    </m:rPr>
                                    <a:rPr lang="en-GB" noProof="0" smtClean="0">
                                      <a:latin typeface="Cambria Math" panose="02040503050406030204" pitchFamily="18" charset="0"/>
                                    </a:rPr>
                                    <m:t>Error</m:t>
                                  </m:r>
                                </m:e>
                                <m:sub>
                                  <m:sSub>
                                    <m:sSubPr>
                                      <m:ctrlPr>
                                        <a:rPr lang="en-GB" i="1" noProof="0">
                                          <a:latin typeface="Cambria Math" panose="02040503050406030204" pitchFamily="18" charset="0"/>
                                        </a:rPr>
                                      </m:ctrlPr>
                                    </m:sSubPr>
                                    <m:e>
                                      <m:r>
                                        <a:rPr lang="en-GB" i="1" noProof="0">
                                          <a:latin typeface="Cambria Math" panose="02040503050406030204" pitchFamily="18" charset="0"/>
                                        </a:rPr>
                                        <m:t>𝜓</m:t>
                                      </m:r>
                                    </m:e>
                                    <m:sub>
                                      <m:r>
                                        <a:rPr lang="en-GB" i="1" noProof="0" smtClean="0">
                                          <a:latin typeface="Cambria Math" panose="02040503050406030204" pitchFamily="18" charset="0"/>
                                        </a:rPr>
                                        <m:t>𝑥</m:t>
                                      </m:r>
                                    </m:sub>
                                  </m:sSub>
                                </m:sub>
                              </m:sSub>
                            </m:e>
                          </m:d>
                        </m:e>
                      </m:d>
                    </m:oMath>
                  </m:oMathPara>
                </a14:m>
                <a:endParaRPr lang="en-GB" noProof="0" dirty="0"/>
              </a:p>
            </p:txBody>
          </p:sp>
        </mc:Choice>
        <mc:Fallback xmlns="">
          <p:sp>
            <p:nvSpPr>
              <p:cNvPr id="45" name="TextBox 44">
                <a:extLst>
                  <a:ext uri="{FF2B5EF4-FFF2-40B4-BE49-F238E27FC236}">
                    <a16:creationId xmlns:a16="http://schemas.microsoft.com/office/drawing/2014/main" id="{482A2EF0-9718-A100-7648-970CB1F341FA}"/>
                  </a:ext>
                </a:extLst>
              </p:cNvPr>
              <p:cNvSpPr txBox="1">
                <a:spLocks noRot="1" noChangeAspect="1" noMove="1" noResize="1" noEditPoints="1" noAdjustHandles="1" noChangeArrowheads="1" noChangeShapeType="1" noTextEdit="1"/>
              </p:cNvSpPr>
              <p:nvPr/>
            </p:nvSpPr>
            <p:spPr>
              <a:xfrm>
                <a:off x="5626384" y="6273859"/>
                <a:ext cx="4025466" cy="414281"/>
              </a:xfrm>
              <a:prstGeom prst="rect">
                <a:avLst/>
              </a:prstGeom>
              <a:blipFill>
                <a:blip r:embed="rId19"/>
                <a:stretch>
                  <a:fillRect b="-8824"/>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150" name="TextBox 149">
                <a:extLst>
                  <a:ext uri="{FF2B5EF4-FFF2-40B4-BE49-F238E27FC236}">
                    <a16:creationId xmlns:a16="http://schemas.microsoft.com/office/drawing/2014/main" id="{A97CC8EC-25C0-878A-3D1C-0A601B1598D0}"/>
                  </a:ext>
                </a:extLst>
              </p:cNvPr>
              <p:cNvSpPr txBox="1"/>
              <p:nvPr/>
            </p:nvSpPr>
            <p:spPr>
              <a:xfrm>
                <a:off x="311921" y="2336340"/>
                <a:ext cx="518988" cy="39126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i="1" noProof="0" smtClean="0">
                              <a:latin typeface="Cambria Math" panose="02040503050406030204" pitchFamily="18" charset="0"/>
                            </a:rPr>
                          </m:ctrlPr>
                        </m:sSubPr>
                        <m:e>
                          <m:r>
                            <a:rPr lang="en-GB" b="0" i="1" noProof="0" smtClean="0">
                              <a:latin typeface="Cambria Math" panose="02040503050406030204" pitchFamily="18" charset="0"/>
                            </a:rPr>
                            <m:t>𝑁</m:t>
                          </m:r>
                        </m:e>
                        <m:sub>
                          <m:r>
                            <m:rPr>
                              <m:sty m:val="p"/>
                            </m:rPr>
                            <a:rPr lang="en-GB" b="0" i="0" noProof="0" smtClean="0">
                              <a:latin typeface="Cambria Math" panose="02040503050406030204" pitchFamily="18" charset="0"/>
                            </a:rPr>
                            <m:t>p</m:t>
                          </m:r>
                        </m:sub>
                      </m:sSub>
                    </m:oMath>
                  </m:oMathPara>
                </a14:m>
                <a:endParaRPr lang="en-GB" noProof="0" dirty="0"/>
              </a:p>
            </p:txBody>
          </p:sp>
        </mc:Choice>
        <mc:Fallback xmlns="">
          <p:sp>
            <p:nvSpPr>
              <p:cNvPr id="150" name="TextBox 149">
                <a:extLst>
                  <a:ext uri="{FF2B5EF4-FFF2-40B4-BE49-F238E27FC236}">
                    <a16:creationId xmlns:a16="http://schemas.microsoft.com/office/drawing/2014/main" id="{A97CC8EC-25C0-878A-3D1C-0A601B1598D0}"/>
                  </a:ext>
                </a:extLst>
              </p:cNvPr>
              <p:cNvSpPr txBox="1">
                <a:spLocks noRot="1" noChangeAspect="1" noMove="1" noResize="1" noEditPoints="1" noAdjustHandles="1" noChangeArrowheads="1" noChangeShapeType="1" noTextEdit="1"/>
              </p:cNvSpPr>
              <p:nvPr/>
            </p:nvSpPr>
            <p:spPr>
              <a:xfrm>
                <a:off x="311921" y="2336340"/>
                <a:ext cx="518988" cy="391261"/>
              </a:xfrm>
              <a:prstGeom prst="rect">
                <a:avLst/>
              </a:prstGeom>
              <a:blipFill>
                <a:blip r:embed="rId20"/>
                <a:stretch>
                  <a:fillRect b="-6250"/>
                </a:stretch>
              </a:blipFill>
            </p:spPr>
            <p:txBody>
              <a:bodyPr/>
              <a:lstStyle/>
              <a:p>
                <a:r>
                  <a:rPr lang="LID4096">
                    <a:noFill/>
                  </a:rPr>
                  <a:t> </a:t>
                </a:r>
              </a:p>
            </p:txBody>
          </p:sp>
        </mc:Fallback>
      </mc:AlternateContent>
      <p:sp>
        <p:nvSpPr>
          <p:cNvPr id="167" name="TextBox 166">
            <a:extLst>
              <a:ext uri="{FF2B5EF4-FFF2-40B4-BE49-F238E27FC236}">
                <a16:creationId xmlns:a16="http://schemas.microsoft.com/office/drawing/2014/main" id="{17184E81-7FAC-8DBE-A234-FE2F7BF6ECEF}"/>
              </a:ext>
            </a:extLst>
          </p:cNvPr>
          <p:cNvSpPr txBox="1"/>
          <p:nvPr/>
        </p:nvSpPr>
        <p:spPr>
          <a:xfrm>
            <a:off x="881673" y="1029260"/>
            <a:ext cx="683491" cy="369332"/>
          </a:xfrm>
          <a:prstGeom prst="rect">
            <a:avLst/>
          </a:prstGeom>
          <a:noFill/>
        </p:spPr>
        <p:txBody>
          <a:bodyPr wrap="square">
            <a:spAutoFit/>
          </a:bodyPr>
          <a:lstStyle/>
          <a:p>
            <a:pPr algn="ctr"/>
            <a:r>
              <a:rPr lang="en-GB" sz="1800" b="0" strike="noStrike" spc="-1" noProof="0" dirty="0">
                <a:solidFill>
                  <a:srgbClr val="000000"/>
                </a:solidFill>
                <a:latin typeface="Calibri"/>
              </a:rPr>
              <a:t>SIM</a:t>
            </a:r>
            <a:endParaRPr lang="en-GB" noProof="0" dirty="0"/>
          </a:p>
        </p:txBody>
      </p:sp>
      <p:cxnSp>
        <p:nvCxnSpPr>
          <p:cNvPr id="235" name="Straight Arrow Connector 234">
            <a:extLst>
              <a:ext uri="{FF2B5EF4-FFF2-40B4-BE49-F238E27FC236}">
                <a16:creationId xmlns:a16="http://schemas.microsoft.com/office/drawing/2014/main" id="{5B552A3E-74B5-E594-751E-5879BC765022}"/>
              </a:ext>
            </a:extLst>
          </p:cNvPr>
          <p:cNvCxnSpPr>
            <a:cxnSpLocks/>
          </p:cNvCxnSpPr>
          <p:nvPr/>
        </p:nvCxnSpPr>
        <p:spPr>
          <a:xfrm>
            <a:off x="1832451" y="1586562"/>
            <a:ext cx="230741" cy="26019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7" name="Straight Arrow Connector 236">
            <a:extLst>
              <a:ext uri="{FF2B5EF4-FFF2-40B4-BE49-F238E27FC236}">
                <a16:creationId xmlns:a16="http://schemas.microsoft.com/office/drawing/2014/main" id="{FD5CD2F7-DCF8-2639-ADE9-7956E67E9B18}"/>
              </a:ext>
            </a:extLst>
          </p:cNvPr>
          <p:cNvCxnSpPr>
            <a:cxnSpLocks/>
            <a:stCxn id="40" idx="2"/>
            <a:endCxn id="45" idx="0"/>
          </p:cNvCxnSpPr>
          <p:nvPr/>
        </p:nvCxnSpPr>
        <p:spPr>
          <a:xfrm flipH="1">
            <a:off x="7639117" y="5610531"/>
            <a:ext cx="20089" cy="663328"/>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p:sp>
        <p:nvSpPr>
          <p:cNvPr id="241" name="TextBox 240">
            <a:extLst>
              <a:ext uri="{FF2B5EF4-FFF2-40B4-BE49-F238E27FC236}">
                <a16:creationId xmlns:a16="http://schemas.microsoft.com/office/drawing/2014/main" id="{4D68E90C-C510-3CCA-B038-01C855128CF0}"/>
              </a:ext>
            </a:extLst>
          </p:cNvPr>
          <p:cNvSpPr txBox="1"/>
          <p:nvPr/>
        </p:nvSpPr>
        <p:spPr>
          <a:xfrm>
            <a:off x="9596374" y="6275267"/>
            <a:ext cx="402674" cy="307777"/>
          </a:xfrm>
          <a:prstGeom prst="rect">
            <a:avLst/>
          </a:prstGeom>
          <a:noFill/>
        </p:spPr>
        <p:txBody>
          <a:bodyPr wrap="none" rtlCol="0">
            <a:spAutoFit/>
          </a:bodyPr>
          <a:lstStyle/>
          <a:p>
            <a:r>
              <a:rPr lang="en-GB" sz="1400" noProof="0" dirty="0"/>
              <a:t>(6)</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8D323CC-83D4-45F6-FAB8-C199C7C90C4C}"/>
                  </a:ext>
                </a:extLst>
              </p:cNvPr>
              <p:cNvSpPr txBox="1"/>
              <p:nvPr/>
            </p:nvSpPr>
            <p:spPr>
              <a:xfrm>
                <a:off x="5319363" y="3468573"/>
                <a:ext cx="4679685" cy="87120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800" b="0" i="1" noProof="0" smtClean="0">
                              <a:latin typeface="Cambria Math" panose="02040503050406030204" pitchFamily="18" charset="0"/>
                            </a:rPr>
                          </m:ctrlPr>
                        </m:sSubPr>
                        <m:e>
                          <m:r>
                            <m:rPr>
                              <m:sty m:val="p"/>
                            </m:rPr>
                            <a:rPr lang="en-GB" noProof="0" smtClean="0">
                              <a:latin typeface="Cambria Math" panose="02040503050406030204" pitchFamily="18" charset="0"/>
                            </a:rPr>
                            <m:t>MSE</m:t>
                          </m:r>
                        </m:e>
                        <m:sub>
                          <m:sSub>
                            <m:sSubPr>
                              <m:ctrlPr>
                                <a:rPr lang="en-GB" i="1" noProof="0">
                                  <a:latin typeface="Cambria Math" panose="02040503050406030204" pitchFamily="18" charset="0"/>
                                </a:rPr>
                              </m:ctrlPr>
                            </m:sSubPr>
                            <m:e>
                              <m:r>
                                <a:rPr lang="en-GB" i="1" noProof="0">
                                  <a:latin typeface="Cambria Math" panose="02040503050406030204" pitchFamily="18" charset="0"/>
                                </a:rPr>
                                <m:t>𝜓</m:t>
                              </m:r>
                            </m:e>
                            <m:sub>
                              <m:r>
                                <a:rPr lang="en-GB" i="1" noProof="0" smtClean="0">
                                  <a:latin typeface="Cambria Math" panose="02040503050406030204" pitchFamily="18" charset="0"/>
                                </a:rPr>
                                <m:t>𝑥</m:t>
                              </m:r>
                            </m:sub>
                          </m:sSub>
                        </m:sub>
                      </m:sSub>
                      <m:r>
                        <a:rPr lang="en-GB" sz="1800" b="0" i="1" noProof="0" smtClean="0">
                          <a:latin typeface="Cambria Math" panose="02040503050406030204" pitchFamily="18" charset="0"/>
                          <a:ea typeface="Cambria Math" panose="02040503050406030204" pitchFamily="18" charset="0"/>
                        </a:rPr>
                        <m:t>≤</m:t>
                      </m:r>
                      <m:nary>
                        <m:naryPr>
                          <m:chr m:val="∑"/>
                          <m:ctrlPr>
                            <a:rPr lang="en-GB" sz="1800" b="0" i="1" noProof="0" smtClean="0">
                              <a:latin typeface="Cambria Math" panose="02040503050406030204" pitchFamily="18" charset="0"/>
                              <a:ea typeface="Cambria Math" panose="02040503050406030204" pitchFamily="18" charset="0"/>
                            </a:rPr>
                          </m:ctrlPr>
                        </m:naryPr>
                        <m:sub>
                          <m:r>
                            <m:rPr>
                              <m:brk m:alnAt="23"/>
                            </m:rPr>
                            <a:rPr lang="en-GB" sz="1800" b="0" i="1" noProof="0" smtClean="0">
                              <a:latin typeface="Cambria Math" panose="02040503050406030204" pitchFamily="18" charset="0"/>
                              <a:ea typeface="Cambria Math" panose="02040503050406030204" pitchFamily="18" charset="0"/>
                            </a:rPr>
                            <m:t>𝑛</m:t>
                          </m:r>
                          <m:r>
                            <a:rPr lang="en-GB" sz="1800" b="0" i="1" noProof="0" smtClean="0">
                              <a:latin typeface="Cambria Math" panose="02040503050406030204" pitchFamily="18" charset="0"/>
                              <a:ea typeface="Cambria Math" panose="02040503050406030204" pitchFamily="18" charset="0"/>
                            </a:rPr>
                            <m:t>=1</m:t>
                          </m:r>
                        </m:sub>
                        <m:sup>
                          <m:r>
                            <a:rPr lang="en-GB" sz="1800" b="0" i="1" noProof="0" smtClean="0">
                              <a:latin typeface="Cambria Math" panose="02040503050406030204" pitchFamily="18" charset="0"/>
                              <a:ea typeface="Cambria Math" panose="02040503050406030204" pitchFamily="18" charset="0"/>
                            </a:rPr>
                            <m:t>𝑁</m:t>
                          </m:r>
                        </m:sup>
                        <m:e>
                          <m:nary>
                            <m:naryPr>
                              <m:chr m:val="∑"/>
                              <m:ctrlPr>
                                <a:rPr lang="en-GB" sz="1800" b="0" i="1" noProof="0" smtClean="0">
                                  <a:latin typeface="Cambria Math" panose="02040503050406030204" pitchFamily="18" charset="0"/>
                                  <a:ea typeface="Cambria Math" panose="02040503050406030204" pitchFamily="18" charset="0"/>
                                </a:rPr>
                              </m:ctrlPr>
                            </m:naryPr>
                            <m:sub>
                              <m:r>
                                <m:rPr>
                                  <m:brk m:alnAt="23"/>
                                </m:rPr>
                                <a:rPr lang="en-GB" sz="1800" b="0" i="1" noProof="0" smtClean="0">
                                  <a:latin typeface="Cambria Math" panose="02040503050406030204" pitchFamily="18" charset="0"/>
                                  <a:ea typeface="Cambria Math" panose="02040503050406030204" pitchFamily="18" charset="0"/>
                                </a:rPr>
                                <m:t>𝑡</m:t>
                              </m:r>
                              <m:r>
                                <a:rPr lang="en-GB" sz="1800" b="0" i="1" noProof="0" smtClean="0">
                                  <a:latin typeface="Cambria Math" panose="02040503050406030204" pitchFamily="18" charset="0"/>
                                  <a:ea typeface="Cambria Math" panose="02040503050406030204" pitchFamily="18" charset="0"/>
                                </a:rPr>
                                <m:t>=1</m:t>
                              </m:r>
                            </m:sub>
                            <m:sup>
                              <m:r>
                                <a:rPr lang="en-GB" sz="1800" b="0" i="1" noProof="0" smtClean="0">
                                  <a:latin typeface="Cambria Math" panose="02040503050406030204" pitchFamily="18" charset="0"/>
                                  <a:ea typeface="Cambria Math" panose="02040503050406030204" pitchFamily="18" charset="0"/>
                                </a:rPr>
                                <m:t>𝑇</m:t>
                              </m:r>
                            </m:sup>
                            <m:e>
                              <m:sSup>
                                <m:sSupPr>
                                  <m:ctrlPr>
                                    <a:rPr lang="en-GB" sz="1800" b="0" i="1" noProof="0" smtClean="0">
                                      <a:latin typeface="Cambria Math" panose="02040503050406030204" pitchFamily="18" charset="0"/>
                                      <a:ea typeface="Cambria Math" panose="02040503050406030204" pitchFamily="18" charset="0"/>
                                    </a:rPr>
                                  </m:ctrlPr>
                                </m:sSupPr>
                                <m:e>
                                  <m:d>
                                    <m:dPr>
                                      <m:ctrlPr>
                                        <a:rPr lang="en-GB" sz="1800" b="0" i="1" noProof="0" smtClean="0">
                                          <a:latin typeface="Cambria Math" panose="02040503050406030204" pitchFamily="18" charset="0"/>
                                          <a:ea typeface="Cambria Math" panose="02040503050406030204" pitchFamily="18" charset="0"/>
                                        </a:rPr>
                                      </m:ctrlPr>
                                    </m:dPr>
                                    <m:e>
                                      <m:sSub>
                                        <m:sSubPr>
                                          <m:ctrlPr>
                                            <a:rPr lang="en-GB" i="1" noProof="0">
                                              <a:latin typeface="Cambria Math" panose="02040503050406030204" pitchFamily="18" charset="0"/>
                                            </a:rPr>
                                          </m:ctrlPr>
                                        </m:sSubPr>
                                        <m:e>
                                          <m:acc>
                                            <m:accPr>
                                              <m:chr m:val="̅"/>
                                              <m:ctrlPr>
                                                <a:rPr lang="en-GB" i="1" noProof="0">
                                                  <a:latin typeface="Cambria Math" panose="02040503050406030204" pitchFamily="18" charset="0"/>
                                                </a:rPr>
                                              </m:ctrlPr>
                                            </m:accPr>
                                            <m:e>
                                              <m:r>
                                                <a:rPr lang="en-GB" i="1" noProof="0">
                                                  <a:latin typeface="Cambria Math" panose="02040503050406030204" pitchFamily="18" charset="0"/>
                                                </a:rPr>
                                                <m:t>𝜓</m:t>
                                              </m:r>
                                            </m:e>
                                          </m:acc>
                                        </m:e>
                                        <m:sub>
                                          <m:r>
                                            <a:rPr lang="en-GB" i="1" noProof="0" smtClean="0">
                                              <a:latin typeface="Cambria Math" panose="02040503050406030204" pitchFamily="18" charset="0"/>
                                            </a:rPr>
                                            <m:t>𝑥</m:t>
                                          </m:r>
                                        </m:sub>
                                      </m:sSub>
                                      <m:r>
                                        <a:rPr lang="en-GB" b="0" i="1" noProof="0" smtClean="0">
                                          <a:latin typeface="Cambria Math" panose="02040503050406030204" pitchFamily="18" charset="0"/>
                                        </a:rPr>
                                        <m:t>−</m:t>
                                      </m:r>
                                      <m:sSub>
                                        <m:sSubPr>
                                          <m:ctrlPr>
                                            <a:rPr lang="en-GB" i="1" noProof="0">
                                              <a:latin typeface="Cambria Math" panose="02040503050406030204" pitchFamily="18" charset="0"/>
                                            </a:rPr>
                                          </m:ctrlPr>
                                        </m:sSubPr>
                                        <m:e>
                                          <m:acc>
                                            <m:accPr>
                                              <m:chr m:val="̂"/>
                                              <m:ctrlPr>
                                                <a:rPr lang="en-GB" sz="1800" b="0" i="1" noProof="0" smtClean="0">
                                                  <a:latin typeface="Cambria Math" panose="02040503050406030204" pitchFamily="18" charset="0"/>
                                                </a:rPr>
                                              </m:ctrlPr>
                                            </m:accPr>
                                            <m:e>
                                              <m:r>
                                                <a:rPr lang="en-GB" i="1" noProof="0">
                                                  <a:latin typeface="Cambria Math" panose="02040503050406030204" pitchFamily="18" charset="0"/>
                                                </a:rPr>
                                                <m:t>𝜓</m:t>
                                              </m:r>
                                            </m:e>
                                          </m:acc>
                                        </m:e>
                                        <m:sub>
                                          <m:r>
                                            <a:rPr lang="en-GB" i="1" noProof="0" smtClean="0">
                                              <a:latin typeface="Cambria Math" panose="02040503050406030204" pitchFamily="18" charset="0"/>
                                            </a:rPr>
                                            <m:t>𝑥</m:t>
                                          </m:r>
                                          <m:r>
                                            <a:rPr lang="en-GB" b="0" i="1" noProof="0" smtClean="0">
                                              <a:latin typeface="Cambria Math" panose="02040503050406030204" pitchFamily="18" charset="0"/>
                                            </a:rPr>
                                            <m:t>,</m:t>
                                          </m:r>
                                          <m:r>
                                            <a:rPr lang="en-GB" b="0" i="1" noProof="0" smtClean="0">
                                              <a:latin typeface="Cambria Math" panose="02040503050406030204" pitchFamily="18" charset="0"/>
                                            </a:rPr>
                                            <m:t>𝑛</m:t>
                                          </m:r>
                                          <m:r>
                                            <a:rPr lang="en-GB" b="0" i="1" noProof="0" smtClean="0">
                                              <a:latin typeface="Cambria Math" panose="02040503050406030204" pitchFamily="18" charset="0"/>
                                            </a:rPr>
                                            <m:t>,</m:t>
                                          </m:r>
                                          <m:r>
                                            <a:rPr lang="en-GB" b="0" i="1" noProof="0" smtClean="0">
                                              <a:latin typeface="Cambria Math" panose="02040503050406030204" pitchFamily="18" charset="0"/>
                                            </a:rPr>
                                            <m:t>𝑡</m:t>
                                          </m:r>
                                        </m:sub>
                                      </m:sSub>
                                    </m:e>
                                  </m:d>
                                </m:e>
                                <m:sup>
                                  <m:r>
                                    <a:rPr lang="en-GB" sz="1800" b="0" i="1" noProof="0" smtClean="0">
                                      <a:latin typeface="Cambria Math" panose="02040503050406030204" pitchFamily="18" charset="0"/>
                                      <a:ea typeface="Cambria Math" panose="02040503050406030204" pitchFamily="18" charset="0"/>
                                    </a:rPr>
                                    <m:t>2</m:t>
                                  </m:r>
                                </m:sup>
                              </m:sSup>
                              <m:r>
                                <a:rPr lang="en-GB" sz="1800" b="0" i="1" noProof="0" smtClean="0">
                                  <a:latin typeface="Cambria Math" panose="02040503050406030204" pitchFamily="18" charset="0"/>
                                  <a:ea typeface="Cambria Math" panose="02040503050406030204" pitchFamily="18" charset="0"/>
                                </a:rPr>
                                <m:t>×</m:t>
                              </m:r>
                              <m:r>
                                <a:rPr lang="en-GB" sz="1800" b="0" i="1" noProof="0" smtClean="0">
                                  <a:latin typeface="Cambria Math" panose="02040503050406030204" pitchFamily="18" charset="0"/>
                                  <a:ea typeface="Cambria Math" panose="02040503050406030204" pitchFamily="18" charset="0"/>
                                </a:rPr>
                                <m:t>𝑄</m:t>
                              </m:r>
                              <m:r>
                                <a:rPr lang="en-GB" sz="1800" b="0" i="1" noProof="0" smtClean="0">
                                  <a:latin typeface="Cambria Math" panose="02040503050406030204" pitchFamily="18" charset="0"/>
                                  <a:ea typeface="Cambria Math" panose="02040503050406030204" pitchFamily="18" charset="0"/>
                                </a:rPr>
                                <m:t>(</m:t>
                              </m:r>
                              <m:sSub>
                                <m:sSubPr>
                                  <m:ctrlPr>
                                    <a:rPr lang="en-GB" sz="1800" b="0" i="1" noProof="0" smtClean="0">
                                      <a:latin typeface="Cambria Math" panose="02040503050406030204" pitchFamily="18" charset="0"/>
                                      <a:ea typeface="Cambria Math" panose="02040503050406030204" pitchFamily="18" charset="0"/>
                                    </a:rPr>
                                  </m:ctrlPr>
                                </m:sSubPr>
                                <m:e>
                                  <m:r>
                                    <a:rPr lang="en-GB" sz="1800" b="0" i="1" noProof="0" smtClean="0">
                                      <a:latin typeface="Cambria Math" panose="02040503050406030204" pitchFamily="18" charset="0"/>
                                      <a:ea typeface="Cambria Math" panose="02040503050406030204" pitchFamily="18" charset="0"/>
                                    </a:rPr>
                                    <m:t>𝑏</m:t>
                                  </m:r>
                                </m:e>
                                <m:sub>
                                  <m:r>
                                    <a:rPr lang="en-GB" sz="1800" b="0" i="1" noProof="0" smtClean="0">
                                      <a:latin typeface="Cambria Math" panose="02040503050406030204" pitchFamily="18" charset="0"/>
                                      <a:ea typeface="Cambria Math" panose="02040503050406030204" pitchFamily="18" charset="0"/>
                                    </a:rPr>
                                    <m:t>𝑛</m:t>
                                  </m:r>
                                  <m:r>
                                    <a:rPr lang="en-GB" sz="1800" b="0" i="1" noProof="0" smtClean="0">
                                      <a:latin typeface="Cambria Math" panose="02040503050406030204" pitchFamily="18" charset="0"/>
                                      <a:ea typeface="Cambria Math" panose="02040503050406030204" pitchFamily="18" charset="0"/>
                                    </a:rPr>
                                    <m:t>,</m:t>
                                  </m:r>
                                  <m:r>
                                    <a:rPr lang="en-GB" sz="1800" b="0" i="1" noProof="0" smtClean="0">
                                      <a:latin typeface="Cambria Math" panose="02040503050406030204" pitchFamily="18" charset="0"/>
                                      <a:ea typeface="Cambria Math" panose="02040503050406030204" pitchFamily="18" charset="0"/>
                                    </a:rPr>
                                    <m:t>𝑡</m:t>
                                  </m:r>
                                </m:sub>
                              </m:sSub>
                              <m:r>
                                <a:rPr lang="en-GB" sz="1800" b="0"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h</m:t>
                                  </m:r>
                                </m:e>
                                <m:sub>
                                  <m:r>
                                    <a:rPr lang="en-GB" i="1" noProof="0" smtClean="0">
                                      <a:latin typeface="Cambria Math" panose="02040503050406030204" pitchFamily="18" charset="0"/>
                                      <a:ea typeface="Cambria Math" panose="02040503050406030204" pitchFamily="18" charset="0"/>
                                    </a:rPr>
                                    <m:t>𝑛</m:t>
                                  </m:r>
                                  <m:r>
                                    <a:rPr lang="en-GB" i="1" noProof="0" smtClean="0">
                                      <a:latin typeface="Cambria Math" panose="02040503050406030204" pitchFamily="18" charset="0"/>
                                      <a:ea typeface="Cambria Math" panose="02040503050406030204" pitchFamily="18" charset="0"/>
                                    </a:rPr>
                                    <m:t>,</m:t>
                                  </m:r>
                                  <m:r>
                                    <a:rPr lang="en-GB" i="1" noProof="0" smtClean="0">
                                      <a:latin typeface="Cambria Math" panose="02040503050406030204" pitchFamily="18" charset="0"/>
                                      <a:ea typeface="Cambria Math" panose="02040503050406030204" pitchFamily="18" charset="0"/>
                                    </a:rPr>
                                    <m:t>𝑡</m:t>
                                  </m:r>
                                </m:sub>
                              </m:sSub>
                              <m:r>
                                <a:rPr lang="en-GB" sz="1800" b="0" i="1" noProof="0" smtClean="0">
                                  <a:latin typeface="Cambria Math" panose="02040503050406030204" pitchFamily="18" charset="0"/>
                                  <a:ea typeface="Cambria Math" panose="02040503050406030204" pitchFamily="18" charset="0"/>
                                </a:rPr>
                                <m:t>)</m:t>
                              </m:r>
                            </m:e>
                          </m:nary>
                        </m:e>
                      </m:nary>
                    </m:oMath>
                  </m:oMathPara>
                </a14:m>
                <a:endParaRPr lang="en-GB" noProof="0" dirty="0"/>
              </a:p>
            </p:txBody>
          </p:sp>
        </mc:Choice>
        <mc:Fallback xmlns="">
          <p:sp>
            <p:nvSpPr>
              <p:cNvPr id="8" name="TextBox 7">
                <a:extLst>
                  <a:ext uri="{FF2B5EF4-FFF2-40B4-BE49-F238E27FC236}">
                    <a16:creationId xmlns:a16="http://schemas.microsoft.com/office/drawing/2014/main" id="{38D323CC-83D4-45F6-FAB8-C199C7C90C4C}"/>
                  </a:ext>
                </a:extLst>
              </p:cNvPr>
              <p:cNvSpPr txBox="1">
                <a:spLocks noRot="1" noChangeAspect="1" noMove="1" noResize="1" noEditPoints="1" noAdjustHandles="1" noChangeArrowheads="1" noChangeShapeType="1" noTextEdit="1"/>
              </p:cNvSpPr>
              <p:nvPr/>
            </p:nvSpPr>
            <p:spPr>
              <a:xfrm>
                <a:off x="5319363" y="3468573"/>
                <a:ext cx="4679685" cy="871201"/>
              </a:xfrm>
              <a:prstGeom prst="rect">
                <a:avLst/>
              </a:prstGeom>
              <a:blipFill>
                <a:blip r:embed="rId21"/>
                <a:stretch>
                  <a:fillRect/>
                </a:stretch>
              </a:blipFill>
            </p:spPr>
            <p:txBody>
              <a:bodyPr/>
              <a:lstStyle/>
              <a:p>
                <a:r>
                  <a:rPr lang="LID4096">
                    <a:noFill/>
                  </a:rPr>
                  <a:t> </a:t>
                </a:r>
              </a:p>
            </p:txBody>
          </p:sp>
        </mc:Fallback>
      </mc:AlternateContent>
      <p:cxnSp>
        <p:nvCxnSpPr>
          <p:cNvPr id="26" name="Straight Arrow Connector 25">
            <a:extLst>
              <a:ext uri="{FF2B5EF4-FFF2-40B4-BE49-F238E27FC236}">
                <a16:creationId xmlns:a16="http://schemas.microsoft.com/office/drawing/2014/main" id="{19C17E55-09C3-ECD5-0FFA-0A062020A355}"/>
              </a:ext>
            </a:extLst>
          </p:cNvPr>
          <p:cNvCxnSpPr>
            <a:cxnSpLocks/>
            <a:stCxn id="8" idx="2"/>
            <a:endCxn id="40" idx="0"/>
          </p:cNvCxnSpPr>
          <p:nvPr/>
        </p:nvCxnSpPr>
        <p:spPr>
          <a:xfrm>
            <a:off x="7659206" y="4339774"/>
            <a:ext cx="0" cy="399556"/>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7D28C058-6027-32B0-D6E1-A8643BB7297A}"/>
              </a:ext>
            </a:extLst>
          </p:cNvPr>
          <p:cNvSpPr txBox="1"/>
          <p:nvPr/>
        </p:nvSpPr>
        <p:spPr>
          <a:xfrm>
            <a:off x="9999048" y="3705422"/>
            <a:ext cx="402674" cy="307777"/>
          </a:xfrm>
          <a:prstGeom prst="rect">
            <a:avLst/>
          </a:prstGeom>
          <a:noFill/>
        </p:spPr>
        <p:txBody>
          <a:bodyPr wrap="none" rtlCol="0">
            <a:spAutoFit/>
          </a:bodyPr>
          <a:lstStyle/>
          <a:p>
            <a:r>
              <a:rPr lang="en-GB" sz="1400" noProof="0" dirty="0"/>
              <a:t>(4)</a:t>
            </a:r>
          </a:p>
        </p:txBody>
      </p:sp>
      <p:sp>
        <p:nvSpPr>
          <p:cNvPr id="34" name="TextBox 33">
            <a:extLst>
              <a:ext uri="{FF2B5EF4-FFF2-40B4-BE49-F238E27FC236}">
                <a16:creationId xmlns:a16="http://schemas.microsoft.com/office/drawing/2014/main" id="{B232E8CC-A6F5-6C9B-ACDE-BBA3EF9AF462}"/>
              </a:ext>
            </a:extLst>
          </p:cNvPr>
          <p:cNvSpPr txBox="1"/>
          <p:nvPr/>
        </p:nvSpPr>
        <p:spPr>
          <a:xfrm>
            <a:off x="10763010" y="4966600"/>
            <a:ext cx="402674" cy="307777"/>
          </a:xfrm>
          <a:prstGeom prst="rect">
            <a:avLst/>
          </a:prstGeom>
          <a:noFill/>
        </p:spPr>
        <p:txBody>
          <a:bodyPr wrap="none" rtlCol="0">
            <a:spAutoFit/>
          </a:bodyPr>
          <a:lstStyle/>
          <a:p>
            <a:r>
              <a:rPr lang="en-GB" sz="1400" noProof="0" dirty="0"/>
              <a:t>(5)</a:t>
            </a:r>
          </a:p>
        </p:txBody>
      </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3E443212-E174-033D-C054-EA8310FDA08C}"/>
                  </a:ext>
                </a:extLst>
              </p:cNvPr>
              <p:cNvSpPr txBox="1"/>
              <p:nvPr/>
            </p:nvSpPr>
            <p:spPr>
              <a:xfrm>
                <a:off x="4494425" y="4739330"/>
                <a:ext cx="6329562" cy="87120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800" b="0" i="1" noProof="0" smtClean="0">
                              <a:latin typeface="Cambria Math" panose="02040503050406030204" pitchFamily="18" charset="0"/>
                            </a:rPr>
                          </m:ctrlPr>
                        </m:sSubPr>
                        <m:e>
                          <m:r>
                            <m:rPr>
                              <m:sty m:val="p"/>
                            </m:rPr>
                            <a:rPr lang="en-GB" noProof="0" smtClean="0">
                              <a:latin typeface="Cambria Math" panose="02040503050406030204" pitchFamily="18" charset="0"/>
                            </a:rPr>
                            <m:t>Relative</m:t>
                          </m:r>
                          <m:r>
                            <a:rPr lang="en-GB" noProof="0" smtClean="0">
                              <a:latin typeface="Cambria Math" panose="02040503050406030204" pitchFamily="18" charset="0"/>
                            </a:rPr>
                            <m:t> </m:t>
                          </m:r>
                          <m:r>
                            <m:rPr>
                              <m:sty m:val="p"/>
                            </m:rPr>
                            <a:rPr lang="en-GB" noProof="0" smtClean="0">
                              <a:latin typeface="Cambria Math" panose="02040503050406030204" pitchFamily="18" charset="0"/>
                            </a:rPr>
                            <m:t>Error</m:t>
                          </m:r>
                        </m:e>
                        <m:sub>
                          <m:sSub>
                            <m:sSubPr>
                              <m:ctrlPr>
                                <a:rPr lang="en-GB" i="1" noProof="0">
                                  <a:latin typeface="Cambria Math" panose="02040503050406030204" pitchFamily="18" charset="0"/>
                                </a:rPr>
                              </m:ctrlPr>
                            </m:sSubPr>
                            <m:e>
                              <m:r>
                                <a:rPr lang="en-GB" i="1" noProof="0">
                                  <a:latin typeface="Cambria Math" panose="02040503050406030204" pitchFamily="18" charset="0"/>
                                </a:rPr>
                                <m:t>𝜓</m:t>
                              </m:r>
                            </m:e>
                            <m:sub>
                              <m:r>
                                <a:rPr lang="en-GB" i="1" noProof="0" smtClean="0">
                                  <a:latin typeface="Cambria Math" panose="02040503050406030204" pitchFamily="18" charset="0"/>
                                </a:rPr>
                                <m:t>𝑥</m:t>
                              </m:r>
                            </m:sub>
                          </m:sSub>
                        </m:sub>
                      </m:sSub>
                      <m:r>
                        <a:rPr lang="en-GB" sz="1800" b="0" i="1" noProof="0" smtClean="0">
                          <a:latin typeface="Cambria Math" panose="02040503050406030204" pitchFamily="18" charset="0"/>
                          <a:ea typeface="Cambria Math" panose="02040503050406030204" pitchFamily="18" charset="0"/>
                        </a:rPr>
                        <m:t>≤</m:t>
                      </m:r>
                      <m:f>
                        <m:fPr>
                          <m:ctrlPr>
                            <a:rPr lang="en-GB" sz="1800" b="0" i="1" noProof="0" smtClean="0">
                              <a:latin typeface="Cambria Math" panose="02040503050406030204" pitchFamily="18" charset="0"/>
                              <a:ea typeface="Cambria Math" panose="02040503050406030204" pitchFamily="18" charset="0"/>
                            </a:rPr>
                          </m:ctrlPr>
                        </m:fPr>
                        <m:num>
                          <m:r>
                            <a:rPr lang="en-GB" sz="1800" b="0" i="1" noProof="0" smtClean="0">
                              <a:latin typeface="Cambria Math" panose="02040503050406030204" pitchFamily="18" charset="0"/>
                              <a:ea typeface="Cambria Math" panose="02040503050406030204" pitchFamily="18" charset="0"/>
                            </a:rPr>
                            <m:t>1</m:t>
                          </m:r>
                        </m:num>
                        <m:den>
                          <m:r>
                            <a:rPr lang="en-GB" sz="1800" b="0" i="1" noProof="0" smtClean="0">
                              <a:latin typeface="Cambria Math" panose="02040503050406030204" pitchFamily="18" charset="0"/>
                              <a:ea typeface="Cambria Math" panose="02040503050406030204" pitchFamily="18" charset="0"/>
                            </a:rPr>
                            <m:t>𝑋</m:t>
                          </m:r>
                        </m:den>
                      </m:f>
                      <m:nary>
                        <m:naryPr>
                          <m:chr m:val="∑"/>
                          <m:ctrlPr>
                            <a:rPr lang="en-GB" sz="1800" b="0" i="1" noProof="0" smtClean="0">
                              <a:latin typeface="Cambria Math" panose="02040503050406030204" pitchFamily="18" charset="0"/>
                              <a:ea typeface="Cambria Math" panose="02040503050406030204" pitchFamily="18" charset="0"/>
                            </a:rPr>
                          </m:ctrlPr>
                        </m:naryPr>
                        <m:sub>
                          <m:r>
                            <m:rPr>
                              <m:brk m:alnAt="23"/>
                            </m:rPr>
                            <a:rPr lang="en-GB" sz="1800" b="0" i="1" noProof="0" smtClean="0">
                              <a:latin typeface="Cambria Math" panose="02040503050406030204" pitchFamily="18" charset="0"/>
                              <a:ea typeface="Cambria Math" panose="02040503050406030204" pitchFamily="18" charset="0"/>
                            </a:rPr>
                            <m:t>𝑥</m:t>
                          </m:r>
                          <m:r>
                            <a:rPr lang="en-GB" sz="1800" b="0" i="1" noProof="0" smtClean="0">
                              <a:latin typeface="Cambria Math" panose="02040503050406030204" pitchFamily="18" charset="0"/>
                              <a:ea typeface="Cambria Math" panose="02040503050406030204" pitchFamily="18" charset="0"/>
                            </a:rPr>
                            <m:t>=1</m:t>
                          </m:r>
                        </m:sub>
                        <m:sup>
                          <m:r>
                            <a:rPr lang="en-GB" sz="1800" b="0" i="1" noProof="0" smtClean="0">
                              <a:latin typeface="Cambria Math" panose="02040503050406030204" pitchFamily="18" charset="0"/>
                              <a:ea typeface="Cambria Math" panose="02040503050406030204" pitchFamily="18" charset="0"/>
                            </a:rPr>
                            <m:t>𝑋</m:t>
                          </m:r>
                        </m:sup>
                        <m:e>
                          <m:nary>
                            <m:naryPr>
                              <m:chr m:val="∑"/>
                              <m:ctrlPr>
                                <a:rPr lang="en-GB" i="1" noProof="0" smtClean="0">
                                  <a:latin typeface="Cambria Math" panose="02040503050406030204" pitchFamily="18" charset="0"/>
                                  <a:ea typeface="Cambria Math" panose="02040503050406030204" pitchFamily="18" charset="0"/>
                                </a:rPr>
                              </m:ctrlPr>
                            </m:naryPr>
                            <m:sub>
                              <m:r>
                                <m:rPr>
                                  <m:brk m:alnAt="23"/>
                                </m:rPr>
                                <a:rPr lang="en-GB" i="1" noProof="0" smtClean="0">
                                  <a:latin typeface="Cambria Math" panose="02040503050406030204" pitchFamily="18" charset="0"/>
                                  <a:ea typeface="Cambria Math" panose="02040503050406030204" pitchFamily="18" charset="0"/>
                                </a:rPr>
                                <m:t>𝑛</m:t>
                              </m:r>
                              <m:r>
                                <a:rPr lang="en-GB" i="1" noProof="0" smtClean="0">
                                  <a:latin typeface="Cambria Math" panose="02040503050406030204" pitchFamily="18" charset="0"/>
                                  <a:ea typeface="Cambria Math" panose="02040503050406030204" pitchFamily="18" charset="0"/>
                                </a:rPr>
                                <m:t>=1</m:t>
                              </m:r>
                            </m:sub>
                            <m:sup>
                              <m:r>
                                <a:rPr lang="en-GB" i="1" noProof="0" smtClean="0">
                                  <a:latin typeface="Cambria Math" panose="02040503050406030204" pitchFamily="18" charset="0"/>
                                  <a:ea typeface="Cambria Math" panose="02040503050406030204" pitchFamily="18" charset="0"/>
                                </a:rPr>
                                <m:t>𝑁</m:t>
                              </m:r>
                            </m:sup>
                            <m:e>
                              <m:nary>
                                <m:naryPr>
                                  <m:chr m:val="∑"/>
                                  <m:ctrlPr>
                                    <a:rPr lang="en-GB" i="1" noProof="0" smtClean="0">
                                      <a:latin typeface="Cambria Math" panose="02040503050406030204" pitchFamily="18" charset="0"/>
                                      <a:ea typeface="Cambria Math" panose="02040503050406030204" pitchFamily="18" charset="0"/>
                                    </a:rPr>
                                  </m:ctrlPr>
                                </m:naryPr>
                                <m:sub>
                                  <m:r>
                                    <m:rPr>
                                      <m:brk m:alnAt="23"/>
                                    </m:rPr>
                                    <a:rPr lang="en-GB" i="1" noProof="0" smtClean="0">
                                      <a:latin typeface="Cambria Math" panose="02040503050406030204" pitchFamily="18" charset="0"/>
                                      <a:ea typeface="Cambria Math" panose="02040503050406030204" pitchFamily="18" charset="0"/>
                                    </a:rPr>
                                    <m:t>𝑡</m:t>
                                  </m:r>
                                  <m:r>
                                    <a:rPr lang="en-GB" i="1" noProof="0" smtClean="0">
                                      <a:latin typeface="Cambria Math" panose="02040503050406030204" pitchFamily="18" charset="0"/>
                                      <a:ea typeface="Cambria Math" panose="02040503050406030204" pitchFamily="18" charset="0"/>
                                    </a:rPr>
                                    <m:t>=1</m:t>
                                  </m:r>
                                </m:sub>
                                <m:sup>
                                  <m:r>
                                    <a:rPr lang="en-GB" i="1" noProof="0" smtClean="0">
                                      <a:latin typeface="Cambria Math" panose="02040503050406030204" pitchFamily="18" charset="0"/>
                                      <a:ea typeface="Cambria Math" panose="02040503050406030204" pitchFamily="18" charset="0"/>
                                    </a:rPr>
                                    <m:t>𝑇</m:t>
                                  </m:r>
                                </m:sup>
                                <m:e>
                                  <m:f>
                                    <m:fPr>
                                      <m:ctrlPr>
                                        <a:rPr lang="en-GB" i="1" noProof="0" smtClean="0">
                                          <a:latin typeface="Cambria Math" panose="02040503050406030204" pitchFamily="18" charset="0"/>
                                          <a:ea typeface="Cambria Math" panose="02040503050406030204" pitchFamily="18" charset="0"/>
                                        </a:rPr>
                                      </m:ctrlPr>
                                    </m:fPr>
                                    <m:num>
                                      <m:d>
                                        <m:dPr>
                                          <m:begChr m:val="|"/>
                                          <m:endChr m:val="|"/>
                                          <m:ctrlPr>
                                            <a:rPr lang="en-GB" i="1" noProof="0" smtClean="0">
                                              <a:latin typeface="Cambria Math" panose="02040503050406030204" pitchFamily="18" charset="0"/>
                                              <a:ea typeface="Cambria Math" panose="02040503050406030204" pitchFamily="18" charset="0"/>
                                            </a:rPr>
                                          </m:ctrlPr>
                                        </m:dPr>
                                        <m:e>
                                          <m:sSub>
                                            <m:sSubPr>
                                              <m:ctrlPr>
                                                <a:rPr lang="en-GB" i="1" noProof="0">
                                                  <a:latin typeface="Cambria Math" panose="02040503050406030204" pitchFamily="18" charset="0"/>
                                                </a:rPr>
                                              </m:ctrlPr>
                                            </m:sSubPr>
                                            <m:e>
                                              <m:acc>
                                                <m:accPr>
                                                  <m:chr m:val="̅"/>
                                                  <m:ctrlPr>
                                                    <a:rPr lang="en-GB" i="1" noProof="0">
                                                      <a:latin typeface="Cambria Math" panose="02040503050406030204" pitchFamily="18" charset="0"/>
                                                    </a:rPr>
                                                  </m:ctrlPr>
                                                </m:accPr>
                                                <m:e>
                                                  <m:r>
                                                    <a:rPr lang="en-GB" i="1" noProof="0">
                                                      <a:latin typeface="Cambria Math" panose="02040503050406030204" pitchFamily="18" charset="0"/>
                                                    </a:rPr>
                                                    <m:t>𝜓</m:t>
                                                  </m:r>
                                                </m:e>
                                              </m:acc>
                                            </m:e>
                                            <m:sub>
                                              <m:r>
                                                <a:rPr lang="en-GB" i="1" noProof="0" smtClean="0">
                                                  <a:latin typeface="Cambria Math" panose="02040503050406030204" pitchFamily="18" charset="0"/>
                                                </a:rPr>
                                                <m:t>𝑥</m:t>
                                              </m:r>
                                            </m:sub>
                                          </m:sSub>
                                          <m:r>
                                            <a:rPr lang="en-GB" i="1" noProof="0" smtClean="0">
                                              <a:latin typeface="Cambria Math" panose="02040503050406030204" pitchFamily="18" charset="0"/>
                                            </a:rPr>
                                            <m:t>−</m:t>
                                          </m:r>
                                          <m:sSub>
                                            <m:sSubPr>
                                              <m:ctrlPr>
                                                <a:rPr lang="en-GB" i="1" noProof="0">
                                                  <a:latin typeface="Cambria Math" panose="02040503050406030204" pitchFamily="18" charset="0"/>
                                                </a:rPr>
                                              </m:ctrlPr>
                                            </m:sSubPr>
                                            <m:e>
                                              <m:acc>
                                                <m:accPr>
                                                  <m:chr m:val="̂"/>
                                                  <m:ctrlPr>
                                                    <a:rPr lang="en-GB" i="1" noProof="0">
                                                      <a:latin typeface="Cambria Math" panose="02040503050406030204" pitchFamily="18" charset="0"/>
                                                    </a:rPr>
                                                  </m:ctrlPr>
                                                </m:accPr>
                                                <m:e>
                                                  <m:r>
                                                    <a:rPr lang="en-GB" i="1" noProof="0">
                                                      <a:latin typeface="Cambria Math" panose="02040503050406030204" pitchFamily="18" charset="0"/>
                                                    </a:rPr>
                                                    <m:t>𝜓</m:t>
                                                  </m:r>
                                                </m:e>
                                              </m:acc>
                                            </m:e>
                                            <m:sub>
                                              <m:r>
                                                <a:rPr lang="en-GB" i="1" noProof="0" smtClean="0">
                                                  <a:latin typeface="Cambria Math" panose="02040503050406030204" pitchFamily="18" charset="0"/>
                                                </a:rPr>
                                                <m:t>𝑥</m:t>
                                              </m:r>
                                              <m:r>
                                                <a:rPr lang="en-GB" i="1" noProof="0" smtClean="0">
                                                  <a:latin typeface="Cambria Math" panose="02040503050406030204" pitchFamily="18" charset="0"/>
                                                </a:rPr>
                                                <m:t>,</m:t>
                                              </m:r>
                                              <m:r>
                                                <a:rPr lang="en-GB" i="1" noProof="0" smtClean="0">
                                                  <a:latin typeface="Cambria Math" panose="02040503050406030204" pitchFamily="18" charset="0"/>
                                                </a:rPr>
                                                <m:t>𝑛</m:t>
                                              </m:r>
                                              <m:r>
                                                <a:rPr lang="en-GB" i="1" noProof="0" smtClean="0">
                                                  <a:latin typeface="Cambria Math" panose="02040503050406030204" pitchFamily="18" charset="0"/>
                                                </a:rPr>
                                                <m:t>,</m:t>
                                              </m:r>
                                              <m:r>
                                                <a:rPr lang="en-GB" i="1" noProof="0" smtClean="0">
                                                  <a:latin typeface="Cambria Math" panose="02040503050406030204" pitchFamily="18" charset="0"/>
                                                </a:rPr>
                                                <m:t>𝑡</m:t>
                                              </m:r>
                                            </m:sub>
                                          </m:sSub>
                                        </m:e>
                                      </m:d>
                                    </m:num>
                                    <m:den>
                                      <m:d>
                                        <m:dPr>
                                          <m:begChr m:val="|"/>
                                          <m:endChr m:val="|"/>
                                          <m:ctrlPr>
                                            <a:rPr lang="en-GB" i="1" noProof="0" smtClean="0">
                                              <a:latin typeface="Cambria Math" panose="02040503050406030204" pitchFamily="18" charset="0"/>
                                              <a:ea typeface="Cambria Math" panose="02040503050406030204" pitchFamily="18" charset="0"/>
                                            </a:rPr>
                                          </m:ctrlPr>
                                        </m:dPr>
                                        <m:e>
                                          <m:sSub>
                                            <m:sSubPr>
                                              <m:ctrlPr>
                                                <a:rPr lang="en-GB" i="1" noProof="0">
                                                  <a:latin typeface="Cambria Math" panose="02040503050406030204" pitchFamily="18" charset="0"/>
                                                </a:rPr>
                                              </m:ctrlPr>
                                            </m:sSubPr>
                                            <m:e>
                                              <m:acc>
                                                <m:accPr>
                                                  <m:chr m:val="̅"/>
                                                  <m:ctrlPr>
                                                    <a:rPr lang="en-GB" i="1" noProof="0">
                                                      <a:latin typeface="Cambria Math" panose="02040503050406030204" pitchFamily="18" charset="0"/>
                                                    </a:rPr>
                                                  </m:ctrlPr>
                                                </m:accPr>
                                                <m:e>
                                                  <m:r>
                                                    <a:rPr lang="en-GB" i="1" noProof="0">
                                                      <a:latin typeface="Cambria Math" panose="02040503050406030204" pitchFamily="18" charset="0"/>
                                                    </a:rPr>
                                                    <m:t>𝜓</m:t>
                                                  </m:r>
                                                </m:e>
                                              </m:acc>
                                            </m:e>
                                            <m:sub>
                                              <m:r>
                                                <a:rPr lang="en-GB" i="1" noProof="0" smtClean="0">
                                                  <a:latin typeface="Cambria Math" panose="02040503050406030204" pitchFamily="18" charset="0"/>
                                                </a:rPr>
                                                <m:t>𝑥</m:t>
                                              </m:r>
                                            </m:sub>
                                          </m:sSub>
                                        </m:e>
                                      </m:d>
                                    </m:den>
                                  </m:f>
                                  <m:r>
                                    <a:rPr lang="en-GB" i="1" noProof="0" smtClean="0">
                                      <a:latin typeface="Cambria Math" panose="02040503050406030204" pitchFamily="18" charset="0"/>
                                      <a:ea typeface="Cambria Math" panose="02040503050406030204" pitchFamily="18" charset="0"/>
                                    </a:rPr>
                                    <m:t>×</m:t>
                                  </m:r>
                                  <m:r>
                                    <a:rPr lang="en-GB" i="1" noProof="0" smtClean="0">
                                      <a:latin typeface="Cambria Math" panose="02040503050406030204" pitchFamily="18" charset="0"/>
                                      <a:ea typeface="Cambria Math" panose="02040503050406030204" pitchFamily="18" charset="0"/>
                                    </a:rPr>
                                    <m:t>𝑄</m:t>
                                  </m:r>
                                  <m:r>
                                    <a:rPr lang="en-GB"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𝑏</m:t>
                                      </m:r>
                                    </m:e>
                                    <m:sub>
                                      <m:r>
                                        <a:rPr lang="en-GB" i="1" noProof="0" smtClean="0">
                                          <a:latin typeface="Cambria Math" panose="02040503050406030204" pitchFamily="18" charset="0"/>
                                          <a:ea typeface="Cambria Math" panose="02040503050406030204" pitchFamily="18" charset="0"/>
                                        </a:rPr>
                                        <m:t>𝑛</m:t>
                                      </m:r>
                                      <m:r>
                                        <a:rPr lang="en-GB" i="1" noProof="0" smtClean="0">
                                          <a:latin typeface="Cambria Math" panose="02040503050406030204" pitchFamily="18" charset="0"/>
                                          <a:ea typeface="Cambria Math" panose="02040503050406030204" pitchFamily="18" charset="0"/>
                                        </a:rPr>
                                        <m:t>,</m:t>
                                      </m:r>
                                      <m:r>
                                        <a:rPr lang="en-GB" i="1" noProof="0" smtClean="0">
                                          <a:latin typeface="Cambria Math" panose="02040503050406030204" pitchFamily="18" charset="0"/>
                                          <a:ea typeface="Cambria Math" panose="02040503050406030204" pitchFamily="18" charset="0"/>
                                        </a:rPr>
                                        <m:t>𝑡</m:t>
                                      </m:r>
                                    </m:sub>
                                  </m:sSub>
                                  <m:r>
                                    <a:rPr lang="en-GB"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h</m:t>
                                      </m:r>
                                    </m:e>
                                    <m:sub>
                                      <m:r>
                                        <a:rPr lang="en-GB" i="1" noProof="0" smtClean="0">
                                          <a:latin typeface="Cambria Math" panose="02040503050406030204" pitchFamily="18" charset="0"/>
                                          <a:ea typeface="Cambria Math" panose="02040503050406030204" pitchFamily="18" charset="0"/>
                                        </a:rPr>
                                        <m:t>𝑛</m:t>
                                      </m:r>
                                      <m:r>
                                        <a:rPr lang="en-GB" i="1" noProof="0" smtClean="0">
                                          <a:latin typeface="Cambria Math" panose="02040503050406030204" pitchFamily="18" charset="0"/>
                                          <a:ea typeface="Cambria Math" panose="02040503050406030204" pitchFamily="18" charset="0"/>
                                        </a:rPr>
                                        <m:t>,</m:t>
                                      </m:r>
                                      <m:r>
                                        <a:rPr lang="en-GB" i="1" noProof="0" smtClean="0">
                                          <a:latin typeface="Cambria Math" panose="02040503050406030204" pitchFamily="18" charset="0"/>
                                          <a:ea typeface="Cambria Math" panose="02040503050406030204" pitchFamily="18" charset="0"/>
                                        </a:rPr>
                                        <m:t>𝑡</m:t>
                                      </m:r>
                                    </m:sub>
                                  </m:sSub>
                                  <m:r>
                                    <a:rPr lang="en-GB" i="1" noProof="0" smtClean="0">
                                      <a:latin typeface="Cambria Math" panose="02040503050406030204" pitchFamily="18" charset="0"/>
                                      <a:ea typeface="Cambria Math" panose="02040503050406030204" pitchFamily="18" charset="0"/>
                                    </a:rPr>
                                    <m:t>)</m:t>
                                  </m:r>
                                </m:e>
                              </m:nary>
                            </m:e>
                          </m:nary>
                        </m:e>
                      </m:nary>
                    </m:oMath>
                  </m:oMathPara>
                </a14:m>
                <a:endParaRPr lang="en-GB" noProof="0" dirty="0"/>
              </a:p>
            </p:txBody>
          </p:sp>
        </mc:Choice>
        <mc:Fallback xmlns="">
          <p:sp>
            <p:nvSpPr>
              <p:cNvPr id="40" name="TextBox 39">
                <a:extLst>
                  <a:ext uri="{FF2B5EF4-FFF2-40B4-BE49-F238E27FC236}">
                    <a16:creationId xmlns:a16="http://schemas.microsoft.com/office/drawing/2014/main" id="{3E443212-E174-033D-C054-EA8310FDA08C}"/>
                  </a:ext>
                </a:extLst>
              </p:cNvPr>
              <p:cNvSpPr txBox="1">
                <a:spLocks noRot="1" noChangeAspect="1" noMove="1" noResize="1" noEditPoints="1" noAdjustHandles="1" noChangeArrowheads="1" noChangeShapeType="1" noTextEdit="1"/>
              </p:cNvSpPr>
              <p:nvPr/>
            </p:nvSpPr>
            <p:spPr>
              <a:xfrm>
                <a:off x="4494425" y="4739330"/>
                <a:ext cx="6329562" cy="871201"/>
              </a:xfrm>
              <a:prstGeom prst="rect">
                <a:avLst/>
              </a:prstGeom>
              <a:blipFill>
                <a:blip r:embed="rId22"/>
                <a:stretch>
                  <a:fillRect/>
                </a:stretch>
              </a:blipFill>
            </p:spPr>
            <p:txBody>
              <a:bodyPr/>
              <a:lstStyle/>
              <a:p>
                <a:r>
                  <a:rPr lang="LID4096">
                    <a:noFill/>
                  </a:rPr>
                  <a:t> </a:t>
                </a:r>
              </a:p>
            </p:txBody>
          </p:sp>
        </mc:Fallback>
      </mc:AlternateContent>
    </p:spTree>
    <p:extLst>
      <p:ext uri="{BB962C8B-B14F-4D97-AF65-F5344CB8AC3E}">
        <p14:creationId xmlns:p14="http://schemas.microsoft.com/office/powerpoint/2010/main" val="16174051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fade">
                                      <p:cBhvr>
                                        <p:cTn id="10" dur="500"/>
                                        <p:tgtEl>
                                          <p:spTgt spid="3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0"/>
                                        </p:tgtEl>
                                        <p:attrNameLst>
                                          <p:attrName>style.visibility</p:attrName>
                                        </p:attrNameLst>
                                      </p:cBhvr>
                                      <p:to>
                                        <p:strVal val="visible"/>
                                      </p:to>
                                    </p:set>
                                    <p:animEffect transition="in" filter="fade">
                                      <p:cBhvr>
                                        <p:cTn id="13" dur="500"/>
                                        <p:tgtEl>
                                          <p:spTgt spid="4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5"/>
                                        </p:tgtEl>
                                        <p:attrNameLst>
                                          <p:attrName>style.visibility</p:attrName>
                                        </p:attrNameLst>
                                      </p:cBhvr>
                                      <p:to>
                                        <p:strVal val="visible"/>
                                      </p:to>
                                    </p:set>
                                    <p:animEffect transition="in" filter="fade">
                                      <p:cBhvr>
                                        <p:cTn id="16" dur="500"/>
                                        <p:tgtEl>
                                          <p:spTgt spid="4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41"/>
                                        </p:tgtEl>
                                        <p:attrNameLst>
                                          <p:attrName>style.visibility</p:attrName>
                                        </p:attrNameLst>
                                      </p:cBhvr>
                                      <p:to>
                                        <p:strVal val="visible"/>
                                      </p:to>
                                    </p:set>
                                    <p:animEffect transition="in" filter="fade">
                                      <p:cBhvr>
                                        <p:cTn id="19" dur="500"/>
                                        <p:tgtEl>
                                          <p:spTgt spid="241"/>
                                        </p:tgtEl>
                                      </p:cBhvr>
                                    </p:animEffect>
                                  </p:childTnLst>
                                </p:cTn>
                              </p:par>
                              <p:par>
                                <p:cTn id="20" presetID="10" presetClass="entr" presetSubtype="0" fill="hold" nodeType="withEffect">
                                  <p:stCondLst>
                                    <p:cond delay="0"/>
                                  </p:stCondLst>
                                  <p:childTnLst>
                                    <p:set>
                                      <p:cBhvr>
                                        <p:cTn id="21" dur="1" fill="hold">
                                          <p:stCondLst>
                                            <p:cond delay="0"/>
                                          </p:stCondLst>
                                        </p:cTn>
                                        <p:tgtEl>
                                          <p:spTgt spid="237"/>
                                        </p:tgtEl>
                                        <p:attrNameLst>
                                          <p:attrName>style.visibility</p:attrName>
                                        </p:attrNameLst>
                                      </p:cBhvr>
                                      <p:to>
                                        <p:strVal val="visible"/>
                                      </p:to>
                                    </p:set>
                                    <p:animEffect transition="in" filter="fade">
                                      <p:cBhvr>
                                        <p:cTn id="22" dur="500"/>
                                        <p:tgtEl>
                                          <p:spTgt spid="2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P spid="241" grpId="0"/>
      <p:bldP spid="34" grpId="0"/>
      <p:bldP spid="40"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9B8612-B307-01DB-AC98-E0C14C1C2136}"/>
            </a:ext>
          </a:extLst>
        </p:cNvPr>
        <p:cNvGrpSpPr/>
        <p:nvPr/>
      </p:nvGrpSpPr>
      <p:grpSpPr>
        <a:xfrm>
          <a:off x="0" y="0"/>
          <a:ext cx="0" cy="0"/>
          <a:chOff x="0" y="0"/>
          <a:chExt cx="0" cy="0"/>
        </a:xfrm>
      </p:grpSpPr>
      <p:graphicFrame>
        <p:nvGraphicFramePr>
          <p:cNvPr id="238" name="Table 237">
            <a:extLst>
              <a:ext uri="{FF2B5EF4-FFF2-40B4-BE49-F238E27FC236}">
                <a16:creationId xmlns:a16="http://schemas.microsoft.com/office/drawing/2014/main" id="{E242BFCA-D7DE-85A5-29FA-34C86AFFAF14}"/>
              </a:ext>
            </a:extLst>
          </p:cNvPr>
          <p:cNvGraphicFramePr>
            <a:graphicFrameLocks noGrp="1"/>
          </p:cNvGraphicFramePr>
          <p:nvPr>
            <p:extLst>
              <p:ext uri="{D42A27DB-BD31-4B8C-83A1-F6EECF244321}">
                <p14:modId xmlns:p14="http://schemas.microsoft.com/office/powerpoint/2010/main" val="1272677618"/>
              </p:ext>
            </p:extLst>
          </p:nvPr>
        </p:nvGraphicFramePr>
        <p:xfrm>
          <a:off x="7719583" y="408581"/>
          <a:ext cx="1457960" cy="1493520"/>
        </p:xfrm>
        <a:graphic>
          <a:graphicData uri="http://schemas.openxmlformats.org/drawingml/2006/table">
            <a:tbl>
              <a:tblPr>
                <a:tableStyleId>{2D5ABB26-0587-4C30-8999-92F81FD0307C}</a:tableStyleId>
              </a:tblPr>
              <a:tblGrid>
                <a:gridCol w="208280">
                  <a:extLst>
                    <a:ext uri="{9D8B030D-6E8A-4147-A177-3AD203B41FA5}">
                      <a16:colId xmlns:a16="http://schemas.microsoft.com/office/drawing/2014/main" val="2882580426"/>
                    </a:ext>
                  </a:extLst>
                </a:gridCol>
                <a:gridCol w="208280">
                  <a:extLst>
                    <a:ext uri="{9D8B030D-6E8A-4147-A177-3AD203B41FA5}">
                      <a16:colId xmlns:a16="http://schemas.microsoft.com/office/drawing/2014/main" val="443376264"/>
                    </a:ext>
                  </a:extLst>
                </a:gridCol>
                <a:gridCol w="208280">
                  <a:extLst>
                    <a:ext uri="{9D8B030D-6E8A-4147-A177-3AD203B41FA5}">
                      <a16:colId xmlns:a16="http://schemas.microsoft.com/office/drawing/2014/main" val="3105435960"/>
                    </a:ext>
                  </a:extLst>
                </a:gridCol>
                <a:gridCol w="208280">
                  <a:extLst>
                    <a:ext uri="{9D8B030D-6E8A-4147-A177-3AD203B41FA5}">
                      <a16:colId xmlns:a16="http://schemas.microsoft.com/office/drawing/2014/main" val="3484105758"/>
                    </a:ext>
                  </a:extLst>
                </a:gridCol>
                <a:gridCol w="208280">
                  <a:extLst>
                    <a:ext uri="{9D8B030D-6E8A-4147-A177-3AD203B41FA5}">
                      <a16:colId xmlns:a16="http://schemas.microsoft.com/office/drawing/2014/main" val="2834287887"/>
                    </a:ext>
                  </a:extLst>
                </a:gridCol>
                <a:gridCol w="208280">
                  <a:extLst>
                    <a:ext uri="{9D8B030D-6E8A-4147-A177-3AD203B41FA5}">
                      <a16:colId xmlns:a16="http://schemas.microsoft.com/office/drawing/2014/main" val="4092967682"/>
                    </a:ext>
                  </a:extLst>
                </a:gridCol>
                <a:gridCol w="208280">
                  <a:extLst>
                    <a:ext uri="{9D8B030D-6E8A-4147-A177-3AD203B41FA5}">
                      <a16:colId xmlns:a16="http://schemas.microsoft.com/office/drawing/2014/main" val="1680628409"/>
                    </a:ext>
                  </a:extLst>
                </a:gridCol>
              </a:tblGrid>
              <a:tr h="0">
                <a:tc>
                  <a:txBody>
                    <a:bodyPr/>
                    <a:lstStyle/>
                    <a:p>
                      <a:endParaRPr lang="en-GB" sz="800" noProof="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1">
                        <a:lumMod val="20000"/>
                        <a:lumOff val="80000"/>
                      </a:schemeClr>
                    </a:solidFill>
                  </a:tcPr>
                </a:tc>
                <a:extLst>
                  <a:ext uri="{0D108BD9-81ED-4DB2-BD59-A6C34878D82A}">
                    <a16:rowId xmlns:a16="http://schemas.microsoft.com/office/drawing/2014/main" val="491537655"/>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383011268"/>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1258789634"/>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285912734"/>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599900343"/>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691790879"/>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58830362"/>
                  </a:ext>
                </a:extLst>
              </a:tr>
            </a:tbl>
          </a:graphicData>
        </a:graphic>
      </p:graphicFrame>
      <p:graphicFrame>
        <p:nvGraphicFramePr>
          <p:cNvPr id="239" name="Table 238">
            <a:extLst>
              <a:ext uri="{FF2B5EF4-FFF2-40B4-BE49-F238E27FC236}">
                <a16:creationId xmlns:a16="http://schemas.microsoft.com/office/drawing/2014/main" id="{91F15811-23EF-AFFE-C282-136F8045DED7}"/>
              </a:ext>
            </a:extLst>
          </p:cNvPr>
          <p:cNvGraphicFramePr>
            <a:graphicFrameLocks noGrp="1"/>
          </p:cNvGraphicFramePr>
          <p:nvPr>
            <p:extLst>
              <p:ext uri="{D42A27DB-BD31-4B8C-83A1-F6EECF244321}">
                <p14:modId xmlns:p14="http://schemas.microsoft.com/office/powerpoint/2010/main" val="1648594614"/>
              </p:ext>
            </p:extLst>
          </p:nvPr>
        </p:nvGraphicFramePr>
        <p:xfrm>
          <a:off x="7986283" y="698141"/>
          <a:ext cx="1457960" cy="1493520"/>
        </p:xfrm>
        <a:graphic>
          <a:graphicData uri="http://schemas.openxmlformats.org/drawingml/2006/table">
            <a:tbl>
              <a:tblPr>
                <a:tableStyleId>{2D5ABB26-0587-4C30-8999-92F81FD0307C}</a:tableStyleId>
              </a:tblPr>
              <a:tblGrid>
                <a:gridCol w="208280">
                  <a:extLst>
                    <a:ext uri="{9D8B030D-6E8A-4147-A177-3AD203B41FA5}">
                      <a16:colId xmlns:a16="http://schemas.microsoft.com/office/drawing/2014/main" val="2882580426"/>
                    </a:ext>
                  </a:extLst>
                </a:gridCol>
                <a:gridCol w="208280">
                  <a:extLst>
                    <a:ext uri="{9D8B030D-6E8A-4147-A177-3AD203B41FA5}">
                      <a16:colId xmlns:a16="http://schemas.microsoft.com/office/drawing/2014/main" val="443376264"/>
                    </a:ext>
                  </a:extLst>
                </a:gridCol>
                <a:gridCol w="208280">
                  <a:extLst>
                    <a:ext uri="{9D8B030D-6E8A-4147-A177-3AD203B41FA5}">
                      <a16:colId xmlns:a16="http://schemas.microsoft.com/office/drawing/2014/main" val="3105435960"/>
                    </a:ext>
                  </a:extLst>
                </a:gridCol>
                <a:gridCol w="208280">
                  <a:extLst>
                    <a:ext uri="{9D8B030D-6E8A-4147-A177-3AD203B41FA5}">
                      <a16:colId xmlns:a16="http://schemas.microsoft.com/office/drawing/2014/main" val="3484105758"/>
                    </a:ext>
                  </a:extLst>
                </a:gridCol>
                <a:gridCol w="208280">
                  <a:extLst>
                    <a:ext uri="{9D8B030D-6E8A-4147-A177-3AD203B41FA5}">
                      <a16:colId xmlns:a16="http://schemas.microsoft.com/office/drawing/2014/main" val="2834287887"/>
                    </a:ext>
                  </a:extLst>
                </a:gridCol>
                <a:gridCol w="208280">
                  <a:extLst>
                    <a:ext uri="{9D8B030D-6E8A-4147-A177-3AD203B41FA5}">
                      <a16:colId xmlns:a16="http://schemas.microsoft.com/office/drawing/2014/main" val="4092967682"/>
                    </a:ext>
                  </a:extLst>
                </a:gridCol>
                <a:gridCol w="208280">
                  <a:extLst>
                    <a:ext uri="{9D8B030D-6E8A-4147-A177-3AD203B41FA5}">
                      <a16:colId xmlns:a16="http://schemas.microsoft.com/office/drawing/2014/main" val="1680628409"/>
                    </a:ext>
                  </a:extLst>
                </a:gridCol>
              </a:tblGrid>
              <a:tr h="0">
                <a:tc>
                  <a:txBody>
                    <a:bodyPr/>
                    <a:lstStyle/>
                    <a:p>
                      <a:endParaRPr lang="en-GB" sz="800" noProof="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1">
                        <a:lumMod val="20000"/>
                        <a:lumOff val="80000"/>
                      </a:schemeClr>
                    </a:solidFill>
                  </a:tcPr>
                </a:tc>
                <a:extLst>
                  <a:ext uri="{0D108BD9-81ED-4DB2-BD59-A6C34878D82A}">
                    <a16:rowId xmlns:a16="http://schemas.microsoft.com/office/drawing/2014/main" val="491537655"/>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383011268"/>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1258789634"/>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285912734"/>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599900343"/>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691790879"/>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58830362"/>
                  </a:ext>
                </a:extLst>
              </a:tr>
            </a:tbl>
          </a:graphicData>
        </a:graphic>
      </p:graphicFrame>
      <p:graphicFrame>
        <p:nvGraphicFramePr>
          <p:cNvPr id="240" name="Table 239">
            <a:extLst>
              <a:ext uri="{FF2B5EF4-FFF2-40B4-BE49-F238E27FC236}">
                <a16:creationId xmlns:a16="http://schemas.microsoft.com/office/drawing/2014/main" id="{8182D14A-D578-3EE0-3296-8D69BA5ADE8D}"/>
              </a:ext>
            </a:extLst>
          </p:cNvPr>
          <p:cNvGraphicFramePr>
            <a:graphicFrameLocks noGrp="1"/>
          </p:cNvGraphicFramePr>
          <p:nvPr>
            <p:extLst>
              <p:ext uri="{D42A27DB-BD31-4B8C-83A1-F6EECF244321}">
                <p14:modId xmlns:p14="http://schemas.microsoft.com/office/powerpoint/2010/main" val="3627137258"/>
              </p:ext>
            </p:extLst>
          </p:nvPr>
        </p:nvGraphicFramePr>
        <p:xfrm>
          <a:off x="8580164" y="1294361"/>
          <a:ext cx="1041400" cy="1066800"/>
        </p:xfrm>
        <a:graphic>
          <a:graphicData uri="http://schemas.openxmlformats.org/drawingml/2006/table">
            <a:tbl>
              <a:tblPr>
                <a:tableStyleId>{2D5ABB26-0587-4C30-8999-92F81FD0307C}</a:tableStyleId>
              </a:tblPr>
              <a:tblGrid>
                <a:gridCol w="208280">
                  <a:extLst>
                    <a:ext uri="{9D8B030D-6E8A-4147-A177-3AD203B41FA5}">
                      <a16:colId xmlns:a16="http://schemas.microsoft.com/office/drawing/2014/main" val="3105435960"/>
                    </a:ext>
                  </a:extLst>
                </a:gridCol>
                <a:gridCol w="208280">
                  <a:extLst>
                    <a:ext uri="{9D8B030D-6E8A-4147-A177-3AD203B41FA5}">
                      <a16:colId xmlns:a16="http://schemas.microsoft.com/office/drawing/2014/main" val="3484105758"/>
                    </a:ext>
                  </a:extLst>
                </a:gridCol>
                <a:gridCol w="208280">
                  <a:extLst>
                    <a:ext uri="{9D8B030D-6E8A-4147-A177-3AD203B41FA5}">
                      <a16:colId xmlns:a16="http://schemas.microsoft.com/office/drawing/2014/main" val="2834287887"/>
                    </a:ext>
                  </a:extLst>
                </a:gridCol>
                <a:gridCol w="208280">
                  <a:extLst>
                    <a:ext uri="{9D8B030D-6E8A-4147-A177-3AD203B41FA5}">
                      <a16:colId xmlns:a16="http://schemas.microsoft.com/office/drawing/2014/main" val="4092967682"/>
                    </a:ext>
                  </a:extLst>
                </a:gridCol>
                <a:gridCol w="208280">
                  <a:extLst>
                    <a:ext uri="{9D8B030D-6E8A-4147-A177-3AD203B41FA5}">
                      <a16:colId xmlns:a16="http://schemas.microsoft.com/office/drawing/2014/main" val="1680628409"/>
                    </a:ext>
                  </a:extLst>
                </a:gridCol>
              </a:tblGrid>
              <a:tr h="0">
                <a:tc>
                  <a:txBody>
                    <a:bodyPr/>
                    <a:lstStyle/>
                    <a:p>
                      <a:endParaRPr lang="en-GB" sz="800" noProof="0" dirty="0"/>
                    </a:p>
                  </a:txBody>
                  <a:tcPr>
                    <a:lnL w="6350" cap="flat" cmpd="sng" algn="ctr">
                      <a:solidFill>
                        <a:schemeClr val="tx1"/>
                      </a:solidFill>
                      <a:prstDash val="solid"/>
                      <a:round/>
                      <a:headEnd type="none" w="med" len="med"/>
                      <a:tailEnd type="none" w="med" len="med"/>
                    </a:lnL>
                    <a:lnT w="635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635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635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635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solidFill>
                      <a:schemeClr val="accent1">
                        <a:lumMod val="20000"/>
                        <a:lumOff val="80000"/>
                      </a:schemeClr>
                    </a:solidFill>
                  </a:tcPr>
                </a:tc>
                <a:extLst>
                  <a:ext uri="{0D108BD9-81ED-4DB2-BD59-A6C34878D82A}">
                    <a16:rowId xmlns:a16="http://schemas.microsoft.com/office/drawing/2014/main" val="1258789634"/>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285912734"/>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599900343"/>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691790879"/>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lnB w="635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635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635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635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lnB w="635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58830362"/>
                  </a:ext>
                </a:extLst>
              </a:tr>
            </a:tbl>
          </a:graphicData>
        </a:graphic>
      </p:graphicFrame>
      <p:grpSp>
        <p:nvGrpSpPr>
          <p:cNvPr id="112" name="Group 111">
            <a:extLst>
              <a:ext uri="{FF2B5EF4-FFF2-40B4-BE49-F238E27FC236}">
                <a16:creationId xmlns:a16="http://schemas.microsoft.com/office/drawing/2014/main" id="{9D847C0A-37BE-8697-4E29-81E34EF14E63}"/>
              </a:ext>
            </a:extLst>
          </p:cNvPr>
          <p:cNvGrpSpPr/>
          <p:nvPr/>
        </p:nvGrpSpPr>
        <p:grpSpPr>
          <a:xfrm>
            <a:off x="6096000" y="407466"/>
            <a:ext cx="1378238" cy="1430728"/>
            <a:chOff x="1851871" y="1287138"/>
            <a:chExt cx="1378238" cy="1430728"/>
          </a:xfrm>
        </p:grpSpPr>
        <p:grpSp>
          <p:nvGrpSpPr>
            <p:cNvPr id="51" name="Group 50">
              <a:extLst>
                <a:ext uri="{FF2B5EF4-FFF2-40B4-BE49-F238E27FC236}">
                  <a16:creationId xmlns:a16="http://schemas.microsoft.com/office/drawing/2014/main" id="{CF841D94-A53A-673F-02FA-D77EB85BFCF7}"/>
                </a:ext>
              </a:extLst>
            </p:cNvPr>
            <p:cNvGrpSpPr/>
            <p:nvPr/>
          </p:nvGrpSpPr>
          <p:grpSpPr>
            <a:xfrm>
              <a:off x="1871922" y="1287138"/>
              <a:ext cx="108640" cy="146399"/>
              <a:chOff x="1844231" y="869163"/>
              <a:chExt cx="108640" cy="146399"/>
            </a:xfrm>
          </p:grpSpPr>
          <p:cxnSp>
            <p:nvCxnSpPr>
              <p:cNvPr id="46" name="Straight Connector 45">
                <a:extLst>
                  <a:ext uri="{FF2B5EF4-FFF2-40B4-BE49-F238E27FC236}">
                    <a16:creationId xmlns:a16="http://schemas.microsoft.com/office/drawing/2014/main" id="{C79CEF6C-AA04-D4A1-F54D-8975F8865826}"/>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0AF2FB05-F80F-E87A-86E7-E2EABE5CD61B}"/>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A0B0E49A-7F21-E40D-8B28-E0701127EEC8}"/>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52" name="Group 51">
              <a:extLst>
                <a:ext uri="{FF2B5EF4-FFF2-40B4-BE49-F238E27FC236}">
                  <a16:creationId xmlns:a16="http://schemas.microsoft.com/office/drawing/2014/main" id="{C5C8A098-46C4-9582-AB60-3410DAC3DB91}"/>
                </a:ext>
              </a:extLst>
            </p:cNvPr>
            <p:cNvGrpSpPr/>
            <p:nvPr/>
          </p:nvGrpSpPr>
          <p:grpSpPr>
            <a:xfrm>
              <a:off x="1851871" y="1716303"/>
              <a:ext cx="108640" cy="146399"/>
              <a:chOff x="1844231" y="869163"/>
              <a:chExt cx="108640" cy="146399"/>
            </a:xfrm>
          </p:grpSpPr>
          <p:cxnSp>
            <p:nvCxnSpPr>
              <p:cNvPr id="53" name="Straight Connector 52">
                <a:extLst>
                  <a:ext uri="{FF2B5EF4-FFF2-40B4-BE49-F238E27FC236}">
                    <a16:creationId xmlns:a16="http://schemas.microsoft.com/office/drawing/2014/main" id="{6D5DD7E1-942A-4625-3D4C-071E1BA0EE20}"/>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7F2B6599-A03C-639F-021F-F8F4239D941B}"/>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651E2ABF-AFDC-9F1B-E7C1-109061AD1397}"/>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56" name="Group 55">
              <a:extLst>
                <a:ext uri="{FF2B5EF4-FFF2-40B4-BE49-F238E27FC236}">
                  <a16:creationId xmlns:a16="http://schemas.microsoft.com/office/drawing/2014/main" id="{EDDC9708-9530-4F6D-BB0C-0B766DD3790D}"/>
                </a:ext>
              </a:extLst>
            </p:cNvPr>
            <p:cNvGrpSpPr/>
            <p:nvPr/>
          </p:nvGrpSpPr>
          <p:grpSpPr>
            <a:xfrm>
              <a:off x="1858742" y="2138974"/>
              <a:ext cx="108640" cy="146399"/>
              <a:chOff x="1844231" y="869163"/>
              <a:chExt cx="108640" cy="146399"/>
            </a:xfrm>
          </p:grpSpPr>
          <p:cxnSp>
            <p:nvCxnSpPr>
              <p:cNvPr id="57" name="Straight Connector 56">
                <a:extLst>
                  <a:ext uri="{FF2B5EF4-FFF2-40B4-BE49-F238E27FC236}">
                    <a16:creationId xmlns:a16="http://schemas.microsoft.com/office/drawing/2014/main" id="{AB9B5372-9606-A56E-F910-2E1701921CE6}"/>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2F45B74C-E777-4B64-10AA-61F3788823D0}"/>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268E6397-AD31-F3E9-4D83-FCC4E039E523}"/>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60" name="Group 59">
              <a:extLst>
                <a:ext uri="{FF2B5EF4-FFF2-40B4-BE49-F238E27FC236}">
                  <a16:creationId xmlns:a16="http://schemas.microsoft.com/office/drawing/2014/main" id="{1BC3144C-E03C-2AE9-8C38-6CB0C65CA515}"/>
                </a:ext>
              </a:extLst>
            </p:cNvPr>
            <p:cNvGrpSpPr/>
            <p:nvPr/>
          </p:nvGrpSpPr>
          <p:grpSpPr>
            <a:xfrm>
              <a:off x="1858742" y="2571204"/>
              <a:ext cx="108640" cy="146399"/>
              <a:chOff x="1844231" y="869163"/>
              <a:chExt cx="108640" cy="146399"/>
            </a:xfrm>
          </p:grpSpPr>
          <p:cxnSp>
            <p:nvCxnSpPr>
              <p:cNvPr id="61" name="Straight Connector 60">
                <a:extLst>
                  <a:ext uri="{FF2B5EF4-FFF2-40B4-BE49-F238E27FC236}">
                    <a16:creationId xmlns:a16="http://schemas.microsoft.com/office/drawing/2014/main" id="{A2369A7C-F27A-79DD-4EA9-5C6D669360C9}"/>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9A5362CD-A269-8C54-E888-317309A657D3}"/>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B0AF4E0A-D965-922E-5835-2AA95078A756}"/>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64" name="Group 63">
              <a:extLst>
                <a:ext uri="{FF2B5EF4-FFF2-40B4-BE49-F238E27FC236}">
                  <a16:creationId xmlns:a16="http://schemas.microsoft.com/office/drawing/2014/main" id="{B2626B69-9C48-686B-2453-F5A080778693}"/>
                </a:ext>
              </a:extLst>
            </p:cNvPr>
            <p:cNvGrpSpPr/>
            <p:nvPr/>
          </p:nvGrpSpPr>
          <p:grpSpPr>
            <a:xfrm>
              <a:off x="2279675" y="1290378"/>
              <a:ext cx="108640" cy="146399"/>
              <a:chOff x="1844231" y="869163"/>
              <a:chExt cx="108640" cy="146399"/>
            </a:xfrm>
          </p:grpSpPr>
          <p:cxnSp>
            <p:nvCxnSpPr>
              <p:cNvPr id="65" name="Straight Connector 64">
                <a:extLst>
                  <a:ext uri="{FF2B5EF4-FFF2-40B4-BE49-F238E27FC236}">
                    <a16:creationId xmlns:a16="http://schemas.microsoft.com/office/drawing/2014/main" id="{9879D3CD-0A3F-84AF-40FA-2E5E6CAAA938}"/>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785AA62F-8102-70DB-A1CC-DA6B68418E34}"/>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BAB093EF-CFC5-B3D5-774D-188E7904EA29}"/>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68" name="Group 67">
              <a:extLst>
                <a:ext uri="{FF2B5EF4-FFF2-40B4-BE49-F238E27FC236}">
                  <a16:creationId xmlns:a16="http://schemas.microsoft.com/office/drawing/2014/main" id="{551C7A1D-CC56-45EA-9AC7-C9A754435318}"/>
                </a:ext>
              </a:extLst>
            </p:cNvPr>
            <p:cNvGrpSpPr/>
            <p:nvPr/>
          </p:nvGrpSpPr>
          <p:grpSpPr>
            <a:xfrm>
              <a:off x="2274432" y="1710028"/>
              <a:ext cx="108640" cy="146399"/>
              <a:chOff x="1844231" y="869163"/>
              <a:chExt cx="108640" cy="146399"/>
            </a:xfrm>
          </p:grpSpPr>
          <p:cxnSp>
            <p:nvCxnSpPr>
              <p:cNvPr id="69" name="Straight Connector 68">
                <a:extLst>
                  <a:ext uri="{FF2B5EF4-FFF2-40B4-BE49-F238E27FC236}">
                    <a16:creationId xmlns:a16="http://schemas.microsoft.com/office/drawing/2014/main" id="{155985B7-F5F7-3487-58DB-92D0A4A813F3}"/>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401A20D9-B5B9-0081-7B8D-10D62C53F4D4}"/>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7CF0A4EE-E80E-302A-CF43-27DDBCAEF991}"/>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72" name="Group 71">
              <a:extLst>
                <a:ext uri="{FF2B5EF4-FFF2-40B4-BE49-F238E27FC236}">
                  <a16:creationId xmlns:a16="http://schemas.microsoft.com/office/drawing/2014/main" id="{0D694E6E-1140-D712-CB5E-93B789231593}"/>
                </a:ext>
              </a:extLst>
            </p:cNvPr>
            <p:cNvGrpSpPr/>
            <p:nvPr/>
          </p:nvGrpSpPr>
          <p:grpSpPr>
            <a:xfrm>
              <a:off x="2272598" y="2132570"/>
              <a:ext cx="108640" cy="146399"/>
              <a:chOff x="1844231" y="869163"/>
              <a:chExt cx="108640" cy="146399"/>
            </a:xfrm>
          </p:grpSpPr>
          <p:cxnSp>
            <p:nvCxnSpPr>
              <p:cNvPr id="73" name="Straight Connector 72">
                <a:extLst>
                  <a:ext uri="{FF2B5EF4-FFF2-40B4-BE49-F238E27FC236}">
                    <a16:creationId xmlns:a16="http://schemas.microsoft.com/office/drawing/2014/main" id="{C23C826F-C040-A344-9C76-C04A46FC51E6}"/>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0A73F443-FD3F-D9F7-01D4-330AC267F440}"/>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B2402D03-B6AF-9B67-4874-EA288FDDEEFC}"/>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76" name="Group 75">
              <a:extLst>
                <a:ext uri="{FF2B5EF4-FFF2-40B4-BE49-F238E27FC236}">
                  <a16:creationId xmlns:a16="http://schemas.microsoft.com/office/drawing/2014/main" id="{8182F908-2B17-F3DD-6D4B-D94ACFCE939E}"/>
                </a:ext>
              </a:extLst>
            </p:cNvPr>
            <p:cNvGrpSpPr/>
            <p:nvPr/>
          </p:nvGrpSpPr>
          <p:grpSpPr>
            <a:xfrm>
              <a:off x="2279055" y="2571467"/>
              <a:ext cx="108640" cy="146399"/>
              <a:chOff x="1844231" y="869163"/>
              <a:chExt cx="108640" cy="146399"/>
            </a:xfrm>
          </p:grpSpPr>
          <p:cxnSp>
            <p:nvCxnSpPr>
              <p:cNvPr id="77" name="Straight Connector 76">
                <a:extLst>
                  <a:ext uri="{FF2B5EF4-FFF2-40B4-BE49-F238E27FC236}">
                    <a16:creationId xmlns:a16="http://schemas.microsoft.com/office/drawing/2014/main" id="{0ADB51E0-C60C-9ACC-4DBA-0E0FEBEC43B5}"/>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FEBF679D-BAE2-886F-3661-65BA6118F659}"/>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359CE11D-0301-E14A-D64A-092901F5B4FC}"/>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80" name="Group 79">
              <a:extLst>
                <a:ext uri="{FF2B5EF4-FFF2-40B4-BE49-F238E27FC236}">
                  <a16:creationId xmlns:a16="http://schemas.microsoft.com/office/drawing/2014/main" id="{DBFE6CB5-36AF-EDA5-6F05-E84AAF53AE70}"/>
                </a:ext>
              </a:extLst>
            </p:cNvPr>
            <p:cNvGrpSpPr/>
            <p:nvPr/>
          </p:nvGrpSpPr>
          <p:grpSpPr>
            <a:xfrm>
              <a:off x="2713716" y="1287138"/>
              <a:ext cx="108640" cy="146399"/>
              <a:chOff x="1844231" y="869163"/>
              <a:chExt cx="108640" cy="146399"/>
            </a:xfrm>
          </p:grpSpPr>
          <p:cxnSp>
            <p:nvCxnSpPr>
              <p:cNvPr id="81" name="Straight Connector 80">
                <a:extLst>
                  <a:ext uri="{FF2B5EF4-FFF2-40B4-BE49-F238E27FC236}">
                    <a16:creationId xmlns:a16="http://schemas.microsoft.com/office/drawing/2014/main" id="{23E8798F-4FB9-7C2D-AED2-B179A13EF858}"/>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62845B3F-77FA-6399-EB74-3166D88192B7}"/>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561A9DA5-E296-85D6-9B87-DB3D47245E3B}"/>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84" name="Group 83">
              <a:extLst>
                <a:ext uri="{FF2B5EF4-FFF2-40B4-BE49-F238E27FC236}">
                  <a16:creationId xmlns:a16="http://schemas.microsoft.com/office/drawing/2014/main" id="{C763BF60-DBD5-670E-B630-43CEAC9692B1}"/>
                </a:ext>
              </a:extLst>
            </p:cNvPr>
            <p:cNvGrpSpPr/>
            <p:nvPr/>
          </p:nvGrpSpPr>
          <p:grpSpPr>
            <a:xfrm>
              <a:off x="2693665" y="1716303"/>
              <a:ext cx="108640" cy="146399"/>
              <a:chOff x="1844231" y="869163"/>
              <a:chExt cx="108640" cy="146399"/>
            </a:xfrm>
          </p:grpSpPr>
          <p:cxnSp>
            <p:nvCxnSpPr>
              <p:cNvPr id="85" name="Straight Connector 84">
                <a:extLst>
                  <a:ext uri="{FF2B5EF4-FFF2-40B4-BE49-F238E27FC236}">
                    <a16:creationId xmlns:a16="http://schemas.microsoft.com/office/drawing/2014/main" id="{1028C93F-F6AB-23B8-5DB6-22FC0189BDF6}"/>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33C74F32-1110-91BE-9366-E83388A20D45}"/>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06FF02E4-F4E2-96C6-8A24-48159FACE75B}"/>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88" name="Group 87">
              <a:extLst>
                <a:ext uri="{FF2B5EF4-FFF2-40B4-BE49-F238E27FC236}">
                  <a16:creationId xmlns:a16="http://schemas.microsoft.com/office/drawing/2014/main" id="{2333D754-D23B-BD12-6259-50E0A43B0BFF}"/>
                </a:ext>
              </a:extLst>
            </p:cNvPr>
            <p:cNvGrpSpPr/>
            <p:nvPr/>
          </p:nvGrpSpPr>
          <p:grpSpPr>
            <a:xfrm>
              <a:off x="2700536" y="2138974"/>
              <a:ext cx="108640" cy="146399"/>
              <a:chOff x="1844231" y="869163"/>
              <a:chExt cx="108640" cy="146399"/>
            </a:xfrm>
          </p:grpSpPr>
          <p:cxnSp>
            <p:nvCxnSpPr>
              <p:cNvPr id="89" name="Straight Connector 88">
                <a:extLst>
                  <a:ext uri="{FF2B5EF4-FFF2-40B4-BE49-F238E27FC236}">
                    <a16:creationId xmlns:a16="http://schemas.microsoft.com/office/drawing/2014/main" id="{6B02664B-103E-36C6-C970-631A8E623871}"/>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F5E3591E-0ECB-C1A4-1D09-87819F8840A8}"/>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DD1C2C76-2F47-349E-7376-BF1A6BA4D097}"/>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92" name="Group 91">
              <a:extLst>
                <a:ext uri="{FF2B5EF4-FFF2-40B4-BE49-F238E27FC236}">
                  <a16:creationId xmlns:a16="http://schemas.microsoft.com/office/drawing/2014/main" id="{966931FE-426E-7090-6CAD-4B0DF675AEC2}"/>
                </a:ext>
              </a:extLst>
            </p:cNvPr>
            <p:cNvGrpSpPr/>
            <p:nvPr/>
          </p:nvGrpSpPr>
          <p:grpSpPr>
            <a:xfrm>
              <a:off x="2700536" y="2571204"/>
              <a:ext cx="108640" cy="146399"/>
              <a:chOff x="1844231" y="869163"/>
              <a:chExt cx="108640" cy="146399"/>
            </a:xfrm>
          </p:grpSpPr>
          <p:cxnSp>
            <p:nvCxnSpPr>
              <p:cNvPr id="93" name="Straight Connector 92">
                <a:extLst>
                  <a:ext uri="{FF2B5EF4-FFF2-40B4-BE49-F238E27FC236}">
                    <a16:creationId xmlns:a16="http://schemas.microsoft.com/office/drawing/2014/main" id="{7E39463B-F4A1-53C9-3014-F2E0FA0A6C78}"/>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485EA3B2-EB6A-F5FB-9B94-4ED3E84A53B4}"/>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B7A3572B-8401-2B80-BEAF-D0C09812833E}"/>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96" name="Group 95">
              <a:extLst>
                <a:ext uri="{FF2B5EF4-FFF2-40B4-BE49-F238E27FC236}">
                  <a16:creationId xmlns:a16="http://schemas.microsoft.com/office/drawing/2014/main" id="{3143E46D-5F5F-4F18-C352-B91AA6288BD8}"/>
                </a:ext>
              </a:extLst>
            </p:cNvPr>
            <p:cNvGrpSpPr/>
            <p:nvPr/>
          </p:nvGrpSpPr>
          <p:grpSpPr>
            <a:xfrm>
              <a:off x="3121469" y="1290378"/>
              <a:ext cx="108640" cy="146399"/>
              <a:chOff x="1844231" y="869163"/>
              <a:chExt cx="108640" cy="146399"/>
            </a:xfrm>
          </p:grpSpPr>
          <p:cxnSp>
            <p:nvCxnSpPr>
              <p:cNvPr id="97" name="Straight Connector 96">
                <a:extLst>
                  <a:ext uri="{FF2B5EF4-FFF2-40B4-BE49-F238E27FC236}">
                    <a16:creationId xmlns:a16="http://schemas.microsoft.com/office/drawing/2014/main" id="{65F525CA-4F72-423B-3D4B-B50B5C4192F3}"/>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F3E2C434-D817-9E5A-18A9-0E25E3323523}"/>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5801A2C5-D69D-8BE4-1939-4288C25E3D03}"/>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00" name="Group 99">
              <a:extLst>
                <a:ext uri="{FF2B5EF4-FFF2-40B4-BE49-F238E27FC236}">
                  <a16:creationId xmlns:a16="http://schemas.microsoft.com/office/drawing/2014/main" id="{394731D9-3970-57C7-E6D2-0C5766A0CE58}"/>
                </a:ext>
              </a:extLst>
            </p:cNvPr>
            <p:cNvGrpSpPr/>
            <p:nvPr/>
          </p:nvGrpSpPr>
          <p:grpSpPr>
            <a:xfrm>
              <a:off x="3116226" y="1710028"/>
              <a:ext cx="108640" cy="146399"/>
              <a:chOff x="1844231" y="869163"/>
              <a:chExt cx="108640" cy="146399"/>
            </a:xfrm>
          </p:grpSpPr>
          <p:cxnSp>
            <p:nvCxnSpPr>
              <p:cNvPr id="101" name="Straight Connector 100">
                <a:extLst>
                  <a:ext uri="{FF2B5EF4-FFF2-40B4-BE49-F238E27FC236}">
                    <a16:creationId xmlns:a16="http://schemas.microsoft.com/office/drawing/2014/main" id="{5E6B8065-D1CC-6D7B-F333-0DBC90C6B0D7}"/>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BBC9F6E6-C08C-B1C4-6F49-239A766F231A}"/>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60B91F46-D26D-AF2A-DA97-74DA03DA8F0E}"/>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04" name="Group 103">
              <a:extLst>
                <a:ext uri="{FF2B5EF4-FFF2-40B4-BE49-F238E27FC236}">
                  <a16:creationId xmlns:a16="http://schemas.microsoft.com/office/drawing/2014/main" id="{9E9882B5-CF9A-EAD4-357E-D7EE85FAB893}"/>
                </a:ext>
              </a:extLst>
            </p:cNvPr>
            <p:cNvGrpSpPr/>
            <p:nvPr/>
          </p:nvGrpSpPr>
          <p:grpSpPr>
            <a:xfrm>
              <a:off x="3114392" y="2132570"/>
              <a:ext cx="108640" cy="146399"/>
              <a:chOff x="1844231" y="869163"/>
              <a:chExt cx="108640" cy="146399"/>
            </a:xfrm>
          </p:grpSpPr>
          <p:cxnSp>
            <p:nvCxnSpPr>
              <p:cNvPr id="105" name="Straight Connector 104">
                <a:extLst>
                  <a:ext uri="{FF2B5EF4-FFF2-40B4-BE49-F238E27FC236}">
                    <a16:creationId xmlns:a16="http://schemas.microsoft.com/office/drawing/2014/main" id="{36D0343C-AA64-8666-FFBB-F2EE03E7B103}"/>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0253F92F-AA05-2498-3749-6389C85D1FB0}"/>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F11C8DAC-92D6-419E-BECA-A84E87925DDD}"/>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08" name="Group 107">
              <a:extLst>
                <a:ext uri="{FF2B5EF4-FFF2-40B4-BE49-F238E27FC236}">
                  <a16:creationId xmlns:a16="http://schemas.microsoft.com/office/drawing/2014/main" id="{01A00555-BD30-9C6A-BCB1-664C66C7B13C}"/>
                </a:ext>
              </a:extLst>
            </p:cNvPr>
            <p:cNvGrpSpPr/>
            <p:nvPr/>
          </p:nvGrpSpPr>
          <p:grpSpPr>
            <a:xfrm>
              <a:off x="3120849" y="2571467"/>
              <a:ext cx="108640" cy="146399"/>
              <a:chOff x="1844231" y="869163"/>
              <a:chExt cx="108640" cy="146399"/>
            </a:xfrm>
          </p:grpSpPr>
          <p:cxnSp>
            <p:nvCxnSpPr>
              <p:cNvPr id="109" name="Straight Connector 108">
                <a:extLst>
                  <a:ext uri="{FF2B5EF4-FFF2-40B4-BE49-F238E27FC236}">
                    <a16:creationId xmlns:a16="http://schemas.microsoft.com/office/drawing/2014/main" id="{7F3F595F-756A-A511-F52E-ADDE7618A04B}"/>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D1FD3315-F146-5102-B3C4-1E0B9E359FA7}"/>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AD6EA958-DEF0-F94D-E56C-784C009AA16D}"/>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sp>
        <p:nvSpPr>
          <p:cNvPr id="6" name="Oval 5">
            <a:extLst>
              <a:ext uri="{FF2B5EF4-FFF2-40B4-BE49-F238E27FC236}">
                <a16:creationId xmlns:a16="http://schemas.microsoft.com/office/drawing/2014/main" id="{B96C632A-5AC2-E2FB-20DD-FA79DB76AEFB}"/>
              </a:ext>
            </a:extLst>
          </p:cNvPr>
          <p:cNvSpPr/>
          <p:nvPr/>
        </p:nvSpPr>
        <p:spPr>
          <a:xfrm>
            <a:off x="9952542" y="2591759"/>
            <a:ext cx="1214148" cy="327178"/>
          </a:xfrm>
          <a:prstGeom prst="ellipse">
            <a:avLst/>
          </a:prstGeom>
          <a:solidFill>
            <a:srgbClr val="FFE6CB"/>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114" name="TextBox 8">
            <a:extLst>
              <a:ext uri="{FF2B5EF4-FFF2-40B4-BE49-F238E27FC236}">
                <a16:creationId xmlns:a16="http://schemas.microsoft.com/office/drawing/2014/main" id="{5977C03F-55B3-02AB-0118-02062BC45453}"/>
              </a:ext>
            </a:extLst>
          </p:cNvPr>
          <p:cNvSpPr/>
          <p:nvPr/>
        </p:nvSpPr>
        <p:spPr>
          <a:xfrm>
            <a:off x="11050401" y="2091329"/>
            <a:ext cx="868320" cy="64487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n-GB" sz="1800" b="0" strike="noStrike" spc="-1" noProof="0" dirty="0">
                <a:solidFill>
                  <a:srgbClr val="000000"/>
                </a:solidFill>
                <a:latin typeface="Calibri"/>
              </a:rPr>
              <a:t>Mobile</a:t>
            </a:r>
          </a:p>
          <a:p>
            <a:pPr algn="ctr">
              <a:lnSpc>
                <a:spcPct val="100000"/>
              </a:lnSpc>
              <a:buNone/>
            </a:pPr>
            <a:r>
              <a:rPr lang="en-GB" spc="-1" noProof="0" dirty="0">
                <a:solidFill>
                  <a:srgbClr val="000000"/>
                </a:solidFill>
                <a:latin typeface="Calibri"/>
              </a:rPr>
              <a:t>User</a:t>
            </a:r>
            <a:endParaRPr lang="en-GB" sz="1800" b="0" strike="noStrike" spc="-1" noProof="0" dirty="0">
              <a:latin typeface="Arial"/>
            </a:endParaRPr>
          </a:p>
        </p:txBody>
      </p:sp>
      <p:sp>
        <p:nvSpPr>
          <p:cNvPr id="124" name="TextBox 33">
            <a:extLst>
              <a:ext uri="{FF2B5EF4-FFF2-40B4-BE49-F238E27FC236}">
                <a16:creationId xmlns:a16="http://schemas.microsoft.com/office/drawing/2014/main" id="{E8FA5737-C7C2-05F0-8625-75C23AEB5D5F}"/>
              </a:ext>
            </a:extLst>
          </p:cNvPr>
          <p:cNvSpPr/>
          <p:nvPr/>
        </p:nvSpPr>
        <p:spPr>
          <a:xfrm>
            <a:off x="0" y="28107"/>
            <a:ext cx="3416746" cy="521766"/>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2800" b="0" strike="noStrike" spc="-1" noProof="0" dirty="0">
                <a:solidFill>
                  <a:srgbClr val="000000"/>
                </a:solidFill>
                <a:latin typeface="Calibri"/>
              </a:rPr>
              <a:t>Localization Algorithm</a:t>
            </a:r>
            <a:endParaRPr lang="en-GB" sz="2800" b="0" strike="noStrike" spc="-1" noProof="0" dirty="0">
              <a:latin typeface="Arial"/>
            </a:endParaRPr>
          </a:p>
        </p:txBody>
      </p:sp>
      <p:pic>
        <p:nvPicPr>
          <p:cNvPr id="125" name="Graphic 35" descr="Smart Phone with solid fill">
            <a:extLst>
              <a:ext uri="{FF2B5EF4-FFF2-40B4-BE49-F238E27FC236}">
                <a16:creationId xmlns:a16="http://schemas.microsoft.com/office/drawing/2014/main" id="{BEB60FA0-C6E5-0989-F544-C74CEFAF1D15}"/>
              </a:ext>
            </a:extLst>
          </p:cNvPr>
          <p:cNvPicPr/>
          <p:nvPr/>
        </p:nvPicPr>
        <p:blipFill>
          <a:blip r:embed="rId2"/>
          <a:stretch/>
        </p:blipFill>
        <p:spPr>
          <a:xfrm rot="1730551">
            <a:off x="10555467" y="2316315"/>
            <a:ext cx="346456" cy="278418"/>
          </a:xfrm>
          <a:prstGeom prst="rect">
            <a:avLst/>
          </a:prstGeom>
          <a:ln w="0">
            <a:noFill/>
          </a:ln>
        </p:spPr>
      </p:pic>
      <p:sp>
        <p:nvSpPr>
          <p:cNvPr id="3" name="TextBox 2">
            <a:extLst>
              <a:ext uri="{FF2B5EF4-FFF2-40B4-BE49-F238E27FC236}">
                <a16:creationId xmlns:a16="http://schemas.microsoft.com/office/drawing/2014/main" id="{F80D9A59-FC72-020D-A4CF-FB66E0E0FF5F}"/>
              </a:ext>
            </a:extLst>
          </p:cNvPr>
          <p:cNvSpPr txBox="1"/>
          <p:nvPr/>
        </p:nvSpPr>
        <p:spPr>
          <a:xfrm>
            <a:off x="7342664" y="354"/>
            <a:ext cx="683491" cy="369332"/>
          </a:xfrm>
          <a:prstGeom prst="rect">
            <a:avLst/>
          </a:prstGeom>
          <a:noFill/>
        </p:spPr>
        <p:txBody>
          <a:bodyPr wrap="square">
            <a:spAutoFit/>
          </a:bodyPr>
          <a:lstStyle/>
          <a:p>
            <a:pPr algn="ctr"/>
            <a:r>
              <a:rPr lang="en-GB" sz="1800" b="0" strike="noStrike" spc="-1" noProof="0" dirty="0">
                <a:solidFill>
                  <a:srgbClr val="000000"/>
                </a:solidFill>
                <a:latin typeface="Calibri"/>
              </a:rPr>
              <a:t>SIM</a:t>
            </a:r>
            <a:endParaRPr lang="en-GB" noProof="0" dirty="0"/>
          </a:p>
        </p:txBody>
      </p:sp>
      <p:pic>
        <p:nvPicPr>
          <p:cNvPr id="5" name="Graphic 4" descr="Walk with solid fill">
            <a:extLst>
              <a:ext uri="{FF2B5EF4-FFF2-40B4-BE49-F238E27FC236}">
                <a16:creationId xmlns:a16="http://schemas.microsoft.com/office/drawing/2014/main" id="{169B7E4F-F34A-23D1-A2FD-26C8E0F1AD3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194153" y="2315976"/>
            <a:ext cx="454605" cy="454605"/>
          </a:xfrm>
          <a:prstGeom prst="rect">
            <a:avLst/>
          </a:prstGeom>
        </p:spPr>
      </p:pic>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C7870E5E-099E-6298-8431-CF42363039FE}"/>
                  </a:ext>
                </a:extLst>
              </p:cNvPr>
              <p:cNvSpPr txBox="1"/>
              <p:nvPr/>
            </p:nvSpPr>
            <p:spPr>
              <a:xfrm>
                <a:off x="4941335" y="2289603"/>
                <a:ext cx="259109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b="1" i="1" noProof="0" smtClean="0">
                          <a:latin typeface="Cambria Math" panose="02040503050406030204" pitchFamily="18" charset="0"/>
                        </a:rPr>
                        <m:t>𝑮</m:t>
                      </m:r>
                      <m:r>
                        <a:rPr lang="en-GB" b="1" i="1" noProof="0" smtClean="0">
                          <a:latin typeface="Cambria Math" panose="02040503050406030204" pitchFamily="18" charset="0"/>
                          <a:ea typeface="Cambria Math" panose="02040503050406030204" pitchFamily="18" charset="0"/>
                        </a:rPr>
                        <m:t>~</m:t>
                      </m:r>
                      <m:r>
                        <a:rPr lang="en-GB" b="0" i="1" noProof="0" smtClean="0">
                          <a:latin typeface="Cambria Math" panose="02040503050406030204" pitchFamily="18" charset="0"/>
                          <a:ea typeface="Cambria Math" panose="02040503050406030204" pitchFamily="18" charset="0"/>
                        </a:rPr>
                        <m:t>2</m:t>
                      </m:r>
                      <m:r>
                        <a:rPr lang="en-GB" b="0" i="1" noProof="0" smtClean="0">
                          <a:latin typeface="Cambria Math" panose="02040503050406030204" pitchFamily="18" charset="0"/>
                          <a:ea typeface="Cambria Math" panose="02040503050406030204" pitchFamily="18" charset="0"/>
                        </a:rPr>
                        <m:t>𝐷</m:t>
                      </m:r>
                      <m:r>
                        <a:rPr lang="en-GB" b="0" i="1" noProof="0" smtClean="0">
                          <a:latin typeface="Cambria Math" panose="02040503050406030204" pitchFamily="18" charset="0"/>
                          <a:ea typeface="Cambria Math" panose="02040503050406030204" pitchFamily="18" charset="0"/>
                        </a:rPr>
                        <m:t>−</m:t>
                      </m:r>
                      <m:r>
                        <m:rPr>
                          <m:sty m:val="p"/>
                        </m:rPr>
                        <a:rPr lang="en-GB" b="0" i="0" noProof="0" smtClean="0">
                          <a:latin typeface="Cambria Math" panose="02040503050406030204" pitchFamily="18" charset="0"/>
                          <a:ea typeface="Cambria Math" panose="02040503050406030204" pitchFamily="18" charset="0"/>
                        </a:rPr>
                        <m:t>Fourier</m:t>
                      </m:r>
                      <m:r>
                        <a:rPr lang="en-GB" b="0" i="0" noProof="0" smtClean="0">
                          <a:latin typeface="Cambria Math" panose="02040503050406030204" pitchFamily="18" charset="0"/>
                          <a:ea typeface="Cambria Math" panose="02040503050406030204" pitchFamily="18" charset="0"/>
                        </a:rPr>
                        <m:t> </m:t>
                      </m:r>
                      <m:r>
                        <m:rPr>
                          <m:sty m:val="p"/>
                        </m:rPr>
                        <a:rPr lang="en-GB" b="0" i="0" noProof="0" smtClean="0">
                          <a:latin typeface="Cambria Math" panose="02040503050406030204" pitchFamily="18" charset="0"/>
                          <a:ea typeface="Cambria Math" panose="02040503050406030204" pitchFamily="18" charset="0"/>
                        </a:rPr>
                        <m:t>Kernel</m:t>
                      </m:r>
                    </m:oMath>
                  </m:oMathPara>
                </a14:m>
                <a:endParaRPr lang="en-GB" noProof="0" dirty="0"/>
              </a:p>
            </p:txBody>
          </p:sp>
        </mc:Choice>
        <mc:Fallback xmlns="">
          <p:sp>
            <p:nvSpPr>
              <p:cNvPr id="35" name="TextBox 34">
                <a:extLst>
                  <a:ext uri="{FF2B5EF4-FFF2-40B4-BE49-F238E27FC236}">
                    <a16:creationId xmlns:a16="http://schemas.microsoft.com/office/drawing/2014/main" id="{C7870E5E-099E-6298-8431-CF42363039FE}"/>
                  </a:ext>
                </a:extLst>
              </p:cNvPr>
              <p:cNvSpPr txBox="1">
                <a:spLocks noRot="1" noChangeAspect="1" noMove="1" noResize="1" noEditPoints="1" noAdjustHandles="1" noChangeArrowheads="1" noChangeShapeType="1" noTextEdit="1"/>
              </p:cNvSpPr>
              <p:nvPr/>
            </p:nvSpPr>
            <p:spPr>
              <a:xfrm>
                <a:off x="4941335" y="2289603"/>
                <a:ext cx="2591094" cy="369332"/>
              </a:xfrm>
              <a:prstGeom prst="rect">
                <a:avLst/>
              </a:prstGeom>
              <a:blipFill>
                <a:blip r:embed="rId5"/>
                <a:stretch>
                  <a:fillRect/>
                </a:stretch>
              </a:blipFill>
            </p:spPr>
            <p:txBody>
              <a:bodyPr/>
              <a:lstStyle/>
              <a:p>
                <a:r>
                  <a:rPr lang="LID4096">
                    <a:noFill/>
                  </a:rPr>
                  <a:t> </a:t>
                </a:r>
              </a:p>
            </p:txBody>
          </p:sp>
        </mc:Fallback>
      </mc:AlternateContent>
      <p:cxnSp>
        <p:nvCxnSpPr>
          <p:cNvPr id="37" name="Straight Arrow Connector 36">
            <a:extLst>
              <a:ext uri="{FF2B5EF4-FFF2-40B4-BE49-F238E27FC236}">
                <a16:creationId xmlns:a16="http://schemas.microsoft.com/office/drawing/2014/main" id="{D094404A-B035-14D4-E71F-66AEE5A9100B}"/>
              </a:ext>
            </a:extLst>
          </p:cNvPr>
          <p:cNvCxnSpPr>
            <a:cxnSpLocks/>
          </p:cNvCxnSpPr>
          <p:nvPr/>
        </p:nvCxnSpPr>
        <p:spPr>
          <a:xfrm>
            <a:off x="7621214" y="1987793"/>
            <a:ext cx="294323" cy="24252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17" name="TextBox 116">
            <a:extLst>
              <a:ext uri="{FF2B5EF4-FFF2-40B4-BE49-F238E27FC236}">
                <a16:creationId xmlns:a16="http://schemas.microsoft.com/office/drawing/2014/main" id="{E7FAB57E-E592-BB40-08A2-011DB673A153}"/>
              </a:ext>
            </a:extLst>
          </p:cNvPr>
          <p:cNvSpPr txBox="1"/>
          <p:nvPr/>
        </p:nvSpPr>
        <p:spPr>
          <a:xfrm>
            <a:off x="3457" y="6389012"/>
            <a:ext cx="11046944" cy="430887"/>
          </a:xfrm>
          <a:prstGeom prst="rect">
            <a:avLst/>
          </a:prstGeom>
          <a:noFill/>
        </p:spPr>
        <p:txBody>
          <a:bodyPr wrap="square">
            <a:spAutoFit/>
          </a:bodyPr>
          <a:lstStyle/>
          <a:p>
            <a:r>
              <a:rPr lang="en-GB" sz="1100" noProof="0" dirty="0"/>
              <a:t>J. An et al., "</a:t>
            </a:r>
            <a:r>
              <a:rPr lang="en-GB" sz="1100" b="1" noProof="0" dirty="0"/>
              <a:t>Two-Dimensional Direction-of-Arrival Estimation Using Stacked Intelligent </a:t>
            </a:r>
            <a:r>
              <a:rPr lang="en-GB" sz="1100" b="1" noProof="0" dirty="0" err="1"/>
              <a:t>Metasurfaces</a:t>
            </a:r>
            <a:r>
              <a:rPr lang="en-GB" sz="1100" noProof="0" dirty="0"/>
              <a:t>," in IEEE Journal on Selected Areas in Communications, vol. 42, no. 10, pp. 2786-2802, Oct. 2024.</a:t>
            </a:r>
          </a:p>
        </p:txBody>
      </p:sp>
      <mc:AlternateContent xmlns:mc="http://schemas.openxmlformats.org/markup-compatibility/2006" xmlns:a14="http://schemas.microsoft.com/office/drawing/2010/main">
        <mc:Choice Requires="a14">
          <p:sp>
            <p:nvSpPr>
              <p:cNvPr id="199" name="TextBox 198">
                <a:extLst>
                  <a:ext uri="{FF2B5EF4-FFF2-40B4-BE49-F238E27FC236}">
                    <a16:creationId xmlns:a16="http://schemas.microsoft.com/office/drawing/2014/main" id="{795EF7D3-DE41-1323-4CE4-6A9EC7CA2A69}"/>
                  </a:ext>
                </a:extLst>
              </p:cNvPr>
              <p:cNvSpPr txBox="1"/>
              <p:nvPr/>
            </p:nvSpPr>
            <p:spPr>
              <a:xfrm>
                <a:off x="-32953" y="4721012"/>
                <a:ext cx="4127771" cy="862287"/>
              </a:xfrm>
              <a:prstGeom prst="rect">
                <a:avLst/>
              </a:prstGeom>
              <a:noFill/>
            </p:spPr>
            <p:txBody>
              <a:bodyPr wrap="square">
                <a:spAutoFit/>
              </a:bodyPr>
              <a:lstStyle/>
              <a:p>
                <a14:m>
                  <m:oMath xmlns:m="http://schemas.openxmlformats.org/officeDocument/2006/math">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𝑛</m:t>
                        </m:r>
                      </m:e>
                      <m:sub>
                        <m:r>
                          <a:rPr lang="en-GB" b="0" i="1" noProof="0" smtClean="0">
                            <a:latin typeface="Cambria Math" panose="02040503050406030204" pitchFamily="18" charset="0"/>
                            <a:ea typeface="Cambria Math" panose="02040503050406030204" pitchFamily="18" charset="0"/>
                          </a:rPr>
                          <m:t>𝑦</m:t>
                        </m:r>
                      </m:sub>
                    </m:sSub>
                    <m:r>
                      <a:rPr lang="en-GB" b="0" i="1" noProof="0" smtClean="0">
                        <a:latin typeface="Cambria Math" panose="02040503050406030204" pitchFamily="18" charset="0"/>
                        <a:ea typeface="Cambria Math" panose="02040503050406030204" pitchFamily="18" charset="0"/>
                      </a:rPr>
                      <m:t>=</m:t>
                    </m:r>
                    <m:d>
                      <m:dPr>
                        <m:begChr m:val="⌈"/>
                        <m:endChr m:val="⌉"/>
                        <m:ctrlPr>
                          <a:rPr lang="en-GB" b="0" i="1" noProof="0" smtClean="0">
                            <a:latin typeface="Cambria Math" panose="02040503050406030204" pitchFamily="18" charset="0"/>
                            <a:ea typeface="Cambria Math" panose="02040503050406030204" pitchFamily="18" charset="0"/>
                          </a:rPr>
                        </m:ctrlPr>
                      </m:dPr>
                      <m:e>
                        <m:f>
                          <m:fPr>
                            <m:ctrlPr>
                              <a:rPr lang="en-GB" b="0" i="1" noProof="0" smtClean="0">
                                <a:latin typeface="Cambria Math" panose="02040503050406030204" pitchFamily="18" charset="0"/>
                                <a:ea typeface="Cambria Math" panose="02040503050406030204" pitchFamily="18" charset="0"/>
                              </a:rPr>
                            </m:ctrlPr>
                          </m:fPr>
                          <m:num>
                            <m:r>
                              <a:rPr lang="en-GB" b="0" i="1" noProof="0" smtClean="0">
                                <a:latin typeface="Cambria Math" panose="02040503050406030204" pitchFamily="18" charset="0"/>
                                <a:ea typeface="Cambria Math" panose="02040503050406030204" pitchFamily="18" charset="0"/>
                              </a:rPr>
                              <m:t>𝑛</m:t>
                            </m:r>
                          </m:num>
                          <m:den>
                            <m:sSub>
                              <m:sSubPr>
                                <m:ctrlPr>
                                  <a:rPr lang="en-GB" b="0"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𝑁</m:t>
                                </m:r>
                              </m:e>
                              <m:sub>
                                <m:r>
                                  <a:rPr lang="en-GB" b="0" i="1" noProof="0" smtClean="0">
                                    <a:latin typeface="Cambria Math" panose="02040503050406030204" pitchFamily="18" charset="0"/>
                                    <a:ea typeface="Cambria Math" panose="02040503050406030204" pitchFamily="18" charset="0"/>
                                  </a:rPr>
                                  <m:t>𝑥</m:t>
                                </m:r>
                              </m:sub>
                            </m:sSub>
                          </m:den>
                        </m:f>
                      </m:e>
                    </m:d>
                  </m:oMath>
                </a14:m>
                <a:r>
                  <a:rPr lang="en-GB" noProof="0" dirty="0"/>
                  <a:t>, </a:t>
                </a:r>
                <a14:m>
                  <m:oMath xmlns:m="http://schemas.openxmlformats.org/officeDocument/2006/math">
                    <m:r>
                      <a:rPr lang="en-GB" i="1" noProof="0" smtClean="0">
                        <a:latin typeface="Cambria Math" panose="02040503050406030204" pitchFamily="18" charset="0"/>
                      </a:rPr>
                      <m:t>𝑥</m:t>
                    </m:r>
                  </m:oMath>
                </a14:m>
                <a:r>
                  <a:rPr lang="en-GB" noProof="0" dirty="0"/>
                  <a:t>-component of the spatial dimension</a:t>
                </a:r>
              </a:p>
            </p:txBody>
          </p:sp>
        </mc:Choice>
        <mc:Fallback xmlns="">
          <p:sp>
            <p:nvSpPr>
              <p:cNvPr id="199" name="TextBox 198">
                <a:extLst>
                  <a:ext uri="{FF2B5EF4-FFF2-40B4-BE49-F238E27FC236}">
                    <a16:creationId xmlns:a16="http://schemas.microsoft.com/office/drawing/2014/main" id="{795EF7D3-DE41-1323-4CE4-6A9EC7CA2A69}"/>
                  </a:ext>
                </a:extLst>
              </p:cNvPr>
              <p:cNvSpPr txBox="1">
                <a:spLocks noRot="1" noChangeAspect="1" noMove="1" noResize="1" noEditPoints="1" noAdjustHandles="1" noChangeArrowheads="1" noChangeShapeType="1" noTextEdit="1"/>
              </p:cNvSpPr>
              <p:nvPr/>
            </p:nvSpPr>
            <p:spPr>
              <a:xfrm>
                <a:off x="-32953" y="4721012"/>
                <a:ext cx="4127771" cy="862287"/>
              </a:xfrm>
              <a:prstGeom prst="rect">
                <a:avLst/>
              </a:prstGeom>
              <a:blipFill>
                <a:blip r:embed="rId6"/>
                <a:stretch>
                  <a:fillRect l="-1329" b="-10563"/>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200" name="TextBox 199">
                <a:extLst>
                  <a:ext uri="{FF2B5EF4-FFF2-40B4-BE49-F238E27FC236}">
                    <a16:creationId xmlns:a16="http://schemas.microsoft.com/office/drawing/2014/main" id="{5899CAC5-F3D5-2DF9-25A9-8BA24943F850}"/>
                  </a:ext>
                </a:extLst>
              </p:cNvPr>
              <p:cNvSpPr txBox="1"/>
              <p:nvPr/>
            </p:nvSpPr>
            <p:spPr>
              <a:xfrm>
                <a:off x="0" y="5672801"/>
                <a:ext cx="4481565" cy="668260"/>
              </a:xfrm>
              <a:prstGeom prst="rect">
                <a:avLst/>
              </a:prstGeom>
              <a:noFill/>
            </p:spPr>
            <p:txBody>
              <a:bodyPr wrap="square">
                <a:spAutoFit/>
              </a:bodyPr>
              <a:lstStyle/>
              <a:p>
                <a14:m>
                  <m:oMath xmlns:m="http://schemas.openxmlformats.org/officeDocument/2006/math">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𝑛</m:t>
                        </m:r>
                      </m:e>
                      <m:sub>
                        <m:r>
                          <a:rPr lang="en-GB" b="0" i="1" noProof="0" smtClean="0">
                            <a:latin typeface="Cambria Math" panose="02040503050406030204" pitchFamily="18" charset="0"/>
                            <a:ea typeface="Cambria Math" panose="02040503050406030204" pitchFamily="18" charset="0"/>
                          </a:rPr>
                          <m:t>𝑥</m:t>
                        </m:r>
                      </m:sub>
                    </m:sSub>
                    <m:r>
                      <a:rPr lang="en-GB" b="0" i="1" noProof="0" smtClean="0">
                        <a:latin typeface="Cambria Math" panose="02040503050406030204" pitchFamily="18" charset="0"/>
                        <a:ea typeface="Cambria Math" panose="02040503050406030204" pitchFamily="18" charset="0"/>
                      </a:rPr>
                      <m:t>=</m:t>
                    </m:r>
                    <m:r>
                      <a:rPr lang="en-GB" b="0" i="1" noProof="0" smtClean="0">
                        <a:latin typeface="Cambria Math" panose="02040503050406030204" pitchFamily="18" charset="0"/>
                        <a:ea typeface="Cambria Math" panose="02040503050406030204" pitchFamily="18" charset="0"/>
                      </a:rPr>
                      <m:t>𝑛</m:t>
                    </m:r>
                    <m:r>
                      <a:rPr lang="en-GB" b="0"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𝑛</m:t>
                        </m:r>
                      </m:e>
                      <m:sub>
                        <m:r>
                          <a:rPr lang="en-GB" i="1" noProof="0" smtClean="0">
                            <a:latin typeface="Cambria Math" panose="02040503050406030204" pitchFamily="18" charset="0"/>
                            <a:ea typeface="Cambria Math" panose="02040503050406030204" pitchFamily="18" charset="0"/>
                          </a:rPr>
                          <m:t>𝑦</m:t>
                        </m:r>
                      </m:sub>
                    </m:sSub>
                    <m:r>
                      <a:rPr lang="en-GB" b="0" i="1" noProof="0" smtClean="0">
                        <a:latin typeface="Cambria Math" panose="02040503050406030204" pitchFamily="18" charset="0"/>
                        <a:ea typeface="Cambria Math" panose="02040503050406030204" pitchFamily="18" charset="0"/>
                      </a:rPr>
                      <m:t>−1)</m:t>
                    </m:r>
                    <m:sSub>
                      <m:sSubPr>
                        <m:ctrlPr>
                          <a:rPr lang="en-GB"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𝑁</m:t>
                        </m:r>
                      </m:e>
                      <m:sub>
                        <m:r>
                          <a:rPr lang="en-GB" b="0" i="1" noProof="0" smtClean="0">
                            <a:latin typeface="Cambria Math" panose="02040503050406030204" pitchFamily="18" charset="0"/>
                            <a:ea typeface="Cambria Math" panose="02040503050406030204" pitchFamily="18" charset="0"/>
                          </a:rPr>
                          <m:t>𝑥</m:t>
                        </m:r>
                      </m:sub>
                    </m:sSub>
                  </m:oMath>
                </a14:m>
                <a:r>
                  <a:rPr lang="en-GB" noProof="0" dirty="0"/>
                  <a:t>, </a:t>
                </a:r>
                <a14:m>
                  <m:oMath xmlns:m="http://schemas.openxmlformats.org/officeDocument/2006/math">
                    <m:r>
                      <a:rPr lang="en-GB" b="0" i="1" noProof="0" smtClean="0">
                        <a:latin typeface="Cambria Math" panose="02040503050406030204" pitchFamily="18" charset="0"/>
                      </a:rPr>
                      <m:t>𝑦</m:t>
                    </m:r>
                  </m:oMath>
                </a14:m>
                <a:r>
                  <a:rPr lang="en-GB" noProof="0" dirty="0"/>
                  <a:t>-component of the spatial dimension</a:t>
                </a:r>
              </a:p>
            </p:txBody>
          </p:sp>
        </mc:Choice>
        <mc:Fallback xmlns="">
          <p:sp>
            <p:nvSpPr>
              <p:cNvPr id="200" name="TextBox 199">
                <a:extLst>
                  <a:ext uri="{FF2B5EF4-FFF2-40B4-BE49-F238E27FC236}">
                    <a16:creationId xmlns:a16="http://schemas.microsoft.com/office/drawing/2014/main" id="{5899CAC5-F3D5-2DF9-25A9-8BA24943F850}"/>
                  </a:ext>
                </a:extLst>
              </p:cNvPr>
              <p:cNvSpPr txBox="1">
                <a:spLocks noRot="1" noChangeAspect="1" noMove="1" noResize="1" noEditPoints="1" noAdjustHandles="1" noChangeArrowheads="1" noChangeShapeType="1" noTextEdit="1"/>
              </p:cNvSpPr>
              <p:nvPr/>
            </p:nvSpPr>
            <p:spPr>
              <a:xfrm>
                <a:off x="0" y="5672801"/>
                <a:ext cx="4481565" cy="668260"/>
              </a:xfrm>
              <a:prstGeom prst="rect">
                <a:avLst/>
              </a:prstGeom>
              <a:blipFill>
                <a:blip r:embed="rId7"/>
                <a:stretch>
                  <a:fillRect l="-1088" t="-5505" b="-14679"/>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201" name="TextBox 200">
                <a:extLst>
                  <a:ext uri="{FF2B5EF4-FFF2-40B4-BE49-F238E27FC236}">
                    <a16:creationId xmlns:a16="http://schemas.microsoft.com/office/drawing/2014/main" id="{78577E8A-B715-3D82-DCBE-D5C84F2B779C}"/>
                  </a:ext>
                </a:extLst>
              </p:cNvPr>
              <p:cNvSpPr txBox="1"/>
              <p:nvPr/>
            </p:nvSpPr>
            <p:spPr>
              <a:xfrm>
                <a:off x="-10985" y="3645488"/>
                <a:ext cx="2448800" cy="1345753"/>
              </a:xfrm>
              <a:prstGeom prst="rect">
                <a:avLst/>
              </a:prstGeom>
              <a:noFill/>
            </p:spPr>
            <p:txBody>
              <a:bodyPr wrap="square">
                <a:spAutoFit/>
              </a:bodyPr>
              <a:lstStyle/>
              <a:p>
                <a14:m>
                  <m:oMath xmlns:m="http://schemas.openxmlformats.org/officeDocument/2006/math">
                    <m:r>
                      <a:rPr lang="en-GB" i="1" noProof="0" smtClean="0">
                        <a:latin typeface="Cambria Math" panose="02040503050406030204" pitchFamily="18" charset="0"/>
                        <a:ea typeface="Cambria Math" panose="02040503050406030204" pitchFamily="18" charset="0"/>
                      </a:rPr>
                      <m:t>𝑛</m:t>
                    </m:r>
                  </m:oMath>
                </a14:m>
                <a:r>
                  <a:rPr lang="en-GB" noProof="0" dirty="0">
                    <a:ea typeface="Cambria Math" panose="02040503050406030204" pitchFamily="18" charset="0"/>
                  </a:rPr>
                  <a:t>: spatial dimension</a:t>
                </a:r>
              </a:p>
              <a:p>
                <a14:m>
                  <m:oMath xmlns:m="http://schemas.openxmlformats.org/officeDocument/2006/math">
                    <m:sSub>
                      <m:sSubPr>
                        <m:ctrlPr>
                          <a:rPr lang="en-GB"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𝑛</m:t>
                        </m:r>
                      </m:e>
                      <m:sub>
                        <m:r>
                          <m:rPr>
                            <m:nor/>
                          </m:rPr>
                          <a:rPr lang="en-GB" noProof="0" smtClean="0">
                            <a:latin typeface="Cambria Math" panose="02040503050406030204" pitchFamily="18" charset="0"/>
                            <a:ea typeface="Cambria Math" panose="02040503050406030204" pitchFamily="18" charset="0"/>
                          </a:rPr>
                          <m:t>𝜓</m:t>
                        </m:r>
                      </m:sub>
                    </m:sSub>
                  </m:oMath>
                </a14:m>
                <a:r>
                  <a:rPr lang="en-GB" noProof="0" dirty="0">
                    <a:ea typeface="Cambria Math" panose="02040503050406030204" pitchFamily="18" charset="0"/>
                  </a:rPr>
                  <a:t>: </a:t>
                </a:r>
                <a:r>
                  <a:rPr lang="en-GB" sz="1600" noProof="0" dirty="0">
                    <a:ea typeface="Cambria Math" panose="02040503050406030204" pitchFamily="18" charset="0"/>
                  </a:rPr>
                  <a:t>angular dimension</a:t>
                </a:r>
              </a:p>
              <a:p>
                <a:pPr/>
                <a14:m>
                  <m:oMathPara xmlns:m="http://schemas.openxmlformats.org/officeDocument/2006/math">
                    <m:oMathParaPr>
                      <m:jc m:val="left"/>
                    </m:oMathParaPr>
                    <m:oMath xmlns:m="http://schemas.openxmlformats.org/officeDocument/2006/math">
                      <m:r>
                        <a:rPr lang="en-GB" b="0" i="1" noProof="0" smtClean="0">
                          <a:latin typeface="Cambria Math" panose="02040503050406030204" pitchFamily="18" charset="0"/>
                          <a:ea typeface="Cambria Math" panose="02040503050406030204" pitchFamily="18" charset="0"/>
                        </a:rPr>
                        <m:t>𝑛</m:t>
                      </m:r>
                      <m:r>
                        <a:rPr lang="en-GB" b="0"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a:latin typeface="Cambria Math" panose="02040503050406030204" pitchFamily="18" charset="0"/>
                              <a:ea typeface="Cambria Math" panose="02040503050406030204" pitchFamily="18" charset="0"/>
                            </a:rPr>
                            <m:t>𝑛</m:t>
                          </m:r>
                        </m:e>
                        <m:sub>
                          <m:r>
                            <m:rPr>
                              <m:nor/>
                            </m:rPr>
                            <a:rPr lang="en-GB" noProof="0" smtClean="0">
                              <a:latin typeface="Cambria Math" panose="02040503050406030204" pitchFamily="18" charset="0"/>
                              <a:ea typeface="Cambria Math" panose="02040503050406030204" pitchFamily="18" charset="0"/>
                            </a:rPr>
                            <m:t>𝜓</m:t>
                          </m:r>
                        </m:sub>
                      </m:sSub>
                      <m:r>
                        <a:rPr lang="en-GB" i="1" noProof="0" smtClean="0">
                          <a:latin typeface="Cambria Math" panose="02040503050406030204" pitchFamily="18" charset="0"/>
                          <a:ea typeface="Cambria Math" panose="02040503050406030204" pitchFamily="18" charset="0"/>
                        </a:rPr>
                        <m:t>∈</m:t>
                      </m:r>
                      <m:d>
                        <m:dPr>
                          <m:begChr m:val="{"/>
                          <m:endChr m:val="}"/>
                          <m:ctrlPr>
                            <a:rPr lang="en-GB" i="1" noProof="0" smtClean="0">
                              <a:latin typeface="Cambria Math" panose="02040503050406030204" pitchFamily="18" charset="0"/>
                              <a:ea typeface="Cambria Math" panose="02040503050406030204" pitchFamily="18" charset="0"/>
                            </a:rPr>
                          </m:ctrlPr>
                        </m:dPr>
                        <m:e>
                          <m:r>
                            <a:rPr lang="en-GB" b="0" i="1" noProof="0" smtClean="0">
                              <a:latin typeface="Cambria Math" panose="02040503050406030204" pitchFamily="18" charset="0"/>
                              <a:ea typeface="Cambria Math" panose="02040503050406030204" pitchFamily="18" charset="0"/>
                            </a:rPr>
                            <m:t>1,2,⋯,</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𝑁</m:t>
                              </m:r>
                            </m:e>
                            <m:sub>
                              <m:r>
                                <a:rPr lang="en-GB" i="1" noProof="0" smtClean="0">
                                  <a:latin typeface="Cambria Math" panose="02040503050406030204" pitchFamily="18" charset="0"/>
                                  <a:ea typeface="Cambria Math" panose="02040503050406030204" pitchFamily="18" charset="0"/>
                                </a:rPr>
                                <m:t>𝑥</m:t>
                              </m:r>
                            </m:sub>
                          </m:sSub>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𝑁</m:t>
                              </m:r>
                            </m:e>
                            <m:sub>
                              <m:r>
                                <a:rPr lang="en-GB" b="0" i="1" noProof="0" smtClean="0">
                                  <a:latin typeface="Cambria Math" panose="02040503050406030204" pitchFamily="18" charset="0"/>
                                  <a:ea typeface="Cambria Math" panose="02040503050406030204" pitchFamily="18" charset="0"/>
                                </a:rPr>
                                <m:t>𝑦</m:t>
                              </m:r>
                            </m:sub>
                          </m:sSub>
                        </m:e>
                      </m:d>
                    </m:oMath>
                  </m:oMathPara>
                </a14:m>
                <a:endParaRPr lang="en-GB" noProof="0" dirty="0"/>
              </a:p>
              <a:p>
                <a:endParaRPr lang="en-GB" noProof="0" dirty="0"/>
              </a:p>
            </p:txBody>
          </p:sp>
        </mc:Choice>
        <mc:Fallback xmlns="">
          <p:sp>
            <p:nvSpPr>
              <p:cNvPr id="201" name="TextBox 200">
                <a:extLst>
                  <a:ext uri="{FF2B5EF4-FFF2-40B4-BE49-F238E27FC236}">
                    <a16:creationId xmlns:a16="http://schemas.microsoft.com/office/drawing/2014/main" id="{78577E8A-B715-3D82-DCBE-D5C84F2B779C}"/>
                  </a:ext>
                </a:extLst>
              </p:cNvPr>
              <p:cNvSpPr txBox="1">
                <a:spLocks noRot="1" noChangeAspect="1" noMove="1" noResize="1" noEditPoints="1" noAdjustHandles="1" noChangeArrowheads="1" noChangeShapeType="1" noTextEdit="1"/>
              </p:cNvSpPr>
              <p:nvPr/>
            </p:nvSpPr>
            <p:spPr>
              <a:xfrm>
                <a:off x="-10985" y="3645488"/>
                <a:ext cx="2448800" cy="1345753"/>
              </a:xfrm>
              <a:prstGeom prst="rect">
                <a:avLst/>
              </a:prstGeom>
              <a:blipFill>
                <a:blip r:embed="rId8"/>
                <a:stretch>
                  <a:fillRect t="-2262"/>
                </a:stretch>
              </a:blipFill>
            </p:spPr>
            <p:txBody>
              <a:bodyPr/>
              <a:lstStyle/>
              <a:p>
                <a:r>
                  <a:rPr lang="LID4096">
                    <a:noFill/>
                  </a:rPr>
                  <a:t> </a:t>
                </a:r>
              </a:p>
            </p:txBody>
          </p:sp>
        </mc:Fallback>
      </mc:AlternateContent>
      <p:sp>
        <p:nvSpPr>
          <p:cNvPr id="202" name="Rectangle 201">
            <a:extLst>
              <a:ext uri="{FF2B5EF4-FFF2-40B4-BE49-F238E27FC236}">
                <a16:creationId xmlns:a16="http://schemas.microsoft.com/office/drawing/2014/main" id="{2D45DC66-DD77-881F-6C1F-CC83200F215A}"/>
              </a:ext>
            </a:extLst>
          </p:cNvPr>
          <p:cNvSpPr/>
          <p:nvPr/>
        </p:nvSpPr>
        <p:spPr>
          <a:xfrm>
            <a:off x="0" y="2873673"/>
            <a:ext cx="4409228" cy="3480208"/>
          </a:xfrm>
          <a:prstGeom prst="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cxnSp>
        <p:nvCxnSpPr>
          <p:cNvPr id="204" name="Connector: Elbow 203">
            <a:extLst>
              <a:ext uri="{FF2B5EF4-FFF2-40B4-BE49-F238E27FC236}">
                <a16:creationId xmlns:a16="http://schemas.microsoft.com/office/drawing/2014/main" id="{6698D677-0B23-A6A8-4A56-3F4CD327A7BA}"/>
              </a:ext>
            </a:extLst>
          </p:cNvPr>
          <p:cNvCxnSpPr>
            <a:cxnSpLocks/>
            <a:stCxn id="35" idx="2"/>
            <a:endCxn id="202" idx="3"/>
          </p:cNvCxnSpPr>
          <p:nvPr/>
        </p:nvCxnSpPr>
        <p:spPr>
          <a:xfrm rot="5400000">
            <a:off x="4345634" y="2722529"/>
            <a:ext cx="1954842" cy="1827654"/>
          </a:xfrm>
          <a:prstGeom prst="bentConnector2">
            <a:avLst/>
          </a:prstGeom>
          <a:ln>
            <a:tailEnd type="triangle" w="lg" len="lg"/>
          </a:ln>
        </p:spPr>
        <p:style>
          <a:lnRef idx="1">
            <a:schemeClr val="accent1"/>
          </a:lnRef>
          <a:fillRef idx="0">
            <a:schemeClr val="accent1"/>
          </a:fillRef>
          <a:effectRef idx="0">
            <a:schemeClr val="accent1"/>
          </a:effectRef>
          <a:fontRef idx="minor">
            <a:schemeClr val="tx1"/>
          </a:fontRef>
        </p:style>
      </p:cxnSp>
      <p:sp>
        <p:nvSpPr>
          <p:cNvPr id="208" name="Oval 207">
            <a:extLst>
              <a:ext uri="{FF2B5EF4-FFF2-40B4-BE49-F238E27FC236}">
                <a16:creationId xmlns:a16="http://schemas.microsoft.com/office/drawing/2014/main" id="{B5805CB7-60D6-360E-86DA-D3A3EADC90B7}"/>
              </a:ext>
            </a:extLst>
          </p:cNvPr>
          <p:cNvSpPr/>
          <p:nvPr/>
        </p:nvSpPr>
        <p:spPr>
          <a:xfrm>
            <a:off x="4409228" y="3563260"/>
            <a:ext cx="402661" cy="360000"/>
          </a:xfrm>
          <a:prstGeom prst="ellipse">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noProof="0" dirty="0">
                <a:solidFill>
                  <a:schemeClr val="tx1"/>
                </a:solidFill>
              </a:rPr>
              <a:t>2</a:t>
            </a:r>
          </a:p>
        </p:txBody>
      </p:sp>
      <mc:AlternateContent xmlns:mc="http://schemas.openxmlformats.org/markup-compatibility/2006" xmlns:a14="http://schemas.microsoft.com/office/drawing/2010/main">
        <mc:Choice Requires="a14">
          <p:sp>
            <p:nvSpPr>
              <p:cNvPr id="209" name="TextBox 208">
                <a:extLst>
                  <a:ext uri="{FF2B5EF4-FFF2-40B4-BE49-F238E27FC236}">
                    <a16:creationId xmlns:a16="http://schemas.microsoft.com/office/drawing/2014/main" id="{E10D8BF9-C216-66CD-D30B-C878EA3B5EC9}"/>
                  </a:ext>
                </a:extLst>
              </p:cNvPr>
              <p:cNvSpPr txBox="1"/>
              <p:nvPr/>
            </p:nvSpPr>
            <p:spPr>
              <a:xfrm>
                <a:off x="4938771" y="4894703"/>
                <a:ext cx="3776740" cy="3379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rPr>
                        <m:t>𝑟</m:t>
                      </m:r>
                      <m:r>
                        <a:rPr lang="en-GB" b="0" i="1" noProof="0" smtClean="0">
                          <a:latin typeface="Cambria Math" panose="02040503050406030204" pitchFamily="18" charset="0"/>
                        </a:rPr>
                        <m:t>(</m:t>
                      </m:r>
                      <m:r>
                        <a:rPr lang="en-GB" b="0" i="1" noProof="0" smtClean="0">
                          <a:latin typeface="Cambria Math" panose="02040503050406030204" pitchFamily="18" charset="0"/>
                        </a:rPr>
                        <m:t>𝑛</m:t>
                      </m:r>
                      <m:r>
                        <a:rPr lang="en-GB" b="0" i="1" noProof="0" smtClean="0">
                          <a:latin typeface="Cambria Math" panose="02040503050406030204" pitchFamily="18" charset="0"/>
                        </a:rPr>
                        <m:t>,</m:t>
                      </m:r>
                      <m:r>
                        <a:rPr lang="en-GB" b="0" i="1" noProof="0" smtClean="0">
                          <a:latin typeface="Cambria Math" panose="02040503050406030204" pitchFamily="18" charset="0"/>
                        </a:rPr>
                        <m:t>𝑡</m:t>
                      </m:r>
                      <m:r>
                        <a:rPr lang="en-GB" b="0" i="1" noProof="0" smtClean="0">
                          <a:latin typeface="Cambria Math" panose="02040503050406030204" pitchFamily="18" charset="0"/>
                        </a:rPr>
                        <m:t>)=</m:t>
                      </m:r>
                      <m:rad>
                        <m:radPr>
                          <m:degHide m:val="on"/>
                          <m:ctrlPr>
                            <a:rPr lang="en-GB" b="0" i="1" noProof="0" smtClean="0">
                              <a:latin typeface="Cambria Math" panose="02040503050406030204" pitchFamily="18" charset="0"/>
                            </a:rPr>
                          </m:ctrlPr>
                        </m:radPr>
                        <m:deg/>
                        <m:e>
                          <m:r>
                            <m:rPr>
                              <m:sty m:val="p"/>
                            </m:rPr>
                            <a:rPr lang="en-GB" b="0" i="0" noProof="0" smtClean="0">
                              <a:latin typeface="Cambria Math" panose="02040503050406030204" pitchFamily="18" charset="0"/>
                            </a:rPr>
                            <m:t>SNR</m:t>
                          </m:r>
                        </m:e>
                      </m:rad>
                      <m:r>
                        <a:rPr lang="en-GB" b="1" i="1" noProof="0" smtClean="0">
                          <a:latin typeface="Cambria Math" panose="02040503050406030204" pitchFamily="18" charset="0"/>
                        </a:rPr>
                        <m:t>𝑮</m:t>
                      </m:r>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d>
                        <m:dPr>
                          <m:ctrlPr>
                            <a:rPr lang="en-GB" b="0" i="1" noProof="0" smtClean="0">
                              <a:latin typeface="Cambria Math" panose="02040503050406030204" pitchFamily="18" charset="0"/>
                            </a:rPr>
                          </m:ctrlPr>
                        </m:dPr>
                        <m:e>
                          <m:r>
                            <a:rPr lang="en-GB" b="0" i="1" noProof="0" smtClean="0">
                              <a:latin typeface="Cambria Math" panose="02040503050406030204" pitchFamily="18" charset="0"/>
                            </a:rPr>
                            <m:t>𝑡</m:t>
                          </m:r>
                        </m:e>
                      </m:d>
                      <m:r>
                        <a:rPr lang="en-GB" b="1" i="1" noProof="0" smtClean="0">
                          <a:latin typeface="Cambria Math" panose="02040503050406030204" pitchFamily="18" charset="0"/>
                        </a:rPr>
                        <m:t>𝒂</m:t>
                      </m:r>
                      <m:d>
                        <m:dPr>
                          <m:ctrlPr>
                            <a:rPr lang="en-GB" b="0" i="1" noProof="0" smtClean="0">
                              <a:latin typeface="Cambria Math" panose="02040503050406030204" pitchFamily="18" charset="0"/>
                            </a:rPr>
                          </m:ctrlPr>
                        </m:dPr>
                        <m:e>
                          <m:sSub>
                            <m:sSubPr>
                              <m:ctrlPr>
                                <a:rPr lang="en-GB" i="1" noProof="0" smtClean="0">
                                  <a:latin typeface="Cambria Math" panose="02040503050406030204" pitchFamily="18" charset="0"/>
                                </a:rPr>
                              </m:ctrlPr>
                            </m:sSubPr>
                            <m:e>
                              <m:r>
                                <a:rPr lang="en-GB" b="0" i="1" noProof="0" smtClean="0">
                                  <a:latin typeface="Cambria Math" panose="02040503050406030204" pitchFamily="18" charset="0"/>
                                </a:rPr>
                                <m:t>𝜓</m:t>
                              </m:r>
                            </m:e>
                            <m:sub>
                              <m:r>
                                <a:rPr lang="en-GB" b="0" i="1" noProof="0" smtClean="0">
                                  <a:latin typeface="Cambria Math" panose="02040503050406030204" pitchFamily="18" charset="0"/>
                                </a:rPr>
                                <m:t>𝑥</m:t>
                              </m:r>
                            </m:sub>
                          </m:sSub>
                          <m:r>
                            <a:rPr lang="en-GB" b="0" i="1" noProof="0" smtClean="0">
                              <a:latin typeface="Cambria Math" panose="02040503050406030204" pitchFamily="18" charset="0"/>
                            </a:rPr>
                            <m:t>,</m:t>
                          </m:r>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𝜓</m:t>
                              </m:r>
                            </m:e>
                            <m:sub>
                              <m:r>
                                <a:rPr lang="en-GB" b="0" i="1" noProof="0" smtClean="0">
                                  <a:latin typeface="Cambria Math" panose="02040503050406030204" pitchFamily="18" charset="0"/>
                                </a:rPr>
                                <m:t>𝑦</m:t>
                              </m:r>
                            </m:sub>
                          </m:sSub>
                        </m:e>
                      </m:d>
                      <m:r>
                        <a:rPr lang="en-GB" b="0" i="1" noProof="0" smtClean="0">
                          <a:latin typeface="Cambria Math" panose="02040503050406030204" pitchFamily="18" charset="0"/>
                        </a:rPr>
                        <m:t>𝑠</m:t>
                      </m:r>
                      <m:r>
                        <a:rPr lang="en-GB" b="0" i="1" noProof="0" smtClean="0">
                          <a:latin typeface="Cambria Math" panose="02040503050406030204" pitchFamily="18" charset="0"/>
                        </a:rPr>
                        <m:t>+</m:t>
                      </m:r>
                      <m:r>
                        <a:rPr lang="en-GB" b="1" i="1" noProof="0" smtClean="0">
                          <a:latin typeface="Cambria Math" panose="02040503050406030204" pitchFamily="18" charset="0"/>
                        </a:rPr>
                        <m:t>𝒖</m:t>
                      </m:r>
                    </m:oMath>
                  </m:oMathPara>
                </a14:m>
                <a:endParaRPr lang="en-GB" b="1" noProof="0" dirty="0"/>
              </a:p>
            </p:txBody>
          </p:sp>
        </mc:Choice>
        <mc:Fallback xmlns="">
          <p:sp>
            <p:nvSpPr>
              <p:cNvPr id="209" name="TextBox 208">
                <a:extLst>
                  <a:ext uri="{FF2B5EF4-FFF2-40B4-BE49-F238E27FC236}">
                    <a16:creationId xmlns:a16="http://schemas.microsoft.com/office/drawing/2014/main" id="{E10D8BF9-C216-66CD-D30B-C878EA3B5EC9}"/>
                  </a:ext>
                </a:extLst>
              </p:cNvPr>
              <p:cNvSpPr txBox="1">
                <a:spLocks noRot="1" noChangeAspect="1" noMove="1" noResize="1" noEditPoints="1" noAdjustHandles="1" noChangeArrowheads="1" noChangeShapeType="1" noTextEdit="1"/>
              </p:cNvSpPr>
              <p:nvPr/>
            </p:nvSpPr>
            <p:spPr>
              <a:xfrm>
                <a:off x="4938771" y="4894703"/>
                <a:ext cx="3776740" cy="337913"/>
              </a:xfrm>
              <a:prstGeom prst="rect">
                <a:avLst/>
              </a:prstGeom>
              <a:blipFill>
                <a:blip r:embed="rId9"/>
                <a:stretch>
                  <a:fillRect l="-323" r="-323" b="-23636"/>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211" name="TextBox 210">
                <a:extLst>
                  <a:ext uri="{FF2B5EF4-FFF2-40B4-BE49-F238E27FC236}">
                    <a16:creationId xmlns:a16="http://schemas.microsoft.com/office/drawing/2014/main" id="{B9CAF5EC-7D77-D78F-1713-3E694DEE00C3}"/>
                  </a:ext>
                </a:extLst>
              </p:cNvPr>
              <p:cNvSpPr txBox="1"/>
              <p:nvPr/>
            </p:nvSpPr>
            <p:spPr>
              <a:xfrm>
                <a:off x="8818449" y="1576385"/>
                <a:ext cx="656869" cy="369332"/>
              </a:xfrm>
              <a:prstGeom prst="rect">
                <a:avLst/>
              </a:prstGeom>
              <a:solidFill>
                <a:srgbClr val="FFFFFF">
                  <a:alpha val="53000"/>
                </a:srgbClr>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r>
                        <a:rPr lang="en-GB" b="0" i="1" noProof="0" smtClean="0">
                          <a:latin typeface="Cambria Math" panose="02040503050406030204" pitchFamily="18" charset="0"/>
                        </a:rPr>
                        <m:t>𝑡</m:t>
                      </m:r>
                      <m:r>
                        <a:rPr lang="en-GB" b="0" i="1" noProof="0" smtClean="0">
                          <a:latin typeface="Cambria Math" panose="02040503050406030204" pitchFamily="18" charset="0"/>
                        </a:rPr>
                        <m:t>)</m:t>
                      </m:r>
                    </m:oMath>
                  </m:oMathPara>
                </a14:m>
                <a:endParaRPr lang="en-GB" noProof="0" dirty="0"/>
              </a:p>
            </p:txBody>
          </p:sp>
        </mc:Choice>
        <mc:Fallback xmlns="">
          <p:sp>
            <p:nvSpPr>
              <p:cNvPr id="211" name="TextBox 210">
                <a:extLst>
                  <a:ext uri="{FF2B5EF4-FFF2-40B4-BE49-F238E27FC236}">
                    <a16:creationId xmlns:a16="http://schemas.microsoft.com/office/drawing/2014/main" id="{B9CAF5EC-7D77-D78F-1713-3E694DEE00C3}"/>
                  </a:ext>
                </a:extLst>
              </p:cNvPr>
              <p:cNvSpPr txBox="1">
                <a:spLocks noRot="1" noChangeAspect="1" noMove="1" noResize="1" noEditPoints="1" noAdjustHandles="1" noChangeArrowheads="1" noChangeShapeType="1" noTextEdit="1"/>
              </p:cNvSpPr>
              <p:nvPr/>
            </p:nvSpPr>
            <p:spPr>
              <a:xfrm>
                <a:off x="8818449" y="1576385"/>
                <a:ext cx="656869" cy="369332"/>
              </a:xfrm>
              <a:prstGeom prst="rect">
                <a:avLst/>
              </a:prstGeom>
              <a:blipFill>
                <a:blip r:embed="rId10"/>
                <a:stretch>
                  <a:fillRect r="-14953" b="-15000"/>
                </a:stretch>
              </a:blipFill>
            </p:spPr>
            <p:txBody>
              <a:bodyPr/>
              <a:lstStyle/>
              <a:p>
                <a:r>
                  <a:rPr lang="LID4096">
                    <a:noFill/>
                  </a:rPr>
                  <a:t> </a:t>
                </a:r>
              </a:p>
            </p:txBody>
          </p:sp>
        </mc:Fallback>
      </mc:AlternateContent>
      <p:cxnSp>
        <p:nvCxnSpPr>
          <p:cNvPr id="213" name="Straight Arrow Connector 212">
            <a:extLst>
              <a:ext uri="{FF2B5EF4-FFF2-40B4-BE49-F238E27FC236}">
                <a16:creationId xmlns:a16="http://schemas.microsoft.com/office/drawing/2014/main" id="{DA66E3FF-DFC6-3F8E-0C9F-1FD474902EDB}"/>
              </a:ext>
            </a:extLst>
          </p:cNvPr>
          <p:cNvCxnSpPr>
            <a:cxnSpLocks/>
          </p:cNvCxnSpPr>
          <p:nvPr/>
        </p:nvCxnSpPr>
        <p:spPr>
          <a:xfrm flipH="1" flipV="1">
            <a:off x="9820275" y="1908056"/>
            <a:ext cx="718549" cy="349740"/>
          </a:xfrm>
          <a:prstGeom prst="straightConnector1">
            <a:avLst/>
          </a:prstGeom>
          <a:ln>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5" name="TextBox 214">
                <a:extLst>
                  <a:ext uri="{FF2B5EF4-FFF2-40B4-BE49-F238E27FC236}">
                    <a16:creationId xmlns:a16="http://schemas.microsoft.com/office/drawing/2014/main" id="{5E826D64-DD8E-6D0B-C589-71CD0A4A83FD}"/>
                  </a:ext>
                </a:extLst>
              </p:cNvPr>
              <p:cNvSpPr txBox="1"/>
              <p:nvPr/>
            </p:nvSpPr>
            <p:spPr>
              <a:xfrm>
                <a:off x="9997437" y="1644371"/>
                <a:ext cx="1402929" cy="4110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b="1" i="1" noProof="0" smtClean="0">
                          <a:latin typeface="Cambria Math" panose="02040503050406030204" pitchFamily="18" charset="0"/>
                        </a:rPr>
                        <m:t>𝒂</m:t>
                      </m:r>
                      <m:d>
                        <m:dPr>
                          <m:ctrlPr>
                            <a:rPr lang="en-GB" b="0" i="1" noProof="0" smtClean="0">
                              <a:latin typeface="Cambria Math" panose="02040503050406030204" pitchFamily="18" charset="0"/>
                            </a:rPr>
                          </m:ctrlPr>
                        </m:dPr>
                        <m:e>
                          <m:sSub>
                            <m:sSubPr>
                              <m:ctrlPr>
                                <a:rPr lang="en-GB" i="1" noProof="0" smtClean="0">
                                  <a:latin typeface="Cambria Math" panose="02040503050406030204" pitchFamily="18" charset="0"/>
                                </a:rPr>
                              </m:ctrlPr>
                            </m:sSubPr>
                            <m:e>
                              <m:r>
                                <a:rPr lang="en-GB" b="0" i="1" noProof="0" smtClean="0">
                                  <a:latin typeface="Cambria Math" panose="02040503050406030204" pitchFamily="18" charset="0"/>
                                </a:rPr>
                                <m:t>𝜓</m:t>
                              </m:r>
                            </m:e>
                            <m:sub>
                              <m:r>
                                <a:rPr lang="en-GB" b="0" i="1" noProof="0" smtClean="0">
                                  <a:latin typeface="Cambria Math" panose="02040503050406030204" pitchFamily="18" charset="0"/>
                                </a:rPr>
                                <m:t>𝑥</m:t>
                              </m:r>
                            </m:sub>
                          </m:sSub>
                          <m:r>
                            <a:rPr lang="en-GB" b="0" i="1" noProof="0" smtClean="0">
                              <a:latin typeface="Cambria Math" panose="02040503050406030204" pitchFamily="18" charset="0"/>
                            </a:rPr>
                            <m:t>,</m:t>
                          </m:r>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𝜓</m:t>
                              </m:r>
                            </m:e>
                            <m:sub>
                              <m:r>
                                <a:rPr lang="en-GB" b="0" i="1" noProof="0" smtClean="0">
                                  <a:latin typeface="Cambria Math" panose="02040503050406030204" pitchFamily="18" charset="0"/>
                                </a:rPr>
                                <m:t>𝑦</m:t>
                              </m:r>
                            </m:sub>
                          </m:sSub>
                        </m:e>
                      </m:d>
                      <m:r>
                        <m:rPr>
                          <m:sty m:val="p"/>
                        </m:rPr>
                        <a:rPr lang="de-DE" b="0" i="1" noProof="0" smtClean="0">
                          <a:latin typeface="Cambria Math" panose="02040503050406030204" pitchFamily="18" charset="0"/>
                        </a:rPr>
                        <m:t>s</m:t>
                      </m:r>
                    </m:oMath>
                  </m:oMathPara>
                </a14:m>
                <a:endParaRPr lang="en-GB" noProof="0" dirty="0"/>
              </a:p>
            </p:txBody>
          </p:sp>
        </mc:Choice>
        <mc:Fallback xmlns="">
          <p:sp>
            <p:nvSpPr>
              <p:cNvPr id="215" name="TextBox 214">
                <a:extLst>
                  <a:ext uri="{FF2B5EF4-FFF2-40B4-BE49-F238E27FC236}">
                    <a16:creationId xmlns:a16="http://schemas.microsoft.com/office/drawing/2014/main" id="{5E826D64-DD8E-6D0B-C589-71CD0A4A83FD}"/>
                  </a:ext>
                </a:extLst>
              </p:cNvPr>
              <p:cNvSpPr txBox="1">
                <a:spLocks noRot="1" noChangeAspect="1" noMove="1" noResize="1" noEditPoints="1" noAdjustHandles="1" noChangeArrowheads="1" noChangeShapeType="1" noTextEdit="1"/>
              </p:cNvSpPr>
              <p:nvPr/>
            </p:nvSpPr>
            <p:spPr>
              <a:xfrm>
                <a:off x="9997437" y="1644371"/>
                <a:ext cx="1402929" cy="411010"/>
              </a:xfrm>
              <a:prstGeom prst="rect">
                <a:avLst/>
              </a:prstGeom>
              <a:blipFill>
                <a:blip r:embed="rId11"/>
                <a:stretch>
                  <a:fillRect b="-7463"/>
                </a:stretch>
              </a:blipFill>
            </p:spPr>
            <p:txBody>
              <a:bodyPr/>
              <a:lstStyle/>
              <a:p>
                <a:r>
                  <a:rPr lang="en-US">
                    <a:noFill/>
                  </a:rPr>
                  <a:t> </a:t>
                </a:r>
              </a:p>
            </p:txBody>
          </p:sp>
        </mc:Fallback>
      </mc:AlternateContent>
      <p:cxnSp>
        <p:nvCxnSpPr>
          <p:cNvPr id="217" name="Connector: Elbow 216">
            <a:extLst>
              <a:ext uri="{FF2B5EF4-FFF2-40B4-BE49-F238E27FC236}">
                <a16:creationId xmlns:a16="http://schemas.microsoft.com/office/drawing/2014/main" id="{231CBBCC-B7A3-7BAC-E851-1DB306EDAFC2}"/>
              </a:ext>
            </a:extLst>
          </p:cNvPr>
          <p:cNvCxnSpPr>
            <a:cxnSpLocks/>
            <a:stCxn id="220" idx="0"/>
            <a:endCxn id="240" idx="2"/>
          </p:cNvCxnSpPr>
          <p:nvPr/>
        </p:nvCxnSpPr>
        <p:spPr>
          <a:xfrm rot="5400000" flipH="1" flipV="1">
            <a:off x="6725417" y="2479945"/>
            <a:ext cx="2494230" cy="2256663"/>
          </a:xfrm>
          <a:prstGeom prst="bentConnector3">
            <a:avLst>
              <a:gd name="adj1" fmla="val 50000"/>
            </a:avLst>
          </a:prstGeom>
          <a:ln>
            <a:headEnd type="triangle" w="lg" len="lg"/>
            <a:tailEnd type="none" w="lg" len="lg"/>
          </a:ln>
        </p:spPr>
        <p:style>
          <a:lnRef idx="1">
            <a:schemeClr val="accent1"/>
          </a:lnRef>
          <a:fillRef idx="0">
            <a:schemeClr val="accent1"/>
          </a:fillRef>
          <a:effectRef idx="0">
            <a:schemeClr val="accent1"/>
          </a:effectRef>
          <a:fontRef idx="minor">
            <a:schemeClr val="tx1"/>
          </a:fontRef>
        </p:style>
      </p:cxnSp>
      <p:sp>
        <p:nvSpPr>
          <p:cNvPr id="218" name="Oval 217">
            <a:extLst>
              <a:ext uri="{FF2B5EF4-FFF2-40B4-BE49-F238E27FC236}">
                <a16:creationId xmlns:a16="http://schemas.microsoft.com/office/drawing/2014/main" id="{FA702CF2-638F-B8FC-8669-ADFBF50060B8}"/>
              </a:ext>
            </a:extLst>
          </p:cNvPr>
          <p:cNvSpPr/>
          <p:nvPr/>
        </p:nvSpPr>
        <p:spPr>
          <a:xfrm>
            <a:off x="6964475" y="3796888"/>
            <a:ext cx="360000" cy="360000"/>
          </a:xfrm>
          <a:prstGeom prst="ellipse">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noProof="0" dirty="0">
                <a:solidFill>
                  <a:schemeClr val="tx1"/>
                </a:solidFill>
              </a:rPr>
              <a:t>1</a:t>
            </a:r>
          </a:p>
        </p:txBody>
      </p:sp>
      <p:sp>
        <p:nvSpPr>
          <p:cNvPr id="219" name="Slide Number Placeholder 218">
            <a:extLst>
              <a:ext uri="{FF2B5EF4-FFF2-40B4-BE49-F238E27FC236}">
                <a16:creationId xmlns:a16="http://schemas.microsoft.com/office/drawing/2014/main" id="{ACC0336B-5F7B-F6E0-C05B-EE5E30F61C4A}"/>
              </a:ext>
            </a:extLst>
          </p:cNvPr>
          <p:cNvSpPr>
            <a:spLocks noGrp="1"/>
          </p:cNvSpPr>
          <p:nvPr>
            <p:ph type="sldNum" idx="3"/>
          </p:nvPr>
        </p:nvSpPr>
        <p:spPr>
          <a:xfrm>
            <a:off x="11797056" y="6353881"/>
            <a:ext cx="341024" cy="364680"/>
          </a:xfrm>
        </p:spPr>
        <p:txBody>
          <a:bodyPr/>
          <a:lstStyle/>
          <a:p>
            <a:fld id="{C932A77E-96FA-4D0D-9FF9-7EEFED12E590}" type="slidenum">
              <a:rPr lang="en-GB" sz="1600" noProof="0" smtClean="0"/>
              <a:t>44</a:t>
            </a:fld>
            <a:endParaRPr lang="en-GB" sz="1600" noProof="0" dirty="0"/>
          </a:p>
        </p:txBody>
      </p:sp>
      <p:sp>
        <p:nvSpPr>
          <p:cNvPr id="220" name="Rectangle 219">
            <a:extLst>
              <a:ext uri="{FF2B5EF4-FFF2-40B4-BE49-F238E27FC236}">
                <a16:creationId xmlns:a16="http://schemas.microsoft.com/office/drawing/2014/main" id="{EB0F6A9B-7914-8138-3787-725DAB676A45}"/>
              </a:ext>
            </a:extLst>
          </p:cNvPr>
          <p:cNvSpPr/>
          <p:nvPr/>
        </p:nvSpPr>
        <p:spPr>
          <a:xfrm>
            <a:off x="4978923" y="4855391"/>
            <a:ext cx="3730555" cy="432183"/>
          </a:xfrm>
          <a:prstGeom prst="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222" name="TextBox 221">
            <a:extLst>
              <a:ext uri="{FF2B5EF4-FFF2-40B4-BE49-F238E27FC236}">
                <a16:creationId xmlns:a16="http://schemas.microsoft.com/office/drawing/2014/main" id="{7CC27B4F-A5C6-8039-8519-CAFA8CC90716}"/>
              </a:ext>
            </a:extLst>
          </p:cNvPr>
          <p:cNvSpPr txBox="1"/>
          <p:nvPr/>
        </p:nvSpPr>
        <p:spPr>
          <a:xfrm>
            <a:off x="4772768" y="3535777"/>
            <a:ext cx="1467068" cy="369332"/>
          </a:xfrm>
          <a:prstGeom prst="rect">
            <a:avLst/>
          </a:prstGeom>
          <a:noFill/>
        </p:spPr>
        <p:txBody>
          <a:bodyPr wrap="none" rtlCol="0">
            <a:spAutoFit/>
          </a:bodyPr>
          <a:lstStyle/>
          <a:p>
            <a:r>
              <a:rPr lang="en-GB" noProof="0" dirty="0"/>
              <a:t>on-grid DOA</a:t>
            </a:r>
          </a:p>
        </p:txBody>
      </p:sp>
      <p:sp>
        <p:nvSpPr>
          <p:cNvPr id="223" name="TextBox 222">
            <a:extLst>
              <a:ext uri="{FF2B5EF4-FFF2-40B4-BE49-F238E27FC236}">
                <a16:creationId xmlns:a16="http://schemas.microsoft.com/office/drawing/2014/main" id="{CEBEF788-6FCC-FDEF-5E5B-82ACDA3CCD44}"/>
              </a:ext>
            </a:extLst>
          </p:cNvPr>
          <p:cNvSpPr txBox="1"/>
          <p:nvPr/>
        </p:nvSpPr>
        <p:spPr>
          <a:xfrm>
            <a:off x="7356111" y="3610411"/>
            <a:ext cx="1377300" cy="646331"/>
          </a:xfrm>
          <a:prstGeom prst="rect">
            <a:avLst/>
          </a:prstGeom>
          <a:noFill/>
        </p:spPr>
        <p:txBody>
          <a:bodyPr wrap="square" rtlCol="0">
            <a:spAutoFit/>
          </a:bodyPr>
          <a:lstStyle/>
          <a:p>
            <a:r>
              <a:rPr lang="en-GB" noProof="0" dirty="0"/>
              <a:t>spatial freq.</a:t>
            </a:r>
          </a:p>
          <a:p>
            <a:r>
              <a:rPr lang="en-GB" noProof="0" dirty="0"/>
              <a:t>offset</a:t>
            </a:r>
          </a:p>
        </p:txBody>
      </p:sp>
      <mc:AlternateContent xmlns:mc="http://schemas.openxmlformats.org/markup-compatibility/2006" xmlns:a14="http://schemas.microsoft.com/office/drawing/2010/main">
        <mc:Choice Requires="a14">
          <p:sp>
            <p:nvSpPr>
              <p:cNvPr id="226" name="TextBox 225">
                <a:extLst>
                  <a:ext uri="{FF2B5EF4-FFF2-40B4-BE49-F238E27FC236}">
                    <a16:creationId xmlns:a16="http://schemas.microsoft.com/office/drawing/2014/main" id="{D49BF4FE-5363-6F77-C0BA-46585A50F859}"/>
                  </a:ext>
                </a:extLst>
              </p:cNvPr>
              <p:cNvSpPr txBox="1"/>
              <p:nvPr/>
            </p:nvSpPr>
            <p:spPr>
              <a:xfrm>
                <a:off x="6177176" y="-3724"/>
                <a:ext cx="130401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rPr>
                        <m:t>𝑟</m:t>
                      </m:r>
                      <m:r>
                        <a:rPr lang="en-GB" b="0" i="1" noProof="0" smtClean="0">
                          <a:latin typeface="Cambria Math" panose="02040503050406030204" pitchFamily="18" charset="0"/>
                        </a:rPr>
                        <m:t>(</m:t>
                      </m:r>
                      <m:r>
                        <a:rPr lang="en-GB" b="0" i="1" noProof="0" smtClean="0">
                          <a:latin typeface="Cambria Math" panose="02040503050406030204" pitchFamily="18" charset="0"/>
                        </a:rPr>
                        <m:t>𝑛</m:t>
                      </m:r>
                      <m:r>
                        <a:rPr lang="en-GB" b="0" i="1" noProof="0" smtClean="0">
                          <a:latin typeface="Cambria Math" panose="02040503050406030204" pitchFamily="18" charset="0"/>
                        </a:rPr>
                        <m:t>,</m:t>
                      </m:r>
                      <m:r>
                        <a:rPr lang="en-GB" b="0" i="1" noProof="0" smtClean="0">
                          <a:latin typeface="Cambria Math" panose="02040503050406030204" pitchFamily="18" charset="0"/>
                        </a:rPr>
                        <m:t>𝑡</m:t>
                      </m:r>
                      <m:r>
                        <a:rPr lang="en-GB" b="0" i="1" noProof="0" smtClean="0">
                          <a:latin typeface="Cambria Math" panose="02040503050406030204" pitchFamily="18" charset="0"/>
                        </a:rPr>
                        <m:t>)</m:t>
                      </m:r>
                    </m:oMath>
                  </m:oMathPara>
                </a14:m>
                <a:endParaRPr lang="en-GB" noProof="0" dirty="0"/>
              </a:p>
            </p:txBody>
          </p:sp>
        </mc:Choice>
        <mc:Fallback xmlns="">
          <p:sp>
            <p:nvSpPr>
              <p:cNvPr id="226" name="TextBox 225">
                <a:extLst>
                  <a:ext uri="{FF2B5EF4-FFF2-40B4-BE49-F238E27FC236}">
                    <a16:creationId xmlns:a16="http://schemas.microsoft.com/office/drawing/2014/main" id="{D49BF4FE-5363-6F77-C0BA-46585A50F859}"/>
                  </a:ext>
                </a:extLst>
              </p:cNvPr>
              <p:cNvSpPr txBox="1">
                <a:spLocks noRot="1" noChangeAspect="1" noMove="1" noResize="1" noEditPoints="1" noAdjustHandles="1" noChangeArrowheads="1" noChangeShapeType="1" noTextEdit="1"/>
              </p:cNvSpPr>
              <p:nvPr/>
            </p:nvSpPr>
            <p:spPr>
              <a:xfrm>
                <a:off x="6177176" y="-3724"/>
                <a:ext cx="1304012" cy="369332"/>
              </a:xfrm>
              <a:prstGeom prst="rect">
                <a:avLst/>
              </a:prstGeom>
              <a:blipFill>
                <a:blip r:embed="rId12"/>
                <a:stretch>
                  <a:fillRect b="-14754"/>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227" name="TextBox 226">
                <a:extLst>
                  <a:ext uri="{FF2B5EF4-FFF2-40B4-BE49-F238E27FC236}">
                    <a16:creationId xmlns:a16="http://schemas.microsoft.com/office/drawing/2014/main" id="{BB73C522-4B6C-F595-3D49-9B0AE8ACCF8F}"/>
                  </a:ext>
                </a:extLst>
              </p:cNvPr>
              <p:cNvSpPr txBox="1"/>
              <p:nvPr/>
            </p:nvSpPr>
            <p:spPr>
              <a:xfrm>
                <a:off x="5217594" y="5672801"/>
                <a:ext cx="2772041" cy="45570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GB" b="0" i="1" noProof="0" smtClean="0">
                              <a:latin typeface="Cambria Math" panose="02040503050406030204" pitchFamily="18" charset="0"/>
                            </a:rPr>
                          </m:ctrlPr>
                        </m:dPr>
                        <m:e>
                          <m:acc>
                            <m:accPr>
                              <m:chr m:val="̂"/>
                              <m:ctrlPr>
                                <a:rPr lang="en-GB" i="1" noProof="0" smtClean="0">
                                  <a:latin typeface="Cambria Math" panose="02040503050406030204" pitchFamily="18" charset="0"/>
                                </a:rPr>
                              </m:ctrlPr>
                            </m:accPr>
                            <m:e>
                              <m:r>
                                <a:rPr lang="en-GB" i="1" noProof="0" smtClean="0">
                                  <a:latin typeface="Cambria Math" panose="02040503050406030204" pitchFamily="18" charset="0"/>
                                  <a:ea typeface="Cambria Math" panose="02040503050406030204" pitchFamily="18" charset="0"/>
                                </a:rPr>
                                <m:t>𝜑</m:t>
                              </m:r>
                            </m:e>
                          </m:acc>
                          <m:r>
                            <a:rPr lang="en-GB" b="0" i="1" noProof="0" smtClean="0">
                              <a:latin typeface="Cambria Math" panose="02040503050406030204" pitchFamily="18" charset="0"/>
                            </a:rPr>
                            <m:t>,</m:t>
                          </m:r>
                          <m:acc>
                            <m:accPr>
                              <m:chr m:val="̂"/>
                              <m:ctrlPr>
                                <a:rPr lang="en-GB" i="1" noProof="0">
                                  <a:latin typeface="Cambria Math" panose="02040503050406030204" pitchFamily="18" charset="0"/>
                                </a:rPr>
                              </m:ctrlPr>
                            </m:accPr>
                            <m:e>
                              <m:r>
                                <a:rPr lang="en-GB" i="1" noProof="0" smtClean="0">
                                  <a:latin typeface="Cambria Math" panose="02040503050406030204" pitchFamily="18" charset="0"/>
                                  <a:ea typeface="Cambria Math" panose="02040503050406030204" pitchFamily="18" charset="0"/>
                                </a:rPr>
                                <m:t>𝜗</m:t>
                              </m:r>
                            </m:e>
                          </m:acc>
                        </m:e>
                      </m:d>
                      <m:r>
                        <a:rPr lang="en-GB" b="0" i="1" noProof="0" smtClean="0">
                          <a:latin typeface="Cambria Math" panose="02040503050406030204" pitchFamily="18" charset="0"/>
                          <a:ea typeface="Cambria Math" panose="02040503050406030204" pitchFamily="18" charset="0"/>
                        </a:rPr>
                        <m:t>=</m:t>
                      </m:r>
                      <m:r>
                        <a:rPr lang="en-GB" b="0" i="1" noProof="0" smtClean="0">
                          <a:latin typeface="Cambria Math" panose="02040503050406030204" pitchFamily="18" charset="0"/>
                          <a:ea typeface="Cambria Math" panose="02040503050406030204" pitchFamily="18" charset="0"/>
                        </a:rPr>
                        <m:t>𝑓</m:t>
                      </m:r>
                      <m:d>
                        <m:dPr>
                          <m:ctrlPr>
                            <a:rPr lang="en-GB" b="0" i="1" noProof="0" smtClean="0">
                              <a:latin typeface="Cambria Math" panose="02040503050406030204" pitchFamily="18" charset="0"/>
                              <a:ea typeface="Cambria Math" panose="02040503050406030204" pitchFamily="18" charset="0"/>
                            </a:rPr>
                          </m:ctrlPr>
                        </m:dPr>
                        <m:e>
                          <m:func>
                            <m:funcPr>
                              <m:ctrlPr>
                                <a:rPr lang="en-GB" i="1" noProof="0" smtClean="0">
                                  <a:latin typeface="Cambria Math" panose="02040503050406030204" pitchFamily="18" charset="0"/>
                                  <a:ea typeface="Cambria Math" panose="02040503050406030204" pitchFamily="18" charset="0"/>
                                </a:rPr>
                              </m:ctrlPr>
                            </m:funcPr>
                            <m:fName>
                              <m:limLow>
                                <m:limLowPr>
                                  <m:ctrlPr>
                                    <a:rPr lang="en-GB" i="1" noProof="0" smtClean="0">
                                      <a:latin typeface="Cambria Math" panose="02040503050406030204" pitchFamily="18" charset="0"/>
                                      <a:ea typeface="Cambria Math" panose="02040503050406030204" pitchFamily="18" charset="0"/>
                                    </a:rPr>
                                  </m:ctrlPr>
                                </m:limLowPr>
                                <m:e>
                                  <m:r>
                                    <m:rPr>
                                      <m:sty m:val="p"/>
                                    </m:rPr>
                                    <a:rPr lang="en-GB" b="0" i="0" noProof="0" smtClean="0">
                                      <a:latin typeface="Cambria Math" panose="02040503050406030204" pitchFamily="18" charset="0"/>
                                      <a:ea typeface="Cambria Math" panose="02040503050406030204" pitchFamily="18" charset="0"/>
                                    </a:rPr>
                                    <m:t>arg</m:t>
                                  </m:r>
                                  <m:r>
                                    <a:rPr lang="en-GB" b="0" i="0" noProof="0" smtClean="0">
                                      <a:latin typeface="Cambria Math" panose="02040503050406030204" pitchFamily="18" charset="0"/>
                                      <a:ea typeface="Cambria Math" panose="02040503050406030204" pitchFamily="18" charset="0"/>
                                    </a:rPr>
                                    <m:t> </m:t>
                                  </m:r>
                                  <m:r>
                                    <m:rPr>
                                      <m:sty m:val="p"/>
                                    </m:rPr>
                                    <a:rPr lang="en-GB" noProof="0" smtClean="0">
                                      <a:latin typeface="Cambria Math" panose="02040503050406030204" pitchFamily="18" charset="0"/>
                                      <a:ea typeface="Cambria Math" panose="02040503050406030204" pitchFamily="18" charset="0"/>
                                    </a:rPr>
                                    <m:t>max</m:t>
                                  </m:r>
                                </m:e>
                                <m:lim>
                                  <m:r>
                                    <a:rPr lang="en-GB" b="0" i="1" noProof="0" smtClean="0">
                                      <a:latin typeface="Cambria Math" panose="02040503050406030204" pitchFamily="18" charset="0"/>
                                      <a:ea typeface="Cambria Math" panose="02040503050406030204" pitchFamily="18" charset="0"/>
                                    </a:rPr>
                                    <m:t>𝑛</m:t>
                                  </m:r>
                                  <m:r>
                                    <a:rPr lang="en-GB" b="0" i="1" noProof="0" smtClean="0">
                                      <a:latin typeface="Cambria Math" panose="02040503050406030204" pitchFamily="18" charset="0"/>
                                      <a:ea typeface="Cambria Math" panose="02040503050406030204" pitchFamily="18" charset="0"/>
                                    </a:rPr>
                                    <m:t>,</m:t>
                                  </m:r>
                                  <m:r>
                                    <a:rPr lang="en-GB" b="0" i="1" noProof="0" smtClean="0">
                                      <a:latin typeface="Cambria Math" panose="02040503050406030204" pitchFamily="18" charset="0"/>
                                      <a:ea typeface="Cambria Math" panose="02040503050406030204" pitchFamily="18" charset="0"/>
                                    </a:rPr>
                                    <m:t>𝑡</m:t>
                                  </m:r>
                                </m:lim>
                              </m:limLow>
                            </m:fName>
                            <m:e>
                              <m:r>
                                <a:rPr lang="en-GB" i="1" noProof="0" smtClean="0">
                                  <a:latin typeface="Cambria Math" panose="02040503050406030204" pitchFamily="18" charset="0"/>
                                </a:rPr>
                                <m:t>𝑟</m:t>
                              </m:r>
                              <m:r>
                                <a:rPr lang="en-GB" i="1" noProof="0" smtClean="0">
                                  <a:latin typeface="Cambria Math" panose="02040503050406030204" pitchFamily="18" charset="0"/>
                                </a:rPr>
                                <m:t>(</m:t>
                              </m:r>
                              <m:r>
                                <a:rPr lang="en-GB" i="1" noProof="0" smtClean="0">
                                  <a:latin typeface="Cambria Math" panose="02040503050406030204" pitchFamily="18" charset="0"/>
                                </a:rPr>
                                <m:t>𝑛</m:t>
                              </m:r>
                              <m:r>
                                <a:rPr lang="en-GB" i="1" noProof="0" smtClean="0">
                                  <a:latin typeface="Cambria Math" panose="02040503050406030204" pitchFamily="18" charset="0"/>
                                </a:rPr>
                                <m:t>,</m:t>
                              </m:r>
                              <m:r>
                                <a:rPr lang="en-GB" i="1" noProof="0" smtClean="0">
                                  <a:latin typeface="Cambria Math" panose="02040503050406030204" pitchFamily="18" charset="0"/>
                                </a:rPr>
                                <m:t>𝑡</m:t>
                              </m:r>
                              <m:r>
                                <a:rPr lang="en-GB" i="1" noProof="0" smtClean="0">
                                  <a:latin typeface="Cambria Math" panose="02040503050406030204" pitchFamily="18" charset="0"/>
                                </a:rPr>
                                <m:t>)</m:t>
                              </m:r>
                            </m:e>
                          </m:func>
                        </m:e>
                      </m:d>
                    </m:oMath>
                  </m:oMathPara>
                </a14:m>
                <a:endParaRPr lang="en-GB" noProof="0" dirty="0"/>
              </a:p>
            </p:txBody>
          </p:sp>
        </mc:Choice>
        <mc:Fallback xmlns="">
          <p:sp>
            <p:nvSpPr>
              <p:cNvPr id="227" name="TextBox 226">
                <a:extLst>
                  <a:ext uri="{FF2B5EF4-FFF2-40B4-BE49-F238E27FC236}">
                    <a16:creationId xmlns:a16="http://schemas.microsoft.com/office/drawing/2014/main" id="{BB73C522-4B6C-F595-3D49-9B0AE8ACCF8F}"/>
                  </a:ext>
                </a:extLst>
              </p:cNvPr>
              <p:cNvSpPr txBox="1">
                <a:spLocks noRot="1" noChangeAspect="1" noMove="1" noResize="1" noEditPoints="1" noAdjustHandles="1" noChangeArrowheads="1" noChangeShapeType="1" noTextEdit="1"/>
              </p:cNvSpPr>
              <p:nvPr/>
            </p:nvSpPr>
            <p:spPr>
              <a:xfrm>
                <a:off x="5217594" y="5672801"/>
                <a:ext cx="2772041" cy="455702"/>
              </a:xfrm>
              <a:prstGeom prst="rect">
                <a:avLst/>
              </a:prstGeom>
              <a:blipFill>
                <a:blip r:embed="rId13"/>
                <a:stretch>
                  <a:fillRect t="-14865" b="-6757"/>
                </a:stretch>
              </a:blipFill>
            </p:spPr>
            <p:txBody>
              <a:bodyPr/>
              <a:lstStyle/>
              <a:p>
                <a:r>
                  <a:rPr lang="LID4096">
                    <a:noFill/>
                  </a:rPr>
                  <a:t> </a:t>
                </a:r>
              </a:p>
            </p:txBody>
          </p:sp>
        </mc:Fallback>
      </mc:AlternateContent>
      <p:sp>
        <p:nvSpPr>
          <p:cNvPr id="228" name="Rectangle 227">
            <a:extLst>
              <a:ext uri="{FF2B5EF4-FFF2-40B4-BE49-F238E27FC236}">
                <a16:creationId xmlns:a16="http://schemas.microsoft.com/office/drawing/2014/main" id="{149F98F2-39F8-51E1-563F-9620E66715FB}"/>
              </a:ext>
            </a:extLst>
          </p:cNvPr>
          <p:cNvSpPr/>
          <p:nvPr/>
        </p:nvSpPr>
        <p:spPr>
          <a:xfrm>
            <a:off x="5166275" y="5632229"/>
            <a:ext cx="2895697" cy="558602"/>
          </a:xfrm>
          <a:prstGeom prst="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cxnSp>
        <p:nvCxnSpPr>
          <p:cNvPr id="234" name="Straight Arrow Connector 233">
            <a:extLst>
              <a:ext uri="{FF2B5EF4-FFF2-40B4-BE49-F238E27FC236}">
                <a16:creationId xmlns:a16="http://schemas.microsoft.com/office/drawing/2014/main" id="{3877F447-8B23-6D7B-5175-15465320BC90}"/>
              </a:ext>
            </a:extLst>
          </p:cNvPr>
          <p:cNvCxnSpPr/>
          <p:nvPr/>
        </p:nvCxnSpPr>
        <p:spPr>
          <a:xfrm>
            <a:off x="6603614" y="5302936"/>
            <a:ext cx="0" cy="285986"/>
          </a:xfrm>
          <a:prstGeom prst="straightConnector1">
            <a:avLst/>
          </a:prstGeom>
          <a:ln>
            <a:tailEnd type="triangle" w="lg" len="lg"/>
          </a:ln>
        </p:spPr>
        <p:style>
          <a:lnRef idx="1">
            <a:schemeClr val="accent1"/>
          </a:lnRef>
          <a:fillRef idx="0">
            <a:schemeClr val="accent1"/>
          </a:fillRef>
          <a:effectRef idx="0">
            <a:schemeClr val="accent1"/>
          </a:effectRef>
          <a:fontRef idx="minor">
            <a:schemeClr val="tx1"/>
          </a:fontRef>
        </p:style>
      </p:cxnSp>
      <p:cxnSp>
        <p:nvCxnSpPr>
          <p:cNvPr id="2" name="Straight Arrow Connector 1">
            <a:extLst>
              <a:ext uri="{FF2B5EF4-FFF2-40B4-BE49-F238E27FC236}">
                <a16:creationId xmlns:a16="http://schemas.microsoft.com/office/drawing/2014/main" id="{8EFDEFFB-4A08-7961-7BDC-C6EF085C4A25}"/>
              </a:ext>
            </a:extLst>
          </p:cNvPr>
          <p:cNvCxnSpPr>
            <a:cxnSpLocks/>
          </p:cNvCxnSpPr>
          <p:nvPr/>
        </p:nvCxnSpPr>
        <p:spPr>
          <a:xfrm flipV="1">
            <a:off x="9186080" y="5314886"/>
            <a:ext cx="2952000" cy="11002"/>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04576FD-49A1-161A-AC62-72CE708E86AF}"/>
                  </a:ext>
                </a:extLst>
              </p:cNvPr>
              <p:cNvSpPr txBox="1"/>
              <p:nvPr/>
            </p:nvSpPr>
            <p:spPr>
              <a:xfrm>
                <a:off x="11920232" y="5435301"/>
                <a:ext cx="16113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rPr>
                        <m:t>𝑡</m:t>
                      </m:r>
                    </m:oMath>
                  </m:oMathPara>
                </a14:m>
                <a:endParaRPr lang="en-GB" noProof="0" dirty="0"/>
              </a:p>
            </p:txBody>
          </p:sp>
        </mc:Choice>
        <mc:Fallback xmlns="">
          <p:sp>
            <p:nvSpPr>
              <p:cNvPr id="4" name="TextBox 3">
                <a:extLst>
                  <a:ext uri="{FF2B5EF4-FFF2-40B4-BE49-F238E27FC236}">
                    <a16:creationId xmlns:a16="http://schemas.microsoft.com/office/drawing/2014/main" id="{204576FD-49A1-161A-AC62-72CE708E86AF}"/>
                  </a:ext>
                </a:extLst>
              </p:cNvPr>
              <p:cNvSpPr txBox="1">
                <a:spLocks noRot="1" noChangeAspect="1" noMove="1" noResize="1" noEditPoints="1" noAdjustHandles="1" noChangeArrowheads="1" noChangeShapeType="1" noTextEdit="1"/>
              </p:cNvSpPr>
              <p:nvPr/>
            </p:nvSpPr>
            <p:spPr>
              <a:xfrm>
                <a:off x="11920232" y="5435301"/>
                <a:ext cx="161133" cy="276999"/>
              </a:xfrm>
              <a:prstGeom prst="rect">
                <a:avLst/>
              </a:prstGeom>
              <a:blipFill>
                <a:blip r:embed="rId14"/>
                <a:stretch>
                  <a:fillRect l="-25926" r="-22222" b="-6667"/>
                </a:stretch>
              </a:blipFill>
            </p:spPr>
            <p:txBody>
              <a:bodyPr/>
              <a:lstStyle/>
              <a:p>
                <a:r>
                  <a:rPr lang="LID4096">
                    <a:noFill/>
                  </a:rPr>
                  <a:t> </a:t>
                </a:r>
              </a:p>
            </p:txBody>
          </p:sp>
        </mc:Fallback>
      </mc:AlternateContent>
      <p:sp>
        <p:nvSpPr>
          <p:cNvPr id="7" name="Rectangle: Rounded Corners 6">
            <a:extLst>
              <a:ext uri="{FF2B5EF4-FFF2-40B4-BE49-F238E27FC236}">
                <a16:creationId xmlns:a16="http://schemas.microsoft.com/office/drawing/2014/main" id="{0EF42B0E-89C8-EAFA-192D-9E089FA9E56F}"/>
              </a:ext>
            </a:extLst>
          </p:cNvPr>
          <p:cNvSpPr/>
          <p:nvPr/>
        </p:nvSpPr>
        <p:spPr>
          <a:xfrm>
            <a:off x="9204847" y="4864918"/>
            <a:ext cx="714286"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9B98BBE7-701C-BD3B-8EDF-E4CE9FD07305}"/>
                  </a:ext>
                </a:extLst>
              </p:cNvPr>
              <p:cNvSpPr txBox="1"/>
              <p:nvPr/>
            </p:nvSpPr>
            <p:spPr>
              <a:xfrm>
                <a:off x="9164207" y="4867626"/>
                <a:ext cx="79302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𝑡</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oMath>
                  </m:oMathPara>
                </a14:m>
                <a:endParaRPr lang="en-GB" noProof="0" dirty="0"/>
              </a:p>
            </p:txBody>
          </p:sp>
        </mc:Choice>
        <mc:Fallback xmlns="">
          <p:sp>
            <p:nvSpPr>
              <p:cNvPr id="8" name="TextBox 7">
                <a:extLst>
                  <a:ext uri="{FF2B5EF4-FFF2-40B4-BE49-F238E27FC236}">
                    <a16:creationId xmlns:a16="http://schemas.microsoft.com/office/drawing/2014/main" id="{9B98BBE7-701C-BD3B-8EDF-E4CE9FD07305}"/>
                  </a:ext>
                </a:extLst>
              </p:cNvPr>
              <p:cNvSpPr txBox="1">
                <a:spLocks noRot="1" noChangeAspect="1" noMove="1" noResize="1" noEditPoints="1" noAdjustHandles="1" noChangeArrowheads="1" noChangeShapeType="1" noTextEdit="1"/>
              </p:cNvSpPr>
              <p:nvPr/>
            </p:nvSpPr>
            <p:spPr>
              <a:xfrm>
                <a:off x="9164207" y="4867626"/>
                <a:ext cx="793026" cy="369332"/>
              </a:xfrm>
              <a:prstGeom prst="rect">
                <a:avLst/>
              </a:prstGeom>
              <a:blipFill>
                <a:blip r:embed="rId15"/>
                <a:stretch>
                  <a:fillRect r="-6923" b="-14754"/>
                </a:stretch>
              </a:blipFill>
            </p:spPr>
            <p:txBody>
              <a:bodyPr/>
              <a:lstStyle/>
              <a:p>
                <a:r>
                  <a:rPr lang="LID4096">
                    <a:noFill/>
                  </a:rPr>
                  <a:t> </a:t>
                </a:r>
              </a:p>
            </p:txBody>
          </p:sp>
        </mc:Fallback>
      </mc:AlternateContent>
      <p:sp>
        <p:nvSpPr>
          <p:cNvPr id="9" name="Rectangle: Rounded Corners 8">
            <a:extLst>
              <a:ext uri="{FF2B5EF4-FFF2-40B4-BE49-F238E27FC236}">
                <a16:creationId xmlns:a16="http://schemas.microsoft.com/office/drawing/2014/main" id="{3684EE63-A4B9-9FD7-A9E7-762BB0222281}"/>
              </a:ext>
            </a:extLst>
          </p:cNvPr>
          <p:cNvSpPr/>
          <p:nvPr/>
        </p:nvSpPr>
        <p:spPr>
          <a:xfrm>
            <a:off x="10011560" y="4866444"/>
            <a:ext cx="714286"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C8D19E-1B5E-4EF1-5B86-ED12805E0E54}"/>
                  </a:ext>
                </a:extLst>
              </p:cNvPr>
              <p:cNvSpPr txBox="1"/>
              <p:nvPr/>
            </p:nvSpPr>
            <p:spPr>
              <a:xfrm>
                <a:off x="9970920" y="4869152"/>
                <a:ext cx="79302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𝑡</m:t>
                          </m:r>
                        </m:e>
                        <m:sub>
                          <m:r>
                            <a:rPr lang="en-GB" b="0" i="1" noProof="0" smtClean="0">
                              <a:latin typeface="Cambria Math" panose="02040503050406030204" pitchFamily="18" charset="0"/>
                            </a:rPr>
                            <m:t>1</m:t>
                          </m:r>
                        </m:sub>
                      </m:sSub>
                      <m:r>
                        <a:rPr lang="en-GB" b="0" i="1" noProof="0" smtClean="0">
                          <a:latin typeface="Cambria Math" panose="02040503050406030204" pitchFamily="18" charset="0"/>
                        </a:rPr>
                        <m:t>)</m:t>
                      </m:r>
                    </m:oMath>
                  </m:oMathPara>
                </a14:m>
                <a:endParaRPr lang="en-GB" noProof="0" dirty="0"/>
              </a:p>
            </p:txBody>
          </p:sp>
        </mc:Choice>
        <mc:Fallback xmlns="">
          <p:sp>
            <p:nvSpPr>
              <p:cNvPr id="10" name="TextBox 9">
                <a:extLst>
                  <a:ext uri="{FF2B5EF4-FFF2-40B4-BE49-F238E27FC236}">
                    <a16:creationId xmlns:a16="http://schemas.microsoft.com/office/drawing/2014/main" id="{51C8D19E-1B5E-4EF1-5B86-ED12805E0E54}"/>
                  </a:ext>
                </a:extLst>
              </p:cNvPr>
              <p:cNvSpPr txBox="1">
                <a:spLocks noRot="1" noChangeAspect="1" noMove="1" noResize="1" noEditPoints="1" noAdjustHandles="1" noChangeArrowheads="1" noChangeShapeType="1" noTextEdit="1"/>
              </p:cNvSpPr>
              <p:nvPr/>
            </p:nvSpPr>
            <p:spPr>
              <a:xfrm>
                <a:off x="9970920" y="4869152"/>
                <a:ext cx="793026" cy="369332"/>
              </a:xfrm>
              <a:prstGeom prst="rect">
                <a:avLst/>
              </a:prstGeom>
              <a:blipFill>
                <a:blip r:embed="rId16"/>
                <a:stretch>
                  <a:fillRect r="-6923" b="-15000"/>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40A63889-E980-2F4E-15C8-A526568CFF2C}"/>
                  </a:ext>
                </a:extLst>
              </p:cNvPr>
              <p:cNvSpPr txBox="1"/>
              <p:nvPr/>
            </p:nvSpPr>
            <p:spPr>
              <a:xfrm>
                <a:off x="10742165" y="4867626"/>
                <a:ext cx="38173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ea typeface="Cambria Math" panose="02040503050406030204" pitchFamily="18" charset="0"/>
                        </a:rPr>
                        <m:t>⋯</m:t>
                      </m:r>
                    </m:oMath>
                  </m:oMathPara>
                </a14:m>
                <a:endParaRPr lang="en-GB" noProof="0" dirty="0"/>
              </a:p>
            </p:txBody>
          </p:sp>
        </mc:Choice>
        <mc:Fallback xmlns="">
          <p:sp>
            <p:nvSpPr>
              <p:cNvPr id="13" name="TextBox 12">
                <a:extLst>
                  <a:ext uri="{FF2B5EF4-FFF2-40B4-BE49-F238E27FC236}">
                    <a16:creationId xmlns:a16="http://schemas.microsoft.com/office/drawing/2014/main" id="{40A63889-E980-2F4E-15C8-A526568CFF2C}"/>
                  </a:ext>
                </a:extLst>
              </p:cNvPr>
              <p:cNvSpPr txBox="1">
                <a:spLocks noRot="1" noChangeAspect="1" noMove="1" noResize="1" noEditPoints="1" noAdjustHandles="1" noChangeArrowheads="1" noChangeShapeType="1" noTextEdit="1"/>
              </p:cNvSpPr>
              <p:nvPr/>
            </p:nvSpPr>
            <p:spPr>
              <a:xfrm>
                <a:off x="10742165" y="4867626"/>
                <a:ext cx="381730" cy="369332"/>
              </a:xfrm>
              <a:prstGeom prst="rect">
                <a:avLst/>
              </a:prstGeom>
              <a:blipFill>
                <a:blip r:embed="rId17"/>
                <a:stretch>
                  <a:fillRect/>
                </a:stretch>
              </a:blipFill>
            </p:spPr>
            <p:txBody>
              <a:bodyPr/>
              <a:lstStyle/>
              <a:p>
                <a:r>
                  <a:rPr lang="LID4096">
                    <a:noFill/>
                  </a:rPr>
                  <a:t> </a:t>
                </a:r>
              </a:p>
            </p:txBody>
          </p:sp>
        </mc:Fallback>
      </mc:AlternateContent>
      <p:sp>
        <p:nvSpPr>
          <p:cNvPr id="14" name="Rectangle: Rounded Corners 13">
            <a:extLst>
              <a:ext uri="{FF2B5EF4-FFF2-40B4-BE49-F238E27FC236}">
                <a16:creationId xmlns:a16="http://schemas.microsoft.com/office/drawing/2014/main" id="{DC123F87-5AE5-919C-6FF6-BC6D87ABB603}"/>
              </a:ext>
            </a:extLst>
          </p:cNvPr>
          <p:cNvSpPr/>
          <p:nvPr/>
        </p:nvSpPr>
        <p:spPr>
          <a:xfrm>
            <a:off x="11242231" y="4842910"/>
            <a:ext cx="714286"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962BFE89-DAD3-F018-8845-9C3F6635EAE9}"/>
                  </a:ext>
                </a:extLst>
              </p:cNvPr>
              <p:cNvSpPr txBox="1"/>
              <p:nvPr/>
            </p:nvSpPr>
            <p:spPr>
              <a:xfrm>
                <a:off x="11201591" y="4845618"/>
                <a:ext cx="79302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𝑡</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oMath>
                  </m:oMathPara>
                </a14:m>
                <a:endParaRPr lang="en-GB" noProof="0" dirty="0"/>
              </a:p>
            </p:txBody>
          </p:sp>
        </mc:Choice>
        <mc:Fallback xmlns="">
          <p:sp>
            <p:nvSpPr>
              <p:cNvPr id="15" name="TextBox 14">
                <a:extLst>
                  <a:ext uri="{FF2B5EF4-FFF2-40B4-BE49-F238E27FC236}">
                    <a16:creationId xmlns:a16="http://schemas.microsoft.com/office/drawing/2014/main" id="{962BFE89-DAD3-F018-8845-9C3F6635EAE9}"/>
                  </a:ext>
                </a:extLst>
              </p:cNvPr>
              <p:cNvSpPr txBox="1">
                <a:spLocks noRot="1" noChangeAspect="1" noMove="1" noResize="1" noEditPoints="1" noAdjustHandles="1" noChangeArrowheads="1" noChangeShapeType="1" noTextEdit="1"/>
              </p:cNvSpPr>
              <p:nvPr/>
            </p:nvSpPr>
            <p:spPr>
              <a:xfrm>
                <a:off x="11201591" y="4845618"/>
                <a:ext cx="793026" cy="369332"/>
              </a:xfrm>
              <a:prstGeom prst="rect">
                <a:avLst/>
              </a:prstGeom>
              <a:blipFill>
                <a:blip r:embed="rId18"/>
                <a:stretch>
                  <a:fillRect r="-6923" b="-15000"/>
                </a:stretch>
              </a:blipFill>
            </p:spPr>
            <p:txBody>
              <a:bodyPr/>
              <a:lstStyle/>
              <a:p>
                <a:r>
                  <a:rPr lang="LID4096">
                    <a:noFill/>
                  </a:rPr>
                  <a:t> </a:t>
                </a:r>
              </a:p>
            </p:txBody>
          </p:sp>
        </mc:Fallback>
      </mc:AlternateContent>
      <p:cxnSp>
        <p:nvCxnSpPr>
          <p:cNvPr id="20" name="Straight Arrow Connector 19">
            <a:extLst>
              <a:ext uri="{FF2B5EF4-FFF2-40B4-BE49-F238E27FC236}">
                <a16:creationId xmlns:a16="http://schemas.microsoft.com/office/drawing/2014/main" id="{6BD07669-FC3C-2A69-93D2-DA035F86BFA0}"/>
              </a:ext>
            </a:extLst>
          </p:cNvPr>
          <p:cNvCxnSpPr>
            <a:cxnSpLocks/>
          </p:cNvCxnSpPr>
          <p:nvPr/>
        </p:nvCxnSpPr>
        <p:spPr>
          <a:xfrm>
            <a:off x="9204847" y="4619626"/>
            <a:ext cx="2844000" cy="0"/>
          </a:xfrm>
          <a:prstGeom prst="straightConnector1">
            <a:avLst/>
          </a:prstGeom>
          <a:ln w="19050">
            <a:headEnd type="triangle" w="lg" len="lg"/>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47DF812D-69C4-34FD-7162-22CB85BB82D6}"/>
                  </a:ext>
                </a:extLst>
              </p:cNvPr>
              <p:cNvSpPr txBox="1"/>
              <p:nvPr/>
            </p:nvSpPr>
            <p:spPr>
              <a:xfrm>
                <a:off x="10279462" y="4116195"/>
                <a:ext cx="1101348" cy="39401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0"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𝑇</m:t>
                          </m:r>
                        </m:e>
                        <m:sub>
                          <m:r>
                            <m:rPr>
                              <m:sty m:val="p"/>
                            </m:rPr>
                            <a:rPr lang="en-GB" b="0" i="0" noProof="0" smtClean="0">
                              <a:latin typeface="Cambria Math" panose="02040503050406030204" pitchFamily="18" charset="0"/>
                              <a:ea typeface="Cambria Math" panose="02040503050406030204" pitchFamily="18" charset="0"/>
                            </a:rPr>
                            <m:t>upd</m:t>
                          </m:r>
                        </m:sub>
                      </m:sSub>
                    </m:oMath>
                  </m:oMathPara>
                </a14:m>
                <a:endParaRPr lang="en-GB" noProof="0" dirty="0"/>
              </a:p>
            </p:txBody>
          </p:sp>
        </mc:Choice>
        <mc:Fallback xmlns="">
          <p:sp>
            <p:nvSpPr>
              <p:cNvPr id="21" name="TextBox 20">
                <a:extLst>
                  <a:ext uri="{FF2B5EF4-FFF2-40B4-BE49-F238E27FC236}">
                    <a16:creationId xmlns:a16="http://schemas.microsoft.com/office/drawing/2014/main" id="{47DF812D-69C4-34FD-7162-22CB85BB82D6}"/>
                  </a:ext>
                </a:extLst>
              </p:cNvPr>
              <p:cNvSpPr txBox="1">
                <a:spLocks noRot="1" noChangeAspect="1" noMove="1" noResize="1" noEditPoints="1" noAdjustHandles="1" noChangeArrowheads="1" noChangeShapeType="1" noTextEdit="1"/>
              </p:cNvSpPr>
              <p:nvPr/>
            </p:nvSpPr>
            <p:spPr>
              <a:xfrm>
                <a:off x="10279462" y="4116195"/>
                <a:ext cx="1101348" cy="394019"/>
              </a:xfrm>
              <a:prstGeom prst="rect">
                <a:avLst/>
              </a:prstGeom>
              <a:blipFill>
                <a:blip r:embed="rId19"/>
                <a:stretch>
                  <a:fillRect b="-9231"/>
                </a:stretch>
              </a:blipFill>
            </p:spPr>
            <p:txBody>
              <a:bodyPr/>
              <a:lstStyle/>
              <a:p>
                <a:r>
                  <a:rPr lang="LID4096">
                    <a:noFill/>
                  </a:rPr>
                  <a:t> </a:t>
                </a:r>
              </a:p>
            </p:txBody>
          </p:sp>
        </mc:Fallback>
      </mc:AlternateContent>
      <p:graphicFrame>
        <p:nvGraphicFramePr>
          <p:cNvPr id="24" name="Table 23">
            <a:extLst>
              <a:ext uri="{FF2B5EF4-FFF2-40B4-BE49-F238E27FC236}">
                <a16:creationId xmlns:a16="http://schemas.microsoft.com/office/drawing/2014/main" id="{441E8E9A-6F3B-1558-3CF1-D4F2923CD972}"/>
              </a:ext>
            </a:extLst>
          </p:cNvPr>
          <p:cNvGraphicFramePr>
            <a:graphicFrameLocks noGrp="1"/>
          </p:cNvGraphicFramePr>
          <p:nvPr>
            <p:extLst>
              <p:ext uri="{D42A27DB-BD31-4B8C-83A1-F6EECF244321}">
                <p14:modId xmlns:p14="http://schemas.microsoft.com/office/powerpoint/2010/main" val="864640228"/>
              </p:ext>
            </p:extLst>
          </p:nvPr>
        </p:nvGraphicFramePr>
        <p:xfrm>
          <a:off x="1187673" y="1091023"/>
          <a:ext cx="1041400" cy="1066800"/>
        </p:xfrm>
        <a:graphic>
          <a:graphicData uri="http://schemas.openxmlformats.org/drawingml/2006/table">
            <a:tbl>
              <a:tblPr>
                <a:tableStyleId>{2D5ABB26-0587-4C30-8999-92F81FD0307C}</a:tableStyleId>
              </a:tblPr>
              <a:tblGrid>
                <a:gridCol w="208280">
                  <a:extLst>
                    <a:ext uri="{9D8B030D-6E8A-4147-A177-3AD203B41FA5}">
                      <a16:colId xmlns:a16="http://schemas.microsoft.com/office/drawing/2014/main" val="3105435960"/>
                    </a:ext>
                  </a:extLst>
                </a:gridCol>
                <a:gridCol w="208280">
                  <a:extLst>
                    <a:ext uri="{9D8B030D-6E8A-4147-A177-3AD203B41FA5}">
                      <a16:colId xmlns:a16="http://schemas.microsoft.com/office/drawing/2014/main" val="3484105758"/>
                    </a:ext>
                  </a:extLst>
                </a:gridCol>
                <a:gridCol w="208280">
                  <a:extLst>
                    <a:ext uri="{9D8B030D-6E8A-4147-A177-3AD203B41FA5}">
                      <a16:colId xmlns:a16="http://schemas.microsoft.com/office/drawing/2014/main" val="2834287887"/>
                    </a:ext>
                  </a:extLst>
                </a:gridCol>
                <a:gridCol w="208280">
                  <a:extLst>
                    <a:ext uri="{9D8B030D-6E8A-4147-A177-3AD203B41FA5}">
                      <a16:colId xmlns:a16="http://schemas.microsoft.com/office/drawing/2014/main" val="4092967682"/>
                    </a:ext>
                  </a:extLst>
                </a:gridCol>
                <a:gridCol w="208280">
                  <a:extLst>
                    <a:ext uri="{9D8B030D-6E8A-4147-A177-3AD203B41FA5}">
                      <a16:colId xmlns:a16="http://schemas.microsoft.com/office/drawing/2014/main" val="1680628409"/>
                    </a:ext>
                  </a:extLst>
                </a:gridCol>
              </a:tblGrid>
              <a:tr h="0">
                <a:tc>
                  <a:txBody>
                    <a:bodyPr/>
                    <a:lstStyle/>
                    <a:p>
                      <a:endParaRPr lang="en-GB" sz="800" noProof="0" dirty="0"/>
                    </a:p>
                  </a:txBody>
                  <a:tcPr>
                    <a:lnL w="6350" cap="flat" cmpd="sng" algn="ctr">
                      <a:solidFill>
                        <a:schemeClr val="tx1"/>
                      </a:solidFill>
                      <a:prstDash val="solid"/>
                      <a:round/>
                      <a:headEnd type="none" w="med" len="med"/>
                      <a:tailEnd type="none" w="med" len="med"/>
                    </a:lnL>
                    <a:lnT w="635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635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635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635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solidFill>
                      <a:schemeClr val="accent1">
                        <a:lumMod val="20000"/>
                        <a:lumOff val="80000"/>
                      </a:schemeClr>
                    </a:solidFill>
                  </a:tcPr>
                </a:tc>
                <a:extLst>
                  <a:ext uri="{0D108BD9-81ED-4DB2-BD59-A6C34878D82A}">
                    <a16:rowId xmlns:a16="http://schemas.microsoft.com/office/drawing/2014/main" val="1258789634"/>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285912734"/>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599900343"/>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691790879"/>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lnB w="635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635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635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635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lnB w="635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58830362"/>
                  </a:ext>
                </a:extLst>
              </a:tr>
            </a:tbl>
          </a:graphicData>
        </a:graphic>
      </p:graphicFrame>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867CF35E-C5AF-8C60-A04A-20ECF543999A}"/>
                  </a:ext>
                </a:extLst>
              </p:cNvPr>
              <p:cNvSpPr txBox="1"/>
              <p:nvPr/>
            </p:nvSpPr>
            <p:spPr>
              <a:xfrm>
                <a:off x="2222926" y="584774"/>
                <a:ext cx="51298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0"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𝑛</m:t>
                          </m:r>
                        </m:e>
                        <m:sub>
                          <m:r>
                            <a:rPr lang="en-GB" b="0" i="1" noProof="0" smtClean="0">
                              <a:latin typeface="Cambria Math" panose="02040503050406030204" pitchFamily="18" charset="0"/>
                              <a:ea typeface="Cambria Math" panose="02040503050406030204" pitchFamily="18" charset="0"/>
                            </a:rPr>
                            <m:t>𝑥</m:t>
                          </m:r>
                        </m:sub>
                      </m:sSub>
                    </m:oMath>
                  </m:oMathPara>
                </a14:m>
                <a:endParaRPr lang="en-GB" noProof="0" dirty="0"/>
              </a:p>
            </p:txBody>
          </p:sp>
        </mc:Choice>
        <mc:Fallback xmlns="">
          <p:sp>
            <p:nvSpPr>
              <p:cNvPr id="26" name="TextBox 25">
                <a:extLst>
                  <a:ext uri="{FF2B5EF4-FFF2-40B4-BE49-F238E27FC236}">
                    <a16:creationId xmlns:a16="http://schemas.microsoft.com/office/drawing/2014/main" id="{867CF35E-C5AF-8C60-A04A-20ECF543999A}"/>
                  </a:ext>
                </a:extLst>
              </p:cNvPr>
              <p:cNvSpPr txBox="1">
                <a:spLocks noRot="1" noChangeAspect="1" noMove="1" noResize="1" noEditPoints="1" noAdjustHandles="1" noChangeArrowheads="1" noChangeShapeType="1" noTextEdit="1"/>
              </p:cNvSpPr>
              <p:nvPr/>
            </p:nvSpPr>
            <p:spPr>
              <a:xfrm>
                <a:off x="2222926" y="584774"/>
                <a:ext cx="512983" cy="369332"/>
              </a:xfrm>
              <a:prstGeom prst="rect">
                <a:avLst/>
              </a:prstGeom>
              <a:blipFill>
                <a:blip r:embed="rId20"/>
                <a:stretch>
                  <a:fillRect/>
                </a:stretch>
              </a:blipFill>
            </p:spPr>
            <p:txBody>
              <a:bodyPr/>
              <a:lstStyle/>
              <a:p>
                <a:r>
                  <a:rPr lang="LID4096">
                    <a:noFill/>
                  </a:rPr>
                  <a:t> </a:t>
                </a:r>
              </a:p>
            </p:txBody>
          </p:sp>
        </mc:Fallback>
      </mc:AlternateContent>
      <p:cxnSp>
        <p:nvCxnSpPr>
          <p:cNvPr id="27" name="Straight Arrow Connector 26">
            <a:extLst>
              <a:ext uri="{FF2B5EF4-FFF2-40B4-BE49-F238E27FC236}">
                <a16:creationId xmlns:a16="http://schemas.microsoft.com/office/drawing/2014/main" id="{0EF1666B-E84B-BF08-2732-115F0C3739FC}"/>
              </a:ext>
            </a:extLst>
          </p:cNvPr>
          <p:cNvCxnSpPr>
            <a:cxnSpLocks/>
          </p:cNvCxnSpPr>
          <p:nvPr/>
        </p:nvCxnSpPr>
        <p:spPr>
          <a:xfrm flipV="1">
            <a:off x="2227688" y="698141"/>
            <a:ext cx="0" cy="1464602"/>
          </a:xfrm>
          <a:prstGeom prst="straightConnector1">
            <a:avLst/>
          </a:prstGeom>
          <a:ln>
            <a:tailEnd type="triangle" w="lg" len="lg"/>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1C962299-19A0-023E-6E94-D8F72FF2D7FA}"/>
              </a:ext>
            </a:extLst>
          </p:cNvPr>
          <p:cNvCxnSpPr>
            <a:cxnSpLocks/>
          </p:cNvCxnSpPr>
          <p:nvPr/>
        </p:nvCxnSpPr>
        <p:spPr>
          <a:xfrm flipH="1">
            <a:off x="805447" y="2157197"/>
            <a:ext cx="1423519" cy="0"/>
          </a:xfrm>
          <a:prstGeom prst="straightConnector1">
            <a:avLst/>
          </a:prstGeom>
          <a:ln>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05C7BE6F-8334-F030-C0CF-76ECCC6F2351}"/>
                  </a:ext>
                </a:extLst>
              </p:cNvPr>
              <p:cNvSpPr txBox="1"/>
              <p:nvPr/>
            </p:nvSpPr>
            <p:spPr>
              <a:xfrm>
                <a:off x="478209" y="2096993"/>
                <a:ext cx="512983" cy="39126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0"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𝑛</m:t>
                          </m:r>
                        </m:e>
                        <m:sub>
                          <m:r>
                            <a:rPr lang="en-GB" b="0" i="1" noProof="0" smtClean="0">
                              <a:latin typeface="Cambria Math" panose="02040503050406030204" pitchFamily="18" charset="0"/>
                              <a:ea typeface="Cambria Math" panose="02040503050406030204" pitchFamily="18" charset="0"/>
                            </a:rPr>
                            <m:t>𝑦</m:t>
                          </m:r>
                        </m:sub>
                      </m:sSub>
                    </m:oMath>
                  </m:oMathPara>
                </a14:m>
                <a:endParaRPr lang="en-GB" noProof="0" dirty="0"/>
              </a:p>
            </p:txBody>
          </p:sp>
        </mc:Choice>
        <mc:Fallback xmlns="">
          <p:sp>
            <p:nvSpPr>
              <p:cNvPr id="39" name="TextBox 38">
                <a:extLst>
                  <a:ext uri="{FF2B5EF4-FFF2-40B4-BE49-F238E27FC236}">
                    <a16:creationId xmlns:a16="http://schemas.microsoft.com/office/drawing/2014/main" id="{05C7BE6F-8334-F030-C0CF-76ECCC6F2351}"/>
                  </a:ext>
                </a:extLst>
              </p:cNvPr>
              <p:cNvSpPr txBox="1">
                <a:spLocks noRot="1" noChangeAspect="1" noMove="1" noResize="1" noEditPoints="1" noAdjustHandles="1" noChangeArrowheads="1" noChangeShapeType="1" noTextEdit="1"/>
              </p:cNvSpPr>
              <p:nvPr/>
            </p:nvSpPr>
            <p:spPr>
              <a:xfrm>
                <a:off x="478209" y="2096993"/>
                <a:ext cx="512983" cy="391261"/>
              </a:xfrm>
              <a:prstGeom prst="rect">
                <a:avLst/>
              </a:prstGeom>
              <a:blipFill>
                <a:blip r:embed="rId21"/>
                <a:stretch>
                  <a:fillRect b="-3125"/>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14910E3E-517F-4B4E-796E-CC68FB5A7735}"/>
                  </a:ext>
                </a:extLst>
              </p:cNvPr>
              <p:cNvSpPr txBox="1"/>
              <p:nvPr/>
            </p:nvSpPr>
            <p:spPr>
              <a:xfrm>
                <a:off x="1976542" y="1918090"/>
                <a:ext cx="301686" cy="2616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1100" i="1" noProof="0" smtClean="0">
                          <a:latin typeface="Cambria Math" panose="02040503050406030204" pitchFamily="18" charset="0"/>
                        </a:rPr>
                        <m:t>1</m:t>
                      </m:r>
                    </m:oMath>
                  </m:oMathPara>
                </a14:m>
                <a:endParaRPr lang="en-GB" noProof="0" dirty="0"/>
              </a:p>
            </p:txBody>
          </p:sp>
        </mc:Choice>
        <mc:Fallback xmlns="">
          <p:sp>
            <p:nvSpPr>
              <p:cNvPr id="42" name="TextBox 41">
                <a:extLst>
                  <a:ext uri="{FF2B5EF4-FFF2-40B4-BE49-F238E27FC236}">
                    <a16:creationId xmlns:a16="http://schemas.microsoft.com/office/drawing/2014/main" id="{14910E3E-517F-4B4E-796E-CC68FB5A7735}"/>
                  </a:ext>
                </a:extLst>
              </p:cNvPr>
              <p:cNvSpPr txBox="1">
                <a:spLocks noRot="1" noChangeAspect="1" noMove="1" noResize="1" noEditPoints="1" noAdjustHandles="1" noChangeArrowheads="1" noChangeShapeType="1" noTextEdit="1"/>
              </p:cNvSpPr>
              <p:nvPr/>
            </p:nvSpPr>
            <p:spPr>
              <a:xfrm>
                <a:off x="1976542" y="1918090"/>
                <a:ext cx="301686" cy="261610"/>
              </a:xfrm>
              <a:prstGeom prst="rect">
                <a:avLst/>
              </a:prstGeom>
              <a:blipFill>
                <a:blip r:embed="rId22"/>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94FEA0E5-B2BA-2B29-1173-52401E65E21B}"/>
                  </a:ext>
                </a:extLst>
              </p:cNvPr>
              <p:cNvSpPr txBox="1"/>
              <p:nvPr/>
            </p:nvSpPr>
            <p:spPr>
              <a:xfrm>
                <a:off x="1974704" y="1494516"/>
                <a:ext cx="301685" cy="2616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1100" b="0" i="1" noProof="0" smtClean="0">
                          <a:latin typeface="Cambria Math" panose="02040503050406030204" pitchFamily="18" charset="0"/>
                        </a:rPr>
                        <m:t>2</m:t>
                      </m:r>
                    </m:oMath>
                  </m:oMathPara>
                </a14:m>
                <a:endParaRPr lang="en-GB" noProof="0" dirty="0"/>
              </a:p>
            </p:txBody>
          </p:sp>
        </mc:Choice>
        <mc:Fallback xmlns="">
          <p:sp>
            <p:nvSpPr>
              <p:cNvPr id="43" name="TextBox 42">
                <a:extLst>
                  <a:ext uri="{FF2B5EF4-FFF2-40B4-BE49-F238E27FC236}">
                    <a16:creationId xmlns:a16="http://schemas.microsoft.com/office/drawing/2014/main" id="{94FEA0E5-B2BA-2B29-1173-52401E65E21B}"/>
                  </a:ext>
                </a:extLst>
              </p:cNvPr>
              <p:cNvSpPr txBox="1">
                <a:spLocks noRot="1" noChangeAspect="1" noMove="1" noResize="1" noEditPoints="1" noAdjustHandles="1" noChangeArrowheads="1" noChangeShapeType="1" noTextEdit="1"/>
              </p:cNvSpPr>
              <p:nvPr/>
            </p:nvSpPr>
            <p:spPr>
              <a:xfrm>
                <a:off x="1974704" y="1494516"/>
                <a:ext cx="301685" cy="261610"/>
              </a:xfrm>
              <a:prstGeom prst="rect">
                <a:avLst/>
              </a:prstGeom>
              <a:blipFill>
                <a:blip r:embed="rId23"/>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60511BBD-94FB-5934-D004-B6A7332C2681}"/>
                  </a:ext>
                </a:extLst>
              </p:cNvPr>
              <p:cNvSpPr txBox="1"/>
              <p:nvPr/>
            </p:nvSpPr>
            <p:spPr>
              <a:xfrm>
                <a:off x="1987404" y="1061823"/>
                <a:ext cx="301685" cy="2616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1100" b="0" i="1" noProof="0" smtClean="0">
                          <a:latin typeface="Cambria Math" panose="02040503050406030204" pitchFamily="18" charset="0"/>
                        </a:rPr>
                        <m:t>3</m:t>
                      </m:r>
                    </m:oMath>
                  </m:oMathPara>
                </a14:m>
                <a:endParaRPr lang="en-GB" noProof="0" dirty="0"/>
              </a:p>
            </p:txBody>
          </p:sp>
        </mc:Choice>
        <mc:Fallback xmlns="">
          <p:sp>
            <p:nvSpPr>
              <p:cNvPr id="44" name="TextBox 43">
                <a:extLst>
                  <a:ext uri="{FF2B5EF4-FFF2-40B4-BE49-F238E27FC236}">
                    <a16:creationId xmlns:a16="http://schemas.microsoft.com/office/drawing/2014/main" id="{60511BBD-94FB-5934-D004-B6A7332C2681}"/>
                  </a:ext>
                </a:extLst>
              </p:cNvPr>
              <p:cNvSpPr txBox="1">
                <a:spLocks noRot="1" noChangeAspect="1" noMove="1" noResize="1" noEditPoints="1" noAdjustHandles="1" noChangeArrowheads="1" noChangeShapeType="1" noTextEdit="1"/>
              </p:cNvSpPr>
              <p:nvPr/>
            </p:nvSpPr>
            <p:spPr>
              <a:xfrm>
                <a:off x="1987404" y="1061823"/>
                <a:ext cx="301685" cy="261610"/>
              </a:xfrm>
              <a:prstGeom prst="rect">
                <a:avLst/>
              </a:prstGeom>
              <a:blipFill>
                <a:blip r:embed="rId24"/>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C384757C-67E1-57E6-12EB-E020280CF38F}"/>
                  </a:ext>
                </a:extLst>
              </p:cNvPr>
              <p:cNvSpPr txBox="1"/>
              <p:nvPr/>
            </p:nvSpPr>
            <p:spPr>
              <a:xfrm>
                <a:off x="1550130" y="1918090"/>
                <a:ext cx="301685" cy="2616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1100" b="0" i="1" noProof="0" smtClean="0">
                          <a:latin typeface="Cambria Math" panose="02040503050406030204" pitchFamily="18" charset="0"/>
                        </a:rPr>
                        <m:t>4</m:t>
                      </m:r>
                    </m:oMath>
                  </m:oMathPara>
                </a14:m>
                <a:endParaRPr lang="en-GB" noProof="0" dirty="0"/>
              </a:p>
            </p:txBody>
          </p:sp>
        </mc:Choice>
        <mc:Fallback xmlns="">
          <p:sp>
            <p:nvSpPr>
              <p:cNvPr id="45" name="TextBox 44">
                <a:extLst>
                  <a:ext uri="{FF2B5EF4-FFF2-40B4-BE49-F238E27FC236}">
                    <a16:creationId xmlns:a16="http://schemas.microsoft.com/office/drawing/2014/main" id="{C384757C-67E1-57E6-12EB-E020280CF38F}"/>
                  </a:ext>
                </a:extLst>
              </p:cNvPr>
              <p:cNvSpPr txBox="1">
                <a:spLocks noRot="1" noChangeAspect="1" noMove="1" noResize="1" noEditPoints="1" noAdjustHandles="1" noChangeArrowheads="1" noChangeShapeType="1" noTextEdit="1"/>
              </p:cNvSpPr>
              <p:nvPr/>
            </p:nvSpPr>
            <p:spPr>
              <a:xfrm>
                <a:off x="1550130" y="1918090"/>
                <a:ext cx="301685" cy="261610"/>
              </a:xfrm>
              <a:prstGeom prst="rect">
                <a:avLst/>
              </a:prstGeom>
              <a:blipFill>
                <a:blip r:embed="rId25"/>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B6484906-1AB7-9749-5721-B14EF1329632}"/>
                  </a:ext>
                </a:extLst>
              </p:cNvPr>
              <p:cNvSpPr txBox="1"/>
              <p:nvPr/>
            </p:nvSpPr>
            <p:spPr>
              <a:xfrm>
                <a:off x="1138518" y="1072875"/>
                <a:ext cx="301685" cy="2616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1100" b="0" i="1" noProof="0" smtClean="0">
                          <a:latin typeface="Cambria Math" panose="02040503050406030204" pitchFamily="18" charset="0"/>
                        </a:rPr>
                        <m:t>9</m:t>
                      </m:r>
                    </m:oMath>
                  </m:oMathPara>
                </a14:m>
                <a:endParaRPr lang="en-GB" noProof="0" dirty="0"/>
              </a:p>
            </p:txBody>
          </p:sp>
        </mc:Choice>
        <mc:Fallback xmlns="">
          <p:sp>
            <p:nvSpPr>
              <p:cNvPr id="49" name="TextBox 48">
                <a:extLst>
                  <a:ext uri="{FF2B5EF4-FFF2-40B4-BE49-F238E27FC236}">
                    <a16:creationId xmlns:a16="http://schemas.microsoft.com/office/drawing/2014/main" id="{B6484906-1AB7-9749-5721-B14EF1329632}"/>
                  </a:ext>
                </a:extLst>
              </p:cNvPr>
              <p:cNvSpPr txBox="1">
                <a:spLocks noRot="1" noChangeAspect="1" noMove="1" noResize="1" noEditPoints="1" noAdjustHandles="1" noChangeArrowheads="1" noChangeShapeType="1" noTextEdit="1"/>
              </p:cNvSpPr>
              <p:nvPr/>
            </p:nvSpPr>
            <p:spPr>
              <a:xfrm>
                <a:off x="1138518" y="1072875"/>
                <a:ext cx="301685" cy="261610"/>
              </a:xfrm>
              <a:prstGeom prst="rect">
                <a:avLst/>
              </a:prstGeom>
              <a:blipFill>
                <a:blip r:embed="rId26"/>
                <a:stretch>
                  <a:fillRect/>
                </a:stretch>
              </a:blipFill>
            </p:spPr>
            <p:txBody>
              <a:bodyPr/>
              <a:lstStyle/>
              <a:p>
                <a:r>
                  <a:rPr lang="LID4096">
                    <a:noFill/>
                  </a:rPr>
                  <a:t> </a:t>
                </a:r>
              </a:p>
            </p:txBody>
          </p:sp>
        </mc:Fallback>
      </mc:AlternateContent>
      <p:cxnSp>
        <p:nvCxnSpPr>
          <p:cNvPr id="121" name="Straight Arrow Connector 120">
            <a:extLst>
              <a:ext uri="{FF2B5EF4-FFF2-40B4-BE49-F238E27FC236}">
                <a16:creationId xmlns:a16="http://schemas.microsoft.com/office/drawing/2014/main" id="{F3317454-494D-C93D-EC38-8A5393ADA5A2}"/>
              </a:ext>
            </a:extLst>
          </p:cNvPr>
          <p:cNvCxnSpPr>
            <a:cxnSpLocks/>
          </p:cNvCxnSpPr>
          <p:nvPr/>
        </p:nvCxnSpPr>
        <p:spPr>
          <a:xfrm>
            <a:off x="2163460" y="2052151"/>
            <a:ext cx="332313" cy="2638"/>
          </a:xfrm>
          <a:prstGeom prst="straightConnector1">
            <a:avLst/>
          </a:prstGeom>
          <a:ln>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7" name="TextBox 126">
                <a:extLst>
                  <a:ext uri="{FF2B5EF4-FFF2-40B4-BE49-F238E27FC236}">
                    <a16:creationId xmlns:a16="http://schemas.microsoft.com/office/drawing/2014/main" id="{E8C0BC4D-11C7-0216-82F5-C0F5327591A4}"/>
                  </a:ext>
                </a:extLst>
              </p:cNvPr>
              <p:cNvSpPr txBox="1"/>
              <p:nvPr/>
            </p:nvSpPr>
            <p:spPr>
              <a:xfrm>
                <a:off x="2400122" y="1839835"/>
                <a:ext cx="475572" cy="38292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rPr>
                        <m:t>𝑛</m:t>
                      </m:r>
                    </m:oMath>
                  </m:oMathPara>
                </a14:m>
                <a:endParaRPr lang="en-GB" noProof="0" dirty="0"/>
              </a:p>
            </p:txBody>
          </p:sp>
        </mc:Choice>
        <mc:Fallback xmlns="">
          <p:sp>
            <p:nvSpPr>
              <p:cNvPr id="127" name="TextBox 126">
                <a:extLst>
                  <a:ext uri="{FF2B5EF4-FFF2-40B4-BE49-F238E27FC236}">
                    <a16:creationId xmlns:a16="http://schemas.microsoft.com/office/drawing/2014/main" id="{E8C0BC4D-11C7-0216-82F5-C0F5327591A4}"/>
                  </a:ext>
                </a:extLst>
              </p:cNvPr>
              <p:cNvSpPr txBox="1">
                <a:spLocks noRot="1" noChangeAspect="1" noMove="1" noResize="1" noEditPoints="1" noAdjustHandles="1" noChangeArrowheads="1" noChangeShapeType="1" noTextEdit="1"/>
              </p:cNvSpPr>
              <p:nvPr/>
            </p:nvSpPr>
            <p:spPr>
              <a:xfrm>
                <a:off x="2400122" y="1839835"/>
                <a:ext cx="475572" cy="382921"/>
              </a:xfrm>
              <a:prstGeom prst="rect">
                <a:avLst/>
              </a:prstGeom>
              <a:blipFill>
                <a:blip r:embed="rId27"/>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133" name="TextBox 132">
                <a:extLst>
                  <a:ext uri="{FF2B5EF4-FFF2-40B4-BE49-F238E27FC236}">
                    <a16:creationId xmlns:a16="http://schemas.microsoft.com/office/drawing/2014/main" id="{38FF5E80-6991-4CE2-E1D5-AC83D6377B3E}"/>
                  </a:ext>
                </a:extLst>
              </p:cNvPr>
              <p:cNvSpPr txBox="1"/>
              <p:nvPr/>
            </p:nvSpPr>
            <p:spPr>
              <a:xfrm>
                <a:off x="-25727" y="2955955"/>
                <a:ext cx="4481163" cy="5963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i="1" noProof="0" smtClean="0">
                              <a:latin typeface="Cambria Math" panose="02040503050406030204" pitchFamily="18" charset="0"/>
                            </a:rPr>
                          </m:ctrlPr>
                        </m:sSubPr>
                        <m:e>
                          <m:r>
                            <a:rPr lang="en-GB" b="0" i="1" noProof="0" smtClean="0">
                              <a:latin typeface="Cambria Math" panose="02040503050406030204" pitchFamily="18" charset="0"/>
                            </a:rPr>
                            <m:t>𝑓</m:t>
                          </m:r>
                        </m:e>
                        <m:sub>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𝑛</m:t>
                              </m:r>
                            </m:e>
                            <m:sub>
                              <m:r>
                                <a:rPr lang="en-GB" b="0" i="1" noProof="0" smtClean="0">
                                  <a:latin typeface="Cambria Math" panose="02040503050406030204" pitchFamily="18" charset="0"/>
                                </a:rPr>
                                <m:t>𝜓</m:t>
                              </m:r>
                            </m:sub>
                          </m:sSub>
                          <m:r>
                            <a:rPr lang="en-GB" b="0" i="1" noProof="0" smtClean="0">
                              <a:latin typeface="Cambria Math" panose="02040503050406030204" pitchFamily="18" charset="0"/>
                            </a:rPr>
                            <m:t>,</m:t>
                          </m:r>
                          <m:r>
                            <a:rPr lang="en-GB" b="0" i="1" noProof="0" smtClean="0">
                              <a:latin typeface="Cambria Math" panose="02040503050406030204" pitchFamily="18" charset="0"/>
                            </a:rPr>
                            <m:t>𝑛</m:t>
                          </m:r>
                          <m:r>
                            <a:rPr lang="en-GB" b="0" i="1" noProof="0" smtClean="0">
                              <a:latin typeface="Cambria Math" panose="02040503050406030204" pitchFamily="18" charset="0"/>
                            </a:rPr>
                            <m:t> </m:t>
                          </m:r>
                        </m:sub>
                      </m:sSub>
                      <m:r>
                        <a:rPr lang="en-GB" b="0" i="1" noProof="0" smtClean="0">
                          <a:latin typeface="Cambria Math" panose="02040503050406030204" pitchFamily="18" charset="0"/>
                        </a:rPr>
                        <m:t>=</m:t>
                      </m:r>
                      <m:sSup>
                        <m:sSupPr>
                          <m:ctrlPr>
                            <a:rPr lang="en-GB" i="1" noProof="0" smtClean="0">
                              <a:latin typeface="Cambria Math" panose="02040503050406030204" pitchFamily="18" charset="0"/>
                            </a:rPr>
                          </m:ctrlPr>
                        </m:sSupPr>
                        <m:e>
                          <m:r>
                            <a:rPr lang="en-GB" i="1" noProof="0" smtClean="0">
                              <a:latin typeface="Cambria Math" panose="02040503050406030204" pitchFamily="18" charset="0"/>
                            </a:rPr>
                            <m:t>𝑒</m:t>
                          </m:r>
                        </m:e>
                        <m:sup>
                          <m:r>
                            <a:rPr lang="en-GB" i="1" noProof="0" smtClean="0">
                              <a:latin typeface="Cambria Math" panose="02040503050406030204" pitchFamily="18" charset="0"/>
                            </a:rPr>
                            <m:t>−</m:t>
                          </m:r>
                          <m:r>
                            <a:rPr lang="en-GB" i="1" noProof="0" smtClean="0">
                              <a:latin typeface="Cambria Math" panose="02040503050406030204" pitchFamily="18" charset="0"/>
                            </a:rPr>
                            <m:t>𝑗</m:t>
                          </m:r>
                          <m:r>
                            <a:rPr lang="en-GB" i="1" noProof="0" smtClean="0">
                              <a:latin typeface="Cambria Math" panose="02040503050406030204" pitchFamily="18" charset="0"/>
                            </a:rPr>
                            <m:t>2</m:t>
                          </m:r>
                          <m:r>
                            <a:rPr lang="en-GB" i="1" noProof="0" smtClean="0">
                              <a:latin typeface="Cambria Math" panose="02040503050406030204" pitchFamily="18" charset="0"/>
                              <a:ea typeface="Cambria Math" panose="02040503050406030204" pitchFamily="18" charset="0"/>
                            </a:rPr>
                            <m:t>𝜋</m:t>
                          </m:r>
                          <m:f>
                            <m:fPr>
                              <m:ctrlPr>
                                <a:rPr lang="en-GB" i="1" noProof="0" smtClean="0">
                                  <a:latin typeface="Cambria Math" panose="02040503050406030204" pitchFamily="18" charset="0"/>
                                  <a:ea typeface="Cambria Math" panose="02040503050406030204" pitchFamily="18" charset="0"/>
                                </a:rPr>
                              </m:ctrlPr>
                            </m:fPr>
                            <m:num>
                              <m:r>
                                <a:rPr lang="en-GB"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𝑛</m:t>
                                  </m:r>
                                </m:e>
                                <m:sub>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𝜓</m:t>
                                      </m:r>
                                    </m:e>
                                    <m:sub>
                                      <m:r>
                                        <a:rPr lang="en-GB" i="1" noProof="0" smtClean="0">
                                          <a:latin typeface="Cambria Math" panose="02040503050406030204" pitchFamily="18" charset="0"/>
                                        </a:rPr>
                                        <m:t>𝑥</m:t>
                                      </m:r>
                                    </m:sub>
                                  </m:sSub>
                                </m:sub>
                              </m:sSub>
                              <m:r>
                                <a:rPr lang="en-GB" i="1" noProof="0" smtClean="0">
                                  <a:latin typeface="Cambria Math" panose="02040503050406030204" pitchFamily="18" charset="0"/>
                                  <a:ea typeface="Cambria Math" panose="02040503050406030204" pitchFamily="18" charset="0"/>
                                </a:rPr>
                                <m:t>−1)(</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𝑛</m:t>
                                  </m:r>
                                </m:e>
                                <m:sub>
                                  <m:r>
                                    <a:rPr lang="en-GB" i="1" noProof="0" smtClean="0">
                                      <a:latin typeface="Cambria Math" panose="02040503050406030204" pitchFamily="18" charset="0"/>
                                      <a:ea typeface="Cambria Math" panose="02040503050406030204" pitchFamily="18" charset="0"/>
                                    </a:rPr>
                                    <m:t>𝑥</m:t>
                                  </m:r>
                                </m:sub>
                              </m:sSub>
                              <m:r>
                                <a:rPr lang="en-GB" i="1" noProof="0" smtClean="0">
                                  <a:latin typeface="Cambria Math" panose="02040503050406030204" pitchFamily="18" charset="0"/>
                                  <a:ea typeface="Cambria Math" panose="02040503050406030204" pitchFamily="18" charset="0"/>
                                </a:rPr>
                                <m:t>−1)</m:t>
                              </m:r>
                            </m:num>
                            <m:den>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𝑁</m:t>
                                  </m:r>
                                </m:e>
                                <m:sub>
                                  <m:r>
                                    <a:rPr lang="en-GB" i="1" noProof="0" smtClean="0">
                                      <a:latin typeface="Cambria Math" panose="02040503050406030204" pitchFamily="18" charset="0"/>
                                      <a:ea typeface="Cambria Math" panose="02040503050406030204" pitchFamily="18" charset="0"/>
                                    </a:rPr>
                                    <m:t>𝑥</m:t>
                                  </m:r>
                                </m:sub>
                              </m:sSub>
                            </m:den>
                          </m:f>
                        </m:sup>
                      </m:sSup>
                      <m:sSup>
                        <m:sSupPr>
                          <m:ctrlPr>
                            <a:rPr lang="en-GB" i="1" noProof="0" smtClean="0">
                              <a:latin typeface="Cambria Math" panose="02040503050406030204" pitchFamily="18" charset="0"/>
                            </a:rPr>
                          </m:ctrlPr>
                        </m:sSupPr>
                        <m:e>
                          <m:r>
                            <a:rPr lang="en-GB" i="1" noProof="0" smtClean="0">
                              <a:latin typeface="Cambria Math" panose="02040503050406030204" pitchFamily="18" charset="0"/>
                            </a:rPr>
                            <m:t>𝑒</m:t>
                          </m:r>
                        </m:e>
                        <m:sup>
                          <m:r>
                            <a:rPr lang="en-GB" i="1" noProof="0" smtClean="0">
                              <a:latin typeface="Cambria Math" panose="02040503050406030204" pitchFamily="18" charset="0"/>
                            </a:rPr>
                            <m:t>−</m:t>
                          </m:r>
                          <m:r>
                            <a:rPr lang="en-GB" i="1" noProof="0" smtClean="0">
                              <a:latin typeface="Cambria Math" panose="02040503050406030204" pitchFamily="18" charset="0"/>
                            </a:rPr>
                            <m:t>𝑗</m:t>
                          </m:r>
                          <m:r>
                            <a:rPr lang="en-GB" i="1" noProof="0" smtClean="0">
                              <a:latin typeface="Cambria Math" panose="02040503050406030204" pitchFamily="18" charset="0"/>
                            </a:rPr>
                            <m:t>2</m:t>
                          </m:r>
                          <m:r>
                            <a:rPr lang="en-GB" i="1" noProof="0" smtClean="0">
                              <a:latin typeface="Cambria Math" panose="02040503050406030204" pitchFamily="18" charset="0"/>
                              <a:ea typeface="Cambria Math" panose="02040503050406030204" pitchFamily="18" charset="0"/>
                            </a:rPr>
                            <m:t>𝜋</m:t>
                          </m:r>
                          <m:f>
                            <m:fPr>
                              <m:ctrlPr>
                                <a:rPr lang="en-GB" i="1" noProof="0" smtClean="0">
                                  <a:latin typeface="Cambria Math" panose="02040503050406030204" pitchFamily="18" charset="0"/>
                                  <a:ea typeface="Cambria Math" panose="02040503050406030204" pitchFamily="18" charset="0"/>
                                </a:rPr>
                              </m:ctrlPr>
                            </m:fPr>
                            <m:num>
                              <m:r>
                                <a:rPr lang="en-GB"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𝑛</m:t>
                                  </m:r>
                                </m:e>
                                <m:sub>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𝜓</m:t>
                                      </m:r>
                                    </m:e>
                                    <m:sub>
                                      <m:r>
                                        <a:rPr lang="en-GB" b="0" i="1" noProof="0" smtClean="0">
                                          <a:latin typeface="Cambria Math" panose="02040503050406030204" pitchFamily="18" charset="0"/>
                                        </a:rPr>
                                        <m:t>𝑦</m:t>
                                      </m:r>
                                    </m:sub>
                                  </m:sSub>
                                </m:sub>
                              </m:sSub>
                              <m:r>
                                <a:rPr lang="en-GB" i="1" noProof="0" smtClean="0">
                                  <a:latin typeface="Cambria Math" panose="02040503050406030204" pitchFamily="18" charset="0"/>
                                  <a:ea typeface="Cambria Math" panose="02040503050406030204" pitchFamily="18" charset="0"/>
                                </a:rPr>
                                <m:t>−1)(</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𝑛</m:t>
                                  </m:r>
                                </m:e>
                                <m:sub>
                                  <m:r>
                                    <a:rPr lang="en-GB" i="1" noProof="0" smtClean="0">
                                      <a:latin typeface="Cambria Math" panose="02040503050406030204" pitchFamily="18" charset="0"/>
                                      <a:ea typeface="Cambria Math" panose="02040503050406030204" pitchFamily="18" charset="0"/>
                                    </a:rPr>
                                    <m:t>𝑦</m:t>
                                  </m:r>
                                </m:sub>
                              </m:sSub>
                              <m:r>
                                <a:rPr lang="en-GB" i="1" noProof="0" smtClean="0">
                                  <a:latin typeface="Cambria Math" panose="02040503050406030204" pitchFamily="18" charset="0"/>
                                  <a:ea typeface="Cambria Math" panose="02040503050406030204" pitchFamily="18" charset="0"/>
                                </a:rPr>
                                <m:t>−1)</m:t>
                              </m:r>
                            </m:num>
                            <m:den>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𝑁</m:t>
                                  </m:r>
                                </m:e>
                                <m:sub>
                                  <m:r>
                                    <a:rPr lang="en-GB" i="1" noProof="0" smtClean="0">
                                      <a:latin typeface="Cambria Math" panose="02040503050406030204" pitchFamily="18" charset="0"/>
                                      <a:ea typeface="Cambria Math" panose="02040503050406030204" pitchFamily="18" charset="0"/>
                                    </a:rPr>
                                    <m:t>𝑦</m:t>
                                  </m:r>
                                </m:sub>
                              </m:sSub>
                            </m:den>
                          </m:f>
                        </m:sup>
                      </m:sSup>
                    </m:oMath>
                  </m:oMathPara>
                </a14:m>
                <a:endParaRPr lang="en-GB" noProof="0" dirty="0"/>
              </a:p>
            </p:txBody>
          </p:sp>
        </mc:Choice>
        <mc:Fallback xmlns="">
          <p:sp>
            <p:nvSpPr>
              <p:cNvPr id="133" name="TextBox 132">
                <a:extLst>
                  <a:ext uri="{FF2B5EF4-FFF2-40B4-BE49-F238E27FC236}">
                    <a16:creationId xmlns:a16="http://schemas.microsoft.com/office/drawing/2014/main" id="{38FF5E80-6991-4CE2-E1D5-AC83D6377B3E}"/>
                  </a:ext>
                </a:extLst>
              </p:cNvPr>
              <p:cNvSpPr txBox="1">
                <a:spLocks noRot="1" noChangeAspect="1" noMove="1" noResize="1" noEditPoints="1" noAdjustHandles="1" noChangeArrowheads="1" noChangeShapeType="1" noTextEdit="1"/>
              </p:cNvSpPr>
              <p:nvPr/>
            </p:nvSpPr>
            <p:spPr>
              <a:xfrm>
                <a:off x="-25727" y="2955955"/>
                <a:ext cx="4481163" cy="596382"/>
              </a:xfrm>
              <a:prstGeom prst="rect">
                <a:avLst/>
              </a:prstGeom>
              <a:blipFill>
                <a:blip r:embed="rId28"/>
                <a:stretch>
                  <a:fillRect/>
                </a:stretch>
              </a:blipFill>
            </p:spPr>
            <p:txBody>
              <a:bodyPr/>
              <a:lstStyle/>
              <a:p>
                <a:r>
                  <a:rPr lang="LID4096">
                    <a:noFill/>
                  </a:rPr>
                  <a:t> </a:t>
                </a:r>
              </a:p>
            </p:txBody>
          </p:sp>
        </mc:Fallback>
      </mc:AlternateContent>
      <p:sp>
        <p:nvSpPr>
          <p:cNvPr id="23" name="TextBox 33">
            <a:extLst>
              <a:ext uri="{FF2B5EF4-FFF2-40B4-BE49-F238E27FC236}">
                <a16:creationId xmlns:a16="http://schemas.microsoft.com/office/drawing/2014/main" id="{DA475B29-9868-C9B5-0A6B-B4FE34667067}"/>
              </a:ext>
            </a:extLst>
          </p:cNvPr>
          <p:cNvSpPr/>
          <p:nvPr/>
        </p:nvSpPr>
        <p:spPr>
          <a:xfrm>
            <a:off x="0" y="1257"/>
            <a:ext cx="4234754" cy="521766"/>
          </a:xfrm>
          <a:prstGeom prst="rect">
            <a:avLst/>
          </a:prstGeom>
          <a:solidFill>
            <a:srgbClr val="C00000">
              <a:alpha val="22000"/>
            </a:srgbClr>
          </a:solid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buNone/>
            </a:pPr>
            <a:endParaRPr lang="en-GB" sz="2800" b="0" strike="noStrike" spc="-1" noProof="0" dirty="0">
              <a:latin typeface="Arial"/>
            </a:endParaRPr>
          </a:p>
        </p:txBody>
      </p:sp>
    </p:spTree>
    <p:extLst>
      <p:ext uri="{BB962C8B-B14F-4D97-AF65-F5344CB8AC3E}">
        <p14:creationId xmlns:p14="http://schemas.microsoft.com/office/powerpoint/2010/main" val="39959135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4"/>
                                        </p:tgtEl>
                                        <p:attrNameLst>
                                          <p:attrName>style.visibility</p:attrName>
                                        </p:attrNameLst>
                                      </p:cBhvr>
                                      <p:to>
                                        <p:strVal val="visible"/>
                                      </p:to>
                                    </p:set>
                                    <p:animEffect transition="in" filter="fade">
                                      <p:cBhvr>
                                        <p:cTn id="7" dur="500"/>
                                        <p:tgtEl>
                                          <p:spTgt spid="20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fade">
                                      <p:cBhvr>
                                        <p:cTn id="10" dur="500"/>
                                        <p:tgtEl>
                                          <p:spTgt spid="3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22"/>
                                        </p:tgtEl>
                                        <p:attrNameLst>
                                          <p:attrName>style.visibility</p:attrName>
                                        </p:attrNameLst>
                                      </p:cBhvr>
                                      <p:to>
                                        <p:strVal val="visible"/>
                                      </p:to>
                                    </p:set>
                                    <p:animEffect transition="in" filter="fade">
                                      <p:cBhvr>
                                        <p:cTn id="13" dur="500"/>
                                        <p:tgtEl>
                                          <p:spTgt spid="22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08"/>
                                        </p:tgtEl>
                                        <p:attrNameLst>
                                          <p:attrName>style.visibility</p:attrName>
                                        </p:attrNameLst>
                                      </p:cBhvr>
                                      <p:to>
                                        <p:strVal val="visible"/>
                                      </p:to>
                                    </p:set>
                                    <p:animEffect transition="in" filter="fade">
                                      <p:cBhvr>
                                        <p:cTn id="16" dur="500"/>
                                        <p:tgtEl>
                                          <p:spTgt spid="20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02"/>
                                        </p:tgtEl>
                                        <p:attrNameLst>
                                          <p:attrName>style.visibility</p:attrName>
                                        </p:attrNameLst>
                                      </p:cBhvr>
                                      <p:to>
                                        <p:strVal val="visible"/>
                                      </p:to>
                                    </p:set>
                                    <p:animEffect transition="in" filter="fade">
                                      <p:cBhvr>
                                        <p:cTn id="19" dur="500"/>
                                        <p:tgtEl>
                                          <p:spTgt spid="20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01"/>
                                        </p:tgtEl>
                                        <p:attrNameLst>
                                          <p:attrName>style.visibility</p:attrName>
                                        </p:attrNameLst>
                                      </p:cBhvr>
                                      <p:to>
                                        <p:strVal val="visible"/>
                                      </p:to>
                                    </p:set>
                                    <p:animEffect transition="in" filter="fade">
                                      <p:cBhvr>
                                        <p:cTn id="22" dur="500"/>
                                        <p:tgtEl>
                                          <p:spTgt spid="201"/>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99"/>
                                        </p:tgtEl>
                                        <p:attrNameLst>
                                          <p:attrName>style.visibility</p:attrName>
                                        </p:attrNameLst>
                                      </p:cBhvr>
                                      <p:to>
                                        <p:strVal val="visible"/>
                                      </p:to>
                                    </p:set>
                                    <p:animEffect transition="in" filter="fade">
                                      <p:cBhvr>
                                        <p:cTn id="25" dur="500"/>
                                        <p:tgtEl>
                                          <p:spTgt spid="19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00"/>
                                        </p:tgtEl>
                                        <p:attrNameLst>
                                          <p:attrName>style.visibility</p:attrName>
                                        </p:attrNameLst>
                                      </p:cBhvr>
                                      <p:to>
                                        <p:strVal val="visible"/>
                                      </p:to>
                                    </p:set>
                                    <p:animEffect transition="in" filter="fade">
                                      <p:cBhvr>
                                        <p:cTn id="28" dur="500"/>
                                        <p:tgtEl>
                                          <p:spTgt spid="200"/>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223"/>
                                        </p:tgtEl>
                                        <p:attrNameLst>
                                          <p:attrName>style.visibility</p:attrName>
                                        </p:attrNameLst>
                                      </p:cBhvr>
                                      <p:to>
                                        <p:strVal val="visible"/>
                                      </p:to>
                                    </p:set>
                                    <p:animEffect transition="in" filter="fade">
                                      <p:cBhvr>
                                        <p:cTn id="33" dur="500"/>
                                        <p:tgtEl>
                                          <p:spTgt spid="223"/>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18"/>
                                        </p:tgtEl>
                                        <p:attrNameLst>
                                          <p:attrName>style.visibility</p:attrName>
                                        </p:attrNameLst>
                                      </p:cBhvr>
                                      <p:to>
                                        <p:strVal val="visible"/>
                                      </p:to>
                                    </p:set>
                                    <p:animEffect transition="in" filter="fade">
                                      <p:cBhvr>
                                        <p:cTn id="36" dur="500"/>
                                        <p:tgtEl>
                                          <p:spTgt spid="218"/>
                                        </p:tgtEl>
                                      </p:cBhvr>
                                    </p:animEffect>
                                  </p:childTnLst>
                                </p:cTn>
                              </p:par>
                              <p:par>
                                <p:cTn id="37" presetID="10" presetClass="entr" presetSubtype="0" fill="hold" nodeType="withEffect">
                                  <p:stCondLst>
                                    <p:cond delay="0"/>
                                  </p:stCondLst>
                                  <p:childTnLst>
                                    <p:set>
                                      <p:cBhvr>
                                        <p:cTn id="38" dur="1" fill="hold">
                                          <p:stCondLst>
                                            <p:cond delay="0"/>
                                          </p:stCondLst>
                                        </p:cTn>
                                        <p:tgtEl>
                                          <p:spTgt spid="217"/>
                                        </p:tgtEl>
                                        <p:attrNameLst>
                                          <p:attrName>style.visibility</p:attrName>
                                        </p:attrNameLst>
                                      </p:cBhvr>
                                      <p:to>
                                        <p:strVal val="visible"/>
                                      </p:to>
                                    </p:set>
                                    <p:animEffect transition="in" filter="fade">
                                      <p:cBhvr>
                                        <p:cTn id="39" dur="500"/>
                                        <p:tgtEl>
                                          <p:spTgt spid="217"/>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20"/>
                                        </p:tgtEl>
                                        <p:attrNameLst>
                                          <p:attrName>style.visibility</p:attrName>
                                        </p:attrNameLst>
                                      </p:cBhvr>
                                      <p:to>
                                        <p:strVal val="visible"/>
                                      </p:to>
                                    </p:set>
                                    <p:animEffect transition="in" filter="fade">
                                      <p:cBhvr>
                                        <p:cTn id="42" dur="500"/>
                                        <p:tgtEl>
                                          <p:spTgt spid="220"/>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09"/>
                                        </p:tgtEl>
                                        <p:attrNameLst>
                                          <p:attrName>style.visibility</p:attrName>
                                        </p:attrNameLst>
                                      </p:cBhvr>
                                      <p:to>
                                        <p:strVal val="visible"/>
                                      </p:to>
                                    </p:set>
                                    <p:animEffect transition="in" filter="fade">
                                      <p:cBhvr>
                                        <p:cTn id="45" dur="500"/>
                                        <p:tgtEl>
                                          <p:spTgt spid="209"/>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227"/>
                                        </p:tgtEl>
                                        <p:attrNameLst>
                                          <p:attrName>style.visibility</p:attrName>
                                        </p:attrNameLst>
                                      </p:cBhvr>
                                      <p:to>
                                        <p:strVal val="visible"/>
                                      </p:to>
                                    </p:set>
                                    <p:animEffect transition="in" filter="fade">
                                      <p:cBhvr>
                                        <p:cTn id="50" dur="500"/>
                                        <p:tgtEl>
                                          <p:spTgt spid="227"/>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28"/>
                                        </p:tgtEl>
                                        <p:attrNameLst>
                                          <p:attrName>style.visibility</p:attrName>
                                        </p:attrNameLst>
                                      </p:cBhvr>
                                      <p:to>
                                        <p:strVal val="visible"/>
                                      </p:to>
                                    </p:set>
                                    <p:animEffect transition="in" filter="fade">
                                      <p:cBhvr>
                                        <p:cTn id="53" dur="500"/>
                                        <p:tgtEl>
                                          <p:spTgt spid="228"/>
                                        </p:tgtEl>
                                      </p:cBhvr>
                                    </p:animEffect>
                                  </p:childTnLst>
                                </p:cTn>
                              </p:par>
                              <p:par>
                                <p:cTn id="54" presetID="10" presetClass="entr" presetSubtype="0" fill="hold" nodeType="withEffect">
                                  <p:stCondLst>
                                    <p:cond delay="0"/>
                                  </p:stCondLst>
                                  <p:childTnLst>
                                    <p:set>
                                      <p:cBhvr>
                                        <p:cTn id="55" dur="1" fill="hold">
                                          <p:stCondLst>
                                            <p:cond delay="0"/>
                                          </p:stCondLst>
                                        </p:cTn>
                                        <p:tgtEl>
                                          <p:spTgt spid="234"/>
                                        </p:tgtEl>
                                        <p:attrNameLst>
                                          <p:attrName>style.visibility</p:attrName>
                                        </p:attrNameLst>
                                      </p:cBhvr>
                                      <p:to>
                                        <p:strVal val="visible"/>
                                      </p:to>
                                    </p:set>
                                    <p:animEffect transition="in" filter="fade">
                                      <p:cBhvr>
                                        <p:cTn id="56" dur="500"/>
                                        <p:tgtEl>
                                          <p:spTgt spid="234"/>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20"/>
                                        </p:tgtEl>
                                        <p:attrNameLst>
                                          <p:attrName>style.visibility</p:attrName>
                                        </p:attrNameLst>
                                      </p:cBhvr>
                                      <p:to>
                                        <p:strVal val="visible"/>
                                      </p:to>
                                    </p:set>
                                    <p:animEffect transition="in" filter="fade">
                                      <p:cBhvr>
                                        <p:cTn id="61" dur="500"/>
                                        <p:tgtEl>
                                          <p:spTgt spid="20"/>
                                        </p:tgtEl>
                                      </p:cBhvr>
                                    </p:animEffect>
                                  </p:childTnLst>
                                </p:cTn>
                              </p:par>
                              <p:par>
                                <p:cTn id="62" presetID="10" presetClass="entr" presetSubtype="0" fill="hold" nodeType="withEffect">
                                  <p:stCondLst>
                                    <p:cond delay="0"/>
                                  </p:stCondLst>
                                  <p:childTnLst>
                                    <p:set>
                                      <p:cBhvr>
                                        <p:cTn id="63" dur="1" fill="hold">
                                          <p:stCondLst>
                                            <p:cond delay="0"/>
                                          </p:stCondLst>
                                        </p:cTn>
                                        <p:tgtEl>
                                          <p:spTgt spid="2"/>
                                        </p:tgtEl>
                                        <p:attrNameLst>
                                          <p:attrName>style.visibility</p:attrName>
                                        </p:attrNameLst>
                                      </p:cBhvr>
                                      <p:to>
                                        <p:strVal val="visible"/>
                                      </p:to>
                                    </p:set>
                                    <p:animEffect transition="in" filter="fade">
                                      <p:cBhvr>
                                        <p:cTn id="64" dur="500"/>
                                        <p:tgtEl>
                                          <p:spTgt spid="2"/>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4"/>
                                        </p:tgtEl>
                                        <p:attrNameLst>
                                          <p:attrName>style.visibility</p:attrName>
                                        </p:attrNameLst>
                                      </p:cBhvr>
                                      <p:to>
                                        <p:strVal val="visible"/>
                                      </p:to>
                                    </p:set>
                                    <p:animEffect transition="in" filter="fade">
                                      <p:cBhvr>
                                        <p:cTn id="67" dur="500"/>
                                        <p:tgtEl>
                                          <p:spTgt spid="4"/>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7"/>
                                        </p:tgtEl>
                                        <p:attrNameLst>
                                          <p:attrName>style.visibility</p:attrName>
                                        </p:attrNameLst>
                                      </p:cBhvr>
                                      <p:to>
                                        <p:strVal val="visible"/>
                                      </p:to>
                                    </p:set>
                                    <p:animEffect transition="in" filter="fade">
                                      <p:cBhvr>
                                        <p:cTn id="70" dur="500"/>
                                        <p:tgtEl>
                                          <p:spTgt spid="7"/>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8"/>
                                        </p:tgtEl>
                                        <p:attrNameLst>
                                          <p:attrName>style.visibility</p:attrName>
                                        </p:attrNameLst>
                                      </p:cBhvr>
                                      <p:to>
                                        <p:strVal val="visible"/>
                                      </p:to>
                                    </p:set>
                                    <p:animEffect transition="in" filter="fade">
                                      <p:cBhvr>
                                        <p:cTn id="73" dur="500"/>
                                        <p:tgtEl>
                                          <p:spTgt spid="8"/>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9"/>
                                        </p:tgtEl>
                                        <p:attrNameLst>
                                          <p:attrName>style.visibility</p:attrName>
                                        </p:attrNameLst>
                                      </p:cBhvr>
                                      <p:to>
                                        <p:strVal val="visible"/>
                                      </p:to>
                                    </p:set>
                                    <p:animEffect transition="in" filter="fade">
                                      <p:cBhvr>
                                        <p:cTn id="76" dur="500"/>
                                        <p:tgtEl>
                                          <p:spTgt spid="9"/>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10"/>
                                        </p:tgtEl>
                                        <p:attrNameLst>
                                          <p:attrName>style.visibility</p:attrName>
                                        </p:attrNameLst>
                                      </p:cBhvr>
                                      <p:to>
                                        <p:strVal val="visible"/>
                                      </p:to>
                                    </p:set>
                                    <p:animEffect transition="in" filter="fade">
                                      <p:cBhvr>
                                        <p:cTn id="79" dur="500"/>
                                        <p:tgtEl>
                                          <p:spTgt spid="10"/>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13"/>
                                        </p:tgtEl>
                                        <p:attrNameLst>
                                          <p:attrName>style.visibility</p:attrName>
                                        </p:attrNameLst>
                                      </p:cBhvr>
                                      <p:to>
                                        <p:strVal val="visible"/>
                                      </p:to>
                                    </p:set>
                                    <p:animEffect transition="in" filter="fade">
                                      <p:cBhvr>
                                        <p:cTn id="82" dur="500"/>
                                        <p:tgtEl>
                                          <p:spTgt spid="13"/>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14"/>
                                        </p:tgtEl>
                                        <p:attrNameLst>
                                          <p:attrName>style.visibility</p:attrName>
                                        </p:attrNameLst>
                                      </p:cBhvr>
                                      <p:to>
                                        <p:strVal val="visible"/>
                                      </p:to>
                                    </p:set>
                                    <p:animEffect transition="in" filter="fade">
                                      <p:cBhvr>
                                        <p:cTn id="85" dur="500"/>
                                        <p:tgtEl>
                                          <p:spTgt spid="14"/>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15"/>
                                        </p:tgtEl>
                                        <p:attrNameLst>
                                          <p:attrName>style.visibility</p:attrName>
                                        </p:attrNameLst>
                                      </p:cBhvr>
                                      <p:to>
                                        <p:strVal val="visible"/>
                                      </p:to>
                                    </p:set>
                                    <p:animEffect transition="in" filter="fade">
                                      <p:cBhvr>
                                        <p:cTn id="88" dur="500"/>
                                        <p:tgtEl>
                                          <p:spTgt spid="15"/>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21"/>
                                        </p:tgtEl>
                                        <p:attrNameLst>
                                          <p:attrName>style.visibility</p:attrName>
                                        </p:attrNameLst>
                                      </p:cBhvr>
                                      <p:to>
                                        <p:strVal val="visible"/>
                                      </p:to>
                                    </p:set>
                                    <p:animEffect transition="in" filter="fade">
                                      <p:cBhvr>
                                        <p:cTn id="91" dur="500"/>
                                        <p:tgtEl>
                                          <p:spTgt spid="21"/>
                                        </p:tgtEl>
                                      </p:cBhvr>
                                    </p:animEffect>
                                  </p:childTnLst>
                                </p:cTn>
                              </p:par>
                              <p:par>
                                <p:cTn id="92" presetID="10" presetClass="entr" presetSubtype="0" fill="hold" nodeType="withEffect">
                                  <p:stCondLst>
                                    <p:cond delay="0"/>
                                  </p:stCondLst>
                                  <p:childTnLst>
                                    <p:set>
                                      <p:cBhvr>
                                        <p:cTn id="93" dur="1" fill="hold">
                                          <p:stCondLst>
                                            <p:cond delay="0"/>
                                          </p:stCondLst>
                                        </p:cTn>
                                        <p:tgtEl>
                                          <p:spTgt spid="121"/>
                                        </p:tgtEl>
                                        <p:attrNameLst>
                                          <p:attrName>style.visibility</p:attrName>
                                        </p:attrNameLst>
                                      </p:cBhvr>
                                      <p:to>
                                        <p:strVal val="visible"/>
                                      </p:to>
                                    </p:set>
                                    <p:animEffect transition="in" filter="fade">
                                      <p:cBhvr>
                                        <p:cTn id="94" dur="500"/>
                                        <p:tgtEl>
                                          <p:spTgt spid="121"/>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133"/>
                                        </p:tgtEl>
                                        <p:attrNameLst>
                                          <p:attrName>style.visibility</p:attrName>
                                        </p:attrNameLst>
                                      </p:cBhvr>
                                      <p:to>
                                        <p:strVal val="visible"/>
                                      </p:to>
                                    </p:set>
                                    <p:animEffect transition="in" filter="fade">
                                      <p:cBhvr>
                                        <p:cTn id="97" dur="500"/>
                                        <p:tgtEl>
                                          <p:spTgt spid="1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199" grpId="0"/>
      <p:bldP spid="200" grpId="0"/>
      <p:bldP spid="201" grpId="0"/>
      <p:bldP spid="202" grpId="0" animBg="1"/>
      <p:bldP spid="208" grpId="0" animBg="1"/>
      <p:bldP spid="209" grpId="0"/>
      <p:bldP spid="218" grpId="0" animBg="1"/>
      <p:bldP spid="220" grpId="0" animBg="1"/>
      <p:bldP spid="222" grpId="0"/>
      <p:bldP spid="223" grpId="0"/>
      <p:bldP spid="227" grpId="0"/>
      <p:bldP spid="228" grpId="0" animBg="1"/>
      <p:bldP spid="4" grpId="0"/>
      <p:bldP spid="7" grpId="0" animBg="1"/>
      <p:bldP spid="8" grpId="0"/>
      <p:bldP spid="9" grpId="0" animBg="1"/>
      <p:bldP spid="10" grpId="0"/>
      <p:bldP spid="13" grpId="0"/>
      <p:bldP spid="14" grpId="0" animBg="1"/>
      <p:bldP spid="15" grpId="0"/>
      <p:bldP spid="21" grpId="0"/>
      <p:bldP spid="133"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7DB763-32C0-C1BA-5F36-4F7DF1427A49}"/>
            </a:ext>
          </a:extLst>
        </p:cNvPr>
        <p:cNvGrpSpPr/>
        <p:nvPr/>
      </p:nvGrpSpPr>
      <p:grpSpPr>
        <a:xfrm>
          <a:off x="0" y="0"/>
          <a:ext cx="0" cy="0"/>
          <a:chOff x="0" y="0"/>
          <a:chExt cx="0" cy="0"/>
        </a:xfrm>
      </p:grpSpPr>
      <p:sp>
        <p:nvSpPr>
          <p:cNvPr id="6" name="Oval 5">
            <a:extLst>
              <a:ext uri="{FF2B5EF4-FFF2-40B4-BE49-F238E27FC236}">
                <a16:creationId xmlns:a16="http://schemas.microsoft.com/office/drawing/2014/main" id="{55A4C610-DDA0-9688-D893-0373754C0F90}"/>
              </a:ext>
            </a:extLst>
          </p:cNvPr>
          <p:cNvSpPr/>
          <p:nvPr/>
        </p:nvSpPr>
        <p:spPr>
          <a:xfrm>
            <a:off x="4410840" y="1740189"/>
            <a:ext cx="1214148" cy="327178"/>
          </a:xfrm>
          <a:prstGeom prst="ellipse">
            <a:avLst/>
          </a:prstGeom>
          <a:solidFill>
            <a:srgbClr val="FFE6CB"/>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114" name="TextBox 8">
            <a:extLst>
              <a:ext uri="{FF2B5EF4-FFF2-40B4-BE49-F238E27FC236}">
                <a16:creationId xmlns:a16="http://schemas.microsoft.com/office/drawing/2014/main" id="{EDDB2142-2EDB-620F-A559-A1AB5DD7FE32}"/>
              </a:ext>
            </a:extLst>
          </p:cNvPr>
          <p:cNvSpPr/>
          <p:nvPr/>
        </p:nvSpPr>
        <p:spPr>
          <a:xfrm>
            <a:off x="5508699" y="1239759"/>
            <a:ext cx="868320" cy="64487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n-GB" sz="1800" b="0" strike="noStrike" spc="-1" noProof="0" dirty="0">
                <a:solidFill>
                  <a:srgbClr val="000000"/>
                </a:solidFill>
                <a:latin typeface="Calibri"/>
              </a:rPr>
              <a:t>Mobile</a:t>
            </a:r>
          </a:p>
          <a:p>
            <a:pPr algn="ctr">
              <a:lnSpc>
                <a:spcPct val="100000"/>
              </a:lnSpc>
              <a:buNone/>
            </a:pPr>
            <a:r>
              <a:rPr lang="en-GB" spc="-1" noProof="0" dirty="0">
                <a:solidFill>
                  <a:srgbClr val="000000"/>
                </a:solidFill>
                <a:latin typeface="Calibri"/>
              </a:rPr>
              <a:t>User</a:t>
            </a:r>
            <a:endParaRPr lang="en-GB" sz="1800" b="0" strike="noStrike" spc="-1" noProof="0" dirty="0">
              <a:latin typeface="Arial"/>
            </a:endParaRPr>
          </a:p>
        </p:txBody>
      </p:sp>
      <p:pic>
        <p:nvPicPr>
          <p:cNvPr id="125" name="Graphic 35" descr="Smart Phone with solid fill">
            <a:extLst>
              <a:ext uri="{FF2B5EF4-FFF2-40B4-BE49-F238E27FC236}">
                <a16:creationId xmlns:a16="http://schemas.microsoft.com/office/drawing/2014/main" id="{8680DD42-9802-C6AF-531D-D41F8740D261}"/>
              </a:ext>
            </a:extLst>
          </p:cNvPr>
          <p:cNvPicPr/>
          <p:nvPr/>
        </p:nvPicPr>
        <p:blipFill>
          <a:blip r:embed="rId2"/>
          <a:stretch/>
        </p:blipFill>
        <p:spPr>
          <a:xfrm rot="1730551">
            <a:off x="5013765" y="1464745"/>
            <a:ext cx="346456" cy="278418"/>
          </a:xfrm>
          <a:prstGeom prst="rect">
            <a:avLst/>
          </a:prstGeom>
          <a:ln w="0">
            <a:noFill/>
          </a:ln>
        </p:spPr>
      </p:pic>
      <p:pic>
        <p:nvPicPr>
          <p:cNvPr id="5" name="Graphic 4" descr="Walk with solid fill">
            <a:extLst>
              <a:ext uri="{FF2B5EF4-FFF2-40B4-BE49-F238E27FC236}">
                <a16:creationId xmlns:a16="http://schemas.microsoft.com/office/drawing/2014/main" id="{D122A703-0D9F-F5A0-A77B-9932E900DE4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652451" y="1464406"/>
            <a:ext cx="454605" cy="454605"/>
          </a:xfrm>
          <a:prstGeom prst="rect">
            <a:avLst/>
          </a:prstGeom>
        </p:spPr>
      </p:pic>
      <p:sp>
        <p:nvSpPr>
          <p:cNvPr id="117" name="TextBox 116">
            <a:extLst>
              <a:ext uri="{FF2B5EF4-FFF2-40B4-BE49-F238E27FC236}">
                <a16:creationId xmlns:a16="http://schemas.microsoft.com/office/drawing/2014/main" id="{20CB7B31-E276-E084-F39F-8CBCBC5634A2}"/>
              </a:ext>
            </a:extLst>
          </p:cNvPr>
          <p:cNvSpPr txBox="1"/>
          <p:nvPr/>
        </p:nvSpPr>
        <p:spPr>
          <a:xfrm>
            <a:off x="3457" y="6389012"/>
            <a:ext cx="10435943" cy="430887"/>
          </a:xfrm>
          <a:prstGeom prst="rect">
            <a:avLst/>
          </a:prstGeom>
          <a:noFill/>
        </p:spPr>
        <p:txBody>
          <a:bodyPr wrap="square">
            <a:spAutoFit/>
          </a:bodyPr>
          <a:lstStyle/>
          <a:p>
            <a:r>
              <a:rPr lang="en-GB" sz="1100" noProof="0" dirty="0"/>
              <a:t>J. An et al., "</a:t>
            </a:r>
            <a:r>
              <a:rPr lang="en-GB" sz="1100" b="1" noProof="0" dirty="0"/>
              <a:t>Two-Dimensional Direction-of-Arrival Estimation Using Stacked Intelligent </a:t>
            </a:r>
            <a:r>
              <a:rPr lang="en-GB" sz="1100" b="1" noProof="0" dirty="0" err="1"/>
              <a:t>Metasurfaces</a:t>
            </a:r>
            <a:r>
              <a:rPr lang="en-GB" sz="1100" noProof="0" dirty="0"/>
              <a:t>," in IEEE Journal on Selected Areas in Communications, vol. 42, no. 10, pp. 2786-2802, Oct. 2024.</a:t>
            </a:r>
          </a:p>
        </p:txBody>
      </p:sp>
      <p:sp>
        <p:nvSpPr>
          <p:cNvPr id="208" name="Oval 207">
            <a:extLst>
              <a:ext uri="{FF2B5EF4-FFF2-40B4-BE49-F238E27FC236}">
                <a16:creationId xmlns:a16="http://schemas.microsoft.com/office/drawing/2014/main" id="{C5959093-1437-5593-7034-3FEAE3DBEE63}"/>
              </a:ext>
            </a:extLst>
          </p:cNvPr>
          <p:cNvSpPr/>
          <p:nvPr/>
        </p:nvSpPr>
        <p:spPr>
          <a:xfrm>
            <a:off x="10003464" y="1284828"/>
            <a:ext cx="360000" cy="360000"/>
          </a:xfrm>
          <a:prstGeom prst="ellipse">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noProof="0" dirty="0">
                <a:solidFill>
                  <a:schemeClr val="tx1"/>
                </a:solidFill>
              </a:rPr>
              <a:t>1</a:t>
            </a:r>
          </a:p>
        </p:txBody>
      </p:sp>
      <mc:AlternateContent xmlns:mc="http://schemas.openxmlformats.org/markup-compatibility/2006" xmlns:a14="http://schemas.microsoft.com/office/drawing/2010/main">
        <mc:Choice Requires="a14">
          <p:sp>
            <p:nvSpPr>
              <p:cNvPr id="215" name="TextBox 214">
                <a:extLst>
                  <a:ext uri="{FF2B5EF4-FFF2-40B4-BE49-F238E27FC236}">
                    <a16:creationId xmlns:a16="http://schemas.microsoft.com/office/drawing/2014/main" id="{F0251B42-6EBD-9331-7850-08EBC0945420}"/>
                  </a:ext>
                </a:extLst>
              </p:cNvPr>
              <p:cNvSpPr txBox="1"/>
              <p:nvPr/>
            </p:nvSpPr>
            <p:spPr>
              <a:xfrm>
                <a:off x="3693640" y="831738"/>
                <a:ext cx="4577818" cy="44108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b="1" i="1" noProof="0" smtClean="0">
                          <a:latin typeface="Cambria Math" panose="02040503050406030204" pitchFamily="18" charset="0"/>
                        </a:rPr>
                        <m:t>𝒂</m:t>
                      </m:r>
                      <m:d>
                        <m:dPr>
                          <m:ctrlPr>
                            <a:rPr lang="en-GB" b="0" i="1" noProof="0" smtClean="0">
                              <a:latin typeface="Cambria Math" panose="02040503050406030204" pitchFamily="18" charset="0"/>
                            </a:rPr>
                          </m:ctrlPr>
                        </m:dPr>
                        <m:e>
                          <m:sSub>
                            <m:sSubPr>
                              <m:ctrlPr>
                                <a:rPr lang="en-GB" i="1" noProof="0" smtClean="0">
                                  <a:latin typeface="Cambria Math" panose="02040503050406030204" pitchFamily="18" charset="0"/>
                                </a:rPr>
                              </m:ctrlPr>
                            </m:sSubPr>
                            <m:e>
                              <m:r>
                                <a:rPr lang="en-GB" b="0" i="1" noProof="0" smtClean="0">
                                  <a:latin typeface="Cambria Math" panose="02040503050406030204" pitchFamily="18" charset="0"/>
                                </a:rPr>
                                <m:t>𝜓</m:t>
                              </m:r>
                            </m:e>
                            <m:sub>
                              <m:r>
                                <a:rPr lang="en-GB" b="0" i="1" noProof="0" smtClean="0">
                                  <a:latin typeface="Cambria Math" panose="02040503050406030204" pitchFamily="18" charset="0"/>
                                </a:rPr>
                                <m:t>𝑥</m:t>
                              </m:r>
                            </m:sub>
                          </m:sSub>
                          <m:r>
                            <a:rPr lang="en-GB" b="0" i="1" noProof="0" smtClean="0">
                              <a:latin typeface="Cambria Math" panose="02040503050406030204" pitchFamily="18" charset="0"/>
                            </a:rPr>
                            <m:t>,</m:t>
                          </m:r>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𝜓</m:t>
                              </m:r>
                            </m:e>
                            <m:sub>
                              <m:r>
                                <a:rPr lang="en-GB" b="0" i="1" noProof="0" smtClean="0">
                                  <a:latin typeface="Cambria Math" panose="02040503050406030204" pitchFamily="18" charset="0"/>
                                </a:rPr>
                                <m:t>𝑦</m:t>
                              </m:r>
                            </m:sub>
                          </m:sSub>
                        </m:e>
                      </m:d>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d>
                            <m:dPr>
                              <m:begChr m:val="["/>
                              <m:endChr m:val="]"/>
                              <m:ctrlPr>
                                <a:rPr lang="en-GB" b="0" i="1" noProof="0" smtClean="0">
                                  <a:latin typeface="Cambria Math" panose="02040503050406030204" pitchFamily="18" charset="0"/>
                                </a:rPr>
                              </m:ctrlPr>
                            </m:dPr>
                            <m:e>
                              <m:sSup>
                                <m:sSupPr>
                                  <m:ctrlPr>
                                    <a:rPr lang="en-GB" i="1" noProof="0" smtClean="0">
                                      <a:latin typeface="Cambria Math" panose="02040503050406030204" pitchFamily="18" charset="0"/>
                                    </a:rPr>
                                  </m:ctrlPr>
                                </m:sSupPr>
                                <m:e>
                                  <m:r>
                                    <a:rPr lang="en-GB" i="1" noProof="0" smtClean="0">
                                      <a:latin typeface="Cambria Math" panose="02040503050406030204" pitchFamily="18" charset="0"/>
                                    </a:rPr>
                                    <m:t>𝑒</m:t>
                                  </m:r>
                                </m:e>
                                <m:sup>
                                  <m:r>
                                    <a:rPr lang="en-GB" i="1" noProof="0" smtClean="0">
                                      <a:latin typeface="Cambria Math" panose="02040503050406030204" pitchFamily="18" charset="0"/>
                                    </a:rPr>
                                    <m:t>𝑗</m:t>
                                  </m:r>
                                  <m:sSub>
                                    <m:sSubPr>
                                      <m:ctrlPr>
                                        <a:rPr lang="en-GB" i="1" noProof="0" smtClean="0">
                                          <a:latin typeface="Cambria Math" panose="02040503050406030204" pitchFamily="18" charset="0"/>
                                        </a:rPr>
                                      </m:ctrlPr>
                                    </m:sSubPr>
                                    <m:e>
                                      <m:r>
                                        <a:rPr lang="en-GB" b="0" i="1" noProof="0" smtClean="0">
                                          <a:latin typeface="Cambria Math" panose="02040503050406030204" pitchFamily="18" charset="0"/>
                                        </a:rPr>
                                        <m:t>𝜓</m:t>
                                      </m:r>
                                    </m:e>
                                    <m:sub>
                                      <m:r>
                                        <a:rPr lang="en-GB" i="1" noProof="0" smtClean="0">
                                          <a:latin typeface="Cambria Math" panose="02040503050406030204" pitchFamily="18" charset="0"/>
                                        </a:rPr>
                                        <m:t>𝑥</m:t>
                                      </m:r>
                                    </m:sub>
                                  </m:sSub>
                                  <m:r>
                                    <a:rPr lang="en-GB" i="1" noProof="0" smtClean="0">
                                      <a:latin typeface="Cambria Math" panose="02040503050406030204" pitchFamily="18" charset="0"/>
                                    </a:rPr>
                                    <m:t>(</m:t>
                                  </m:r>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𝑛</m:t>
                                      </m:r>
                                    </m:e>
                                    <m:sub>
                                      <m:r>
                                        <a:rPr lang="en-GB" i="1" noProof="0" smtClean="0">
                                          <a:latin typeface="Cambria Math" panose="02040503050406030204" pitchFamily="18" charset="0"/>
                                        </a:rPr>
                                        <m:t>𝑥</m:t>
                                      </m:r>
                                    </m:sub>
                                  </m:sSub>
                                  <m:r>
                                    <a:rPr lang="en-GB" i="1" noProof="0" smtClean="0">
                                      <a:latin typeface="Cambria Math" panose="02040503050406030204" pitchFamily="18" charset="0"/>
                                    </a:rPr>
                                    <m:t>−1)</m:t>
                                  </m:r>
                                </m:sup>
                              </m:sSup>
                            </m:e>
                          </m:d>
                          <m:r>
                            <a:rPr lang="en-GB" b="0" i="1" noProof="0" smtClean="0">
                              <a:latin typeface="Cambria Math" panose="02040503050406030204" pitchFamily="18" charset="0"/>
                            </a:rPr>
                            <m:t>⊗</m:t>
                          </m:r>
                          <m:d>
                            <m:dPr>
                              <m:begChr m:val="["/>
                              <m:endChr m:val="]"/>
                              <m:ctrlPr>
                                <a:rPr lang="en-GB" i="1" noProof="0" smtClean="0">
                                  <a:latin typeface="Cambria Math" panose="02040503050406030204" pitchFamily="18" charset="0"/>
                                </a:rPr>
                              </m:ctrlPr>
                            </m:dPr>
                            <m:e>
                              <m:sSup>
                                <m:sSupPr>
                                  <m:ctrlPr>
                                    <a:rPr lang="en-GB" i="1" noProof="0" smtClean="0">
                                      <a:latin typeface="Cambria Math" panose="02040503050406030204" pitchFamily="18" charset="0"/>
                                    </a:rPr>
                                  </m:ctrlPr>
                                </m:sSupPr>
                                <m:e>
                                  <m:r>
                                    <a:rPr lang="en-GB" i="1" noProof="0" smtClean="0">
                                      <a:latin typeface="Cambria Math" panose="02040503050406030204" pitchFamily="18" charset="0"/>
                                    </a:rPr>
                                    <m:t>𝑒</m:t>
                                  </m:r>
                                </m:e>
                                <m:sup>
                                  <m:r>
                                    <a:rPr lang="en-GB" i="1" noProof="0" smtClean="0">
                                      <a:latin typeface="Cambria Math" panose="02040503050406030204" pitchFamily="18" charset="0"/>
                                    </a:rPr>
                                    <m:t>𝑗</m:t>
                                  </m:r>
                                  <m:sSub>
                                    <m:sSubPr>
                                      <m:ctrlPr>
                                        <a:rPr lang="en-GB" i="1" noProof="0" smtClean="0">
                                          <a:latin typeface="Cambria Math" panose="02040503050406030204" pitchFamily="18" charset="0"/>
                                        </a:rPr>
                                      </m:ctrlPr>
                                    </m:sSubPr>
                                    <m:e>
                                      <m:r>
                                        <a:rPr lang="en-GB" b="0" i="1" noProof="0" smtClean="0">
                                          <a:latin typeface="Cambria Math" panose="02040503050406030204" pitchFamily="18" charset="0"/>
                                        </a:rPr>
                                        <m:t>𝜓</m:t>
                                      </m:r>
                                    </m:e>
                                    <m:sub>
                                      <m:r>
                                        <a:rPr lang="en-GB" b="0" i="1" noProof="0" smtClean="0">
                                          <a:latin typeface="Cambria Math" panose="02040503050406030204" pitchFamily="18" charset="0"/>
                                        </a:rPr>
                                        <m:t>𝑦</m:t>
                                      </m:r>
                                    </m:sub>
                                  </m:sSub>
                                  <m:r>
                                    <a:rPr lang="en-GB" i="1" noProof="0" smtClean="0">
                                      <a:latin typeface="Cambria Math" panose="02040503050406030204" pitchFamily="18" charset="0"/>
                                    </a:rPr>
                                    <m:t>(</m:t>
                                  </m:r>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𝑛</m:t>
                                      </m:r>
                                    </m:e>
                                    <m:sub>
                                      <m:r>
                                        <a:rPr lang="en-GB" b="0" i="1" noProof="0" smtClean="0">
                                          <a:latin typeface="Cambria Math" panose="02040503050406030204" pitchFamily="18" charset="0"/>
                                        </a:rPr>
                                        <m:t>𝑦</m:t>
                                      </m:r>
                                    </m:sub>
                                  </m:sSub>
                                  <m:r>
                                    <a:rPr lang="en-GB" i="1" noProof="0" smtClean="0">
                                      <a:latin typeface="Cambria Math" panose="02040503050406030204" pitchFamily="18" charset="0"/>
                                    </a:rPr>
                                    <m:t>−1)</m:t>
                                  </m:r>
                                </m:sup>
                              </m:sSup>
                            </m:e>
                          </m:d>
                        </m:e>
                        <m:sub>
                          <m:r>
                            <a:rPr lang="en-GB" b="0" i="1" noProof="0" smtClean="0">
                              <a:latin typeface="Cambria Math" panose="02040503050406030204" pitchFamily="18" charset="0"/>
                            </a:rPr>
                            <m:t>𝑁</m:t>
                          </m:r>
                          <m:r>
                            <a:rPr lang="en-GB" b="0" i="1" noProof="0" smtClean="0">
                              <a:latin typeface="Cambria Math" panose="02040503050406030204" pitchFamily="18" charset="0"/>
                              <a:ea typeface="Cambria Math" panose="02040503050406030204" pitchFamily="18" charset="0"/>
                            </a:rPr>
                            <m:t>×1</m:t>
                          </m:r>
                        </m:sub>
                      </m:sSub>
                    </m:oMath>
                  </m:oMathPara>
                </a14:m>
                <a:endParaRPr lang="en-GB" noProof="0" dirty="0"/>
              </a:p>
            </p:txBody>
          </p:sp>
        </mc:Choice>
        <mc:Fallback xmlns="">
          <p:sp>
            <p:nvSpPr>
              <p:cNvPr id="215" name="TextBox 214">
                <a:extLst>
                  <a:ext uri="{FF2B5EF4-FFF2-40B4-BE49-F238E27FC236}">
                    <a16:creationId xmlns:a16="http://schemas.microsoft.com/office/drawing/2014/main" id="{F0251B42-6EBD-9331-7850-08EBC0945420}"/>
                  </a:ext>
                </a:extLst>
              </p:cNvPr>
              <p:cNvSpPr txBox="1">
                <a:spLocks noRot="1" noChangeAspect="1" noMove="1" noResize="1" noEditPoints="1" noAdjustHandles="1" noChangeArrowheads="1" noChangeShapeType="1" noTextEdit="1"/>
              </p:cNvSpPr>
              <p:nvPr/>
            </p:nvSpPr>
            <p:spPr>
              <a:xfrm>
                <a:off x="3693640" y="831738"/>
                <a:ext cx="4577818" cy="441083"/>
              </a:xfrm>
              <a:prstGeom prst="rect">
                <a:avLst/>
              </a:prstGeom>
              <a:blipFill>
                <a:blip r:embed="rId5"/>
                <a:stretch>
                  <a:fillRect b="-2740"/>
                </a:stretch>
              </a:blipFill>
            </p:spPr>
            <p:txBody>
              <a:bodyPr/>
              <a:lstStyle/>
              <a:p>
                <a:r>
                  <a:rPr lang="LID4096">
                    <a:noFill/>
                  </a:rPr>
                  <a:t> </a:t>
                </a:r>
              </a:p>
            </p:txBody>
          </p:sp>
        </mc:Fallback>
      </mc:AlternateContent>
      <p:cxnSp>
        <p:nvCxnSpPr>
          <p:cNvPr id="217" name="Connector: Elbow 216">
            <a:extLst>
              <a:ext uri="{FF2B5EF4-FFF2-40B4-BE49-F238E27FC236}">
                <a16:creationId xmlns:a16="http://schemas.microsoft.com/office/drawing/2014/main" id="{C7562FBD-263A-66FE-E876-A61E28FAB34D}"/>
              </a:ext>
            </a:extLst>
          </p:cNvPr>
          <p:cNvCxnSpPr>
            <a:cxnSpLocks/>
            <a:stCxn id="16" idx="0"/>
            <a:endCxn id="122" idx="3"/>
          </p:cNvCxnSpPr>
          <p:nvPr/>
        </p:nvCxnSpPr>
        <p:spPr>
          <a:xfrm rot="16200000" flipV="1">
            <a:off x="8319802" y="1164330"/>
            <a:ext cx="1207730" cy="850612"/>
          </a:xfrm>
          <a:prstGeom prst="bentConnector2">
            <a:avLst/>
          </a:prstGeom>
          <a:ln>
            <a:headEnd type="triangle" w="lg" len="lg"/>
            <a:tailEnd type="none" w="lg" len="lg"/>
          </a:ln>
        </p:spPr>
        <p:style>
          <a:lnRef idx="1">
            <a:schemeClr val="accent1"/>
          </a:lnRef>
          <a:fillRef idx="0">
            <a:schemeClr val="accent1"/>
          </a:fillRef>
          <a:effectRef idx="0">
            <a:schemeClr val="accent1"/>
          </a:effectRef>
          <a:fontRef idx="minor">
            <a:schemeClr val="tx1"/>
          </a:fontRef>
        </p:style>
      </p:cxnSp>
      <p:sp>
        <p:nvSpPr>
          <p:cNvPr id="219" name="Slide Number Placeholder 218">
            <a:extLst>
              <a:ext uri="{FF2B5EF4-FFF2-40B4-BE49-F238E27FC236}">
                <a16:creationId xmlns:a16="http://schemas.microsoft.com/office/drawing/2014/main" id="{B1F9FFE4-2C77-549C-C215-224D5B3478BD}"/>
              </a:ext>
            </a:extLst>
          </p:cNvPr>
          <p:cNvSpPr>
            <a:spLocks noGrp="1"/>
          </p:cNvSpPr>
          <p:nvPr>
            <p:ph type="sldNum" idx="3"/>
          </p:nvPr>
        </p:nvSpPr>
        <p:spPr>
          <a:xfrm>
            <a:off x="11012296" y="6356520"/>
            <a:ext cx="341024" cy="364680"/>
          </a:xfrm>
        </p:spPr>
        <p:txBody>
          <a:bodyPr/>
          <a:lstStyle/>
          <a:p>
            <a:fld id="{C932A77E-96FA-4D0D-9FF9-7EEFED12E590}" type="slidenum">
              <a:rPr lang="en-GB" sz="1600" noProof="0" smtClean="0"/>
              <a:t>45</a:t>
            </a:fld>
            <a:endParaRPr lang="en-GB" sz="1600" noProof="0" dirty="0"/>
          </a:p>
        </p:txBody>
      </p:sp>
      <mc:AlternateContent xmlns:mc="http://schemas.openxmlformats.org/markup-compatibility/2006" xmlns:a14="http://schemas.microsoft.com/office/drawing/2010/main">
        <mc:Choice Requires="a14">
          <p:sp>
            <p:nvSpPr>
              <p:cNvPr id="227" name="TextBox 226">
                <a:extLst>
                  <a:ext uri="{FF2B5EF4-FFF2-40B4-BE49-F238E27FC236}">
                    <a16:creationId xmlns:a16="http://schemas.microsoft.com/office/drawing/2014/main" id="{C2B62D73-18FD-3D29-FE04-815675B5EFD4}"/>
                  </a:ext>
                </a:extLst>
              </p:cNvPr>
              <p:cNvSpPr txBox="1"/>
              <p:nvPr/>
            </p:nvSpPr>
            <p:spPr>
              <a:xfrm>
                <a:off x="4760388" y="5672801"/>
                <a:ext cx="2772041" cy="45570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GB" b="0" i="1" noProof="0" smtClean="0">
                              <a:latin typeface="Cambria Math" panose="02040503050406030204" pitchFamily="18" charset="0"/>
                            </a:rPr>
                          </m:ctrlPr>
                        </m:dPr>
                        <m:e>
                          <m:acc>
                            <m:accPr>
                              <m:chr m:val="̂"/>
                              <m:ctrlPr>
                                <a:rPr lang="en-GB" i="1" noProof="0" smtClean="0">
                                  <a:latin typeface="Cambria Math" panose="02040503050406030204" pitchFamily="18" charset="0"/>
                                </a:rPr>
                              </m:ctrlPr>
                            </m:accPr>
                            <m:e>
                              <m:r>
                                <a:rPr lang="en-GB" i="1" noProof="0" smtClean="0">
                                  <a:latin typeface="Cambria Math" panose="02040503050406030204" pitchFamily="18" charset="0"/>
                                  <a:ea typeface="Cambria Math" panose="02040503050406030204" pitchFamily="18" charset="0"/>
                                </a:rPr>
                                <m:t>𝜑</m:t>
                              </m:r>
                            </m:e>
                          </m:acc>
                          <m:r>
                            <a:rPr lang="en-GB" b="0" i="1" noProof="0" smtClean="0">
                              <a:latin typeface="Cambria Math" panose="02040503050406030204" pitchFamily="18" charset="0"/>
                            </a:rPr>
                            <m:t>,</m:t>
                          </m:r>
                          <m:acc>
                            <m:accPr>
                              <m:chr m:val="̂"/>
                              <m:ctrlPr>
                                <a:rPr lang="en-GB" i="1" noProof="0">
                                  <a:latin typeface="Cambria Math" panose="02040503050406030204" pitchFamily="18" charset="0"/>
                                </a:rPr>
                              </m:ctrlPr>
                            </m:accPr>
                            <m:e>
                              <m:r>
                                <a:rPr lang="en-GB" i="1" noProof="0" smtClean="0">
                                  <a:latin typeface="Cambria Math" panose="02040503050406030204" pitchFamily="18" charset="0"/>
                                  <a:ea typeface="Cambria Math" panose="02040503050406030204" pitchFamily="18" charset="0"/>
                                </a:rPr>
                                <m:t>𝜗</m:t>
                              </m:r>
                            </m:e>
                          </m:acc>
                        </m:e>
                      </m:d>
                      <m:r>
                        <a:rPr lang="en-GB" b="0" i="1" noProof="0" smtClean="0">
                          <a:latin typeface="Cambria Math" panose="02040503050406030204" pitchFamily="18" charset="0"/>
                          <a:ea typeface="Cambria Math" panose="02040503050406030204" pitchFamily="18" charset="0"/>
                        </a:rPr>
                        <m:t>=</m:t>
                      </m:r>
                      <m:r>
                        <a:rPr lang="en-GB" b="0" i="1" noProof="0" smtClean="0">
                          <a:latin typeface="Cambria Math" panose="02040503050406030204" pitchFamily="18" charset="0"/>
                          <a:ea typeface="Cambria Math" panose="02040503050406030204" pitchFamily="18" charset="0"/>
                        </a:rPr>
                        <m:t>𝑓</m:t>
                      </m:r>
                      <m:d>
                        <m:dPr>
                          <m:ctrlPr>
                            <a:rPr lang="en-GB" b="0" i="1" noProof="0" smtClean="0">
                              <a:latin typeface="Cambria Math" panose="02040503050406030204" pitchFamily="18" charset="0"/>
                              <a:ea typeface="Cambria Math" panose="02040503050406030204" pitchFamily="18" charset="0"/>
                            </a:rPr>
                          </m:ctrlPr>
                        </m:dPr>
                        <m:e>
                          <m:func>
                            <m:funcPr>
                              <m:ctrlPr>
                                <a:rPr lang="en-GB" i="1" noProof="0" smtClean="0">
                                  <a:latin typeface="Cambria Math" panose="02040503050406030204" pitchFamily="18" charset="0"/>
                                  <a:ea typeface="Cambria Math" panose="02040503050406030204" pitchFamily="18" charset="0"/>
                                </a:rPr>
                              </m:ctrlPr>
                            </m:funcPr>
                            <m:fName>
                              <m:limLow>
                                <m:limLowPr>
                                  <m:ctrlPr>
                                    <a:rPr lang="en-GB" i="1" noProof="0" smtClean="0">
                                      <a:latin typeface="Cambria Math" panose="02040503050406030204" pitchFamily="18" charset="0"/>
                                      <a:ea typeface="Cambria Math" panose="02040503050406030204" pitchFamily="18" charset="0"/>
                                    </a:rPr>
                                  </m:ctrlPr>
                                </m:limLowPr>
                                <m:e>
                                  <m:r>
                                    <m:rPr>
                                      <m:sty m:val="p"/>
                                    </m:rPr>
                                    <a:rPr lang="en-GB" b="0" i="0" noProof="0" smtClean="0">
                                      <a:latin typeface="Cambria Math" panose="02040503050406030204" pitchFamily="18" charset="0"/>
                                      <a:ea typeface="Cambria Math" panose="02040503050406030204" pitchFamily="18" charset="0"/>
                                    </a:rPr>
                                    <m:t>arg</m:t>
                                  </m:r>
                                  <m:r>
                                    <a:rPr lang="en-GB" b="0" i="0" noProof="0" smtClean="0">
                                      <a:latin typeface="Cambria Math" panose="02040503050406030204" pitchFamily="18" charset="0"/>
                                      <a:ea typeface="Cambria Math" panose="02040503050406030204" pitchFamily="18" charset="0"/>
                                    </a:rPr>
                                    <m:t> </m:t>
                                  </m:r>
                                  <m:r>
                                    <m:rPr>
                                      <m:sty m:val="p"/>
                                    </m:rPr>
                                    <a:rPr lang="en-GB" noProof="0" smtClean="0">
                                      <a:latin typeface="Cambria Math" panose="02040503050406030204" pitchFamily="18" charset="0"/>
                                      <a:ea typeface="Cambria Math" panose="02040503050406030204" pitchFamily="18" charset="0"/>
                                    </a:rPr>
                                    <m:t>max</m:t>
                                  </m:r>
                                </m:e>
                                <m:lim>
                                  <m:r>
                                    <a:rPr lang="en-GB" b="0" i="1" noProof="0" smtClean="0">
                                      <a:latin typeface="Cambria Math" panose="02040503050406030204" pitchFamily="18" charset="0"/>
                                      <a:ea typeface="Cambria Math" panose="02040503050406030204" pitchFamily="18" charset="0"/>
                                    </a:rPr>
                                    <m:t>𝑛</m:t>
                                  </m:r>
                                  <m:r>
                                    <a:rPr lang="en-GB" b="0" i="1" noProof="0" smtClean="0">
                                      <a:latin typeface="Cambria Math" panose="02040503050406030204" pitchFamily="18" charset="0"/>
                                      <a:ea typeface="Cambria Math" panose="02040503050406030204" pitchFamily="18" charset="0"/>
                                    </a:rPr>
                                    <m:t>,</m:t>
                                  </m:r>
                                  <m:r>
                                    <a:rPr lang="en-GB" b="0" i="1" noProof="0" smtClean="0">
                                      <a:latin typeface="Cambria Math" panose="02040503050406030204" pitchFamily="18" charset="0"/>
                                      <a:ea typeface="Cambria Math" panose="02040503050406030204" pitchFamily="18" charset="0"/>
                                    </a:rPr>
                                    <m:t>𝑡</m:t>
                                  </m:r>
                                </m:lim>
                              </m:limLow>
                            </m:fName>
                            <m:e>
                              <m:r>
                                <a:rPr lang="en-GB" i="1" noProof="0" smtClean="0">
                                  <a:latin typeface="Cambria Math" panose="02040503050406030204" pitchFamily="18" charset="0"/>
                                </a:rPr>
                                <m:t>𝑟</m:t>
                              </m:r>
                              <m:r>
                                <a:rPr lang="en-GB" i="1" noProof="0" smtClean="0">
                                  <a:latin typeface="Cambria Math" panose="02040503050406030204" pitchFamily="18" charset="0"/>
                                </a:rPr>
                                <m:t>(</m:t>
                              </m:r>
                              <m:r>
                                <a:rPr lang="en-GB" i="1" noProof="0" smtClean="0">
                                  <a:latin typeface="Cambria Math" panose="02040503050406030204" pitchFamily="18" charset="0"/>
                                </a:rPr>
                                <m:t>𝑛</m:t>
                              </m:r>
                              <m:r>
                                <a:rPr lang="en-GB" i="1" noProof="0" smtClean="0">
                                  <a:latin typeface="Cambria Math" panose="02040503050406030204" pitchFamily="18" charset="0"/>
                                </a:rPr>
                                <m:t>,</m:t>
                              </m:r>
                              <m:r>
                                <a:rPr lang="en-GB" i="1" noProof="0" smtClean="0">
                                  <a:latin typeface="Cambria Math" panose="02040503050406030204" pitchFamily="18" charset="0"/>
                                </a:rPr>
                                <m:t>𝑡</m:t>
                              </m:r>
                              <m:r>
                                <a:rPr lang="en-GB" i="1" noProof="0" smtClean="0">
                                  <a:latin typeface="Cambria Math" panose="02040503050406030204" pitchFamily="18" charset="0"/>
                                </a:rPr>
                                <m:t>)</m:t>
                              </m:r>
                            </m:e>
                          </m:func>
                        </m:e>
                      </m:d>
                    </m:oMath>
                  </m:oMathPara>
                </a14:m>
                <a:endParaRPr lang="en-GB" noProof="0" dirty="0"/>
              </a:p>
            </p:txBody>
          </p:sp>
        </mc:Choice>
        <mc:Fallback xmlns="">
          <p:sp>
            <p:nvSpPr>
              <p:cNvPr id="227" name="TextBox 226">
                <a:extLst>
                  <a:ext uri="{FF2B5EF4-FFF2-40B4-BE49-F238E27FC236}">
                    <a16:creationId xmlns:a16="http://schemas.microsoft.com/office/drawing/2014/main" id="{C2B62D73-18FD-3D29-FE04-815675B5EFD4}"/>
                  </a:ext>
                </a:extLst>
              </p:cNvPr>
              <p:cNvSpPr txBox="1">
                <a:spLocks noRot="1" noChangeAspect="1" noMove="1" noResize="1" noEditPoints="1" noAdjustHandles="1" noChangeArrowheads="1" noChangeShapeType="1" noTextEdit="1"/>
              </p:cNvSpPr>
              <p:nvPr/>
            </p:nvSpPr>
            <p:spPr>
              <a:xfrm>
                <a:off x="4760388" y="5672801"/>
                <a:ext cx="2772041" cy="455702"/>
              </a:xfrm>
              <a:prstGeom prst="rect">
                <a:avLst/>
              </a:prstGeom>
              <a:blipFill>
                <a:blip r:embed="rId6"/>
                <a:stretch>
                  <a:fillRect t="-14865" b="-6757"/>
                </a:stretch>
              </a:blipFill>
            </p:spPr>
            <p:txBody>
              <a:bodyPr/>
              <a:lstStyle/>
              <a:p>
                <a:r>
                  <a:rPr lang="LID4096">
                    <a:noFill/>
                  </a:rPr>
                  <a:t> </a:t>
                </a:r>
              </a:p>
            </p:txBody>
          </p:sp>
        </mc:Fallback>
      </mc:AlternateContent>
      <p:sp>
        <p:nvSpPr>
          <p:cNvPr id="228" name="Rectangle 227">
            <a:extLst>
              <a:ext uri="{FF2B5EF4-FFF2-40B4-BE49-F238E27FC236}">
                <a16:creationId xmlns:a16="http://schemas.microsoft.com/office/drawing/2014/main" id="{515C61E2-5E51-EF29-C91D-FAE019D9423E}"/>
              </a:ext>
            </a:extLst>
          </p:cNvPr>
          <p:cNvSpPr/>
          <p:nvPr/>
        </p:nvSpPr>
        <p:spPr>
          <a:xfrm>
            <a:off x="4709069" y="5632229"/>
            <a:ext cx="2895697" cy="558602"/>
          </a:xfrm>
          <a:prstGeom prst="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cxnSp>
        <p:nvCxnSpPr>
          <p:cNvPr id="234" name="Straight Arrow Connector 233">
            <a:extLst>
              <a:ext uri="{FF2B5EF4-FFF2-40B4-BE49-F238E27FC236}">
                <a16:creationId xmlns:a16="http://schemas.microsoft.com/office/drawing/2014/main" id="{03F6AD13-B530-2CA6-968F-E6AEC1C56C17}"/>
              </a:ext>
            </a:extLst>
          </p:cNvPr>
          <p:cNvCxnSpPr/>
          <p:nvPr/>
        </p:nvCxnSpPr>
        <p:spPr>
          <a:xfrm>
            <a:off x="6146408" y="5302936"/>
            <a:ext cx="0" cy="285986"/>
          </a:xfrm>
          <a:prstGeom prst="straightConnector1">
            <a:avLst/>
          </a:prstGeom>
          <a:ln>
            <a:tailEnd type="triangle" w="lg" len="lg"/>
          </a:ln>
        </p:spPr>
        <p:style>
          <a:lnRef idx="1">
            <a:schemeClr val="accent1"/>
          </a:lnRef>
          <a:fillRef idx="0">
            <a:schemeClr val="accent1"/>
          </a:fillRef>
          <a:effectRef idx="0">
            <a:schemeClr val="accent1"/>
          </a:effectRef>
          <a:fontRef idx="minor">
            <a:schemeClr val="tx1"/>
          </a:fontRef>
        </p:style>
      </p:cxnSp>
      <p:cxnSp>
        <p:nvCxnSpPr>
          <p:cNvPr id="2" name="Straight Arrow Connector 1">
            <a:extLst>
              <a:ext uri="{FF2B5EF4-FFF2-40B4-BE49-F238E27FC236}">
                <a16:creationId xmlns:a16="http://schemas.microsoft.com/office/drawing/2014/main" id="{600CCA94-A359-4FCD-C3F5-F7B09D5E4B08}"/>
              </a:ext>
            </a:extLst>
          </p:cNvPr>
          <p:cNvCxnSpPr>
            <a:cxnSpLocks/>
          </p:cNvCxnSpPr>
          <p:nvPr/>
        </p:nvCxnSpPr>
        <p:spPr>
          <a:xfrm>
            <a:off x="220408" y="3725512"/>
            <a:ext cx="3672000" cy="0"/>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15BF97A4-0A0F-4BC8-F827-9C2D4D580591}"/>
                  </a:ext>
                </a:extLst>
              </p:cNvPr>
              <p:cNvSpPr txBox="1"/>
              <p:nvPr/>
            </p:nvSpPr>
            <p:spPr>
              <a:xfrm>
                <a:off x="3792763" y="3834925"/>
                <a:ext cx="16113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rPr>
                        <m:t>𝑡</m:t>
                      </m:r>
                    </m:oMath>
                  </m:oMathPara>
                </a14:m>
                <a:endParaRPr lang="en-GB" noProof="0" dirty="0"/>
              </a:p>
            </p:txBody>
          </p:sp>
        </mc:Choice>
        <mc:Fallback xmlns="">
          <p:sp>
            <p:nvSpPr>
              <p:cNvPr id="4" name="TextBox 3">
                <a:extLst>
                  <a:ext uri="{FF2B5EF4-FFF2-40B4-BE49-F238E27FC236}">
                    <a16:creationId xmlns:a16="http://schemas.microsoft.com/office/drawing/2014/main" id="{15BF97A4-0A0F-4BC8-F827-9C2D4D580591}"/>
                  </a:ext>
                </a:extLst>
              </p:cNvPr>
              <p:cNvSpPr txBox="1">
                <a:spLocks noRot="1" noChangeAspect="1" noMove="1" noResize="1" noEditPoints="1" noAdjustHandles="1" noChangeArrowheads="1" noChangeShapeType="1" noTextEdit="1"/>
              </p:cNvSpPr>
              <p:nvPr/>
            </p:nvSpPr>
            <p:spPr>
              <a:xfrm>
                <a:off x="3792763" y="3834925"/>
                <a:ext cx="161133" cy="276999"/>
              </a:xfrm>
              <a:prstGeom prst="rect">
                <a:avLst/>
              </a:prstGeom>
              <a:blipFill>
                <a:blip r:embed="rId7"/>
                <a:stretch>
                  <a:fillRect l="-25926" r="-22222" b="-6522"/>
                </a:stretch>
              </a:blipFill>
            </p:spPr>
            <p:txBody>
              <a:bodyPr/>
              <a:lstStyle/>
              <a:p>
                <a:r>
                  <a:rPr lang="LID4096">
                    <a:noFill/>
                  </a:rPr>
                  <a:t> </a:t>
                </a:r>
              </a:p>
            </p:txBody>
          </p:sp>
        </mc:Fallback>
      </mc:AlternateContent>
      <p:sp>
        <p:nvSpPr>
          <p:cNvPr id="7" name="Rectangle: Rounded Corners 6">
            <a:extLst>
              <a:ext uri="{FF2B5EF4-FFF2-40B4-BE49-F238E27FC236}">
                <a16:creationId xmlns:a16="http://schemas.microsoft.com/office/drawing/2014/main" id="{76FE3AE3-688D-07C0-B05F-60A39B0C24F7}"/>
              </a:ext>
            </a:extLst>
          </p:cNvPr>
          <p:cNvSpPr/>
          <p:nvPr/>
        </p:nvSpPr>
        <p:spPr>
          <a:xfrm>
            <a:off x="239175" y="3264542"/>
            <a:ext cx="714286"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6FDBA3FA-C824-31F7-BF90-F0AAAE4359A4}"/>
                  </a:ext>
                </a:extLst>
              </p:cNvPr>
              <p:cNvSpPr txBox="1"/>
              <p:nvPr/>
            </p:nvSpPr>
            <p:spPr>
              <a:xfrm>
                <a:off x="198535" y="3267250"/>
                <a:ext cx="79302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𝑡</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oMath>
                  </m:oMathPara>
                </a14:m>
                <a:endParaRPr lang="en-GB" noProof="0" dirty="0"/>
              </a:p>
            </p:txBody>
          </p:sp>
        </mc:Choice>
        <mc:Fallback xmlns="">
          <p:sp>
            <p:nvSpPr>
              <p:cNvPr id="8" name="TextBox 7">
                <a:extLst>
                  <a:ext uri="{FF2B5EF4-FFF2-40B4-BE49-F238E27FC236}">
                    <a16:creationId xmlns:a16="http://schemas.microsoft.com/office/drawing/2014/main" id="{6FDBA3FA-C824-31F7-BF90-F0AAAE4359A4}"/>
                  </a:ext>
                </a:extLst>
              </p:cNvPr>
              <p:cNvSpPr txBox="1">
                <a:spLocks noRot="1" noChangeAspect="1" noMove="1" noResize="1" noEditPoints="1" noAdjustHandles="1" noChangeArrowheads="1" noChangeShapeType="1" noTextEdit="1"/>
              </p:cNvSpPr>
              <p:nvPr/>
            </p:nvSpPr>
            <p:spPr>
              <a:xfrm>
                <a:off x="198535" y="3267250"/>
                <a:ext cx="793026" cy="369332"/>
              </a:xfrm>
              <a:prstGeom prst="rect">
                <a:avLst/>
              </a:prstGeom>
              <a:blipFill>
                <a:blip r:embed="rId8"/>
                <a:stretch>
                  <a:fillRect r="-6923" b="-13115"/>
                </a:stretch>
              </a:blipFill>
            </p:spPr>
            <p:txBody>
              <a:bodyPr/>
              <a:lstStyle/>
              <a:p>
                <a:r>
                  <a:rPr lang="LID4096">
                    <a:noFill/>
                  </a:rPr>
                  <a:t> </a:t>
                </a:r>
              </a:p>
            </p:txBody>
          </p:sp>
        </mc:Fallback>
      </mc:AlternateContent>
      <p:sp>
        <p:nvSpPr>
          <p:cNvPr id="9" name="Rectangle: Rounded Corners 8">
            <a:extLst>
              <a:ext uri="{FF2B5EF4-FFF2-40B4-BE49-F238E27FC236}">
                <a16:creationId xmlns:a16="http://schemas.microsoft.com/office/drawing/2014/main" id="{CE18D35E-391E-7CDD-DA24-ED62D458C7C5}"/>
              </a:ext>
            </a:extLst>
          </p:cNvPr>
          <p:cNvSpPr/>
          <p:nvPr/>
        </p:nvSpPr>
        <p:spPr>
          <a:xfrm>
            <a:off x="1045888" y="3266068"/>
            <a:ext cx="714286"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0D593F9B-E8D1-65E1-B9F4-FD714D7B7620}"/>
                  </a:ext>
                </a:extLst>
              </p:cNvPr>
              <p:cNvSpPr txBox="1"/>
              <p:nvPr/>
            </p:nvSpPr>
            <p:spPr>
              <a:xfrm>
                <a:off x="1005248" y="3268776"/>
                <a:ext cx="79302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𝑡</m:t>
                          </m:r>
                        </m:e>
                        <m:sub>
                          <m:r>
                            <a:rPr lang="en-GB" b="0" i="1" noProof="0" smtClean="0">
                              <a:latin typeface="Cambria Math" panose="02040503050406030204" pitchFamily="18" charset="0"/>
                            </a:rPr>
                            <m:t>1</m:t>
                          </m:r>
                        </m:sub>
                      </m:sSub>
                      <m:r>
                        <a:rPr lang="en-GB" b="0" i="1" noProof="0" smtClean="0">
                          <a:latin typeface="Cambria Math" panose="02040503050406030204" pitchFamily="18" charset="0"/>
                        </a:rPr>
                        <m:t>)</m:t>
                      </m:r>
                    </m:oMath>
                  </m:oMathPara>
                </a14:m>
                <a:endParaRPr lang="en-GB" noProof="0" dirty="0"/>
              </a:p>
            </p:txBody>
          </p:sp>
        </mc:Choice>
        <mc:Fallback xmlns="">
          <p:sp>
            <p:nvSpPr>
              <p:cNvPr id="10" name="TextBox 9">
                <a:extLst>
                  <a:ext uri="{FF2B5EF4-FFF2-40B4-BE49-F238E27FC236}">
                    <a16:creationId xmlns:a16="http://schemas.microsoft.com/office/drawing/2014/main" id="{0D593F9B-E8D1-65E1-B9F4-FD714D7B7620}"/>
                  </a:ext>
                </a:extLst>
              </p:cNvPr>
              <p:cNvSpPr txBox="1">
                <a:spLocks noRot="1" noChangeAspect="1" noMove="1" noResize="1" noEditPoints="1" noAdjustHandles="1" noChangeArrowheads="1" noChangeShapeType="1" noTextEdit="1"/>
              </p:cNvSpPr>
              <p:nvPr/>
            </p:nvSpPr>
            <p:spPr>
              <a:xfrm>
                <a:off x="1005248" y="3268776"/>
                <a:ext cx="793026" cy="369332"/>
              </a:xfrm>
              <a:prstGeom prst="rect">
                <a:avLst/>
              </a:prstGeom>
              <a:blipFill>
                <a:blip r:embed="rId9"/>
                <a:stretch>
                  <a:fillRect r="-6923" b="-14754"/>
                </a:stretch>
              </a:blipFill>
            </p:spPr>
            <p:txBody>
              <a:bodyPr/>
              <a:lstStyle/>
              <a:p>
                <a:r>
                  <a:rPr lang="LID4096">
                    <a:noFill/>
                  </a:rPr>
                  <a:t> </a:t>
                </a:r>
              </a:p>
            </p:txBody>
          </p:sp>
        </mc:Fallback>
      </mc:AlternateContent>
      <p:sp>
        <p:nvSpPr>
          <p:cNvPr id="11" name="Rectangle: Rounded Corners 10">
            <a:extLst>
              <a:ext uri="{FF2B5EF4-FFF2-40B4-BE49-F238E27FC236}">
                <a16:creationId xmlns:a16="http://schemas.microsoft.com/office/drawing/2014/main" id="{43A4CE5B-3227-D2DD-76A0-509740572621}"/>
              </a:ext>
            </a:extLst>
          </p:cNvPr>
          <p:cNvSpPr/>
          <p:nvPr/>
        </p:nvSpPr>
        <p:spPr>
          <a:xfrm>
            <a:off x="1811242" y="3266068"/>
            <a:ext cx="714286"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F875D85E-D45F-DC52-40A1-F1591D740F19}"/>
                  </a:ext>
                </a:extLst>
              </p:cNvPr>
              <p:cNvSpPr txBox="1"/>
              <p:nvPr/>
            </p:nvSpPr>
            <p:spPr>
              <a:xfrm>
                <a:off x="1770602" y="3268776"/>
                <a:ext cx="79302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𝑡</m:t>
                          </m:r>
                        </m:e>
                        <m:sub>
                          <m:r>
                            <a:rPr lang="en-GB" b="0" i="1" noProof="0" smtClean="0">
                              <a:latin typeface="Cambria Math" panose="02040503050406030204" pitchFamily="18" charset="0"/>
                            </a:rPr>
                            <m:t>2</m:t>
                          </m:r>
                        </m:sub>
                      </m:sSub>
                      <m:r>
                        <a:rPr lang="en-GB" b="0" i="1" noProof="0" smtClean="0">
                          <a:latin typeface="Cambria Math" panose="02040503050406030204" pitchFamily="18" charset="0"/>
                        </a:rPr>
                        <m:t>)</m:t>
                      </m:r>
                    </m:oMath>
                  </m:oMathPara>
                </a14:m>
                <a:endParaRPr lang="en-GB" noProof="0" dirty="0"/>
              </a:p>
            </p:txBody>
          </p:sp>
        </mc:Choice>
        <mc:Fallback xmlns="">
          <p:sp>
            <p:nvSpPr>
              <p:cNvPr id="12" name="TextBox 11">
                <a:extLst>
                  <a:ext uri="{FF2B5EF4-FFF2-40B4-BE49-F238E27FC236}">
                    <a16:creationId xmlns:a16="http://schemas.microsoft.com/office/drawing/2014/main" id="{F875D85E-D45F-DC52-40A1-F1591D740F19}"/>
                  </a:ext>
                </a:extLst>
              </p:cNvPr>
              <p:cNvSpPr txBox="1">
                <a:spLocks noRot="1" noChangeAspect="1" noMove="1" noResize="1" noEditPoints="1" noAdjustHandles="1" noChangeArrowheads="1" noChangeShapeType="1" noTextEdit="1"/>
              </p:cNvSpPr>
              <p:nvPr/>
            </p:nvSpPr>
            <p:spPr>
              <a:xfrm>
                <a:off x="1770602" y="3268776"/>
                <a:ext cx="793026" cy="369332"/>
              </a:xfrm>
              <a:prstGeom prst="rect">
                <a:avLst/>
              </a:prstGeom>
              <a:blipFill>
                <a:blip r:embed="rId10"/>
                <a:stretch>
                  <a:fillRect r="-6107" b="-14754"/>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054DDE8A-0FD3-3A0C-BAC0-0DA45D2B4F5E}"/>
                  </a:ext>
                </a:extLst>
              </p:cNvPr>
              <p:cNvSpPr txBox="1"/>
              <p:nvPr/>
            </p:nvSpPr>
            <p:spPr>
              <a:xfrm>
                <a:off x="2614696" y="3267250"/>
                <a:ext cx="38173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ea typeface="Cambria Math" panose="02040503050406030204" pitchFamily="18" charset="0"/>
                        </a:rPr>
                        <m:t>⋯</m:t>
                      </m:r>
                    </m:oMath>
                  </m:oMathPara>
                </a14:m>
                <a:endParaRPr lang="en-GB" noProof="0" dirty="0"/>
              </a:p>
            </p:txBody>
          </p:sp>
        </mc:Choice>
        <mc:Fallback xmlns="">
          <p:sp>
            <p:nvSpPr>
              <p:cNvPr id="13" name="TextBox 12">
                <a:extLst>
                  <a:ext uri="{FF2B5EF4-FFF2-40B4-BE49-F238E27FC236}">
                    <a16:creationId xmlns:a16="http://schemas.microsoft.com/office/drawing/2014/main" id="{054DDE8A-0FD3-3A0C-BAC0-0DA45D2B4F5E}"/>
                  </a:ext>
                </a:extLst>
              </p:cNvPr>
              <p:cNvSpPr txBox="1">
                <a:spLocks noRot="1" noChangeAspect="1" noMove="1" noResize="1" noEditPoints="1" noAdjustHandles="1" noChangeArrowheads="1" noChangeShapeType="1" noTextEdit="1"/>
              </p:cNvSpPr>
              <p:nvPr/>
            </p:nvSpPr>
            <p:spPr>
              <a:xfrm>
                <a:off x="2614696" y="3267250"/>
                <a:ext cx="381730" cy="369332"/>
              </a:xfrm>
              <a:prstGeom prst="rect">
                <a:avLst/>
              </a:prstGeom>
              <a:blipFill>
                <a:blip r:embed="rId11"/>
                <a:stretch>
                  <a:fillRect/>
                </a:stretch>
              </a:blipFill>
            </p:spPr>
            <p:txBody>
              <a:bodyPr/>
              <a:lstStyle/>
              <a:p>
                <a:r>
                  <a:rPr lang="LID4096">
                    <a:noFill/>
                  </a:rPr>
                  <a:t> </a:t>
                </a:r>
              </a:p>
            </p:txBody>
          </p:sp>
        </mc:Fallback>
      </mc:AlternateContent>
      <p:sp>
        <p:nvSpPr>
          <p:cNvPr id="14" name="Rectangle: Rounded Corners 13">
            <a:extLst>
              <a:ext uri="{FF2B5EF4-FFF2-40B4-BE49-F238E27FC236}">
                <a16:creationId xmlns:a16="http://schemas.microsoft.com/office/drawing/2014/main" id="{851EF66B-5E28-709A-DB84-E6037EBB8ED8}"/>
              </a:ext>
            </a:extLst>
          </p:cNvPr>
          <p:cNvSpPr/>
          <p:nvPr/>
        </p:nvSpPr>
        <p:spPr>
          <a:xfrm>
            <a:off x="3114762" y="3242534"/>
            <a:ext cx="714286"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6BACF92-08B9-4775-4561-D7DB4018DF0D}"/>
                  </a:ext>
                </a:extLst>
              </p:cNvPr>
              <p:cNvSpPr txBox="1"/>
              <p:nvPr/>
            </p:nvSpPr>
            <p:spPr>
              <a:xfrm>
                <a:off x="3074122" y="3245242"/>
                <a:ext cx="79302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𝑡</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oMath>
                  </m:oMathPara>
                </a14:m>
                <a:endParaRPr lang="en-GB" noProof="0" dirty="0"/>
              </a:p>
            </p:txBody>
          </p:sp>
        </mc:Choice>
        <mc:Fallback xmlns="">
          <p:sp>
            <p:nvSpPr>
              <p:cNvPr id="15" name="TextBox 14">
                <a:extLst>
                  <a:ext uri="{FF2B5EF4-FFF2-40B4-BE49-F238E27FC236}">
                    <a16:creationId xmlns:a16="http://schemas.microsoft.com/office/drawing/2014/main" id="{36BACF92-08B9-4775-4561-D7DB4018DF0D}"/>
                  </a:ext>
                </a:extLst>
              </p:cNvPr>
              <p:cNvSpPr txBox="1">
                <a:spLocks noRot="1" noChangeAspect="1" noMove="1" noResize="1" noEditPoints="1" noAdjustHandles="1" noChangeArrowheads="1" noChangeShapeType="1" noTextEdit="1"/>
              </p:cNvSpPr>
              <p:nvPr/>
            </p:nvSpPr>
            <p:spPr>
              <a:xfrm>
                <a:off x="3074122" y="3245242"/>
                <a:ext cx="793026" cy="369332"/>
              </a:xfrm>
              <a:prstGeom prst="rect">
                <a:avLst/>
              </a:prstGeom>
              <a:blipFill>
                <a:blip r:embed="rId12"/>
                <a:stretch>
                  <a:fillRect r="-6923" b="-14754"/>
                </a:stretch>
              </a:blipFill>
            </p:spPr>
            <p:txBody>
              <a:bodyPr/>
              <a:lstStyle/>
              <a:p>
                <a:r>
                  <a:rPr lang="LID4096">
                    <a:noFill/>
                  </a:rPr>
                  <a:t> </a:t>
                </a:r>
              </a:p>
            </p:txBody>
          </p:sp>
        </mc:Fallback>
      </mc:AlternateContent>
      <p:cxnSp>
        <p:nvCxnSpPr>
          <p:cNvPr id="20" name="Straight Arrow Connector 19">
            <a:extLst>
              <a:ext uri="{FF2B5EF4-FFF2-40B4-BE49-F238E27FC236}">
                <a16:creationId xmlns:a16="http://schemas.microsoft.com/office/drawing/2014/main" id="{7C7E74D8-B3E3-547F-AC05-71F159E17E22}"/>
              </a:ext>
            </a:extLst>
          </p:cNvPr>
          <p:cNvCxnSpPr>
            <a:cxnSpLocks/>
          </p:cNvCxnSpPr>
          <p:nvPr/>
        </p:nvCxnSpPr>
        <p:spPr>
          <a:xfrm>
            <a:off x="239175" y="3019250"/>
            <a:ext cx="2844000" cy="0"/>
          </a:xfrm>
          <a:prstGeom prst="straightConnector1">
            <a:avLst/>
          </a:prstGeom>
          <a:ln w="19050">
            <a:headEnd type="triangle" w="lg" len="lg"/>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AB41DCBE-622B-5DF5-9439-A15EE1506EE2}"/>
                  </a:ext>
                </a:extLst>
              </p:cNvPr>
              <p:cNvSpPr txBox="1"/>
              <p:nvPr/>
            </p:nvSpPr>
            <p:spPr>
              <a:xfrm>
                <a:off x="1313790" y="2515819"/>
                <a:ext cx="1101348" cy="39401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0"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𝑇</m:t>
                          </m:r>
                        </m:e>
                        <m:sub>
                          <m:r>
                            <m:rPr>
                              <m:sty m:val="p"/>
                            </m:rPr>
                            <a:rPr lang="en-GB" b="0" i="0" noProof="0" smtClean="0">
                              <a:latin typeface="Cambria Math" panose="02040503050406030204" pitchFamily="18" charset="0"/>
                              <a:ea typeface="Cambria Math" panose="02040503050406030204" pitchFamily="18" charset="0"/>
                            </a:rPr>
                            <m:t>upd</m:t>
                          </m:r>
                        </m:sub>
                      </m:sSub>
                    </m:oMath>
                  </m:oMathPara>
                </a14:m>
                <a:endParaRPr lang="en-GB" noProof="0" dirty="0"/>
              </a:p>
            </p:txBody>
          </p:sp>
        </mc:Choice>
        <mc:Fallback xmlns="">
          <p:sp>
            <p:nvSpPr>
              <p:cNvPr id="21" name="TextBox 20">
                <a:extLst>
                  <a:ext uri="{FF2B5EF4-FFF2-40B4-BE49-F238E27FC236}">
                    <a16:creationId xmlns:a16="http://schemas.microsoft.com/office/drawing/2014/main" id="{AB41DCBE-622B-5DF5-9439-A15EE1506EE2}"/>
                  </a:ext>
                </a:extLst>
              </p:cNvPr>
              <p:cNvSpPr txBox="1">
                <a:spLocks noRot="1" noChangeAspect="1" noMove="1" noResize="1" noEditPoints="1" noAdjustHandles="1" noChangeArrowheads="1" noChangeShapeType="1" noTextEdit="1"/>
              </p:cNvSpPr>
              <p:nvPr/>
            </p:nvSpPr>
            <p:spPr>
              <a:xfrm>
                <a:off x="1313790" y="2515819"/>
                <a:ext cx="1101348" cy="394019"/>
              </a:xfrm>
              <a:prstGeom prst="rect">
                <a:avLst/>
              </a:prstGeom>
              <a:blipFill>
                <a:blip r:embed="rId13"/>
                <a:stretch>
                  <a:fillRect b="-10938"/>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04C578B0-3A30-FB76-549A-9F91215760DC}"/>
                  </a:ext>
                </a:extLst>
              </p:cNvPr>
              <p:cNvSpPr txBox="1"/>
              <p:nvPr/>
            </p:nvSpPr>
            <p:spPr>
              <a:xfrm>
                <a:off x="6784776" y="2193501"/>
                <a:ext cx="5128393" cy="599138"/>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d>
                        <m:dPr>
                          <m:ctrlPr>
                            <a:rPr lang="en-GB" b="0" i="1" noProof="0" smtClean="0">
                              <a:latin typeface="Cambria Math" panose="02040503050406030204" pitchFamily="18" charset="0"/>
                            </a:rPr>
                          </m:ctrlPr>
                        </m:dPr>
                        <m:e>
                          <m:r>
                            <a:rPr lang="en-GB" b="0" i="1" noProof="0" smtClean="0">
                              <a:latin typeface="Cambria Math" panose="02040503050406030204" pitchFamily="18" charset="0"/>
                            </a:rPr>
                            <m:t>𝑡</m:t>
                          </m:r>
                        </m:e>
                      </m:d>
                      <m:r>
                        <a:rPr lang="en-GB" b="0" i="1" noProof="0" smtClean="0">
                          <a:latin typeface="Cambria Math" panose="02040503050406030204" pitchFamily="18" charset="0"/>
                        </a:rPr>
                        <m:t>=</m:t>
                      </m:r>
                      <m:r>
                        <m:rPr>
                          <m:sty m:val="p"/>
                        </m:rPr>
                        <a:rPr lang="en-GB" b="0" i="0" noProof="0" smtClean="0">
                          <a:latin typeface="Cambria Math" panose="02040503050406030204" pitchFamily="18" charset="0"/>
                        </a:rPr>
                        <m:t>diag</m:t>
                      </m:r>
                      <m:d>
                        <m:dPr>
                          <m:ctrlPr>
                            <a:rPr lang="en-GB" b="0" i="1" noProof="0" smtClean="0">
                              <a:latin typeface="Cambria Math" panose="02040503050406030204" pitchFamily="18" charset="0"/>
                            </a:rPr>
                          </m:ctrlPr>
                        </m:dPr>
                        <m:e>
                          <m:sSup>
                            <m:sSupPr>
                              <m:ctrlPr>
                                <a:rPr lang="en-GB" i="1" noProof="0" smtClean="0">
                                  <a:latin typeface="Cambria Math" panose="02040503050406030204" pitchFamily="18" charset="0"/>
                                </a:rPr>
                              </m:ctrlPr>
                            </m:sSupPr>
                            <m:e>
                              <m:r>
                                <a:rPr lang="en-GB" i="1" noProof="0" smtClean="0">
                                  <a:latin typeface="Cambria Math" panose="02040503050406030204" pitchFamily="18" charset="0"/>
                                </a:rPr>
                                <m:t>𝑒</m:t>
                              </m:r>
                            </m:e>
                            <m:sup>
                              <m:r>
                                <a:rPr lang="en-GB" i="1" noProof="0" smtClean="0">
                                  <a:latin typeface="Cambria Math" panose="02040503050406030204" pitchFamily="18" charset="0"/>
                                </a:rPr>
                                <m:t>−</m:t>
                              </m:r>
                              <m:r>
                                <a:rPr lang="en-GB" i="1" noProof="0" smtClean="0">
                                  <a:latin typeface="Cambria Math" panose="02040503050406030204" pitchFamily="18" charset="0"/>
                                </a:rPr>
                                <m:t>𝑗</m:t>
                              </m:r>
                              <m:r>
                                <a:rPr lang="en-GB" i="1" noProof="0" smtClean="0">
                                  <a:latin typeface="Cambria Math" panose="02040503050406030204" pitchFamily="18" charset="0"/>
                                </a:rPr>
                                <m:t>2</m:t>
                              </m:r>
                              <m:r>
                                <a:rPr lang="en-GB" i="1" noProof="0" smtClean="0">
                                  <a:latin typeface="Cambria Math" panose="02040503050406030204" pitchFamily="18" charset="0"/>
                                  <a:ea typeface="Cambria Math" panose="02040503050406030204" pitchFamily="18" charset="0"/>
                                </a:rPr>
                                <m:t>𝜋</m:t>
                              </m:r>
                              <m:f>
                                <m:fPr>
                                  <m:ctrlPr>
                                    <a:rPr lang="en-GB" i="1" noProof="0" smtClean="0">
                                      <a:latin typeface="Cambria Math" panose="02040503050406030204" pitchFamily="18" charset="0"/>
                                      <a:ea typeface="Cambria Math" panose="02040503050406030204" pitchFamily="18" charset="0"/>
                                    </a:rPr>
                                  </m:ctrlPr>
                                </m:fPr>
                                <m:num>
                                  <m:r>
                                    <a:rPr lang="en-GB"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rPr>
                                        <m:t>𝑡</m:t>
                                      </m:r>
                                    </m:e>
                                    <m:sub>
                                      <m:r>
                                        <a:rPr lang="en-GB" i="1" noProof="0" smtClean="0">
                                          <a:latin typeface="Cambria Math" panose="02040503050406030204" pitchFamily="18" charset="0"/>
                                          <a:ea typeface="Cambria Math" panose="02040503050406030204" pitchFamily="18" charset="0"/>
                                        </a:rPr>
                                        <m:t>𝑥</m:t>
                                      </m:r>
                                    </m:sub>
                                  </m:sSub>
                                  <m:r>
                                    <a:rPr lang="en-GB" i="1" noProof="0" smtClean="0">
                                      <a:latin typeface="Cambria Math" panose="02040503050406030204" pitchFamily="18" charset="0"/>
                                      <a:ea typeface="Cambria Math" panose="02040503050406030204" pitchFamily="18" charset="0"/>
                                    </a:rPr>
                                    <m:t>−1)(</m:t>
                                  </m:r>
                                  <m:sSub>
                                    <m:sSubPr>
                                      <m:ctrlPr>
                                        <a:rPr lang="en-GB"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𝑛</m:t>
                                      </m:r>
                                    </m:e>
                                    <m:sub>
                                      <m:r>
                                        <a:rPr lang="en-GB" i="1" noProof="0" smtClean="0">
                                          <a:latin typeface="Cambria Math" panose="02040503050406030204" pitchFamily="18" charset="0"/>
                                          <a:ea typeface="Cambria Math" panose="02040503050406030204" pitchFamily="18" charset="0"/>
                                        </a:rPr>
                                        <m:t>𝑥</m:t>
                                      </m:r>
                                    </m:sub>
                                  </m:sSub>
                                  <m:r>
                                    <a:rPr lang="en-GB" i="1" noProof="0" smtClean="0">
                                      <a:latin typeface="Cambria Math" panose="02040503050406030204" pitchFamily="18" charset="0"/>
                                      <a:ea typeface="Cambria Math" panose="02040503050406030204" pitchFamily="18" charset="0"/>
                                    </a:rPr>
                                    <m:t>−1)</m:t>
                                  </m:r>
                                </m:num>
                                <m:den>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𝑁</m:t>
                                      </m:r>
                                    </m:e>
                                    <m:sub>
                                      <m:r>
                                        <a:rPr lang="en-GB" i="1" noProof="0" smtClean="0">
                                          <a:latin typeface="Cambria Math" panose="02040503050406030204" pitchFamily="18" charset="0"/>
                                          <a:ea typeface="Cambria Math" panose="02040503050406030204" pitchFamily="18" charset="0"/>
                                        </a:rPr>
                                        <m:t>𝑥</m:t>
                                      </m:r>
                                    </m:sub>
                                  </m:sSub>
                                  <m:sSub>
                                    <m:sSubPr>
                                      <m:ctrlPr>
                                        <a:rPr lang="en-GB"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𝑇</m:t>
                                      </m:r>
                                    </m:e>
                                    <m:sub>
                                      <m:r>
                                        <a:rPr lang="en-GB" i="1" noProof="0" smtClean="0">
                                          <a:latin typeface="Cambria Math" panose="02040503050406030204" pitchFamily="18" charset="0"/>
                                          <a:ea typeface="Cambria Math" panose="02040503050406030204" pitchFamily="18" charset="0"/>
                                        </a:rPr>
                                        <m:t>𝑥</m:t>
                                      </m:r>
                                    </m:sub>
                                  </m:sSub>
                                </m:den>
                              </m:f>
                            </m:sup>
                          </m:sSup>
                          <m:sSup>
                            <m:sSupPr>
                              <m:ctrlPr>
                                <a:rPr lang="en-GB" i="1" noProof="0" smtClean="0">
                                  <a:latin typeface="Cambria Math" panose="02040503050406030204" pitchFamily="18" charset="0"/>
                                </a:rPr>
                              </m:ctrlPr>
                            </m:sSupPr>
                            <m:e>
                              <m:r>
                                <a:rPr lang="en-GB" i="1" noProof="0" smtClean="0">
                                  <a:latin typeface="Cambria Math" panose="02040503050406030204" pitchFamily="18" charset="0"/>
                                </a:rPr>
                                <m:t>𝑒</m:t>
                              </m:r>
                            </m:e>
                            <m:sup>
                              <m:r>
                                <a:rPr lang="en-GB" i="1" noProof="0" smtClean="0">
                                  <a:latin typeface="Cambria Math" panose="02040503050406030204" pitchFamily="18" charset="0"/>
                                </a:rPr>
                                <m:t>−</m:t>
                              </m:r>
                              <m:r>
                                <a:rPr lang="en-GB" i="1" noProof="0" smtClean="0">
                                  <a:latin typeface="Cambria Math" panose="02040503050406030204" pitchFamily="18" charset="0"/>
                                </a:rPr>
                                <m:t>𝑗</m:t>
                              </m:r>
                              <m:r>
                                <a:rPr lang="en-GB" i="1" noProof="0" smtClean="0">
                                  <a:latin typeface="Cambria Math" panose="02040503050406030204" pitchFamily="18" charset="0"/>
                                </a:rPr>
                                <m:t>2</m:t>
                              </m:r>
                              <m:r>
                                <a:rPr lang="en-GB" i="1" noProof="0" smtClean="0">
                                  <a:latin typeface="Cambria Math" panose="02040503050406030204" pitchFamily="18" charset="0"/>
                                  <a:ea typeface="Cambria Math" panose="02040503050406030204" pitchFamily="18" charset="0"/>
                                </a:rPr>
                                <m:t>𝜋</m:t>
                              </m:r>
                              <m:f>
                                <m:fPr>
                                  <m:ctrlPr>
                                    <a:rPr lang="en-GB" i="1" noProof="0" smtClean="0">
                                      <a:latin typeface="Cambria Math" panose="02040503050406030204" pitchFamily="18" charset="0"/>
                                      <a:ea typeface="Cambria Math" panose="02040503050406030204" pitchFamily="18" charset="0"/>
                                    </a:rPr>
                                  </m:ctrlPr>
                                </m:fPr>
                                <m:num>
                                  <m:r>
                                    <a:rPr lang="en-GB"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rPr>
                                        <m:t>𝑡</m:t>
                                      </m:r>
                                    </m:e>
                                    <m:sub>
                                      <m:r>
                                        <a:rPr lang="en-GB" i="1" noProof="0" smtClean="0">
                                          <a:latin typeface="Cambria Math" panose="02040503050406030204" pitchFamily="18" charset="0"/>
                                          <a:ea typeface="Cambria Math" panose="02040503050406030204" pitchFamily="18" charset="0"/>
                                        </a:rPr>
                                        <m:t>𝑦</m:t>
                                      </m:r>
                                    </m:sub>
                                  </m:sSub>
                                  <m:r>
                                    <a:rPr lang="en-GB" i="1" noProof="0" smtClean="0">
                                      <a:latin typeface="Cambria Math" panose="02040503050406030204" pitchFamily="18" charset="0"/>
                                      <a:ea typeface="Cambria Math" panose="02040503050406030204" pitchFamily="18" charset="0"/>
                                    </a:rPr>
                                    <m:t>−1)(</m:t>
                                  </m:r>
                                  <m:sSub>
                                    <m:sSubPr>
                                      <m:ctrlPr>
                                        <a:rPr lang="en-GB"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𝑛</m:t>
                                      </m:r>
                                    </m:e>
                                    <m:sub>
                                      <m:r>
                                        <a:rPr lang="en-GB" i="1" noProof="0" smtClean="0">
                                          <a:latin typeface="Cambria Math" panose="02040503050406030204" pitchFamily="18" charset="0"/>
                                          <a:ea typeface="Cambria Math" panose="02040503050406030204" pitchFamily="18" charset="0"/>
                                        </a:rPr>
                                        <m:t>𝑦</m:t>
                                      </m:r>
                                    </m:sub>
                                  </m:sSub>
                                  <m:r>
                                    <a:rPr lang="en-GB" i="1" noProof="0" smtClean="0">
                                      <a:latin typeface="Cambria Math" panose="02040503050406030204" pitchFamily="18" charset="0"/>
                                      <a:ea typeface="Cambria Math" panose="02040503050406030204" pitchFamily="18" charset="0"/>
                                    </a:rPr>
                                    <m:t>−1)</m:t>
                                  </m:r>
                                </m:num>
                                <m:den>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𝑁</m:t>
                                      </m:r>
                                    </m:e>
                                    <m:sub>
                                      <m:r>
                                        <a:rPr lang="en-GB" i="1" noProof="0" smtClean="0">
                                          <a:latin typeface="Cambria Math" panose="02040503050406030204" pitchFamily="18" charset="0"/>
                                          <a:ea typeface="Cambria Math" panose="02040503050406030204" pitchFamily="18" charset="0"/>
                                        </a:rPr>
                                        <m:t>𝑦</m:t>
                                      </m:r>
                                    </m:sub>
                                  </m:sSub>
                                  <m:sSub>
                                    <m:sSubPr>
                                      <m:ctrlPr>
                                        <a:rPr lang="en-GB"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𝑇</m:t>
                                      </m:r>
                                    </m:e>
                                    <m:sub>
                                      <m:r>
                                        <a:rPr lang="en-GB" i="1" noProof="0" smtClean="0">
                                          <a:latin typeface="Cambria Math" panose="02040503050406030204" pitchFamily="18" charset="0"/>
                                          <a:ea typeface="Cambria Math" panose="02040503050406030204" pitchFamily="18" charset="0"/>
                                        </a:rPr>
                                        <m:t>𝑦</m:t>
                                      </m:r>
                                    </m:sub>
                                  </m:sSub>
                                </m:den>
                              </m:f>
                            </m:sup>
                          </m:sSup>
                        </m:e>
                      </m:d>
                    </m:oMath>
                  </m:oMathPara>
                </a14:m>
                <a:endParaRPr lang="en-GB" noProof="0" dirty="0"/>
              </a:p>
            </p:txBody>
          </p:sp>
        </mc:Choice>
        <mc:Fallback xmlns="">
          <p:sp>
            <p:nvSpPr>
              <p:cNvPr id="16" name="TextBox 15">
                <a:extLst>
                  <a:ext uri="{FF2B5EF4-FFF2-40B4-BE49-F238E27FC236}">
                    <a16:creationId xmlns:a16="http://schemas.microsoft.com/office/drawing/2014/main" id="{04C578B0-3A30-FB76-549A-9F91215760DC}"/>
                  </a:ext>
                </a:extLst>
              </p:cNvPr>
              <p:cNvSpPr txBox="1">
                <a:spLocks noRot="1" noChangeAspect="1" noMove="1" noResize="1" noEditPoints="1" noAdjustHandles="1" noChangeArrowheads="1" noChangeShapeType="1" noTextEdit="1"/>
              </p:cNvSpPr>
              <p:nvPr/>
            </p:nvSpPr>
            <p:spPr>
              <a:xfrm>
                <a:off x="6784776" y="2193501"/>
                <a:ext cx="5128393" cy="599138"/>
              </a:xfrm>
              <a:prstGeom prst="rect">
                <a:avLst/>
              </a:prstGeom>
              <a:blipFill>
                <a:blip r:embed="rId14"/>
                <a:stretch>
                  <a:fillRect/>
                </a:stretch>
              </a:blipFill>
            </p:spPr>
            <p:txBody>
              <a:bodyPr/>
              <a:lstStyle/>
              <a:p>
                <a:r>
                  <a:rPr lang="LID4096">
                    <a:noFill/>
                  </a:rPr>
                  <a:t> </a:t>
                </a:r>
              </a:p>
            </p:txBody>
          </p:sp>
        </mc:Fallback>
      </mc:AlternateContent>
      <p:graphicFrame>
        <p:nvGraphicFramePr>
          <p:cNvPr id="24" name="Table 23">
            <a:extLst>
              <a:ext uri="{FF2B5EF4-FFF2-40B4-BE49-F238E27FC236}">
                <a16:creationId xmlns:a16="http://schemas.microsoft.com/office/drawing/2014/main" id="{02F3BCF4-9657-3AA2-8215-612DB197ED4D}"/>
              </a:ext>
            </a:extLst>
          </p:cNvPr>
          <p:cNvGraphicFramePr>
            <a:graphicFrameLocks noGrp="1"/>
          </p:cNvGraphicFramePr>
          <p:nvPr>
            <p:extLst>
              <p:ext uri="{D42A27DB-BD31-4B8C-83A1-F6EECF244321}">
                <p14:modId xmlns:p14="http://schemas.microsoft.com/office/powerpoint/2010/main" val="2601976617"/>
              </p:ext>
            </p:extLst>
          </p:nvPr>
        </p:nvGraphicFramePr>
        <p:xfrm>
          <a:off x="1187673" y="1091023"/>
          <a:ext cx="1041400" cy="1066800"/>
        </p:xfrm>
        <a:graphic>
          <a:graphicData uri="http://schemas.openxmlformats.org/drawingml/2006/table">
            <a:tbl>
              <a:tblPr>
                <a:tableStyleId>{2D5ABB26-0587-4C30-8999-92F81FD0307C}</a:tableStyleId>
              </a:tblPr>
              <a:tblGrid>
                <a:gridCol w="208280">
                  <a:extLst>
                    <a:ext uri="{9D8B030D-6E8A-4147-A177-3AD203B41FA5}">
                      <a16:colId xmlns:a16="http://schemas.microsoft.com/office/drawing/2014/main" val="3105435960"/>
                    </a:ext>
                  </a:extLst>
                </a:gridCol>
                <a:gridCol w="208280">
                  <a:extLst>
                    <a:ext uri="{9D8B030D-6E8A-4147-A177-3AD203B41FA5}">
                      <a16:colId xmlns:a16="http://schemas.microsoft.com/office/drawing/2014/main" val="3484105758"/>
                    </a:ext>
                  </a:extLst>
                </a:gridCol>
                <a:gridCol w="208280">
                  <a:extLst>
                    <a:ext uri="{9D8B030D-6E8A-4147-A177-3AD203B41FA5}">
                      <a16:colId xmlns:a16="http://schemas.microsoft.com/office/drawing/2014/main" val="2834287887"/>
                    </a:ext>
                  </a:extLst>
                </a:gridCol>
                <a:gridCol w="208280">
                  <a:extLst>
                    <a:ext uri="{9D8B030D-6E8A-4147-A177-3AD203B41FA5}">
                      <a16:colId xmlns:a16="http://schemas.microsoft.com/office/drawing/2014/main" val="4092967682"/>
                    </a:ext>
                  </a:extLst>
                </a:gridCol>
                <a:gridCol w="208280">
                  <a:extLst>
                    <a:ext uri="{9D8B030D-6E8A-4147-A177-3AD203B41FA5}">
                      <a16:colId xmlns:a16="http://schemas.microsoft.com/office/drawing/2014/main" val="1680628409"/>
                    </a:ext>
                  </a:extLst>
                </a:gridCol>
              </a:tblGrid>
              <a:tr h="0">
                <a:tc>
                  <a:txBody>
                    <a:bodyPr/>
                    <a:lstStyle/>
                    <a:p>
                      <a:endParaRPr lang="en-GB" sz="800" noProof="0" dirty="0"/>
                    </a:p>
                  </a:txBody>
                  <a:tcPr>
                    <a:lnL w="6350" cap="flat" cmpd="sng" algn="ctr">
                      <a:solidFill>
                        <a:schemeClr val="tx1"/>
                      </a:solidFill>
                      <a:prstDash val="solid"/>
                      <a:round/>
                      <a:headEnd type="none" w="med" len="med"/>
                      <a:tailEnd type="none" w="med" len="med"/>
                    </a:lnL>
                    <a:lnT w="635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635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635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635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solidFill>
                      <a:schemeClr val="accent1">
                        <a:lumMod val="20000"/>
                        <a:lumOff val="80000"/>
                      </a:schemeClr>
                    </a:solidFill>
                  </a:tcPr>
                </a:tc>
                <a:extLst>
                  <a:ext uri="{0D108BD9-81ED-4DB2-BD59-A6C34878D82A}">
                    <a16:rowId xmlns:a16="http://schemas.microsoft.com/office/drawing/2014/main" val="1258789634"/>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285912734"/>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599900343"/>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691790879"/>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lnB w="635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635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635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635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lnB w="635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58830362"/>
                  </a:ext>
                </a:extLst>
              </a:tr>
            </a:tbl>
          </a:graphicData>
        </a:graphic>
      </p:graphicFrame>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B72818E2-92D3-0D14-8D28-894F825410FE}"/>
                  </a:ext>
                </a:extLst>
              </p:cNvPr>
              <p:cNvSpPr txBox="1"/>
              <p:nvPr/>
            </p:nvSpPr>
            <p:spPr>
              <a:xfrm>
                <a:off x="2222926" y="584774"/>
                <a:ext cx="51298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0"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𝑛</m:t>
                          </m:r>
                        </m:e>
                        <m:sub>
                          <m:r>
                            <a:rPr lang="en-GB" b="0" i="1" noProof="0" smtClean="0">
                              <a:latin typeface="Cambria Math" panose="02040503050406030204" pitchFamily="18" charset="0"/>
                              <a:ea typeface="Cambria Math" panose="02040503050406030204" pitchFamily="18" charset="0"/>
                            </a:rPr>
                            <m:t>𝑥</m:t>
                          </m:r>
                        </m:sub>
                      </m:sSub>
                    </m:oMath>
                  </m:oMathPara>
                </a14:m>
                <a:endParaRPr lang="en-GB" noProof="0" dirty="0"/>
              </a:p>
            </p:txBody>
          </p:sp>
        </mc:Choice>
        <mc:Fallback xmlns="">
          <p:sp>
            <p:nvSpPr>
              <p:cNvPr id="26" name="TextBox 25">
                <a:extLst>
                  <a:ext uri="{FF2B5EF4-FFF2-40B4-BE49-F238E27FC236}">
                    <a16:creationId xmlns:a16="http://schemas.microsoft.com/office/drawing/2014/main" id="{B72818E2-92D3-0D14-8D28-894F825410FE}"/>
                  </a:ext>
                </a:extLst>
              </p:cNvPr>
              <p:cNvSpPr txBox="1">
                <a:spLocks noRot="1" noChangeAspect="1" noMove="1" noResize="1" noEditPoints="1" noAdjustHandles="1" noChangeArrowheads="1" noChangeShapeType="1" noTextEdit="1"/>
              </p:cNvSpPr>
              <p:nvPr/>
            </p:nvSpPr>
            <p:spPr>
              <a:xfrm>
                <a:off x="2222926" y="584774"/>
                <a:ext cx="512983" cy="369332"/>
              </a:xfrm>
              <a:prstGeom prst="rect">
                <a:avLst/>
              </a:prstGeom>
              <a:blipFill>
                <a:blip r:embed="rId15"/>
                <a:stretch>
                  <a:fillRect/>
                </a:stretch>
              </a:blipFill>
            </p:spPr>
            <p:txBody>
              <a:bodyPr/>
              <a:lstStyle/>
              <a:p>
                <a:r>
                  <a:rPr lang="LID4096">
                    <a:noFill/>
                  </a:rPr>
                  <a:t> </a:t>
                </a:r>
              </a:p>
            </p:txBody>
          </p:sp>
        </mc:Fallback>
      </mc:AlternateContent>
      <p:cxnSp>
        <p:nvCxnSpPr>
          <p:cNvPr id="27" name="Straight Arrow Connector 26">
            <a:extLst>
              <a:ext uri="{FF2B5EF4-FFF2-40B4-BE49-F238E27FC236}">
                <a16:creationId xmlns:a16="http://schemas.microsoft.com/office/drawing/2014/main" id="{265E73F8-E9EE-9790-DC90-09B2899FB3D6}"/>
              </a:ext>
            </a:extLst>
          </p:cNvPr>
          <p:cNvCxnSpPr>
            <a:cxnSpLocks/>
          </p:cNvCxnSpPr>
          <p:nvPr/>
        </p:nvCxnSpPr>
        <p:spPr>
          <a:xfrm flipV="1">
            <a:off x="2227688" y="698141"/>
            <a:ext cx="0" cy="1464602"/>
          </a:xfrm>
          <a:prstGeom prst="straightConnector1">
            <a:avLst/>
          </a:prstGeom>
          <a:ln>
            <a:tailEnd type="triangle" w="lg" len="lg"/>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308F0E29-405D-81CD-9AF3-25C7BE9EBCB8}"/>
              </a:ext>
            </a:extLst>
          </p:cNvPr>
          <p:cNvCxnSpPr>
            <a:cxnSpLocks/>
          </p:cNvCxnSpPr>
          <p:nvPr/>
        </p:nvCxnSpPr>
        <p:spPr>
          <a:xfrm flipH="1">
            <a:off x="805447" y="2157197"/>
            <a:ext cx="1423519" cy="0"/>
          </a:xfrm>
          <a:prstGeom prst="straightConnector1">
            <a:avLst/>
          </a:prstGeom>
          <a:ln>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FAADD50D-DDAD-72E7-F6E4-58F00BD124F8}"/>
                  </a:ext>
                </a:extLst>
              </p:cNvPr>
              <p:cNvSpPr txBox="1"/>
              <p:nvPr/>
            </p:nvSpPr>
            <p:spPr>
              <a:xfrm>
                <a:off x="478209" y="2096993"/>
                <a:ext cx="512983" cy="39126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0"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𝑛</m:t>
                          </m:r>
                        </m:e>
                        <m:sub>
                          <m:r>
                            <a:rPr lang="en-GB" b="0" i="1" noProof="0" smtClean="0">
                              <a:latin typeface="Cambria Math" panose="02040503050406030204" pitchFamily="18" charset="0"/>
                              <a:ea typeface="Cambria Math" panose="02040503050406030204" pitchFamily="18" charset="0"/>
                            </a:rPr>
                            <m:t>𝑦</m:t>
                          </m:r>
                        </m:sub>
                      </m:sSub>
                    </m:oMath>
                  </m:oMathPara>
                </a14:m>
                <a:endParaRPr lang="en-GB" noProof="0" dirty="0"/>
              </a:p>
            </p:txBody>
          </p:sp>
        </mc:Choice>
        <mc:Fallback xmlns="">
          <p:sp>
            <p:nvSpPr>
              <p:cNvPr id="39" name="TextBox 38">
                <a:extLst>
                  <a:ext uri="{FF2B5EF4-FFF2-40B4-BE49-F238E27FC236}">
                    <a16:creationId xmlns:a16="http://schemas.microsoft.com/office/drawing/2014/main" id="{FAADD50D-DDAD-72E7-F6E4-58F00BD124F8}"/>
                  </a:ext>
                </a:extLst>
              </p:cNvPr>
              <p:cNvSpPr txBox="1">
                <a:spLocks noRot="1" noChangeAspect="1" noMove="1" noResize="1" noEditPoints="1" noAdjustHandles="1" noChangeArrowheads="1" noChangeShapeType="1" noTextEdit="1"/>
              </p:cNvSpPr>
              <p:nvPr/>
            </p:nvSpPr>
            <p:spPr>
              <a:xfrm>
                <a:off x="478209" y="2096993"/>
                <a:ext cx="512983" cy="391261"/>
              </a:xfrm>
              <a:prstGeom prst="rect">
                <a:avLst/>
              </a:prstGeom>
              <a:blipFill>
                <a:blip r:embed="rId16"/>
                <a:stretch>
                  <a:fillRect b="-3125"/>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F971C536-414A-97F6-62BF-42EF4F57CC7D}"/>
                  </a:ext>
                </a:extLst>
              </p:cNvPr>
              <p:cNvSpPr txBox="1"/>
              <p:nvPr/>
            </p:nvSpPr>
            <p:spPr>
              <a:xfrm>
                <a:off x="1976542" y="1918090"/>
                <a:ext cx="301686" cy="2616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1100" i="1" noProof="0" smtClean="0">
                          <a:latin typeface="Cambria Math" panose="02040503050406030204" pitchFamily="18" charset="0"/>
                        </a:rPr>
                        <m:t>1</m:t>
                      </m:r>
                    </m:oMath>
                  </m:oMathPara>
                </a14:m>
                <a:endParaRPr lang="en-GB" noProof="0" dirty="0"/>
              </a:p>
            </p:txBody>
          </p:sp>
        </mc:Choice>
        <mc:Fallback xmlns="">
          <p:sp>
            <p:nvSpPr>
              <p:cNvPr id="42" name="TextBox 41">
                <a:extLst>
                  <a:ext uri="{FF2B5EF4-FFF2-40B4-BE49-F238E27FC236}">
                    <a16:creationId xmlns:a16="http://schemas.microsoft.com/office/drawing/2014/main" id="{F971C536-414A-97F6-62BF-42EF4F57CC7D}"/>
                  </a:ext>
                </a:extLst>
              </p:cNvPr>
              <p:cNvSpPr txBox="1">
                <a:spLocks noRot="1" noChangeAspect="1" noMove="1" noResize="1" noEditPoints="1" noAdjustHandles="1" noChangeArrowheads="1" noChangeShapeType="1" noTextEdit="1"/>
              </p:cNvSpPr>
              <p:nvPr/>
            </p:nvSpPr>
            <p:spPr>
              <a:xfrm>
                <a:off x="1976542" y="1918090"/>
                <a:ext cx="301686" cy="261610"/>
              </a:xfrm>
              <a:prstGeom prst="rect">
                <a:avLst/>
              </a:prstGeom>
              <a:blipFill>
                <a:blip r:embed="rId17"/>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E4806849-2811-832D-B965-D69B34C9D270}"/>
                  </a:ext>
                </a:extLst>
              </p:cNvPr>
              <p:cNvSpPr txBox="1"/>
              <p:nvPr/>
            </p:nvSpPr>
            <p:spPr>
              <a:xfrm>
                <a:off x="1974704" y="1494516"/>
                <a:ext cx="301685" cy="2616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1100" b="0" i="1" noProof="0" smtClean="0">
                          <a:latin typeface="Cambria Math" panose="02040503050406030204" pitchFamily="18" charset="0"/>
                        </a:rPr>
                        <m:t>2</m:t>
                      </m:r>
                    </m:oMath>
                  </m:oMathPara>
                </a14:m>
                <a:endParaRPr lang="en-GB" noProof="0" dirty="0"/>
              </a:p>
            </p:txBody>
          </p:sp>
        </mc:Choice>
        <mc:Fallback xmlns="">
          <p:sp>
            <p:nvSpPr>
              <p:cNvPr id="43" name="TextBox 42">
                <a:extLst>
                  <a:ext uri="{FF2B5EF4-FFF2-40B4-BE49-F238E27FC236}">
                    <a16:creationId xmlns:a16="http://schemas.microsoft.com/office/drawing/2014/main" id="{E4806849-2811-832D-B965-D69B34C9D270}"/>
                  </a:ext>
                </a:extLst>
              </p:cNvPr>
              <p:cNvSpPr txBox="1">
                <a:spLocks noRot="1" noChangeAspect="1" noMove="1" noResize="1" noEditPoints="1" noAdjustHandles="1" noChangeArrowheads="1" noChangeShapeType="1" noTextEdit="1"/>
              </p:cNvSpPr>
              <p:nvPr/>
            </p:nvSpPr>
            <p:spPr>
              <a:xfrm>
                <a:off x="1974704" y="1494516"/>
                <a:ext cx="301685" cy="261610"/>
              </a:xfrm>
              <a:prstGeom prst="rect">
                <a:avLst/>
              </a:prstGeom>
              <a:blipFill>
                <a:blip r:embed="rId18"/>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ECB508B6-42E7-CEE8-F68E-91397F7D7E61}"/>
                  </a:ext>
                </a:extLst>
              </p:cNvPr>
              <p:cNvSpPr txBox="1"/>
              <p:nvPr/>
            </p:nvSpPr>
            <p:spPr>
              <a:xfrm>
                <a:off x="1987404" y="1061823"/>
                <a:ext cx="301685" cy="2616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1100" b="0" i="1" noProof="0" smtClean="0">
                          <a:latin typeface="Cambria Math" panose="02040503050406030204" pitchFamily="18" charset="0"/>
                        </a:rPr>
                        <m:t>3</m:t>
                      </m:r>
                    </m:oMath>
                  </m:oMathPara>
                </a14:m>
                <a:endParaRPr lang="en-GB" noProof="0" dirty="0"/>
              </a:p>
            </p:txBody>
          </p:sp>
        </mc:Choice>
        <mc:Fallback xmlns="">
          <p:sp>
            <p:nvSpPr>
              <p:cNvPr id="44" name="TextBox 43">
                <a:extLst>
                  <a:ext uri="{FF2B5EF4-FFF2-40B4-BE49-F238E27FC236}">
                    <a16:creationId xmlns:a16="http://schemas.microsoft.com/office/drawing/2014/main" id="{ECB508B6-42E7-CEE8-F68E-91397F7D7E61}"/>
                  </a:ext>
                </a:extLst>
              </p:cNvPr>
              <p:cNvSpPr txBox="1">
                <a:spLocks noRot="1" noChangeAspect="1" noMove="1" noResize="1" noEditPoints="1" noAdjustHandles="1" noChangeArrowheads="1" noChangeShapeType="1" noTextEdit="1"/>
              </p:cNvSpPr>
              <p:nvPr/>
            </p:nvSpPr>
            <p:spPr>
              <a:xfrm>
                <a:off x="1987404" y="1061823"/>
                <a:ext cx="301685" cy="261610"/>
              </a:xfrm>
              <a:prstGeom prst="rect">
                <a:avLst/>
              </a:prstGeom>
              <a:blipFill>
                <a:blip r:embed="rId19"/>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301E904C-A4FB-8BD6-027C-4281E7C2586D}"/>
                  </a:ext>
                </a:extLst>
              </p:cNvPr>
              <p:cNvSpPr txBox="1"/>
              <p:nvPr/>
            </p:nvSpPr>
            <p:spPr>
              <a:xfrm>
                <a:off x="1550130" y="1918090"/>
                <a:ext cx="301685" cy="2616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1100" b="0" i="1" noProof="0" smtClean="0">
                          <a:latin typeface="Cambria Math" panose="02040503050406030204" pitchFamily="18" charset="0"/>
                        </a:rPr>
                        <m:t>4</m:t>
                      </m:r>
                    </m:oMath>
                  </m:oMathPara>
                </a14:m>
                <a:endParaRPr lang="en-GB" noProof="0" dirty="0"/>
              </a:p>
            </p:txBody>
          </p:sp>
        </mc:Choice>
        <mc:Fallback xmlns="">
          <p:sp>
            <p:nvSpPr>
              <p:cNvPr id="45" name="TextBox 44">
                <a:extLst>
                  <a:ext uri="{FF2B5EF4-FFF2-40B4-BE49-F238E27FC236}">
                    <a16:creationId xmlns:a16="http://schemas.microsoft.com/office/drawing/2014/main" id="{301E904C-A4FB-8BD6-027C-4281E7C2586D}"/>
                  </a:ext>
                </a:extLst>
              </p:cNvPr>
              <p:cNvSpPr txBox="1">
                <a:spLocks noRot="1" noChangeAspect="1" noMove="1" noResize="1" noEditPoints="1" noAdjustHandles="1" noChangeArrowheads="1" noChangeShapeType="1" noTextEdit="1"/>
              </p:cNvSpPr>
              <p:nvPr/>
            </p:nvSpPr>
            <p:spPr>
              <a:xfrm>
                <a:off x="1550130" y="1918090"/>
                <a:ext cx="301685" cy="261610"/>
              </a:xfrm>
              <a:prstGeom prst="rect">
                <a:avLst/>
              </a:prstGeom>
              <a:blipFill>
                <a:blip r:embed="rId20"/>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D6B7650A-AC96-08E8-4F63-16E6213E634D}"/>
                  </a:ext>
                </a:extLst>
              </p:cNvPr>
              <p:cNvSpPr txBox="1"/>
              <p:nvPr/>
            </p:nvSpPr>
            <p:spPr>
              <a:xfrm>
                <a:off x="1138518" y="1072875"/>
                <a:ext cx="301685" cy="2616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1100" b="0" i="1" noProof="0" smtClean="0">
                          <a:latin typeface="Cambria Math" panose="02040503050406030204" pitchFamily="18" charset="0"/>
                        </a:rPr>
                        <m:t>9</m:t>
                      </m:r>
                    </m:oMath>
                  </m:oMathPara>
                </a14:m>
                <a:endParaRPr lang="en-GB" noProof="0" dirty="0"/>
              </a:p>
            </p:txBody>
          </p:sp>
        </mc:Choice>
        <mc:Fallback xmlns="">
          <p:sp>
            <p:nvSpPr>
              <p:cNvPr id="49" name="TextBox 48">
                <a:extLst>
                  <a:ext uri="{FF2B5EF4-FFF2-40B4-BE49-F238E27FC236}">
                    <a16:creationId xmlns:a16="http://schemas.microsoft.com/office/drawing/2014/main" id="{D6B7650A-AC96-08E8-4F63-16E6213E634D}"/>
                  </a:ext>
                </a:extLst>
              </p:cNvPr>
              <p:cNvSpPr txBox="1">
                <a:spLocks noRot="1" noChangeAspect="1" noMove="1" noResize="1" noEditPoints="1" noAdjustHandles="1" noChangeArrowheads="1" noChangeShapeType="1" noTextEdit="1"/>
              </p:cNvSpPr>
              <p:nvPr/>
            </p:nvSpPr>
            <p:spPr>
              <a:xfrm>
                <a:off x="1138518" y="1072875"/>
                <a:ext cx="301685" cy="261610"/>
              </a:xfrm>
              <a:prstGeom prst="rect">
                <a:avLst/>
              </a:prstGeom>
              <a:blipFill>
                <a:blip r:embed="rId21"/>
                <a:stretch>
                  <a:fillRect/>
                </a:stretch>
              </a:blipFill>
            </p:spPr>
            <p:txBody>
              <a:bodyPr/>
              <a:lstStyle/>
              <a:p>
                <a:r>
                  <a:rPr lang="LID4096">
                    <a:noFill/>
                  </a:rPr>
                  <a:t> </a:t>
                </a:r>
              </a:p>
            </p:txBody>
          </p:sp>
        </mc:Fallback>
      </mc:AlternateContent>
      <p:cxnSp>
        <p:nvCxnSpPr>
          <p:cNvPr id="121" name="Straight Arrow Connector 120">
            <a:extLst>
              <a:ext uri="{FF2B5EF4-FFF2-40B4-BE49-F238E27FC236}">
                <a16:creationId xmlns:a16="http://schemas.microsoft.com/office/drawing/2014/main" id="{A25127E1-B7B1-B285-65B8-46E9836BDB73}"/>
              </a:ext>
            </a:extLst>
          </p:cNvPr>
          <p:cNvCxnSpPr>
            <a:cxnSpLocks/>
          </p:cNvCxnSpPr>
          <p:nvPr/>
        </p:nvCxnSpPr>
        <p:spPr>
          <a:xfrm>
            <a:off x="2163460" y="2052151"/>
            <a:ext cx="332313" cy="2638"/>
          </a:xfrm>
          <a:prstGeom prst="straightConnector1">
            <a:avLst/>
          </a:prstGeom>
          <a:ln>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7" name="TextBox 126">
                <a:extLst>
                  <a:ext uri="{FF2B5EF4-FFF2-40B4-BE49-F238E27FC236}">
                    <a16:creationId xmlns:a16="http://schemas.microsoft.com/office/drawing/2014/main" id="{7DC6334C-854F-2038-6074-0E824360E989}"/>
                  </a:ext>
                </a:extLst>
              </p:cNvPr>
              <p:cNvSpPr txBox="1"/>
              <p:nvPr/>
            </p:nvSpPr>
            <p:spPr>
              <a:xfrm>
                <a:off x="2400122" y="1839835"/>
                <a:ext cx="47557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rPr>
                        <m:t>𝑛</m:t>
                      </m:r>
                    </m:oMath>
                  </m:oMathPara>
                </a14:m>
                <a:endParaRPr lang="en-GB" noProof="0" dirty="0"/>
              </a:p>
            </p:txBody>
          </p:sp>
        </mc:Choice>
        <mc:Fallback xmlns="">
          <p:sp>
            <p:nvSpPr>
              <p:cNvPr id="127" name="TextBox 126">
                <a:extLst>
                  <a:ext uri="{FF2B5EF4-FFF2-40B4-BE49-F238E27FC236}">
                    <a16:creationId xmlns:a16="http://schemas.microsoft.com/office/drawing/2014/main" id="{7DC6334C-854F-2038-6074-0E824360E989}"/>
                  </a:ext>
                </a:extLst>
              </p:cNvPr>
              <p:cNvSpPr txBox="1">
                <a:spLocks noRot="1" noChangeAspect="1" noMove="1" noResize="1" noEditPoints="1" noAdjustHandles="1" noChangeArrowheads="1" noChangeShapeType="1" noTextEdit="1"/>
              </p:cNvSpPr>
              <p:nvPr/>
            </p:nvSpPr>
            <p:spPr>
              <a:xfrm>
                <a:off x="2400122" y="1839835"/>
                <a:ext cx="475572" cy="369332"/>
              </a:xfrm>
              <a:prstGeom prst="rect">
                <a:avLst/>
              </a:prstGeom>
              <a:blipFill>
                <a:blip r:embed="rId22"/>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15875950-6CDB-A0BF-7E1E-46781A439CFE}"/>
                  </a:ext>
                </a:extLst>
              </p:cNvPr>
              <p:cNvSpPr txBox="1"/>
              <p:nvPr/>
            </p:nvSpPr>
            <p:spPr>
              <a:xfrm>
                <a:off x="5741581" y="3372295"/>
                <a:ext cx="6041607" cy="74219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b="1" i="1" noProof="0" smtClean="0">
                          <a:latin typeface="Cambria Math" panose="02040503050406030204" pitchFamily="18" charset="0"/>
                        </a:rPr>
                        <m:t>𝑮</m:t>
                      </m:r>
                      <m:r>
                        <a:rPr lang="en-GB" b="0" i="1" noProof="0" smtClean="0">
                          <a:latin typeface="Cambria Math" panose="02040503050406030204" pitchFamily="18" charset="0"/>
                        </a:rPr>
                        <m:t>=</m:t>
                      </m:r>
                      <m:sSub>
                        <m:sSubPr>
                          <m:ctrlPr>
                            <a:rPr lang="en-GB" i="1" noProof="0" smtClean="0">
                              <a:latin typeface="Cambria Math" panose="02040503050406030204" pitchFamily="18" charset="0"/>
                            </a:rPr>
                          </m:ctrlPr>
                        </m:sSubPr>
                        <m:e>
                          <m:d>
                            <m:dPr>
                              <m:begChr m:val="["/>
                              <m:endChr m:val="]"/>
                              <m:ctrlPr>
                                <a:rPr lang="en-GB" i="1" noProof="0">
                                  <a:latin typeface="Cambria Math" panose="02040503050406030204" pitchFamily="18" charset="0"/>
                                </a:rPr>
                              </m:ctrlPr>
                            </m:dPr>
                            <m:e>
                              <m:sSub>
                                <m:sSubPr>
                                  <m:ctrlPr>
                                    <a:rPr lang="en-GB" i="1" noProof="0">
                                      <a:latin typeface="Cambria Math" panose="02040503050406030204" pitchFamily="18" charset="0"/>
                                    </a:rPr>
                                  </m:ctrlPr>
                                </m:sSubPr>
                                <m:e>
                                  <m:r>
                                    <a:rPr lang="en-GB" i="1" noProof="0" smtClean="0">
                                      <a:latin typeface="Cambria Math" panose="02040503050406030204" pitchFamily="18" charset="0"/>
                                    </a:rPr>
                                    <m:t>𝑓</m:t>
                                  </m:r>
                                </m:e>
                                <m:sub>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𝑛</m:t>
                                      </m:r>
                                    </m:e>
                                    <m:sub>
                                      <m:r>
                                        <a:rPr lang="en-GB" i="1" noProof="0" smtClean="0">
                                          <a:latin typeface="Cambria Math" panose="02040503050406030204" pitchFamily="18" charset="0"/>
                                        </a:rPr>
                                        <m:t>𝜓</m:t>
                                      </m:r>
                                    </m:sub>
                                  </m:sSub>
                                  <m:r>
                                    <a:rPr lang="en-GB" i="1" noProof="0" smtClean="0">
                                      <a:latin typeface="Cambria Math" panose="02040503050406030204" pitchFamily="18" charset="0"/>
                                    </a:rPr>
                                    <m:t>,</m:t>
                                  </m:r>
                                  <m:r>
                                    <a:rPr lang="en-GB" i="1" noProof="0" smtClean="0">
                                      <a:latin typeface="Cambria Math" panose="02040503050406030204" pitchFamily="18" charset="0"/>
                                    </a:rPr>
                                    <m:t>𝑛</m:t>
                                  </m:r>
                                  <m:r>
                                    <a:rPr lang="en-GB" i="1" noProof="0" smtClean="0">
                                      <a:latin typeface="Cambria Math" panose="02040503050406030204" pitchFamily="18" charset="0"/>
                                    </a:rPr>
                                    <m:t> </m:t>
                                  </m:r>
                                </m:sub>
                              </m:sSub>
                            </m:e>
                          </m:d>
                        </m:e>
                        <m:sub>
                          <m:r>
                            <a:rPr lang="en-GB" b="0" i="1" noProof="0" smtClean="0">
                              <a:latin typeface="Cambria Math" panose="02040503050406030204" pitchFamily="18" charset="0"/>
                            </a:rPr>
                            <m:t>𝑁</m:t>
                          </m:r>
                          <m:r>
                            <a:rPr lang="en-GB" b="0" i="1" noProof="0" smtClean="0">
                              <a:latin typeface="Cambria Math" panose="02040503050406030204" pitchFamily="18" charset="0"/>
                              <a:ea typeface="Cambria Math" panose="02040503050406030204" pitchFamily="18" charset="0"/>
                            </a:rPr>
                            <m:t>×</m:t>
                          </m:r>
                          <m:r>
                            <a:rPr lang="en-GB" b="0" i="1" noProof="0" smtClean="0">
                              <a:latin typeface="Cambria Math" panose="02040503050406030204" pitchFamily="18" charset="0"/>
                              <a:ea typeface="Cambria Math" panose="02040503050406030204" pitchFamily="18" charset="0"/>
                            </a:rPr>
                            <m:t>𝑁</m:t>
                          </m:r>
                        </m:sub>
                      </m:sSub>
                      <m:r>
                        <a:rPr lang="en-GB" b="0" i="1" noProof="0" smtClean="0">
                          <a:latin typeface="Cambria Math" panose="02040503050406030204" pitchFamily="18" charset="0"/>
                        </a:rPr>
                        <m:t>=</m:t>
                      </m:r>
                      <m:d>
                        <m:dPr>
                          <m:begChr m:val="["/>
                          <m:endChr m:val="]"/>
                          <m:ctrlPr>
                            <a:rPr lang="en-GB" b="0" i="1" noProof="0" smtClean="0">
                              <a:latin typeface="Cambria Math" panose="02040503050406030204" pitchFamily="18" charset="0"/>
                            </a:rPr>
                          </m:ctrlPr>
                        </m:dPr>
                        <m:e>
                          <m:sSup>
                            <m:sSupPr>
                              <m:ctrlPr>
                                <a:rPr lang="en-GB" i="1" noProof="0" smtClean="0">
                                  <a:latin typeface="Cambria Math" panose="02040503050406030204" pitchFamily="18" charset="0"/>
                                </a:rPr>
                              </m:ctrlPr>
                            </m:sSupPr>
                            <m:e>
                              <m:r>
                                <a:rPr lang="en-GB" i="1" noProof="0" smtClean="0">
                                  <a:latin typeface="Cambria Math" panose="02040503050406030204" pitchFamily="18" charset="0"/>
                                </a:rPr>
                                <m:t>𝑒</m:t>
                              </m:r>
                            </m:e>
                            <m:sup>
                              <m:r>
                                <a:rPr lang="en-GB" i="1" noProof="0" smtClean="0">
                                  <a:latin typeface="Cambria Math" panose="02040503050406030204" pitchFamily="18" charset="0"/>
                                </a:rPr>
                                <m:t>−</m:t>
                              </m:r>
                              <m:r>
                                <a:rPr lang="en-GB" i="1" noProof="0" smtClean="0">
                                  <a:latin typeface="Cambria Math" panose="02040503050406030204" pitchFamily="18" charset="0"/>
                                </a:rPr>
                                <m:t>𝑗</m:t>
                              </m:r>
                              <m:r>
                                <a:rPr lang="en-GB" i="1" noProof="0" smtClean="0">
                                  <a:latin typeface="Cambria Math" panose="02040503050406030204" pitchFamily="18" charset="0"/>
                                </a:rPr>
                                <m:t>2</m:t>
                              </m:r>
                              <m:r>
                                <a:rPr lang="en-GB" i="1" noProof="0" smtClean="0">
                                  <a:latin typeface="Cambria Math" panose="02040503050406030204" pitchFamily="18" charset="0"/>
                                  <a:ea typeface="Cambria Math" panose="02040503050406030204" pitchFamily="18" charset="0"/>
                                </a:rPr>
                                <m:t>𝜋</m:t>
                              </m:r>
                              <m:f>
                                <m:fPr>
                                  <m:ctrlPr>
                                    <a:rPr lang="en-GB" i="1" noProof="0" smtClean="0">
                                      <a:latin typeface="Cambria Math" panose="02040503050406030204" pitchFamily="18" charset="0"/>
                                      <a:ea typeface="Cambria Math" panose="02040503050406030204" pitchFamily="18" charset="0"/>
                                    </a:rPr>
                                  </m:ctrlPr>
                                </m:fPr>
                                <m:num>
                                  <m:r>
                                    <a:rPr lang="en-GB"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𝑛</m:t>
                                      </m:r>
                                    </m:e>
                                    <m:sub>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𝜓</m:t>
                                          </m:r>
                                        </m:e>
                                        <m:sub>
                                          <m:r>
                                            <a:rPr lang="en-GB" i="1" noProof="0" smtClean="0">
                                              <a:latin typeface="Cambria Math" panose="02040503050406030204" pitchFamily="18" charset="0"/>
                                            </a:rPr>
                                            <m:t>𝑥</m:t>
                                          </m:r>
                                        </m:sub>
                                      </m:sSub>
                                    </m:sub>
                                  </m:sSub>
                                  <m:r>
                                    <a:rPr lang="en-GB" i="1" noProof="0" smtClean="0">
                                      <a:latin typeface="Cambria Math" panose="02040503050406030204" pitchFamily="18" charset="0"/>
                                      <a:ea typeface="Cambria Math" panose="02040503050406030204" pitchFamily="18" charset="0"/>
                                    </a:rPr>
                                    <m:t>−1)(</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𝑛</m:t>
                                      </m:r>
                                    </m:e>
                                    <m:sub>
                                      <m:r>
                                        <a:rPr lang="en-GB" i="1" noProof="0" smtClean="0">
                                          <a:latin typeface="Cambria Math" panose="02040503050406030204" pitchFamily="18" charset="0"/>
                                          <a:ea typeface="Cambria Math" panose="02040503050406030204" pitchFamily="18" charset="0"/>
                                        </a:rPr>
                                        <m:t>𝑥</m:t>
                                      </m:r>
                                    </m:sub>
                                  </m:sSub>
                                  <m:r>
                                    <a:rPr lang="en-GB" i="1" noProof="0" smtClean="0">
                                      <a:latin typeface="Cambria Math" panose="02040503050406030204" pitchFamily="18" charset="0"/>
                                      <a:ea typeface="Cambria Math" panose="02040503050406030204" pitchFamily="18" charset="0"/>
                                    </a:rPr>
                                    <m:t>−1)</m:t>
                                  </m:r>
                                </m:num>
                                <m:den>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𝑁</m:t>
                                      </m:r>
                                    </m:e>
                                    <m:sub>
                                      <m:r>
                                        <a:rPr lang="en-GB" i="1" noProof="0" smtClean="0">
                                          <a:latin typeface="Cambria Math" panose="02040503050406030204" pitchFamily="18" charset="0"/>
                                          <a:ea typeface="Cambria Math" panose="02040503050406030204" pitchFamily="18" charset="0"/>
                                        </a:rPr>
                                        <m:t>𝑥</m:t>
                                      </m:r>
                                    </m:sub>
                                  </m:sSub>
                                </m:den>
                              </m:f>
                            </m:sup>
                          </m:sSup>
                          <m:sSup>
                            <m:sSupPr>
                              <m:ctrlPr>
                                <a:rPr lang="en-GB" i="1" noProof="0" smtClean="0">
                                  <a:latin typeface="Cambria Math" panose="02040503050406030204" pitchFamily="18" charset="0"/>
                                </a:rPr>
                              </m:ctrlPr>
                            </m:sSupPr>
                            <m:e>
                              <m:r>
                                <a:rPr lang="en-GB" i="1" noProof="0" smtClean="0">
                                  <a:latin typeface="Cambria Math" panose="02040503050406030204" pitchFamily="18" charset="0"/>
                                </a:rPr>
                                <m:t>𝑒</m:t>
                              </m:r>
                            </m:e>
                            <m:sup>
                              <m:r>
                                <a:rPr lang="en-GB" i="1" noProof="0" smtClean="0">
                                  <a:latin typeface="Cambria Math" panose="02040503050406030204" pitchFamily="18" charset="0"/>
                                </a:rPr>
                                <m:t>−</m:t>
                              </m:r>
                              <m:r>
                                <a:rPr lang="en-GB" i="1" noProof="0" smtClean="0">
                                  <a:latin typeface="Cambria Math" panose="02040503050406030204" pitchFamily="18" charset="0"/>
                                </a:rPr>
                                <m:t>𝑗</m:t>
                              </m:r>
                              <m:r>
                                <a:rPr lang="en-GB" i="1" noProof="0" smtClean="0">
                                  <a:latin typeface="Cambria Math" panose="02040503050406030204" pitchFamily="18" charset="0"/>
                                </a:rPr>
                                <m:t>2</m:t>
                              </m:r>
                              <m:r>
                                <a:rPr lang="en-GB" i="1" noProof="0" smtClean="0">
                                  <a:latin typeface="Cambria Math" panose="02040503050406030204" pitchFamily="18" charset="0"/>
                                  <a:ea typeface="Cambria Math" panose="02040503050406030204" pitchFamily="18" charset="0"/>
                                </a:rPr>
                                <m:t>𝜋</m:t>
                              </m:r>
                              <m:f>
                                <m:fPr>
                                  <m:ctrlPr>
                                    <a:rPr lang="en-GB" i="1" noProof="0" smtClean="0">
                                      <a:latin typeface="Cambria Math" panose="02040503050406030204" pitchFamily="18" charset="0"/>
                                      <a:ea typeface="Cambria Math" panose="02040503050406030204" pitchFamily="18" charset="0"/>
                                    </a:rPr>
                                  </m:ctrlPr>
                                </m:fPr>
                                <m:num>
                                  <m:r>
                                    <a:rPr lang="en-GB"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𝑛</m:t>
                                      </m:r>
                                    </m:e>
                                    <m:sub>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𝜓</m:t>
                                          </m:r>
                                        </m:e>
                                        <m:sub>
                                          <m:r>
                                            <a:rPr lang="en-GB" b="0" i="1" noProof="0" smtClean="0">
                                              <a:latin typeface="Cambria Math" panose="02040503050406030204" pitchFamily="18" charset="0"/>
                                            </a:rPr>
                                            <m:t>𝑦</m:t>
                                          </m:r>
                                        </m:sub>
                                      </m:sSub>
                                    </m:sub>
                                  </m:sSub>
                                  <m:r>
                                    <a:rPr lang="en-GB" i="1" noProof="0" smtClean="0">
                                      <a:latin typeface="Cambria Math" panose="02040503050406030204" pitchFamily="18" charset="0"/>
                                      <a:ea typeface="Cambria Math" panose="02040503050406030204" pitchFamily="18" charset="0"/>
                                    </a:rPr>
                                    <m:t>−1)(</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𝑛</m:t>
                                      </m:r>
                                    </m:e>
                                    <m:sub>
                                      <m:r>
                                        <a:rPr lang="en-GB" i="1" noProof="0" smtClean="0">
                                          <a:latin typeface="Cambria Math" panose="02040503050406030204" pitchFamily="18" charset="0"/>
                                          <a:ea typeface="Cambria Math" panose="02040503050406030204" pitchFamily="18" charset="0"/>
                                        </a:rPr>
                                        <m:t>𝑦</m:t>
                                      </m:r>
                                    </m:sub>
                                  </m:sSub>
                                  <m:r>
                                    <a:rPr lang="en-GB" i="1" noProof="0" smtClean="0">
                                      <a:latin typeface="Cambria Math" panose="02040503050406030204" pitchFamily="18" charset="0"/>
                                      <a:ea typeface="Cambria Math" panose="02040503050406030204" pitchFamily="18" charset="0"/>
                                    </a:rPr>
                                    <m:t>−1)</m:t>
                                  </m:r>
                                </m:num>
                                <m:den>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𝑁</m:t>
                                      </m:r>
                                    </m:e>
                                    <m:sub>
                                      <m:r>
                                        <a:rPr lang="en-GB" i="1" noProof="0" smtClean="0">
                                          <a:latin typeface="Cambria Math" panose="02040503050406030204" pitchFamily="18" charset="0"/>
                                          <a:ea typeface="Cambria Math" panose="02040503050406030204" pitchFamily="18" charset="0"/>
                                        </a:rPr>
                                        <m:t>𝑦</m:t>
                                      </m:r>
                                    </m:sub>
                                  </m:sSub>
                                </m:den>
                              </m:f>
                            </m:sup>
                          </m:sSup>
                        </m:e>
                      </m:d>
                    </m:oMath>
                  </m:oMathPara>
                </a14:m>
                <a:endParaRPr lang="en-GB" noProof="0" dirty="0"/>
              </a:p>
            </p:txBody>
          </p:sp>
        </mc:Choice>
        <mc:Fallback xmlns="">
          <p:sp>
            <p:nvSpPr>
              <p:cNvPr id="23" name="TextBox 22">
                <a:extLst>
                  <a:ext uri="{FF2B5EF4-FFF2-40B4-BE49-F238E27FC236}">
                    <a16:creationId xmlns:a16="http://schemas.microsoft.com/office/drawing/2014/main" id="{15875950-6CDB-A0BF-7E1E-46781A439CFE}"/>
                  </a:ext>
                </a:extLst>
              </p:cNvPr>
              <p:cNvSpPr txBox="1">
                <a:spLocks noRot="1" noChangeAspect="1" noMove="1" noResize="1" noEditPoints="1" noAdjustHandles="1" noChangeArrowheads="1" noChangeShapeType="1" noTextEdit="1"/>
              </p:cNvSpPr>
              <p:nvPr/>
            </p:nvSpPr>
            <p:spPr>
              <a:xfrm>
                <a:off x="5741581" y="3372295"/>
                <a:ext cx="6041607" cy="742191"/>
              </a:xfrm>
              <a:prstGeom prst="rect">
                <a:avLst/>
              </a:prstGeom>
              <a:blipFill>
                <a:blip r:embed="rId23"/>
                <a:stretch>
                  <a:fillRect/>
                </a:stretch>
              </a:blipFill>
            </p:spPr>
            <p:txBody>
              <a:bodyPr/>
              <a:lstStyle/>
              <a:p>
                <a:r>
                  <a:rPr lang="LID4096">
                    <a:noFill/>
                  </a:rPr>
                  <a:t> </a:t>
                </a:r>
              </a:p>
            </p:txBody>
          </p:sp>
        </mc:Fallback>
      </mc:AlternateContent>
      <p:cxnSp>
        <p:nvCxnSpPr>
          <p:cNvPr id="25" name="Connector: Elbow 24">
            <a:extLst>
              <a:ext uri="{FF2B5EF4-FFF2-40B4-BE49-F238E27FC236}">
                <a16:creationId xmlns:a16="http://schemas.microsoft.com/office/drawing/2014/main" id="{ACFF57E9-321F-F328-95C6-40174A9B85C0}"/>
              </a:ext>
            </a:extLst>
          </p:cNvPr>
          <p:cNvCxnSpPr>
            <a:cxnSpLocks/>
            <a:stCxn id="23" idx="0"/>
            <a:endCxn id="16" idx="2"/>
          </p:cNvCxnSpPr>
          <p:nvPr/>
        </p:nvCxnSpPr>
        <p:spPr>
          <a:xfrm rot="5400000" flipH="1" flipV="1">
            <a:off x="8765851" y="2789173"/>
            <a:ext cx="579656" cy="586588"/>
          </a:xfrm>
          <a:prstGeom prst="bentConnector3">
            <a:avLst>
              <a:gd name="adj1" fmla="val 50000"/>
            </a:avLst>
          </a:prstGeom>
          <a:ln>
            <a:headEnd type="triangle" w="lg" len="lg"/>
            <a:tailEnd type="non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D94D7CD8-3FB6-7E09-9378-83CE4E5C5859}"/>
                  </a:ext>
                </a:extLst>
              </p:cNvPr>
              <p:cNvSpPr txBox="1"/>
              <p:nvPr/>
            </p:nvSpPr>
            <p:spPr>
              <a:xfrm>
                <a:off x="6074680" y="182221"/>
                <a:ext cx="3776740" cy="3379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rPr>
                        <m:t>𝑟</m:t>
                      </m:r>
                      <m:r>
                        <a:rPr lang="en-GB" b="0" i="1" noProof="0" smtClean="0">
                          <a:latin typeface="Cambria Math" panose="02040503050406030204" pitchFamily="18" charset="0"/>
                        </a:rPr>
                        <m:t>(</m:t>
                      </m:r>
                      <m:r>
                        <a:rPr lang="en-GB" b="0" i="1" noProof="0" smtClean="0">
                          <a:latin typeface="Cambria Math" panose="02040503050406030204" pitchFamily="18" charset="0"/>
                        </a:rPr>
                        <m:t>𝑛</m:t>
                      </m:r>
                      <m:r>
                        <a:rPr lang="en-GB" b="0" i="1" noProof="0" smtClean="0">
                          <a:latin typeface="Cambria Math" panose="02040503050406030204" pitchFamily="18" charset="0"/>
                        </a:rPr>
                        <m:t>,</m:t>
                      </m:r>
                      <m:r>
                        <a:rPr lang="en-GB" b="0" i="1" noProof="0" smtClean="0">
                          <a:latin typeface="Cambria Math" panose="02040503050406030204" pitchFamily="18" charset="0"/>
                        </a:rPr>
                        <m:t>𝑡</m:t>
                      </m:r>
                      <m:r>
                        <a:rPr lang="en-GB" b="0" i="1" noProof="0" smtClean="0">
                          <a:latin typeface="Cambria Math" panose="02040503050406030204" pitchFamily="18" charset="0"/>
                        </a:rPr>
                        <m:t>)=</m:t>
                      </m:r>
                      <m:rad>
                        <m:radPr>
                          <m:degHide m:val="on"/>
                          <m:ctrlPr>
                            <a:rPr lang="en-GB" b="0" i="1" noProof="0" smtClean="0">
                              <a:latin typeface="Cambria Math" panose="02040503050406030204" pitchFamily="18" charset="0"/>
                            </a:rPr>
                          </m:ctrlPr>
                        </m:radPr>
                        <m:deg/>
                        <m:e>
                          <m:r>
                            <m:rPr>
                              <m:sty m:val="p"/>
                            </m:rPr>
                            <a:rPr lang="en-GB" b="0" i="0" noProof="0" smtClean="0">
                              <a:latin typeface="Cambria Math" panose="02040503050406030204" pitchFamily="18" charset="0"/>
                            </a:rPr>
                            <m:t>SNR</m:t>
                          </m:r>
                        </m:e>
                      </m:rad>
                      <m:r>
                        <a:rPr lang="en-GB" b="1" i="1" noProof="0" smtClean="0">
                          <a:latin typeface="Cambria Math" panose="02040503050406030204" pitchFamily="18" charset="0"/>
                        </a:rPr>
                        <m:t>𝑮</m:t>
                      </m:r>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d>
                        <m:dPr>
                          <m:ctrlPr>
                            <a:rPr lang="en-GB" b="0" i="1" noProof="0" smtClean="0">
                              <a:latin typeface="Cambria Math" panose="02040503050406030204" pitchFamily="18" charset="0"/>
                            </a:rPr>
                          </m:ctrlPr>
                        </m:dPr>
                        <m:e>
                          <m:r>
                            <a:rPr lang="en-GB" b="0" i="1" noProof="0" smtClean="0">
                              <a:latin typeface="Cambria Math" panose="02040503050406030204" pitchFamily="18" charset="0"/>
                            </a:rPr>
                            <m:t>𝑡</m:t>
                          </m:r>
                        </m:e>
                      </m:d>
                      <m:r>
                        <a:rPr lang="en-GB" b="1" i="1" noProof="0" smtClean="0">
                          <a:latin typeface="Cambria Math" panose="02040503050406030204" pitchFamily="18" charset="0"/>
                        </a:rPr>
                        <m:t>𝒂</m:t>
                      </m:r>
                      <m:d>
                        <m:dPr>
                          <m:ctrlPr>
                            <a:rPr lang="en-GB" b="0" i="1" noProof="0" smtClean="0">
                              <a:latin typeface="Cambria Math" panose="02040503050406030204" pitchFamily="18" charset="0"/>
                            </a:rPr>
                          </m:ctrlPr>
                        </m:dPr>
                        <m:e>
                          <m:sSub>
                            <m:sSubPr>
                              <m:ctrlPr>
                                <a:rPr lang="en-GB" i="1" noProof="0" smtClean="0">
                                  <a:latin typeface="Cambria Math" panose="02040503050406030204" pitchFamily="18" charset="0"/>
                                </a:rPr>
                              </m:ctrlPr>
                            </m:sSubPr>
                            <m:e>
                              <m:r>
                                <a:rPr lang="en-GB" b="0" i="1" noProof="0" smtClean="0">
                                  <a:latin typeface="Cambria Math" panose="02040503050406030204" pitchFamily="18" charset="0"/>
                                </a:rPr>
                                <m:t>𝜓</m:t>
                              </m:r>
                            </m:e>
                            <m:sub>
                              <m:r>
                                <a:rPr lang="en-GB" b="0" i="1" noProof="0" smtClean="0">
                                  <a:latin typeface="Cambria Math" panose="02040503050406030204" pitchFamily="18" charset="0"/>
                                </a:rPr>
                                <m:t>𝑥</m:t>
                              </m:r>
                            </m:sub>
                          </m:sSub>
                          <m:r>
                            <a:rPr lang="en-GB" b="0" i="1" noProof="0" smtClean="0">
                              <a:latin typeface="Cambria Math" panose="02040503050406030204" pitchFamily="18" charset="0"/>
                            </a:rPr>
                            <m:t>,</m:t>
                          </m:r>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𝜓</m:t>
                              </m:r>
                            </m:e>
                            <m:sub>
                              <m:r>
                                <a:rPr lang="en-GB" b="0" i="1" noProof="0" smtClean="0">
                                  <a:latin typeface="Cambria Math" panose="02040503050406030204" pitchFamily="18" charset="0"/>
                                </a:rPr>
                                <m:t>𝑦</m:t>
                              </m:r>
                            </m:sub>
                          </m:sSub>
                        </m:e>
                      </m:d>
                      <m:r>
                        <a:rPr lang="en-GB" b="0" i="1" noProof="0" smtClean="0">
                          <a:latin typeface="Cambria Math" panose="02040503050406030204" pitchFamily="18" charset="0"/>
                        </a:rPr>
                        <m:t>𝑠</m:t>
                      </m:r>
                      <m:r>
                        <a:rPr lang="en-GB" b="0" i="1" noProof="0" smtClean="0">
                          <a:latin typeface="Cambria Math" panose="02040503050406030204" pitchFamily="18" charset="0"/>
                        </a:rPr>
                        <m:t>+</m:t>
                      </m:r>
                      <m:r>
                        <a:rPr lang="en-GB" b="1" i="1" noProof="0" smtClean="0">
                          <a:latin typeface="Cambria Math" panose="02040503050406030204" pitchFamily="18" charset="0"/>
                        </a:rPr>
                        <m:t>𝒖</m:t>
                      </m:r>
                    </m:oMath>
                  </m:oMathPara>
                </a14:m>
                <a:endParaRPr lang="en-GB" b="1" noProof="0" dirty="0"/>
              </a:p>
            </p:txBody>
          </p:sp>
        </mc:Choice>
        <mc:Fallback xmlns="">
          <p:sp>
            <p:nvSpPr>
              <p:cNvPr id="32" name="TextBox 31">
                <a:extLst>
                  <a:ext uri="{FF2B5EF4-FFF2-40B4-BE49-F238E27FC236}">
                    <a16:creationId xmlns:a16="http://schemas.microsoft.com/office/drawing/2014/main" id="{D94D7CD8-3FB6-7E09-9378-83CE4E5C5859}"/>
                  </a:ext>
                </a:extLst>
              </p:cNvPr>
              <p:cNvSpPr txBox="1">
                <a:spLocks noRot="1" noChangeAspect="1" noMove="1" noResize="1" noEditPoints="1" noAdjustHandles="1" noChangeArrowheads="1" noChangeShapeType="1" noTextEdit="1"/>
              </p:cNvSpPr>
              <p:nvPr/>
            </p:nvSpPr>
            <p:spPr>
              <a:xfrm>
                <a:off x="6074680" y="182221"/>
                <a:ext cx="3776740" cy="337913"/>
              </a:xfrm>
              <a:prstGeom prst="rect">
                <a:avLst/>
              </a:prstGeom>
              <a:blipFill>
                <a:blip r:embed="rId24"/>
                <a:stretch>
                  <a:fillRect l="-323" r="-485" b="-23636"/>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278B8E08-EB1B-F78D-BA9C-8B0D732EB798}"/>
                  </a:ext>
                </a:extLst>
              </p:cNvPr>
              <p:cNvSpPr txBox="1"/>
              <p:nvPr/>
            </p:nvSpPr>
            <p:spPr>
              <a:xfrm>
                <a:off x="5508699" y="4437534"/>
                <a:ext cx="6297953" cy="795474"/>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en-GB" b="1" i="1" noProof="0" smtClean="0">
                              <a:latin typeface="Cambria Math" panose="02040503050406030204" pitchFamily="18" charset="0"/>
                              <a:ea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𝕴</m:t>
                          </m:r>
                          <m:d>
                            <m:dPr>
                              <m:ctrlPr>
                                <a:rPr lang="en-GB" i="1" noProof="0" smtClean="0">
                                  <a:latin typeface="Cambria Math" panose="02040503050406030204" pitchFamily="18" charset="0"/>
                                </a:rPr>
                              </m:ctrlPr>
                            </m:dPr>
                            <m:e>
                              <m:r>
                                <a:rPr lang="en-GB" i="1" noProof="0" smtClean="0">
                                  <a:latin typeface="Cambria Math" panose="02040503050406030204" pitchFamily="18" charset="0"/>
                                </a:rPr>
                                <m:t>𝑡</m:t>
                              </m:r>
                            </m:e>
                          </m:d>
                        </m:e>
                        <m:sub>
                          <m:r>
                            <a:rPr lang="en-GB" i="1" noProof="0" smtClean="0">
                              <a:latin typeface="Cambria Math" panose="02040503050406030204" pitchFamily="18" charset="0"/>
                            </a:rPr>
                            <m:t>𝑁</m:t>
                          </m:r>
                          <m:r>
                            <a:rPr lang="en-GB" i="1" noProof="0" smtClean="0">
                              <a:latin typeface="Cambria Math" panose="02040503050406030204" pitchFamily="18" charset="0"/>
                              <a:ea typeface="Cambria Math" panose="02040503050406030204" pitchFamily="18" charset="0"/>
                            </a:rPr>
                            <m:t>×</m:t>
                          </m:r>
                          <m:r>
                            <a:rPr lang="en-GB" i="1" noProof="0" smtClean="0">
                              <a:latin typeface="Cambria Math" panose="02040503050406030204" pitchFamily="18" charset="0"/>
                              <a:ea typeface="Cambria Math" panose="02040503050406030204" pitchFamily="18" charset="0"/>
                            </a:rPr>
                            <m:t>𝑁</m:t>
                          </m:r>
                        </m:sub>
                      </m:sSub>
                      <m:r>
                        <a:rPr lang="en-GB" b="0" i="1" noProof="0" smtClean="0">
                          <a:latin typeface="Cambria Math" panose="02040503050406030204" pitchFamily="18" charset="0"/>
                        </a:rPr>
                        <m:t>=</m:t>
                      </m:r>
                      <m:d>
                        <m:dPr>
                          <m:begChr m:val="["/>
                          <m:endChr m:val="]"/>
                          <m:ctrlPr>
                            <a:rPr lang="en-GB" i="1" noProof="0" smtClean="0">
                              <a:latin typeface="Cambria Math" panose="02040503050406030204" pitchFamily="18" charset="0"/>
                            </a:rPr>
                          </m:ctrlPr>
                        </m:dPr>
                        <m:e>
                          <m:sSup>
                            <m:sSupPr>
                              <m:ctrlPr>
                                <a:rPr lang="en-GB" i="1" noProof="0" smtClean="0">
                                  <a:latin typeface="Cambria Math" panose="02040503050406030204" pitchFamily="18" charset="0"/>
                                </a:rPr>
                              </m:ctrlPr>
                            </m:sSupPr>
                            <m:e>
                              <m:r>
                                <a:rPr lang="en-GB" i="1" noProof="0" smtClean="0">
                                  <a:latin typeface="Cambria Math" panose="02040503050406030204" pitchFamily="18" charset="0"/>
                                </a:rPr>
                                <m:t>𝑒</m:t>
                              </m:r>
                            </m:e>
                            <m:sup>
                              <m:r>
                                <a:rPr lang="en-GB" i="1" noProof="0" smtClean="0">
                                  <a:latin typeface="Cambria Math" panose="02040503050406030204" pitchFamily="18" charset="0"/>
                                </a:rPr>
                                <m:t>−</m:t>
                              </m:r>
                              <m:r>
                                <a:rPr lang="en-GB" i="1" noProof="0" smtClean="0">
                                  <a:latin typeface="Cambria Math" panose="02040503050406030204" pitchFamily="18" charset="0"/>
                                </a:rPr>
                                <m:t>𝑗</m:t>
                              </m:r>
                              <m:r>
                                <a:rPr lang="en-GB" i="1" noProof="0" smtClean="0">
                                  <a:latin typeface="Cambria Math" panose="02040503050406030204" pitchFamily="18" charset="0"/>
                                </a:rPr>
                                <m:t>2</m:t>
                              </m:r>
                              <m:r>
                                <a:rPr lang="en-GB" i="1" noProof="0" smtClean="0">
                                  <a:latin typeface="Cambria Math" panose="02040503050406030204" pitchFamily="18" charset="0"/>
                                  <a:ea typeface="Cambria Math" panose="02040503050406030204" pitchFamily="18" charset="0"/>
                                </a:rPr>
                                <m:t>𝜋</m:t>
                              </m:r>
                              <m:f>
                                <m:fPr>
                                  <m:ctrlPr>
                                    <a:rPr lang="en-GB" i="1" noProof="0" smtClean="0">
                                      <a:latin typeface="Cambria Math" panose="02040503050406030204" pitchFamily="18" charset="0"/>
                                      <a:ea typeface="Cambria Math" panose="02040503050406030204" pitchFamily="18" charset="0"/>
                                    </a:rPr>
                                  </m:ctrlPr>
                                </m:fPr>
                                <m:num>
                                  <m:r>
                                    <a:rPr lang="en-GB"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𝑛</m:t>
                                      </m:r>
                                    </m:e>
                                    <m:sub>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𝜓</m:t>
                                          </m:r>
                                        </m:e>
                                        <m:sub>
                                          <m:r>
                                            <a:rPr lang="en-GB" i="1" noProof="0" smtClean="0">
                                              <a:latin typeface="Cambria Math" panose="02040503050406030204" pitchFamily="18" charset="0"/>
                                            </a:rPr>
                                            <m:t>𝑥</m:t>
                                          </m:r>
                                        </m:sub>
                                      </m:sSub>
                                    </m:sub>
                                  </m:sSub>
                                  <m:r>
                                    <a:rPr lang="en-GB" b="0" i="1" noProof="0" smtClean="0">
                                      <a:latin typeface="Cambria Math" panose="02040503050406030204" pitchFamily="18" charset="0"/>
                                      <a:ea typeface="Cambria Math" panose="02040503050406030204" pitchFamily="18" charset="0"/>
                                    </a:rPr>
                                    <m:t>+</m:t>
                                  </m:r>
                                  <m:f>
                                    <m:fPr>
                                      <m:ctrlPr>
                                        <a:rPr lang="en-GB" b="1" i="1" noProof="0" smtClean="0">
                                          <a:latin typeface="Cambria Math" panose="02040503050406030204" pitchFamily="18" charset="0"/>
                                          <a:ea typeface="Cambria Math" panose="02040503050406030204" pitchFamily="18" charset="0"/>
                                        </a:rPr>
                                      </m:ctrlPr>
                                    </m:fPr>
                                    <m:num>
                                      <m:sSub>
                                        <m:sSubPr>
                                          <m:ctrlPr>
                                            <a:rPr lang="en-GB" b="1" i="1" noProof="0" smtClean="0">
                                              <a:latin typeface="Cambria Math" panose="02040503050406030204" pitchFamily="18" charset="0"/>
                                              <a:ea typeface="Cambria Math" panose="02040503050406030204" pitchFamily="18" charset="0"/>
                                            </a:rPr>
                                          </m:ctrlPr>
                                        </m:sSubPr>
                                        <m:e>
                                          <m:r>
                                            <a:rPr lang="en-GB" b="1" i="1" noProof="0" smtClean="0">
                                              <a:latin typeface="Cambria Math" panose="02040503050406030204" pitchFamily="18" charset="0"/>
                                            </a:rPr>
                                            <m:t>𝒕</m:t>
                                          </m:r>
                                        </m:e>
                                        <m:sub>
                                          <m:r>
                                            <a:rPr lang="en-GB" b="1" i="1" noProof="0" smtClean="0">
                                              <a:latin typeface="Cambria Math" panose="02040503050406030204" pitchFamily="18" charset="0"/>
                                              <a:ea typeface="Cambria Math" panose="02040503050406030204" pitchFamily="18" charset="0"/>
                                            </a:rPr>
                                            <m:t>𝒙</m:t>
                                          </m:r>
                                        </m:sub>
                                      </m:sSub>
                                    </m:num>
                                    <m:den>
                                      <m:sSub>
                                        <m:sSubPr>
                                          <m:ctrlPr>
                                            <a:rPr lang="en-GB" b="1" i="1" noProof="0" smtClean="0">
                                              <a:latin typeface="Cambria Math" panose="02040503050406030204" pitchFamily="18" charset="0"/>
                                              <a:ea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𝑻</m:t>
                                          </m:r>
                                        </m:e>
                                        <m:sub>
                                          <m:r>
                                            <a:rPr lang="en-GB" b="1" i="1" noProof="0" smtClean="0">
                                              <a:latin typeface="Cambria Math" panose="02040503050406030204" pitchFamily="18" charset="0"/>
                                              <a:ea typeface="Cambria Math" panose="02040503050406030204" pitchFamily="18" charset="0"/>
                                            </a:rPr>
                                            <m:t>𝒙</m:t>
                                          </m:r>
                                        </m:sub>
                                      </m:sSub>
                                    </m:den>
                                  </m:f>
                                  <m:r>
                                    <a:rPr lang="en-GB" i="1" noProof="0" smtClean="0">
                                      <a:latin typeface="Cambria Math" panose="02040503050406030204" pitchFamily="18" charset="0"/>
                                      <a:ea typeface="Cambria Math" panose="02040503050406030204" pitchFamily="18" charset="0"/>
                                    </a:rPr>
                                    <m:t>−1</m:t>
                                  </m:r>
                                  <m:r>
                                    <a:rPr lang="en-GB" b="0" i="1" noProof="0" smtClean="0">
                                      <a:latin typeface="Cambria Math" panose="02040503050406030204" pitchFamily="18" charset="0"/>
                                      <a:ea typeface="Cambria Math" panose="02040503050406030204" pitchFamily="18" charset="0"/>
                                    </a:rPr>
                                    <m:t>−</m:t>
                                  </m:r>
                                  <m:f>
                                    <m:fPr>
                                      <m:ctrlPr>
                                        <a:rPr lang="en-GB" i="1" noProof="0" smtClean="0">
                                          <a:latin typeface="Cambria Math" panose="02040503050406030204" pitchFamily="18" charset="0"/>
                                          <a:ea typeface="Cambria Math" panose="02040503050406030204" pitchFamily="18" charset="0"/>
                                        </a:rPr>
                                      </m:ctrlPr>
                                    </m:fPr>
                                    <m:num>
                                      <m:r>
                                        <a:rPr lang="en-GB" b="0" i="1" noProof="0" smtClean="0">
                                          <a:latin typeface="Cambria Math" panose="02040503050406030204" pitchFamily="18" charset="0"/>
                                          <a:ea typeface="Cambria Math" panose="02040503050406030204" pitchFamily="18" charset="0"/>
                                        </a:rPr>
                                        <m:t>1</m:t>
                                      </m:r>
                                    </m:num>
                                    <m:den>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𝑇</m:t>
                                          </m:r>
                                        </m:e>
                                        <m:sub>
                                          <m:r>
                                            <a:rPr lang="en-GB" i="1" noProof="0" smtClean="0">
                                              <a:latin typeface="Cambria Math" panose="02040503050406030204" pitchFamily="18" charset="0"/>
                                              <a:ea typeface="Cambria Math" panose="02040503050406030204" pitchFamily="18" charset="0"/>
                                            </a:rPr>
                                            <m:t>𝑥</m:t>
                                          </m:r>
                                        </m:sub>
                                      </m:sSub>
                                    </m:den>
                                  </m:f>
                                  <m:r>
                                    <a:rPr lang="en-GB"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𝑛</m:t>
                                      </m:r>
                                    </m:e>
                                    <m:sub>
                                      <m:r>
                                        <a:rPr lang="en-GB" i="1" noProof="0" smtClean="0">
                                          <a:latin typeface="Cambria Math" panose="02040503050406030204" pitchFamily="18" charset="0"/>
                                          <a:ea typeface="Cambria Math" panose="02040503050406030204" pitchFamily="18" charset="0"/>
                                        </a:rPr>
                                        <m:t>𝑥</m:t>
                                      </m:r>
                                    </m:sub>
                                  </m:sSub>
                                  <m:r>
                                    <a:rPr lang="en-GB" i="1" noProof="0" smtClean="0">
                                      <a:latin typeface="Cambria Math" panose="02040503050406030204" pitchFamily="18" charset="0"/>
                                      <a:ea typeface="Cambria Math" panose="02040503050406030204" pitchFamily="18" charset="0"/>
                                    </a:rPr>
                                    <m:t>−1)</m:t>
                                  </m:r>
                                </m:num>
                                <m:den>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𝑁</m:t>
                                      </m:r>
                                    </m:e>
                                    <m:sub>
                                      <m:r>
                                        <a:rPr lang="en-GB" i="1" noProof="0" smtClean="0">
                                          <a:latin typeface="Cambria Math" panose="02040503050406030204" pitchFamily="18" charset="0"/>
                                          <a:ea typeface="Cambria Math" panose="02040503050406030204" pitchFamily="18" charset="0"/>
                                        </a:rPr>
                                        <m:t>𝑥</m:t>
                                      </m:r>
                                    </m:sub>
                                  </m:sSub>
                                </m:den>
                              </m:f>
                            </m:sup>
                          </m:sSup>
                          <m:sSup>
                            <m:sSupPr>
                              <m:ctrlPr>
                                <a:rPr lang="en-GB" i="1" noProof="0" smtClean="0">
                                  <a:latin typeface="Cambria Math" panose="02040503050406030204" pitchFamily="18" charset="0"/>
                                </a:rPr>
                              </m:ctrlPr>
                            </m:sSupPr>
                            <m:e>
                              <m:r>
                                <a:rPr lang="en-GB" i="1" noProof="0" smtClean="0">
                                  <a:latin typeface="Cambria Math" panose="02040503050406030204" pitchFamily="18" charset="0"/>
                                </a:rPr>
                                <m:t>𝑒</m:t>
                              </m:r>
                            </m:e>
                            <m:sup>
                              <m:r>
                                <a:rPr lang="en-GB" i="1" noProof="0" smtClean="0">
                                  <a:latin typeface="Cambria Math" panose="02040503050406030204" pitchFamily="18" charset="0"/>
                                </a:rPr>
                                <m:t>−</m:t>
                              </m:r>
                              <m:r>
                                <a:rPr lang="en-GB" i="1" noProof="0" smtClean="0">
                                  <a:latin typeface="Cambria Math" panose="02040503050406030204" pitchFamily="18" charset="0"/>
                                </a:rPr>
                                <m:t>𝑗</m:t>
                              </m:r>
                              <m:r>
                                <a:rPr lang="en-GB" i="1" noProof="0" smtClean="0">
                                  <a:latin typeface="Cambria Math" panose="02040503050406030204" pitchFamily="18" charset="0"/>
                                </a:rPr>
                                <m:t>2</m:t>
                              </m:r>
                              <m:r>
                                <a:rPr lang="en-GB" i="1" noProof="0" smtClean="0">
                                  <a:latin typeface="Cambria Math" panose="02040503050406030204" pitchFamily="18" charset="0"/>
                                  <a:ea typeface="Cambria Math" panose="02040503050406030204" pitchFamily="18" charset="0"/>
                                </a:rPr>
                                <m:t>𝜋</m:t>
                              </m:r>
                              <m:f>
                                <m:fPr>
                                  <m:ctrlPr>
                                    <a:rPr lang="en-GB" i="1" noProof="0" smtClean="0">
                                      <a:latin typeface="Cambria Math" panose="02040503050406030204" pitchFamily="18" charset="0"/>
                                      <a:ea typeface="Cambria Math" panose="02040503050406030204" pitchFamily="18" charset="0"/>
                                    </a:rPr>
                                  </m:ctrlPr>
                                </m:fPr>
                                <m:num>
                                  <m:r>
                                    <a:rPr lang="en-GB"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𝑛</m:t>
                                      </m:r>
                                    </m:e>
                                    <m:sub>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𝜓</m:t>
                                          </m:r>
                                        </m:e>
                                        <m:sub>
                                          <m:r>
                                            <a:rPr lang="en-GB" b="0" i="1" noProof="0" smtClean="0">
                                              <a:latin typeface="Cambria Math" panose="02040503050406030204" pitchFamily="18" charset="0"/>
                                            </a:rPr>
                                            <m:t>𝑦</m:t>
                                          </m:r>
                                        </m:sub>
                                      </m:sSub>
                                    </m:sub>
                                  </m:sSub>
                                  <m:r>
                                    <a:rPr lang="en-GB" b="0" i="1" noProof="0" smtClean="0">
                                      <a:latin typeface="Cambria Math" panose="02040503050406030204" pitchFamily="18" charset="0"/>
                                      <a:ea typeface="Cambria Math" panose="02040503050406030204" pitchFamily="18" charset="0"/>
                                    </a:rPr>
                                    <m:t>+</m:t>
                                  </m:r>
                                  <m:f>
                                    <m:fPr>
                                      <m:ctrlPr>
                                        <a:rPr lang="en-GB" b="1" i="1" noProof="0" smtClean="0">
                                          <a:latin typeface="Cambria Math" panose="02040503050406030204" pitchFamily="18" charset="0"/>
                                          <a:ea typeface="Cambria Math" panose="02040503050406030204" pitchFamily="18" charset="0"/>
                                        </a:rPr>
                                      </m:ctrlPr>
                                    </m:fPr>
                                    <m:num>
                                      <m:sSub>
                                        <m:sSubPr>
                                          <m:ctrlPr>
                                            <a:rPr lang="en-GB" b="1" i="1" noProof="0" smtClean="0">
                                              <a:latin typeface="Cambria Math" panose="02040503050406030204" pitchFamily="18" charset="0"/>
                                              <a:ea typeface="Cambria Math" panose="02040503050406030204" pitchFamily="18" charset="0"/>
                                            </a:rPr>
                                          </m:ctrlPr>
                                        </m:sSubPr>
                                        <m:e>
                                          <m:r>
                                            <a:rPr lang="en-GB" b="1" i="1" noProof="0" smtClean="0">
                                              <a:latin typeface="Cambria Math" panose="02040503050406030204" pitchFamily="18" charset="0"/>
                                            </a:rPr>
                                            <m:t>𝒕</m:t>
                                          </m:r>
                                        </m:e>
                                        <m:sub>
                                          <m:r>
                                            <a:rPr lang="en-GB" b="1" i="1" noProof="0" smtClean="0">
                                              <a:latin typeface="Cambria Math" panose="02040503050406030204" pitchFamily="18" charset="0"/>
                                              <a:ea typeface="Cambria Math" panose="02040503050406030204" pitchFamily="18" charset="0"/>
                                            </a:rPr>
                                            <m:t>𝒚</m:t>
                                          </m:r>
                                        </m:sub>
                                      </m:sSub>
                                    </m:num>
                                    <m:den>
                                      <m:sSub>
                                        <m:sSubPr>
                                          <m:ctrlPr>
                                            <a:rPr lang="en-GB" b="1" i="1" noProof="0" smtClean="0">
                                              <a:latin typeface="Cambria Math" panose="02040503050406030204" pitchFamily="18" charset="0"/>
                                              <a:ea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𝑻</m:t>
                                          </m:r>
                                        </m:e>
                                        <m:sub>
                                          <m:r>
                                            <a:rPr lang="en-GB" b="1" i="1" noProof="0" smtClean="0">
                                              <a:latin typeface="Cambria Math" panose="02040503050406030204" pitchFamily="18" charset="0"/>
                                              <a:ea typeface="Cambria Math" panose="02040503050406030204" pitchFamily="18" charset="0"/>
                                            </a:rPr>
                                            <m:t>𝒚</m:t>
                                          </m:r>
                                        </m:sub>
                                      </m:sSub>
                                    </m:den>
                                  </m:f>
                                  <m:r>
                                    <a:rPr lang="en-GB" i="1" noProof="0" smtClean="0">
                                      <a:latin typeface="Cambria Math" panose="02040503050406030204" pitchFamily="18" charset="0"/>
                                      <a:ea typeface="Cambria Math" panose="02040503050406030204" pitchFamily="18" charset="0"/>
                                    </a:rPr>
                                    <m:t>−1−</m:t>
                                  </m:r>
                                  <m:f>
                                    <m:fPr>
                                      <m:ctrlPr>
                                        <a:rPr lang="en-GB" i="1" noProof="0" smtClean="0">
                                          <a:latin typeface="Cambria Math" panose="02040503050406030204" pitchFamily="18" charset="0"/>
                                          <a:ea typeface="Cambria Math" panose="02040503050406030204" pitchFamily="18" charset="0"/>
                                        </a:rPr>
                                      </m:ctrlPr>
                                    </m:fPr>
                                    <m:num>
                                      <m:r>
                                        <a:rPr lang="en-GB" i="1" noProof="0" smtClean="0">
                                          <a:latin typeface="Cambria Math" panose="02040503050406030204" pitchFamily="18" charset="0"/>
                                          <a:ea typeface="Cambria Math" panose="02040503050406030204" pitchFamily="18" charset="0"/>
                                        </a:rPr>
                                        <m:t>1</m:t>
                                      </m:r>
                                    </m:num>
                                    <m:den>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𝑇</m:t>
                                          </m:r>
                                        </m:e>
                                        <m:sub>
                                          <m:r>
                                            <a:rPr lang="en-GB" b="0" i="1" noProof="0" smtClean="0">
                                              <a:latin typeface="Cambria Math" panose="02040503050406030204" pitchFamily="18" charset="0"/>
                                              <a:ea typeface="Cambria Math" panose="02040503050406030204" pitchFamily="18" charset="0"/>
                                            </a:rPr>
                                            <m:t>𝑦</m:t>
                                          </m:r>
                                        </m:sub>
                                      </m:sSub>
                                    </m:den>
                                  </m:f>
                                  <m:r>
                                    <a:rPr lang="en-GB"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𝑛</m:t>
                                      </m:r>
                                    </m:e>
                                    <m:sub>
                                      <m:r>
                                        <a:rPr lang="en-GB" i="1" noProof="0" smtClean="0">
                                          <a:latin typeface="Cambria Math" panose="02040503050406030204" pitchFamily="18" charset="0"/>
                                          <a:ea typeface="Cambria Math" panose="02040503050406030204" pitchFamily="18" charset="0"/>
                                        </a:rPr>
                                        <m:t>𝑦</m:t>
                                      </m:r>
                                    </m:sub>
                                  </m:sSub>
                                  <m:r>
                                    <a:rPr lang="en-GB" i="1" noProof="0" smtClean="0">
                                      <a:latin typeface="Cambria Math" panose="02040503050406030204" pitchFamily="18" charset="0"/>
                                      <a:ea typeface="Cambria Math" panose="02040503050406030204" pitchFamily="18" charset="0"/>
                                    </a:rPr>
                                    <m:t>−1)</m:t>
                                  </m:r>
                                </m:num>
                                <m:den>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𝑁</m:t>
                                      </m:r>
                                    </m:e>
                                    <m:sub>
                                      <m:r>
                                        <a:rPr lang="en-GB" i="1" noProof="0" smtClean="0">
                                          <a:latin typeface="Cambria Math" panose="02040503050406030204" pitchFamily="18" charset="0"/>
                                          <a:ea typeface="Cambria Math" panose="02040503050406030204" pitchFamily="18" charset="0"/>
                                        </a:rPr>
                                        <m:t>𝑦</m:t>
                                      </m:r>
                                    </m:sub>
                                  </m:sSub>
                                </m:den>
                              </m:f>
                            </m:sup>
                          </m:sSup>
                        </m:e>
                      </m:d>
                    </m:oMath>
                  </m:oMathPara>
                </a14:m>
                <a:endParaRPr lang="en-GB" noProof="0" dirty="0"/>
              </a:p>
            </p:txBody>
          </p:sp>
        </mc:Choice>
        <mc:Fallback xmlns="">
          <p:sp>
            <p:nvSpPr>
              <p:cNvPr id="41" name="TextBox 40">
                <a:extLst>
                  <a:ext uri="{FF2B5EF4-FFF2-40B4-BE49-F238E27FC236}">
                    <a16:creationId xmlns:a16="http://schemas.microsoft.com/office/drawing/2014/main" id="{278B8E08-EB1B-F78D-BA9C-8B0D732EB798}"/>
                  </a:ext>
                </a:extLst>
              </p:cNvPr>
              <p:cNvSpPr txBox="1">
                <a:spLocks noRot="1" noChangeAspect="1" noMove="1" noResize="1" noEditPoints="1" noAdjustHandles="1" noChangeArrowheads="1" noChangeShapeType="1" noTextEdit="1"/>
              </p:cNvSpPr>
              <p:nvPr/>
            </p:nvSpPr>
            <p:spPr>
              <a:xfrm>
                <a:off x="5508699" y="4437534"/>
                <a:ext cx="6297953" cy="795474"/>
              </a:xfrm>
              <a:prstGeom prst="rect">
                <a:avLst/>
              </a:prstGeom>
              <a:blipFill>
                <a:blip r:embed="rId25"/>
                <a:stretch>
                  <a:fillRect/>
                </a:stretch>
              </a:blipFill>
            </p:spPr>
            <p:txBody>
              <a:bodyPr/>
              <a:lstStyle/>
              <a:p>
                <a:r>
                  <a:rPr lang="LID4096">
                    <a:noFill/>
                  </a:rPr>
                  <a:t> </a:t>
                </a:r>
              </a:p>
            </p:txBody>
          </p:sp>
        </mc:Fallback>
      </mc:AlternateContent>
      <p:cxnSp>
        <p:nvCxnSpPr>
          <p:cNvPr id="50" name="Connector: Elbow 49">
            <a:extLst>
              <a:ext uri="{FF2B5EF4-FFF2-40B4-BE49-F238E27FC236}">
                <a16:creationId xmlns:a16="http://schemas.microsoft.com/office/drawing/2014/main" id="{125E0209-5F9C-4688-7B8A-0A66618DCF7E}"/>
              </a:ext>
            </a:extLst>
          </p:cNvPr>
          <p:cNvCxnSpPr>
            <a:cxnSpLocks/>
            <a:stCxn id="41" idx="0"/>
            <a:endCxn id="23" idx="2"/>
          </p:cNvCxnSpPr>
          <p:nvPr/>
        </p:nvCxnSpPr>
        <p:spPr>
          <a:xfrm rot="5400000" flipH="1" flipV="1">
            <a:off x="8548506" y="4223656"/>
            <a:ext cx="323048" cy="104709"/>
          </a:xfrm>
          <a:prstGeom prst="bentConnector3">
            <a:avLst>
              <a:gd name="adj1" fmla="val 50000"/>
            </a:avLst>
          </a:prstGeom>
          <a:ln>
            <a:headEnd type="triangle" w="lg" len="lg"/>
            <a:tailEnd type="none" w="lg" len="lg"/>
          </a:ln>
        </p:spPr>
        <p:style>
          <a:lnRef idx="1">
            <a:schemeClr val="accent1"/>
          </a:lnRef>
          <a:fillRef idx="0">
            <a:schemeClr val="accent1"/>
          </a:fillRef>
          <a:effectRef idx="0">
            <a:schemeClr val="accent1"/>
          </a:effectRef>
          <a:fontRef idx="minor">
            <a:schemeClr val="tx1"/>
          </a:fontRef>
        </p:style>
      </p:cxnSp>
      <p:sp>
        <p:nvSpPr>
          <p:cNvPr id="116" name="TextBox 115">
            <a:extLst>
              <a:ext uri="{FF2B5EF4-FFF2-40B4-BE49-F238E27FC236}">
                <a16:creationId xmlns:a16="http://schemas.microsoft.com/office/drawing/2014/main" id="{B7EA1A81-9FC5-B284-5BBB-868835455913}"/>
              </a:ext>
            </a:extLst>
          </p:cNvPr>
          <p:cNvSpPr txBox="1"/>
          <p:nvPr/>
        </p:nvSpPr>
        <p:spPr>
          <a:xfrm>
            <a:off x="9344309" y="1284829"/>
            <a:ext cx="659155" cy="369332"/>
          </a:xfrm>
          <a:prstGeom prst="rect">
            <a:avLst/>
          </a:prstGeom>
          <a:noFill/>
        </p:spPr>
        <p:txBody>
          <a:bodyPr wrap="none" rtlCol="0">
            <a:spAutoFit/>
          </a:bodyPr>
          <a:lstStyle/>
          <a:p>
            <a:r>
              <a:rPr lang="en-GB" noProof="0" dirty="0"/>
              <a:t>Step</a:t>
            </a:r>
          </a:p>
        </p:txBody>
      </p:sp>
      <p:sp>
        <p:nvSpPr>
          <p:cNvPr id="118" name="Oval 117">
            <a:extLst>
              <a:ext uri="{FF2B5EF4-FFF2-40B4-BE49-F238E27FC236}">
                <a16:creationId xmlns:a16="http://schemas.microsoft.com/office/drawing/2014/main" id="{58B4710E-CFAB-20E9-0831-892F481C334D}"/>
              </a:ext>
            </a:extLst>
          </p:cNvPr>
          <p:cNvSpPr/>
          <p:nvPr/>
        </p:nvSpPr>
        <p:spPr>
          <a:xfrm>
            <a:off x="10027605" y="2811043"/>
            <a:ext cx="360000" cy="360000"/>
          </a:xfrm>
          <a:prstGeom prst="ellipse">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noProof="0" dirty="0">
                <a:solidFill>
                  <a:schemeClr val="tx1"/>
                </a:solidFill>
              </a:rPr>
              <a:t>2</a:t>
            </a:r>
          </a:p>
        </p:txBody>
      </p:sp>
      <p:sp>
        <p:nvSpPr>
          <p:cNvPr id="119" name="TextBox 118">
            <a:extLst>
              <a:ext uri="{FF2B5EF4-FFF2-40B4-BE49-F238E27FC236}">
                <a16:creationId xmlns:a16="http://schemas.microsoft.com/office/drawing/2014/main" id="{84234171-10FA-379B-79C5-1614A91B9F31}"/>
              </a:ext>
            </a:extLst>
          </p:cNvPr>
          <p:cNvSpPr txBox="1"/>
          <p:nvPr/>
        </p:nvSpPr>
        <p:spPr>
          <a:xfrm>
            <a:off x="9368450" y="2811044"/>
            <a:ext cx="659155" cy="369332"/>
          </a:xfrm>
          <a:prstGeom prst="rect">
            <a:avLst/>
          </a:prstGeom>
          <a:noFill/>
        </p:spPr>
        <p:txBody>
          <a:bodyPr wrap="none" rtlCol="0">
            <a:spAutoFit/>
          </a:bodyPr>
          <a:lstStyle/>
          <a:p>
            <a:r>
              <a:rPr lang="en-GB" noProof="0" dirty="0"/>
              <a:t>Step</a:t>
            </a:r>
          </a:p>
        </p:txBody>
      </p:sp>
      <p:sp>
        <p:nvSpPr>
          <p:cNvPr id="120" name="TextBox 119">
            <a:extLst>
              <a:ext uri="{FF2B5EF4-FFF2-40B4-BE49-F238E27FC236}">
                <a16:creationId xmlns:a16="http://schemas.microsoft.com/office/drawing/2014/main" id="{E3DD3C57-2281-D62A-204C-6D7958EB6697}"/>
              </a:ext>
            </a:extLst>
          </p:cNvPr>
          <p:cNvSpPr txBox="1"/>
          <p:nvPr/>
        </p:nvSpPr>
        <p:spPr>
          <a:xfrm>
            <a:off x="9963807" y="202941"/>
            <a:ext cx="402674" cy="307777"/>
          </a:xfrm>
          <a:prstGeom prst="rect">
            <a:avLst/>
          </a:prstGeom>
          <a:noFill/>
        </p:spPr>
        <p:txBody>
          <a:bodyPr wrap="none" rtlCol="0">
            <a:spAutoFit/>
          </a:bodyPr>
          <a:lstStyle/>
          <a:p>
            <a:r>
              <a:rPr lang="en-GB" sz="1400" noProof="0" dirty="0"/>
              <a:t>(1)</a:t>
            </a:r>
          </a:p>
        </p:txBody>
      </p:sp>
      <p:sp>
        <p:nvSpPr>
          <p:cNvPr id="122" name="TextBox 121">
            <a:extLst>
              <a:ext uri="{FF2B5EF4-FFF2-40B4-BE49-F238E27FC236}">
                <a16:creationId xmlns:a16="http://schemas.microsoft.com/office/drawing/2014/main" id="{379443FC-6894-8BEB-0B7B-4B81C2CB2ED9}"/>
              </a:ext>
            </a:extLst>
          </p:cNvPr>
          <p:cNvSpPr txBox="1"/>
          <p:nvPr/>
        </p:nvSpPr>
        <p:spPr>
          <a:xfrm>
            <a:off x="8095687" y="831882"/>
            <a:ext cx="402674" cy="307777"/>
          </a:xfrm>
          <a:prstGeom prst="rect">
            <a:avLst/>
          </a:prstGeom>
          <a:noFill/>
        </p:spPr>
        <p:txBody>
          <a:bodyPr wrap="none" rtlCol="0">
            <a:spAutoFit/>
          </a:bodyPr>
          <a:lstStyle/>
          <a:p>
            <a:r>
              <a:rPr lang="en-GB" sz="1400" noProof="0" dirty="0"/>
              <a:t>(2)</a:t>
            </a:r>
          </a:p>
        </p:txBody>
      </p:sp>
      <p:sp>
        <p:nvSpPr>
          <p:cNvPr id="123" name="TextBox 122">
            <a:extLst>
              <a:ext uri="{FF2B5EF4-FFF2-40B4-BE49-F238E27FC236}">
                <a16:creationId xmlns:a16="http://schemas.microsoft.com/office/drawing/2014/main" id="{816687AD-1A84-1983-6454-9F37B68B5E2E}"/>
              </a:ext>
            </a:extLst>
          </p:cNvPr>
          <p:cNvSpPr txBox="1"/>
          <p:nvPr/>
        </p:nvSpPr>
        <p:spPr>
          <a:xfrm>
            <a:off x="11724490" y="2334689"/>
            <a:ext cx="402674" cy="307777"/>
          </a:xfrm>
          <a:prstGeom prst="rect">
            <a:avLst/>
          </a:prstGeom>
          <a:noFill/>
        </p:spPr>
        <p:txBody>
          <a:bodyPr wrap="none" rtlCol="0">
            <a:spAutoFit/>
          </a:bodyPr>
          <a:lstStyle/>
          <a:p>
            <a:r>
              <a:rPr lang="en-GB" sz="1400" noProof="0" dirty="0"/>
              <a:t>(3)</a:t>
            </a:r>
          </a:p>
        </p:txBody>
      </p:sp>
      <p:sp>
        <p:nvSpPr>
          <p:cNvPr id="126" name="TextBox 125">
            <a:extLst>
              <a:ext uri="{FF2B5EF4-FFF2-40B4-BE49-F238E27FC236}">
                <a16:creationId xmlns:a16="http://schemas.microsoft.com/office/drawing/2014/main" id="{9522EA95-4A17-3F43-978A-A5C376BDE5CC}"/>
              </a:ext>
            </a:extLst>
          </p:cNvPr>
          <p:cNvSpPr txBox="1"/>
          <p:nvPr/>
        </p:nvSpPr>
        <p:spPr>
          <a:xfrm>
            <a:off x="11712401" y="3515314"/>
            <a:ext cx="402674" cy="307777"/>
          </a:xfrm>
          <a:prstGeom prst="rect">
            <a:avLst/>
          </a:prstGeom>
          <a:noFill/>
        </p:spPr>
        <p:txBody>
          <a:bodyPr wrap="none" rtlCol="0">
            <a:spAutoFit/>
          </a:bodyPr>
          <a:lstStyle/>
          <a:p>
            <a:r>
              <a:rPr lang="en-GB" sz="1400" noProof="0" dirty="0"/>
              <a:t>(4)</a:t>
            </a:r>
          </a:p>
        </p:txBody>
      </p:sp>
      <p:sp>
        <p:nvSpPr>
          <p:cNvPr id="192" name="TextBox 191">
            <a:extLst>
              <a:ext uri="{FF2B5EF4-FFF2-40B4-BE49-F238E27FC236}">
                <a16:creationId xmlns:a16="http://schemas.microsoft.com/office/drawing/2014/main" id="{CEF6A8B1-E9D3-CCD0-3D41-3CB513C07C63}"/>
              </a:ext>
            </a:extLst>
          </p:cNvPr>
          <p:cNvSpPr txBox="1"/>
          <p:nvPr/>
        </p:nvSpPr>
        <p:spPr>
          <a:xfrm>
            <a:off x="11711832" y="4723843"/>
            <a:ext cx="402674" cy="307777"/>
          </a:xfrm>
          <a:prstGeom prst="rect">
            <a:avLst/>
          </a:prstGeom>
          <a:noFill/>
        </p:spPr>
        <p:txBody>
          <a:bodyPr wrap="none" rtlCol="0">
            <a:spAutoFit/>
          </a:bodyPr>
          <a:lstStyle/>
          <a:p>
            <a:r>
              <a:rPr lang="en-GB" sz="1400" noProof="0" dirty="0"/>
              <a:t>(5)</a:t>
            </a:r>
          </a:p>
        </p:txBody>
      </p:sp>
      <p:sp>
        <p:nvSpPr>
          <p:cNvPr id="193" name="TextBox 192">
            <a:extLst>
              <a:ext uri="{FF2B5EF4-FFF2-40B4-BE49-F238E27FC236}">
                <a16:creationId xmlns:a16="http://schemas.microsoft.com/office/drawing/2014/main" id="{5B2189BD-0101-7959-4457-AC5204286EAB}"/>
              </a:ext>
            </a:extLst>
          </p:cNvPr>
          <p:cNvSpPr txBox="1"/>
          <p:nvPr/>
        </p:nvSpPr>
        <p:spPr>
          <a:xfrm>
            <a:off x="7761713" y="5746763"/>
            <a:ext cx="402674" cy="307777"/>
          </a:xfrm>
          <a:prstGeom prst="rect">
            <a:avLst/>
          </a:prstGeom>
          <a:noFill/>
        </p:spPr>
        <p:txBody>
          <a:bodyPr wrap="none" rtlCol="0">
            <a:spAutoFit/>
          </a:bodyPr>
          <a:lstStyle/>
          <a:p>
            <a:r>
              <a:rPr lang="en-GB" sz="1400" noProof="0" dirty="0"/>
              <a:t>(6)</a:t>
            </a:r>
          </a:p>
        </p:txBody>
      </p:sp>
      <p:sp>
        <p:nvSpPr>
          <p:cNvPr id="46" name="TextBox 33">
            <a:extLst>
              <a:ext uri="{FF2B5EF4-FFF2-40B4-BE49-F238E27FC236}">
                <a16:creationId xmlns:a16="http://schemas.microsoft.com/office/drawing/2014/main" id="{1ABC34F0-91B2-62A3-4CEB-648EDED755AE}"/>
              </a:ext>
            </a:extLst>
          </p:cNvPr>
          <p:cNvSpPr/>
          <p:nvPr/>
        </p:nvSpPr>
        <p:spPr>
          <a:xfrm>
            <a:off x="0" y="28107"/>
            <a:ext cx="3416746" cy="521766"/>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2800" b="0" strike="noStrike" spc="-1" noProof="0" dirty="0">
                <a:solidFill>
                  <a:srgbClr val="000000"/>
                </a:solidFill>
                <a:latin typeface="Calibri"/>
              </a:rPr>
              <a:t>Localization Algorithm</a:t>
            </a:r>
            <a:endParaRPr lang="en-GB" sz="2800" b="0" strike="noStrike" spc="-1" noProof="0" dirty="0">
              <a:latin typeface="Arial"/>
            </a:endParaRPr>
          </a:p>
        </p:txBody>
      </p:sp>
      <p:sp>
        <p:nvSpPr>
          <p:cNvPr id="47" name="TextBox 33">
            <a:extLst>
              <a:ext uri="{FF2B5EF4-FFF2-40B4-BE49-F238E27FC236}">
                <a16:creationId xmlns:a16="http://schemas.microsoft.com/office/drawing/2014/main" id="{0ED73092-06BA-28F5-21CF-5E98DC205BBD}"/>
              </a:ext>
            </a:extLst>
          </p:cNvPr>
          <p:cNvSpPr/>
          <p:nvPr/>
        </p:nvSpPr>
        <p:spPr>
          <a:xfrm>
            <a:off x="0" y="1257"/>
            <a:ext cx="4234754" cy="521766"/>
          </a:xfrm>
          <a:prstGeom prst="rect">
            <a:avLst/>
          </a:prstGeom>
          <a:solidFill>
            <a:srgbClr val="C00000">
              <a:alpha val="22000"/>
            </a:srgbClr>
          </a:solid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buNone/>
            </a:pPr>
            <a:endParaRPr lang="en-GB" sz="2800" b="0" strike="noStrike" spc="-1" noProof="0" dirty="0">
              <a:latin typeface="Arial"/>
            </a:endParaRPr>
          </a:p>
        </p:txBody>
      </p:sp>
      <p:cxnSp>
        <p:nvCxnSpPr>
          <p:cNvPr id="51" name="Connector: Elbow 50">
            <a:extLst>
              <a:ext uri="{FF2B5EF4-FFF2-40B4-BE49-F238E27FC236}">
                <a16:creationId xmlns:a16="http://schemas.microsoft.com/office/drawing/2014/main" id="{3CCF2EDA-9D2D-3E8D-7263-3142C86B086C}"/>
              </a:ext>
            </a:extLst>
          </p:cNvPr>
          <p:cNvCxnSpPr>
            <a:cxnSpLocks/>
            <a:endCxn id="15" idx="3"/>
          </p:cNvCxnSpPr>
          <p:nvPr/>
        </p:nvCxnSpPr>
        <p:spPr>
          <a:xfrm rot="10800000" flipV="1">
            <a:off x="3867148" y="2619608"/>
            <a:ext cx="2884172" cy="810300"/>
          </a:xfrm>
          <a:prstGeom prst="bentConnector3">
            <a:avLst/>
          </a:prstGeom>
          <a:ln w="12700">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06978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08"/>
                                        </p:tgtEl>
                                        <p:attrNameLst>
                                          <p:attrName>style.visibility</p:attrName>
                                        </p:attrNameLst>
                                      </p:cBhvr>
                                      <p:to>
                                        <p:strVal val="visible"/>
                                      </p:to>
                                    </p:set>
                                    <p:animEffect transition="in" filter="fade">
                                      <p:cBhvr>
                                        <p:cTn id="7" dur="500"/>
                                        <p:tgtEl>
                                          <p:spTgt spid="208"/>
                                        </p:tgtEl>
                                      </p:cBhvr>
                                    </p:animEffect>
                                  </p:childTnLst>
                                </p:cTn>
                              </p:par>
                              <p:par>
                                <p:cTn id="8" presetID="10" presetClass="entr" presetSubtype="0" fill="hold" nodeType="withEffect">
                                  <p:stCondLst>
                                    <p:cond delay="0"/>
                                  </p:stCondLst>
                                  <p:childTnLst>
                                    <p:set>
                                      <p:cBhvr>
                                        <p:cTn id="9" dur="1" fill="hold">
                                          <p:stCondLst>
                                            <p:cond delay="0"/>
                                          </p:stCondLst>
                                        </p:cTn>
                                        <p:tgtEl>
                                          <p:spTgt spid="217"/>
                                        </p:tgtEl>
                                        <p:attrNameLst>
                                          <p:attrName>style.visibility</p:attrName>
                                        </p:attrNameLst>
                                      </p:cBhvr>
                                      <p:to>
                                        <p:strVal val="visible"/>
                                      </p:to>
                                    </p:set>
                                    <p:animEffect transition="in" filter="fade">
                                      <p:cBhvr>
                                        <p:cTn id="10" dur="500"/>
                                        <p:tgtEl>
                                          <p:spTgt spid="21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27"/>
                                        </p:tgtEl>
                                        <p:attrNameLst>
                                          <p:attrName>style.visibility</p:attrName>
                                        </p:attrNameLst>
                                      </p:cBhvr>
                                      <p:to>
                                        <p:strVal val="visible"/>
                                      </p:to>
                                    </p:set>
                                    <p:animEffect transition="in" filter="fade">
                                      <p:cBhvr>
                                        <p:cTn id="15" dur="500"/>
                                        <p:tgtEl>
                                          <p:spTgt spid="22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28"/>
                                        </p:tgtEl>
                                        <p:attrNameLst>
                                          <p:attrName>style.visibility</p:attrName>
                                        </p:attrNameLst>
                                      </p:cBhvr>
                                      <p:to>
                                        <p:strVal val="visible"/>
                                      </p:to>
                                    </p:set>
                                    <p:animEffect transition="in" filter="fade">
                                      <p:cBhvr>
                                        <p:cTn id="18" dur="500"/>
                                        <p:tgtEl>
                                          <p:spTgt spid="228"/>
                                        </p:tgtEl>
                                      </p:cBhvr>
                                    </p:animEffect>
                                  </p:childTnLst>
                                </p:cTn>
                              </p:par>
                              <p:par>
                                <p:cTn id="19" presetID="10" presetClass="entr" presetSubtype="0" fill="hold" nodeType="withEffect">
                                  <p:stCondLst>
                                    <p:cond delay="0"/>
                                  </p:stCondLst>
                                  <p:childTnLst>
                                    <p:set>
                                      <p:cBhvr>
                                        <p:cTn id="20" dur="1" fill="hold">
                                          <p:stCondLst>
                                            <p:cond delay="0"/>
                                          </p:stCondLst>
                                        </p:cTn>
                                        <p:tgtEl>
                                          <p:spTgt spid="234"/>
                                        </p:tgtEl>
                                        <p:attrNameLst>
                                          <p:attrName>style.visibility</p:attrName>
                                        </p:attrNameLst>
                                      </p:cBhvr>
                                      <p:to>
                                        <p:strVal val="visible"/>
                                      </p:to>
                                    </p:set>
                                    <p:animEffect transition="in" filter="fade">
                                      <p:cBhvr>
                                        <p:cTn id="21" dur="500"/>
                                        <p:tgtEl>
                                          <p:spTgt spid="234"/>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fade">
                                      <p:cBhvr>
                                        <p:cTn id="26" dur="500"/>
                                        <p:tgtEl>
                                          <p:spTgt spid="20"/>
                                        </p:tgtEl>
                                      </p:cBhvr>
                                    </p:animEffect>
                                  </p:childTnLst>
                                </p:cTn>
                              </p:par>
                              <p:par>
                                <p:cTn id="27" presetID="10" presetClass="entr" presetSubtype="0" fill="hold" nodeType="withEffect">
                                  <p:stCondLst>
                                    <p:cond delay="0"/>
                                  </p:stCondLst>
                                  <p:childTnLst>
                                    <p:set>
                                      <p:cBhvr>
                                        <p:cTn id="28" dur="1" fill="hold">
                                          <p:stCondLst>
                                            <p:cond delay="0"/>
                                          </p:stCondLst>
                                        </p:cTn>
                                        <p:tgtEl>
                                          <p:spTgt spid="2"/>
                                        </p:tgtEl>
                                        <p:attrNameLst>
                                          <p:attrName>style.visibility</p:attrName>
                                        </p:attrNameLst>
                                      </p:cBhvr>
                                      <p:to>
                                        <p:strVal val="visible"/>
                                      </p:to>
                                    </p:set>
                                    <p:animEffect transition="in" filter="fade">
                                      <p:cBhvr>
                                        <p:cTn id="29" dur="500"/>
                                        <p:tgtEl>
                                          <p:spTgt spid="2"/>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fade">
                                      <p:cBhvr>
                                        <p:cTn id="32" dur="500"/>
                                        <p:tgtEl>
                                          <p:spTgt spid="4"/>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500"/>
                                        <p:tgtEl>
                                          <p:spTgt spid="7"/>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8"/>
                                        </p:tgtEl>
                                        <p:attrNameLst>
                                          <p:attrName>style.visibility</p:attrName>
                                        </p:attrNameLst>
                                      </p:cBhvr>
                                      <p:to>
                                        <p:strVal val="visible"/>
                                      </p:to>
                                    </p:set>
                                    <p:animEffect transition="in" filter="fade">
                                      <p:cBhvr>
                                        <p:cTn id="38" dur="500"/>
                                        <p:tgtEl>
                                          <p:spTgt spid="8"/>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9"/>
                                        </p:tgtEl>
                                        <p:attrNameLst>
                                          <p:attrName>style.visibility</p:attrName>
                                        </p:attrNameLst>
                                      </p:cBhvr>
                                      <p:to>
                                        <p:strVal val="visible"/>
                                      </p:to>
                                    </p:set>
                                    <p:animEffect transition="in" filter="fade">
                                      <p:cBhvr>
                                        <p:cTn id="41" dur="500"/>
                                        <p:tgtEl>
                                          <p:spTgt spid="9"/>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0"/>
                                        </p:tgtEl>
                                        <p:attrNameLst>
                                          <p:attrName>style.visibility</p:attrName>
                                        </p:attrNameLst>
                                      </p:cBhvr>
                                      <p:to>
                                        <p:strVal val="visible"/>
                                      </p:to>
                                    </p:set>
                                    <p:animEffect transition="in" filter="fade">
                                      <p:cBhvr>
                                        <p:cTn id="44" dur="500"/>
                                        <p:tgtEl>
                                          <p:spTgt spid="10"/>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1"/>
                                        </p:tgtEl>
                                        <p:attrNameLst>
                                          <p:attrName>style.visibility</p:attrName>
                                        </p:attrNameLst>
                                      </p:cBhvr>
                                      <p:to>
                                        <p:strVal val="visible"/>
                                      </p:to>
                                    </p:set>
                                    <p:animEffect transition="in" filter="fade">
                                      <p:cBhvr>
                                        <p:cTn id="47" dur="500"/>
                                        <p:tgtEl>
                                          <p:spTgt spid="11"/>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2"/>
                                        </p:tgtEl>
                                        <p:attrNameLst>
                                          <p:attrName>style.visibility</p:attrName>
                                        </p:attrNameLst>
                                      </p:cBhvr>
                                      <p:to>
                                        <p:strVal val="visible"/>
                                      </p:to>
                                    </p:set>
                                    <p:animEffect transition="in" filter="fade">
                                      <p:cBhvr>
                                        <p:cTn id="50" dur="500"/>
                                        <p:tgtEl>
                                          <p:spTgt spid="12"/>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3"/>
                                        </p:tgtEl>
                                        <p:attrNameLst>
                                          <p:attrName>style.visibility</p:attrName>
                                        </p:attrNameLst>
                                      </p:cBhvr>
                                      <p:to>
                                        <p:strVal val="visible"/>
                                      </p:to>
                                    </p:set>
                                    <p:animEffect transition="in" filter="fade">
                                      <p:cBhvr>
                                        <p:cTn id="53" dur="500"/>
                                        <p:tgtEl>
                                          <p:spTgt spid="13"/>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14"/>
                                        </p:tgtEl>
                                        <p:attrNameLst>
                                          <p:attrName>style.visibility</p:attrName>
                                        </p:attrNameLst>
                                      </p:cBhvr>
                                      <p:to>
                                        <p:strVal val="visible"/>
                                      </p:to>
                                    </p:set>
                                    <p:animEffect transition="in" filter="fade">
                                      <p:cBhvr>
                                        <p:cTn id="56" dur="500"/>
                                        <p:tgtEl>
                                          <p:spTgt spid="14"/>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15"/>
                                        </p:tgtEl>
                                        <p:attrNameLst>
                                          <p:attrName>style.visibility</p:attrName>
                                        </p:attrNameLst>
                                      </p:cBhvr>
                                      <p:to>
                                        <p:strVal val="visible"/>
                                      </p:to>
                                    </p:set>
                                    <p:animEffect transition="in" filter="fade">
                                      <p:cBhvr>
                                        <p:cTn id="59" dur="500"/>
                                        <p:tgtEl>
                                          <p:spTgt spid="15"/>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21"/>
                                        </p:tgtEl>
                                        <p:attrNameLst>
                                          <p:attrName>style.visibility</p:attrName>
                                        </p:attrNameLst>
                                      </p:cBhvr>
                                      <p:to>
                                        <p:strVal val="visible"/>
                                      </p:to>
                                    </p:set>
                                    <p:animEffect transition="in" filter="fade">
                                      <p:cBhvr>
                                        <p:cTn id="62" dur="500"/>
                                        <p:tgtEl>
                                          <p:spTgt spid="21"/>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16"/>
                                        </p:tgtEl>
                                        <p:attrNameLst>
                                          <p:attrName>style.visibility</p:attrName>
                                        </p:attrNameLst>
                                      </p:cBhvr>
                                      <p:to>
                                        <p:strVal val="visible"/>
                                      </p:to>
                                    </p:set>
                                    <p:animEffect transition="in" filter="fade">
                                      <p:cBhvr>
                                        <p:cTn id="65" dur="500"/>
                                        <p:tgtEl>
                                          <p:spTgt spid="16"/>
                                        </p:tgtEl>
                                      </p:cBhvr>
                                    </p:animEffect>
                                  </p:childTnLst>
                                </p:cTn>
                              </p:par>
                              <p:par>
                                <p:cTn id="66" presetID="10" presetClass="entr" presetSubtype="0" fill="hold" nodeType="withEffect">
                                  <p:stCondLst>
                                    <p:cond delay="0"/>
                                  </p:stCondLst>
                                  <p:childTnLst>
                                    <p:set>
                                      <p:cBhvr>
                                        <p:cTn id="67" dur="1" fill="hold">
                                          <p:stCondLst>
                                            <p:cond delay="0"/>
                                          </p:stCondLst>
                                        </p:cTn>
                                        <p:tgtEl>
                                          <p:spTgt spid="121"/>
                                        </p:tgtEl>
                                        <p:attrNameLst>
                                          <p:attrName>style.visibility</p:attrName>
                                        </p:attrNameLst>
                                      </p:cBhvr>
                                      <p:to>
                                        <p:strVal val="visible"/>
                                      </p:to>
                                    </p:set>
                                    <p:animEffect transition="in" filter="fade">
                                      <p:cBhvr>
                                        <p:cTn id="68" dur="500"/>
                                        <p:tgtEl>
                                          <p:spTgt spid="121"/>
                                        </p:tgtEl>
                                      </p:cBhvr>
                                    </p:animEffect>
                                  </p:childTnLst>
                                </p:cTn>
                              </p:par>
                              <p:par>
                                <p:cTn id="69" presetID="10" presetClass="entr" presetSubtype="0" fill="hold" nodeType="withEffect">
                                  <p:stCondLst>
                                    <p:cond delay="0"/>
                                  </p:stCondLst>
                                  <p:childTnLst>
                                    <p:set>
                                      <p:cBhvr>
                                        <p:cTn id="70" dur="1" fill="hold">
                                          <p:stCondLst>
                                            <p:cond delay="0"/>
                                          </p:stCondLst>
                                        </p:cTn>
                                        <p:tgtEl>
                                          <p:spTgt spid="25"/>
                                        </p:tgtEl>
                                        <p:attrNameLst>
                                          <p:attrName>style.visibility</p:attrName>
                                        </p:attrNameLst>
                                      </p:cBhvr>
                                      <p:to>
                                        <p:strVal val="visible"/>
                                      </p:to>
                                    </p:set>
                                    <p:animEffect transition="in" filter="fade">
                                      <p:cBhvr>
                                        <p:cTn id="71" dur="500"/>
                                        <p:tgtEl>
                                          <p:spTgt spid="25"/>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32"/>
                                        </p:tgtEl>
                                        <p:attrNameLst>
                                          <p:attrName>style.visibility</p:attrName>
                                        </p:attrNameLst>
                                      </p:cBhvr>
                                      <p:to>
                                        <p:strVal val="visible"/>
                                      </p:to>
                                    </p:set>
                                    <p:animEffect transition="in" filter="fade">
                                      <p:cBhvr>
                                        <p:cTn id="74" dur="500"/>
                                        <p:tgtEl>
                                          <p:spTgt spid="32"/>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41"/>
                                        </p:tgtEl>
                                        <p:attrNameLst>
                                          <p:attrName>style.visibility</p:attrName>
                                        </p:attrNameLst>
                                      </p:cBhvr>
                                      <p:to>
                                        <p:strVal val="visible"/>
                                      </p:to>
                                    </p:set>
                                    <p:animEffect transition="in" filter="fade">
                                      <p:cBhvr>
                                        <p:cTn id="77" dur="500"/>
                                        <p:tgtEl>
                                          <p:spTgt spid="41"/>
                                        </p:tgtEl>
                                      </p:cBhvr>
                                    </p:animEffect>
                                  </p:childTnLst>
                                </p:cTn>
                              </p:par>
                              <p:par>
                                <p:cTn id="78" presetID="10" presetClass="entr" presetSubtype="0" fill="hold" nodeType="withEffect">
                                  <p:stCondLst>
                                    <p:cond delay="0"/>
                                  </p:stCondLst>
                                  <p:childTnLst>
                                    <p:set>
                                      <p:cBhvr>
                                        <p:cTn id="79" dur="1" fill="hold">
                                          <p:stCondLst>
                                            <p:cond delay="0"/>
                                          </p:stCondLst>
                                        </p:cTn>
                                        <p:tgtEl>
                                          <p:spTgt spid="50"/>
                                        </p:tgtEl>
                                        <p:attrNameLst>
                                          <p:attrName>style.visibility</p:attrName>
                                        </p:attrNameLst>
                                      </p:cBhvr>
                                      <p:to>
                                        <p:strVal val="visible"/>
                                      </p:to>
                                    </p:set>
                                    <p:animEffect transition="in" filter="fade">
                                      <p:cBhvr>
                                        <p:cTn id="80" dur="500"/>
                                        <p:tgtEl>
                                          <p:spTgt spid="50"/>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118"/>
                                        </p:tgtEl>
                                        <p:attrNameLst>
                                          <p:attrName>style.visibility</p:attrName>
                                        </p:attrNameLst>
                                      </p:cBhvr>
                                      <p:to>
                                        <p:strVal val="visible"/>
                                      </p:to>
                                    </p:set>
                                    <p:animEffect transition="in" filter="fade">
                                      <p:cBhvr>
                                        <p:cTn id="83" dur="500"/>
                                        <p:tgtEl>
                                          <p:spTgt spid="1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8" grpId="0" animBg="1"/>
      <p:bldP spid="227" grpId="0"/>
      <p:bldP spid="228" grpId="0" animBg="1"/>
      <p:bldP spid="4" grpId="0"/>
      <p:bldP spid="7" grpId="0" animBg="1"/>
      <p:bldP spid="8" grpId="0"/>
      <p:bldP spid="9" grpId="0" animBg="1"/>
      <p:bldP spid="10" grpId="0"/>
      <p:bldP spid="11" grpId="0" animBg="1"/>
      <p:bldP spid="12" grpId="0"/>
      <p:bldP spid="13" grpId="0"/>
      <p:bldP spid="14" grpId="0" animBg="1"/>
      <p:bldP spid="15" grpId="0"/>
      <p:bldP spid="21" grpId="0"/>
      <p:bldP spid="16" grpId="0"/>
      <p:bldP spid="32" grpId="0"/>
      <p:bldP spid="41" grpId="0"/>
      <p:bldP spid="118"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06B0C5-FAAF-3441-6ADF-5569EF7DBE83}"/>
            </a:ext>
          </a:extLst>
        </p:cNvPr>
        <p:cNvGrpSpPr/>
        <p:nvPr/>
      </p:nvGrpSpPr>
      <p:grpSpPr>
        <a:xfrm>
          <a:off x="0" y="0"/>
          <a:ext cx="0" cy="0"/>
          <a:chOff x="0" y="0"/>
          <a:chExt cx="0" cy="0"/>
        </a:xfrm>
      </p:grpSpPr>
      <p:pic>
        <p:nvPicPr>
          <p:cNvPr id="23" name="Graphic 22">
            <a:extLst>
              <a:ext uri="{FF2B5EF4-FFF2-40B4-BE49-F238E27FC236}">
                <a16:creationId xmlns:a16="http://schemas.microsoft.com/office/drawing/2014/main" id="{204599CD-DF21-84D3-1E7A-A44F188BCFA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673795" y="2584369"/>
            <a:ext cx="5477565" cy="4108174"/>
          </a:xfrm>
          <a:prstGeom prst="rect">
            <a:avLst/>
          </a:prstGeom>
        </p:spPr>
      </p:pic>
      <p:sp>
        <p:nvSpPr>
          <p:cNvPr id="6" name="Oval 5">
            <a:extLst>
              <a:ext uri="{FF2B5EF4-FFF2-40B4-BE49-F238E27FC236}">
                <a16:creationId xmlns:a16="http://schemas.microsoft.com/office/drawing/2014/main" id="{4C350C8D-9710-D684-F8EF-86CCFDA7C0AF}"/>
              </a:ext>
            </a:extLst>
          </p:cNvPr>
          <p:cNvSpPr/>
          <p:nvPr/>
        </p:nvSpPr>
        <p:spPr>
          <a:xfrm>
            <a:off x="3103314" y="2446631"/>
            <a:ext cx="1214148" cy="327178"/>
          </a:xfrm>
          <a:prstGeom prst="ellipse">
            <a:avLst/>
          </a:prstGeom>
          <a:solidFill>
            <a:srgbClr val="FFE6CB"/>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114" name="TextBox 8">
            <a:extLst>
              <a:ext uri="{FF2B5EF4-FFF2-40B4-BE49-F238E27FC236}">
                <a16:creationId xmlns:a16="http://schemas.microsoft.com/office/drawing/2014/main" id="{96FE16E7-9396-1216-474F-CC1B665E58C2}"/>
              </a:ext>
            </a:extLst>
          </p:cNvPr>
          <p:cNvSpPr/>
          <p:nvPr/>
        </p:nvSpPr>
        <p:spPr>
          <a:xfrm>
            <a:off x="4201173" y="1946201"/>
            <a:ext cx="868320" cy="64487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n-GB" sz="1800" b="0" strike="noStrike" spc="-1" noProof="0" dirty="0">
                <a:solidFill>
                  <a:srgbClr val="000000"/>
                </a:solidFill>
                <a:latin typeface="Calibri"/>
              </a:rPr>
              <a:t>Mobile</a:t>
            </a:r>
          </a:p>
          <a:p>
            <a:pPr algn="ctr">
              <a:lnSpc>
                <a:spcPct val="100000"/>
              </a:lnSpc>
              <a:buNone/>
            </a:pPr>
            <a:r>
              <a:rPr lang="en-GB" spc="-1" noProof="0" dirty="0">
                <a:solidFill>
                  <a:srgbClr val="000000"/>
                </a:solidFill>
                <a:latin typeface="Calibri"/>
              </a:rPr>
              <a:t>User</a:t>
            </a:r>
            <a:endParaRPr lang="en-GB" sz="1800" b="0" strike="noStrike" spc="-1" noProof="0" dirty="0">
              <a:latin typeface="Arial"/>
            </a:endParaRPr>
          </a:p>
        </p:txBody>
      </p:sp>
      <p:sp>
        <p:nvSpPr>
          <p:cNvPr id="124" name="TextBox 33">
            <a:extLst>
              <a:ext uri="{FF2B5EF4-FFF2-40B4-BE49-F238E27FC236}">
                <a16:creationId xmlns:a16="http://schemas.microsoft.com/office/drawing/2014/main" id="{9B40A8E4-01C0-9005-63ED-E9A63A0C1F9B}"/>
              </a:ext>
            </a:extLst>
          </p:cNvPr>
          <p:cNvSpPr/>
          <p:nvPr/>
        </p:nvSpPr>
        <p:spPr>
          <a:xfrm>
            <a:off x="0" y="28107"/>
            <a:ext cx="3416746" cy="521766"/>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2800" b="0" strike="noStrike" spc="-1" noProof="0" dirty="0">
                <a:solidFill>
                  <a:srgbClr val="000000"/>
                </a:solidFill>
                <a:latin typeface="Calibri"/>
              </a:rPr>
              <a:t>Localization Algorithm</a:t>
            </a:r>
            <a:endParaRPr lang="en-GB" sz="2800" b="0" strike="noStrike" spc="-1" noProof="0" dirty="0">
              <a:latin typeface="Arial"/>
            </a:endParaRPr>
          </a:p>
        </p:txBody>
      </p:sp>
      <p:pic>
        <p:nvPicPr>
          <p:cNvPr id="125" name="Graphic 35" descr="Smart Phone with solid fill">
            <a:extLst>
              <a:ext uri="{FF2B5EF4-FFF2-40B4-BE49-F238E27FC236}">
                <a16:creationId xmlns:a16="http://schemas.microsoft.com/office/drawing/2014/main" id="{FB786C6B-1B7E-6FE8-61D5-A66BAAEE88A0}"/>
              </a:ext>
            </a:extLst>
          </p:cNvPr>
          <p:cNvPicPr/>
          <p:nvPr/>
        </p:nvPicPr>
        <p:blipFill>
          <a:blip r:embed="rId4"/>
          <a:stretch/>
        </p:blipFill>
        <p:spPr>
          <a:xfrm rot="1730551">
            <a:off x="3706239" y="2171187"/>
            <a:ext cx="346456" cy="278418"/>
          </a:xfrm>
          <a:prstGeom prst="rect">
            <a:avLst/>
          </a:prstGeom>
          <a:ln w="0">
            <a:noFill/>
          </a:ln>
        </p:spPr>
      </p:pic>
      <p:pic>
        <p:nvPicPr>
          <p:cNvPr id="5" name="Graphic 4" descr="Walk with solid fill">
            <a:extLst>
              <a:ext uri="{FF2B5EF4-FFF2-40B4-BE49-F238E27FC236}">
                <a16:creationId xmlns:a16="http://schemas.microsoft.com/office/drawing/2014/main" id="{E3B60735-C166-90E2-8DF0-5DBF6556622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344925" y="2170848"/>
            <a:ext cx="454605" cy="454605"/>
          </a:xfrm>
          <a:prstGeom prst="rect">
            <a:avLst/>
          </a:prstGeom>
        </p:spPr>
      </p:pic>
      <p:sp>
        <p:nvSpPr>
          <p:cNvPr id="117" name="TextBox 116">
            <a:extLst>
              <a:ext uri="{FF2B5EF4-FFF2-40B4-BE49-F238E27FC236}">
                <a16:creationId xmlns:a16="http://schemas.microsoft.com/office/drawing/2014/main" id="{48E1BE54-C377-5CFC-1F1C-9B9906390097}"/>
              </a:ext>
            </a:extLst>
          </p:cNvPr>
          <p:cNvSpPr txBox="1"/>
          <p:nvPr/>
        </p:nvSpPr>
        <p:spPr>
          <a:xfrm>
            <a:off x="40640" y="6081896"/>
            <a:ext cx="5837410" cy="600164"/>
          </a:xfrm>
          <a:prstGeom prst="rect">
            <a:avLst/>
          </a:prstGeom>
          <a:noFill/>
        </p:spPr>
        <p:txBody>
          <a:bodyPr wrap="square">
            <a:spAutoFit/>
          </a:bodyPr>
          <a:lstStyle/>
          <a:p>
            <a:r>
              <a:rPr lang="en-GB" sz="1100" noProof="0" dirty="0"/>
              <a:t>J. An et al., "</a:t>
            </a:r>
            <a:r>
              <a:rPr lang="en-GB" sz="1100" b="1" noProof="0" dirty="0"/>
              <a:t>Two-Dimensional Direction-of-Arrival Estimation Using Stacked Intelligent </a:t>
            </a:r>
            <a:r>
              <a:rPr lang="en-GB" sz="1100" b="1" noProof="0" dirty="0" err="1"/>
              <a:t>Metasurfaces</a:t>
            </a:r>
            <a:r>
              <a:rPr lang="en-GB" sz="1100" noProof="0" dirty="0"/>
              <a:t>," in IEEE Journal on Selected Areas in Communications, vol. 42, no. 10, pp. 2786-2802, Oct. 2024.</a:t>
            </a:r>
          </a:p>
        </p:txBody>
      </p:sp>
      <p:sp>
        <p:nvSpPr>
          <p:cNvPr id="219" name="Slide Number Placeholder 218">
            <a:extLst>
              <a:ext uri="{FF2B5EF4-FFF2-40B4-BE49-F238E27FC236}">
                <a16:creationId xmlns:a16="http://schemas.microsoft.com/office/drawing/2014/main" id="{902AC4DA-0CCF-E983-3AC4-BC5A3874BC53}"/>
              </a:ext>
            </a:extLst>
          </p:cNvPr>
          <p:cNvSpPr>
            <a:spLocks noGrp="1"/>
          </p:cNvSpPr>
          <p:nvPr>
            <p:ph type="sldNum" idx="3"/>
          </p:nvPr>
        </p:nvSpPr>
        <p:spPr>
          <a:xfrm>
            <a:off x="11599112" y="6510203"/>
            <a:ext cx="585472" cy="364680"/>
          </a:xfrm>
        </p:spPr>
        <p:txBody>
          <a:bodyPr/>
          <a:lstStyle/>
          <a:p>
            <a:fld id="{C932A77E-96FA-4D0D-9FF9-7EEFED12E590}" type="slidenum">
              <a:rPr lang="en-GB" sz="1600" noProof="0" smtClean="0"/>
              <a:t>46</a:t>
            </a:fld>
            <a:endParaRPr lang="en-GB" sz="1600" noProof="0" dirty="0"/>
          </a:p>
        </p:txBody>
      </p:sp>
      <p:cxnSp>
        <p:nvCxnSpPr>
          <p:cNvPr id="2" name="Straight Arrow Connector 1">
            <a:extLst>
              <a:ext uri="{FF2B5EF4-FFF2-40B4-BE49-F238E27FC236}">
                <a16:creationId xmlns:a16="http://schemas.microsoft.com/office/drawing/2014/main" id="{4A387415-8574-4CA7-2DA2-0F2A7C1BE866}"/>
              </a:ext>
            </a:extLst>
          </p:cNvPr>
          <p:cNvCxnSpPr>
            <a:cxnSpLocks/>
          </p:cNvCxnSpPr>
          <p:nvPr/>
        </p:nvCxnSpPr>
        <p:spPr>
          <a:xfrm>
            <a:off x="96304" y="3719250"/>
            <a:ext cx="2916000" cy="0"/>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BB0D8040-6CE7-CD9D-A032-993652564F57}"/>
                  </a:ext>
                </a:extLst>
              </p:cNvPr>
              <p:cNvSpPr txBox="1"/>
              <p:nvPr/>
            </p:nvSpPr>
            <p:spPr>
              <a:xfrm>
                <a:off x="2788992" y="3820206"/>
                <a:ext cx="16113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rPr>
                        <m:t>𝑡</m:t>
                      </m:r>
                    </m:oMath>
                  </m:oMathPara>
                </a14:m>
                <a:endParaRPr lang="en-GB" noProof="0" dirty="0"/>
              </a:p>
            </p:txBody>
          </p:sp>
        </mc:Choice>
        <mc:Fallback xmlns="">
          <p:sp>
            <p:nvSpPr>
              <p:cNvPr id="4" name="TextBox 3">
                <a:extLst>
                  <a:ext uri="{FF2B5EF4-FFF2-40B4-BE49-F238E27FC236}">
                    <a16:creationId xmlns:a16="http://schemas.microsoft.com/office/drawing/2014/main" id="{BB0D8040-6CE7-CD9D-A032-993652564F57}"/>
                  </a:ext>
                </a:extLst>
              </p:cNvPr>
              <p:cNvSpPr txBox="1">
                <a:spLocks noRot="1" noChangeAspect="1" noMove="1" noResize="1" noEditPoints="1" noAdjustHandles="1" noChangeArrowheads="1" noChangeShapeType="1" noTextEdit="1"/>
              </p:cNvSpPr>
              <p:nvPr/>
            </p:nvSpPr>
            <p:spPr>
              <a:xfrm>
                <a:off x="2788992" y="3820206"/>
                <a:ext cx="161133" cy="276999"/>
              </a:xfrm>
              <a:prstGeom prst="rect">
                <a:avLst/>
              </a:prstGeom>
              <a:blipFill>
                <a:blip r:embed="rId7"/>
                <a:stretch>
                  <a:fillRect l="-30769" r="-23077" b="-6667"/>
                </a:stretch>
              </a:blipFill>
            </p:spPr>
            <p:txBody>
              <a:bodyPr/>
              <a:lstStyle/>
              <a:p>
                <a:r>
                  <a:rPr lang="LID4096">
                    <a:noFill/>
                  </a:rPr>
                  <a:t> </a:t>
                </a:r>
              </a:p>
            </p:txBody>
          </p:sp>
        </mc:Fallback>
      </mc:AlternateContent>
      <p:sp>
        <p:nvSpPr>
          <p:cNvPr id="7" name="Rectangle: Rounded Corners 6">
            <a:extLst>
              <a:ext uri="{FF2B5EF4-FFF2-40B4-BE49-F238E27FC236}">
                <a16:creationId xmlns:a16="http://schemas.microsoft.com/office/drawing/2014/main" id="{254FCC4B-694A-AAC6-0254-5B13D285638F}"/>
              </a:ext>
            </a:extLst>
          </p:cNvPr>
          <p:cNvSpPr/>
          <p:nvPr/>
        </p:nvSpPr>
        <p:spPr>
          <a:xfrm>
            <a:off x="115071" y="3258280"/>
            <a:ext cx="714286"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6B84774-C1F8-AD8D-586B-A4DCB6D6011E}"/>
                  </a:ext>
                </a:extLst>
              </p:cNvPr>
              <p:cNvSpPr txBox="1"/>
              <p:nvPr/>
            </p:nvSpPr>
            <p:spPr>
              <a:xfrm>
                <a:off x="74431" y="3260988"/>
                <a:ext cx="79302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𝑡</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oMath>
                  </m:oMathPara>
                </a14:m>
                <a:endParaRPr lang="en-GB" noProof="0" dirty="0"/>
              </a:p>
            </p:txBody>
          </p:sp>
        </mc:Choice>
        <mc:Fallback xmlns="">
          <p:sp>
            <p:nvSpPr>
              <p:cNvPr id="8" name="TextBox 7">
                <a:extLst>
                  <a:ext uri="{FF2B5EF4-FFF2-40B4-BE49-F238E27FC236}">
                    <a16:creationId xmlns:a16="http://schemas.microsoft.com/office/drawing/2014/main" id="{36B84774-C1F8-AD8D-586B-A4DCB6D6011E}"/>
                  </a:ext>
                </a:extLst>
              </p:cNvPr>
              <p:cNvSpPr txBox="1">
                <a:spLocks noRot="1" noChangeAspect="1" noMove="1" noResize="1" noEditPoints="1" noAdjustHandles="1" noChangeArrowheads="1" noChangeShapeType="1" noTextEdit="1"/>
              </p:cNvSpPr>
              <p:nvPr/>
            </p:nvSpPr>
            <p:spPr>
              <a:xfrm>
                <a:off x="74431" y="3260988"/>
                <a:ext cx="793026" cy="369332"/>
              </a:xfrm>
              <a:prstGeom prst="rect">
                <a:avLst/>
              </a:prstGeom>
              <a:blipFill>
                <a:blip r:embed="rId8"/>
                <a:stretch>
                  <a:fillRect r="-6923" b="-13115"/>
                </a:stretch>
              </a:blipFill>
            </p:spPr>
            <p:txBody>
              <a:bodyPr/>
              <a:lstStyle/>
              <a:p>
                <a:r>
                  <a:rPr lang="LID4096">
                    <a:noFill/>
                  </a:rPr>
                  <a:t> </a:t>
                </a:r>
              </a:p>
            </p:txBody>
          </p:sp>
        </mc:Fallback>
      </mc:AlternateContent>
      <p:sp>
        <p:nvSpPr>
          <p:cNvPr id="9" name="Rectangle: Rounded Corners 8">
            <a:extLst>
              <a:ext uri="{FF2B5EF4-FFF2-40B4-BE49-F238E27FC236}">
                <a16:creationId xmlns:a16="http://schemas.microsoft.com/office/drawing/2014/main" id="{A1560224-F43A-7891-F337-1A87429925BD}"/>
              </a:ext>
            </a:extLst>
          </p:cNvPr>
          <p:cNvSpPr/>
          <p:nvPr/>
        </p:nvSpPr>
        <p:spPr>
          <a:xfrm>
            <a:off x="921784" y="3259806"/>
            <a:ext cx="714286"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C5DDF77B-D9B3-71D8-A4C0-AADEF5097999}"/>
                  </a:ext>
                </a:extLst>
              </p:cNvPr>
              <p:cNvSpPr txBox="1"/>
              <p:nvPr/>
            </p:nvSpPr>
            <p:spPr>
              <a:xfrm>
                <a:off x="881144" y="3262514"/>
                <a:ext cx="79302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𝑡</m:t>
                          </m:r>
                        </m:e>
                        <m:sub>
                          <m:r>
                            <a:rPr lang="en-GB" b="0" i="1" noProof="0" smtClean="0">
                              <a:latin typeface="Cambria Math" panose="02040503050406030204" pitchFamily="18" charset="0"/>
                            </a:rPr>
                            <m:t>1</m:t>
                          </m:r>
                        </m:sub>
                      </m:sSub>
                      <m:r>
                        <a:rPr lang="en-GB" b="0" i="1" noProof="0" smtClean="0">
                          <a:latin typeface="Cambria Math" panose="02040503050406030204" pitchFamily="18" charset="0"/>
                        </a:rPr>
                        <m:t>)</m:t>
                      </m:r>
                    </m:oMath>
                  </m:oMathPara>
                </a14:m>
                <a:endParaRPr lang="en-GB" noProof="0" dirty="0"/>
              </a:p>
            </p:txBody>
          </p:sp>
        </mc:Choice>
        <mc:Fallback xmlns="">
          <p:sp>
            <p:nvSpPr>
              <p:cNvPr id="10" name="TextBox 9">
                <a:extLst>
                  <a:ext uri="{FF2B5EF4-FFF2-40B4-BE49-F238E27FC236}">
                    <a16:creationId xmlns:a16="http://schemas.microsoft.com/office/drawing/2014/main" id="{C5DDF77B-D9B3-71D8-A4C0-AADEF5097999}"/>
                  </a:ext>
                </a:extLst>
              </p:cNvPr>
              <p:cNvSpPr txBox="1">
                <a:spLocks noRot="1" noChangeAspect="1" noMove="1" noResize="1" noEditPoints="1" noAdjustHandles="1" noChangeArrowheads="1" noChangeShapeType="1" noTextEdit="1"/>
              </p:cNvSpPr>
              <p:nvPr/>
            </p:nvSpPr>
            <p:spPr>
              <a:xfrm>
                <a:off x="881144" y="3262514"/>
                <a:ext cx="793026" cy="369332"/>
              </a:xfrm>
              <a:prstGeom prst="rect">
                <a:avLst/>
              </a:prstGeom>
              <a:blipFill>
                <a:blip r:embed="rId9"/>
                <a:stretch>
                  <a:fillRect r="-6923" b="-14754"/>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271289FF-75DC-C5F9-C2FD-0CED4D55B86D}"/>
                  </a:ext>
                </a:extLst>
              </p:cNvPr>
              <p:cNvSpPr txBox="1"/>
              <p:nvPr/>
            </p:nvSpPr>
            <p:spPr>
              <a:xfrm>
                <a:off x="1661251" y="3260988"/>
                <a:ext cx="38173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ea typeface="Cambria Math" panose="02040503050406030204" pitchFamily="18" charset="0"/>
                        </a:rPr>
                        <m:t>⋯</m:t>
                      </m:r>
                    </m:oMath>
                  </m:oMathPara>
                </a14:m>
                <a:endParaRPr lang="en-GB" noProof="0" dirty="0"/>
              </a:p>
            </p:txBody>
          </p:sp>
        </mc:Choice>
        <mc:Fallback xmlns="">
          <p:sp>
            <p:nvSpPr>
              <p:cNvPr id="13" name="TextBox 12">
                <a:extLst>
                  <a:ext uri="{FF2B5EF4-FFF2-40B4-BE49-F238E27FC236}">
                    <a16:creationId xmlns:a16="http://schemas.microsoft.com/office/drawing/2014/main" id="{271289FF-75DC-C5F9-C2FD-0CED4D55B86D}"/>
                  </a:ext>
                </a:extLst>
              </p:cNvPr>
              <p:cNvSpPr txBox="1">
                <a:spLocks noRot="1" noChangeAspect="1" noMove="1" noResize="1" noEditPoints="1" noAdjustHandles="1" noChangeArrowheads="1" noChangeShapeType="1" noTextEdit="1"/>
              </p:cNvSpPr>
              <p:nvPr/>
            </p:nvSpPr>
            <p:spPr>
              <a:xfrm>
                <a:off x="1661251" y="3260988"/>
                <a:ext cx="381730" cy="369332"/>
              </a:xfrm>
              <a:prstGeom prst="rect">
                <a:avLst/>
              </a:prstGeom>
              <a:blipFill>
                <a:blip r:embed="rId10"/>
                <a:stretch>
                  <a:fillRect/>
                </a:stretch>
              </a:blipFill>
            </p:spPr>
            <p:txBody>
              <a:bodyPr/>
              <a:lstStyle/>
              <a:p>
                <a:r>
                  <a:rPr lang="LID4096">
                    <a:noFill/>
                  </a:rPr>
                  <a:t> </a:t>
                </a:r>
              </a:p>
            </p:txBody>
          </p:sp>
        </mc:Fallback>
      </mc:AlternateContent>
      <p:sp>
        <p:nvSpPr>
          <p:cNvPr id="14" name="Rectangle: Rounded Corners 13">
            <a:extLst>
              <a:ext uri="{FF2B5EF4-FFF2-40B4-BE49-F238E27FC236}">
                <a16:creationId xmlns:a16="http://schemas.microsoft.com/office/drawing/2014/main" id="{3F95FFB3-5568-A00D-A763-E10F1BB35FA6}"/>
              </a:ext>
            </a:extLst>
          </p:cNvPr>
          <p:cNvSpPr/>
          <p:nvPr/>
        </p:nvSpPr>
        <p:spPr>
          <a:xfrm>
            <a:off x="2161317" y="3236272"/>
            <a:ext cx="714286"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ECE84C2-98C1-E506-810A-F0918D9A1AF5}"/>
                  </a:ext>
                </a:extLst>
              </p:cNvPr>
              <p:cNvSpPr txBox="1"/>
              <p:nvPr/>
            </p:nvSpPr>
            <p:spPr>
              <a:xfrm>
                <a:off x="2120677" y="3238980"/>
                <a:ext cx="79302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𝑡</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oMath>
                  </m:oMathPara>
                </a14:m>
                <a:endParaRPr lang="en-GB" noProof="0" dirty="0"/>
              </a:p>
            </p:txBody>
          </p:sp>
        </mc:Choice>
        <mc:Fallback xmlns="">
          <p:sp>
            <p:nvSpPr>
              <p:cNvPr id="15" name="TextBox 14">
                <a:extLst>
                  <a:ext uri="{FF2B5EF4-FFF2-40B4-BE49-F238E27FC236}">
                    <a16:creationId xmlns:a16="http://schemas.microsoft.com/office/drawing/2014/main" id="{3ECE84C2-98C1-E506-810A-F0918D9A1AF5}"/>
                  </a:ext>
                </a:extLst>
              </p:cNvPr>
              <p:cNvSpPr txBox="1">
                <a:spLocks noRot="1" noChangeAspect="1" noMove="1" noResize="1" noEditPoints="1" noAdjustHandles="1" noChangeArrowheads="1" noChangeShapeType="1" noTextEdit="1"/>
              </p:cNvSpPr>
              <p:nvPr/>
            </p:nvSpPr>
            <p:spPr>
              <a:xfrm>
                <a:off x="2120677" y="3238980"/>
                <a:ext cx="793026" cy="369332"/>
              </a:xfrm>
              <a:prstGeom prst="rect">
                <a:avLst/>
              </a:prstGeom>
              <a:blipFill>
                <a:blip r:embed="rId11"/>
                <a:stretch>
                  <a:fillRect r="-6923" b="-14754"/>
                </a:stretch>
              </a:blipFill>
            </p:spPr>
            <p:txBody>
              <a:bodyPr/>
              <a:lstStyle/>
              <a:p>
                <a:r>
                  <a:rPr lang="LID4096">
                    <a:noFill/>
                  </a:rPr>
                  <a:t> </a:t>
                </a:r>
              </a:p>
            </p:txBody>
          </p:sp>
        </mc:Fallback>
      </mc:AlternateContent>
      <p:cxnSp>
        <p:nvCxnSpPr>
          <p:cNvPr id="20" name="Straight Arrow Connector 19">
            <a:extLst>
              <a:ext uri="{FF2B5EF4-FFF2-40B4-BE49-F238E27FC236}">
                <a16:creationId xmlns:a16="http://schemas.microsoft.com/office/drawing/2014/main" id="{CEEE102D-B75A-FBA1-0B55-0C2BD1F77C84}"/>
              </a:ext>
            </a:extLst>
          </p:cNvPr>
          <p:cNvCxnSpPr>
            <a:cxnSpLocks/>
          </p:cNvCxnSpPr>
          <p:nvPr/>
        </p:nvCxnSpPr>
        <p:spPr>
          <a:xfrm>
            <a:off x="115071" y="3012988"/>
            <a:ext cx="2016000" cy="0"/>
          </a:xfrm>
          <a:prstGeom prst="straightConnector1">
            <a:avLst/>
          </a:prstGeom>
          <a:ln w="19050">
            <a:headEnd type="triangle" w="lg" len="lg"/>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5F1D87B-B87E-0D2C-30F8-9F2EAB00CEB7}"/>
                  </a:ext>
                </a:extLst>
              </p:cNvPr>
              <p:cNvSpPr txBox="1"/>
              <p:nvPr/>
            </p:nvSpPr>
            <p:spPr>
              <a:xfrm>
                <a:off x="551020" y="2584369"/>
                <a:ext cx="1101348" cy="39401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0"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𝑇</m:t>
                          </m:r>
                        </m:e>
                        <m:sub>
                          <m:r>
                            <m:rPr>
                              <m:sty m:val="p"/>
                            </m:rPr>
                            <a:rPr lang="en-GB" b="0" i="0" noProof="0" smtClean="0">
                              <a:latin typeface="Cambria Math" panose="02040503050406030204" pitchFamily="18" charset="0"/>
                              <a:ea typeface="Cambria Math" panose="02040503050406030204" pitchFamily="18" charset="0"/>
                            </a:rPr>
                            <m:t>upd</m:t>
                          </m:r>
                        </m:sub>
                      </m:sSub>
                    </m:oMath>
                  </m:oMathPara>
                </a14:m>
                <a:endParaRPr lang="en-GB" noProof="0" dirty="0"/>
              </a:p>
            </p:txBody>
          </p:sp>
        </mc:Choice>
        <mc:Fallback xmlns="">
          <p:sp>
            <p:nvSpPr>
              <p:cNvPr id="21" name="TextBox 20">
                <a:extLst>
                  <a:ext uri="{FF2B5EF4-FFF2-40B4-BE49-F238E27FC236}">
                    <a16:creationId xmlns:a16="http://schemas.microsoft.com/office/drawing/2014/main" id="{E5F1D87B-B87E-0D2C-30F8-9F2EAB00CEB7}"/>
                  </a:ext>
                </a:extLst>
              </p:cNvPr>
              <p:cNvSpPr txBox="1">
                <a:spLocks noRot="1" noChangeAspect="1" noMove="1" noResize="1" noEditPoints="1" noAdjustHandles="1" noChangeArrowheads="1" noChangeShapeType="1" noTextEdit="1"/>
              </p:cNvSpPr>
              <p:nvPr/>
            </p:nvSpPr>
            <p:spPr>
              <a:xfrm>
                <a:off x="551020" y="2584369"/>
                <a:ext cx="1101348" cy="394019"/>
              </a:xfrm>
              <a:prstGeom prst="rect">
                <a:avLst/>
              </a:prstGeom>
              <a:blipFill>
                <a:blip r:embed="rId12"/>
                <a:stretch>
                  <a:fillRect b="-9231"/>
                </a:stretch>
              </a:blipFill>
            </p:spPr>
            <p:txBody>
              <a:bodyPr/>
              <a:lstStyle/>
              <a:p>
                <a:r>
                  <a:rPr lang="LID4096">
                    <a:noFill/>
                  </a:rPr>
                  <a:t> </a:t>
                </a:r>
              </a:p>
            </p:txBody>
          </p:sp>
        </mc:Fallback>
      </mc:AlternateContent>
      <p:graphicFrame>
        <p:nvGraphicFramePr>
          <p:cNvPr id="24" name="Table 23">
            <a:extLst>
              <a:ext uri="{FF2B5EF4-FFF2-40B4-BE49-F238E27FC236}">
                <a16:creationId xmlns:a16="http://schemas.microsoft.com/office/drawing/2014/main" id="{BD46AB03-4C36-26B6-CF00-F8B1D7BBC4E9}"/>
              </a:ext>
            </a:extLst>
          </p:cNvPr>
          <p:cNvGraphicFramePr>
            <a:graphicFrameLocks noGrp="1"/>
          </p:cNvGraphicFramePr>
          <p:nvPr>
            <p:extLst>
              <p:ext uri="{D42A27DB-BD31-4B8C-83A1-F6EECF244321}">
                <p14:modId xmlns:p14="http://schemas.microsoft.com/office/powerpoint/2010/main" val="4058490769"/>
              </p:ext>
            </p:extLst>
          </p:nvPr>
        </p:nvGraphicFramePr>
        <p:xfrm>
          <a:off x="1187673" y="1091023"/>
          <a:ext cx="1041400" cy="1066800"/>
        </p:xfrm>
        <a:graphic>
          <a:graphicData uri="http://schemas.openxmlformats.org/drawingml/2006/table">
            <a:tbl>
              <a:tblPr>
                <a:tableStyleId>{2D5ABB26-0587-4C30-8999-92F81FD0307C}</a:tableStyleId>
              </a:tblPr>
              <a:tblGrid>
                <a:gridCol w="208280">
                  <a:extLst>
                    <a:ext uri="{9D8B030D-6E8A-4147-A177-3AD203B41FA5}">
                      <a16:colId xmlns:a16="http://schemas.microsoft.com/office/drawing/2014/main" val="3105435960"/>
                    </a:ext>
                  </a:extLst>
                </a:gridCol>
                <a:gridCol w="208280">
                  <a:extLst>
                    <a:ext uri="{9D8B030D-6E8A-4147-A177-3AD203B41FA5}">
                      <a16:colId xmlns:a16="http://schemas.microsoft.com/office/drawing/2014/main" val="3484105758"/>
                    </a:ext>
                  </a:extLst>
                </a:gridCol>
                <a:gridCol w="208280">
                  <a:extLst>
                    <a:ext uri="{9D8B030D-6E8A-4147-A177-3AD203B41FA5}">
                      <a16:colId xmlns:a16="http://schemas.microsoft.com/office/drawing/2014/main" val="2834287887"/>
                    </a:ext>
                  </a:extLst>
                </a:gridCol>
                <a:gridCol w="208280">
                  <a:extLst>
                    <a:ext uri="{9D8B030D-6E8A-4147-A177-3AD203B41FA5}">
                      <a16:colId xmlns:a16="http://schemas.microsoft.com/office/drawing/2014/main" val="4092967682"/>
                    </a:ext>
                  </a:extLst>
                </a:gridCol>
                <a:gridCol w="208280">
                  <a:extLst>
                    <a:ext uri="{9D8B030D-6E8A-4147-A177-3AD203B41FA5}">
                      <a16:colId xmlns:a16="http://schemas.microsoft.com/office/drawing/2014/main" val="1680628409"/>
                    </a:ext>
                  </a:extLst>
                </a:gridCol>
              </a:tblGrid>
              <a:tr h="0">
                <a:tc>
                  <a:txBody>
                    <a:bodyPr/>
                    <a:lstStyle/>
                    <a:p>
                      <a:endParaRPr lang="en-GB" sz="800" noProof="0" dirty="0"/>
                    </a:p>
                  </a:txBody>
                  <a:tcPr>
                    <a:lnL w="6350" cap="flat" cmpd="sng" algn="ctr">
                      <a:solidFill>
                        <a:schemeClr val="tx1"/>
                      </a:solidFill>
                      <a:prstDash val="solid"/>
                      <a:round/>
                      <a:headEnd type="none" w="med" len="med"/>
                      <a:tailEnd type="none" w="med" len="med"/>
                    </a:lnL>
                    <a:lnT w="635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635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635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635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solidFill>
                      <a:schemeClr val="accent1">
                        <a:lumMod val="20000"/>
                        <a:lumOff val="80000"/>
                      </a:schemeClr>
                    </a:solidFill>
                  </a:tcPr>
                </a:tc>
                <a:extLst>
                  <a:ext uri="{0D108BD9-81ED-4DB2-BD59-A6C34878D82A}">
                    <a16:rowId xmlns:a16="http://schemas.microsoft.com/office/drawing/2014/main" val="1258789634"/>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285912734"/>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599900343"/>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691790879"/>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lnB w="635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635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635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635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lnB w="635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58830362"/>
                  </a:ext>
                </a:extLst>
              </a:tr>
            </a:tbl>
          </a:graphicData>
        </a:graphic>
      </p:graphicFrame>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844A58A4-1BDA-3AAE-2D0B-91C331023E49}"/>
                  </a:ext>
                </a:extLst>
              </p:cNvPr>
              <p:cNvSpPr txBox="1"/>
              <p:nvPr/>
            </p:nvSpPr>
            <p:spPr>
              <a:xfrm>
                <a:off x="2222926" y="584774"/>
                <a:ext cx="51298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0"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𝑛</m:t>
                          </m:r>
                        </m:e>
                        <m:sub>
                          <m:r>
                            <a:rPr lang="en-GB" b="0" i="1" noProof="0" smtClean="0">
                              <a:latin typeface="Cambria Math" panose="02040503050406030204" pitchFamily="18" charset="0"/>
                              <a:ea typeface="Cambria Math" panose="02040503050406030204" pitchFamily="18" charset="0"/>
                            </a:rPr>
                            <m:t>𝑥</m:t>
                          </m:r>
                        </m:sub>
                      </m:sSub>
                    </m:oMath>
                  </m:oMathPara>
                </a14:m>
                <a:endParaRPr lang="en-GB" noProof="0" dirty="0"/>
              </a:p>
            </p:txBody>
          </p:sp>
        </mc:Choice>
        <mc:Fallback xmlns="">
          <p:sp>
            <p:nvSpPr>
              <p:cNvPr id="26" name="TextBox 25">
                <a:extLst>
                  <a:ext uri="{FF2B5EF4-FFF2-40B4-BE49-F238E27FC236}">
                    <a16:creationId xmlns:a16="http://schemas.microsoft.com/office/drawing/2014/main" id="{844A58A4-1BDA-3AAE-2D0B-91C331023E49}"/>
                  </a:ext>
                </a:extLst>
              </p:cNvPr>
              <p:cNvSpPr txBox="1">
                <a:spLocks noRot="1" noChangeAspect="1" noMove="1" noResize="1" noEditPoints="1" noAdjustHandles="1" noChangeArrowheads="1" noChangeShapeType="1" noTextEdit="1"/>
              </p:cNvSpPr>
              <p:nvPr/>
            </p:nvSpPr>
            <p:spPr>
              <a:xfrm>
                <a:off x="2222926" y="584774"/>
                <a:ext cx="512983" cy="369332"/>
              </a:xfrm>
              <a:prstGeom prst="rect">
                <a:avLst/>
              </a:prstGeom>
              <a:blipFill>
                <a:blip r:embed="rId13"/>
                <a:stretch>
                  <a:fillRect/>
                </a:stretch>
              </a:blipFill>
            </p:spPr>
            <p:txBody>
              <a:bodyPr/>
              <a:lstStyle/>
              <a:p>
                <a:r>
                  <a:rPr lang="LID4096">
                    <a:noFill/>
                  </a:rPr>
                  <a:t> </a:t>
                </a:r>
              </a:p>
            </p:txBody>
          </p:sp>
        </mc:Fallback>
      </mc:AlternateContent>
      <p:cxnSp>
        <p:nvCxnSpPr>
          <p:cNvPr id="27" name="Straight Arrow Connector 26">
            <a:extLst>
              <a:ext uri="{FF2B5EF4-FFF2-40B4-BE49-F238E27FC236}">
                <a16:creationId xmlns:a16="http://schemas.microsoft.com/office/drawing/2014/main" id="{C73AFA9D-9BD8-FA39-AC75-DE8B8EF84F7A}"/>
              </a:ext>
            </a:extLst>
          </p:cNvPr>
          <p:cNvCxnSpPr>
            <a:cxnSpLocks/>
          </p:cNvCxnSpPr>
          <p:nvPr/>
        </p:nvCxnSpPr>
        <p:spPr>
          <a:xfrm flipV="1">
            <a:off x="2227688" y="698141"/>
            <a:ext cx="0" cy="1464602"/>
          </a:xfrm>
          <a:prstGeom prst="straightConnector1">
            <a:avLst/>
          </a:prstGeom>
          <a:ln>
            <a:tailEnd type="triangle" w="lg" len="lg"/>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C1256932-3D44-91FF-9AC1-09770677EE02}"/>
              </a:ext>
            </a:extLst>
          </p:cNvPr>
          <p:cNvCxnSpPr>
            <a:cxnSpLocks/>
          </p:cNvCxnSpPr>
          <p:nvPr/>
        </p:nvCxnSpPr>
        <p:spPr>
          <a:xfrm flipH="1">
            <a:off x="805447" y="2157197"/>
            <a:ext cx="1423519" cy="0"/>
          </a:xfrm>
          <a:prstGeom prst="straightConnector1">
            <a:avLst/>
          </a:prstGeom>
          <a:ln>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B9C2F0F3-907F-C3A2-8E36-6622C596798C}"/>
                  </a:ext>
                </a:extLst>
              </p:cNvPr>
              <p:cNvSpPr txBox="1"/>
              <p:nvPr/>
            </p:nvSpPr>
            <p:spPr>
              <a:xfrm>
                <a:off x="478209" y="2096993"/>
                <a:ext cx="512983" cy="39126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0"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𝑛</m:t>
                          </m:r>
                        </m:e>
                        <m:sub>
                          <m:r>
                            <a:rPr lang="en-GB" b="0" i="1" noProof="0" smtClean="0">
                              <a:latin typeface="Cambria Math" panose="02040503050406030204" pitchFamily="18" charset="0"/>
                              <a:ea typeface="Cambria Math" panose="02040503050406030204" pitchFamily="18" charset="0"/>
                            </a:rPr>
                            <m:t>𝑦</m:t>
                          </m:r>
                        </m:sub>
                      </m:sSub>
                    </m:oMath>
                  </m:oMathPara>
                </a14:m>
                <a:endParaRPr lang="en-GB" noProof="0" dirty="0"/>
              </a:p>
            </p:txBody>
          </p:sp>
        </mc:Choice>
        <mc:Fallback xmlns="">
          <p:sp>
            <p:nvSpPr>
              <p:cNvPr id="39" name="TextBox 38">
                <a:extLst>
                  <a:ext uri="{FF2B5EF4-FFF2-40B4-BE49-F238E27FC236}">
                    <a16:creationId xmlns:a16="http://schemas.microsoft.com/office/drawing/2014/main" id="{B9C2F0F3-907F-C3A2-8E36-6622C596798C}"/>
                  </a:ext>
                </a:extLst>
              </p:cNvPr>
              <p:cNvSpPr txBox="1">
                <a:spLocks noRot="1" noChangeAspect="1" noMove="1" noResize="1" noEditPoints="1" noAdjustHandles="1" noChangeArrowheads="1" noChangeShapeType="1" noTextEdit="1"/>
              </p:cNvSpPr>
              <p:nvPr/>
            </p:nvSpPr>
            <p:spPr>
              <a:xfrm>
                <a:off x="478209" y="2096993"/>
                <a:ext cx="512983" cy="391261"/>
              </a:xfrm>
              <a:prstGeom prst="rect">
                <a:avLst/>
              </a:prstGeom>
              <a:blipFill>
                <a:blip r:embed="rId14"/>
                <a:stretch>
                  <a:fillRect b="-3125"/>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8C772B01-F684-BEB9-13C7-CA017B56C07E}"/>
                  </a:ext>
                </a:extLst>
              </p:cNvPr>
              <p:cNvSpPr txBox="1"/>
              <p:nvPr/>
            </p:nvSpPr>
            <p:spPr>
              <a:xfrm>
                <a:off x="1976542" y="1918090"/>
                <a:ext cx="301686" cy="2616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1100" i="1" noProof="0" smtClean="0">
                          <a:latin typeface="Cambria Math" panose="02040503050406030204" pitchFamily="18" charset="0"/>
                        </a:rPr>
                        <m:t>1</m:t>
                      </m:r>
                    </m:oMath>
                  </m:oMathPara>
                </a14:m>
                <a:endParaRPr lang="en-GB" noProof="0" dirty="0"/>
              </a:p>
            </p:txBody>
          </p:sp>
        </mc:Choice>
        <mc:Fallback xmlns="">
          <p:sp>
            <p:nvSpPr>
              <p:cNvPr id="42" name="TextBox 41">
                <a:extLst>
                  <a:ext uri="{FF2B5EF4-FFF2-40B4-BE49-F238E27FC236}">
                    <a16:creationId xmlns:a16="http://schemas.microsoft.com/office/drawing/2014/main" id="{8C772B01-F684-BEB9-13C7-CA017B56C07E}"/>
                  </a:ext>
                </a:extLst>
              </p:cNvPr>
              <p:cNvSpPr txBox="1">
                <a:spLocks noRot="1" noChangeAspect="1" noMove="1" noResize="1" noEditPoints="1" noAdjustHandles="1" noChangeArrowheads="1" noChangeShapeType="1" noTextEdit="1"/>
              </p:cNvSpPr>
              <p:nvPr/>
            </p:nvSpPr>
            <p:spPr>
              <a:xfrm>
                <a:off x="1976542" y="1918090"/>
                <a:ext cx="301686" cy="261610"/>
              </a:xfrm>
              <a:prstGeom prst="rect">
                <a:avLst/>
              </a:prstGeom>
              <a:blipFill>
                <a:blip r:embed="rId15"/>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A0A8EE0D-13D7-76F0-7A31-04D2B4618107}"/>
                  </a:ext>
                </a:extLst>
              </p:cNvPr>
              <p:cNvSpPr txBox="1"/>
              <p:nvPr/>
            </p:nvSpPr>
            <p:spPr>
              <a:xfrm>
                <a:off x="1974704" y="1494516"/>
                <a:ext cx="301685" cy="2616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1100" b="0" i="1" noProof="0" smtClean="0">
                          <a:latin typeface="Cambria Math" panose="02040503050406030204" pitchFamily="18" charset="0"/>
                        </a:rPr>
                        <m:t>2</m:t>
                      </m:r>
                    </m:oMath>
                  </m:oMathPara>
                </a14:m>
                <a:endParaRPr lang="en-GB" noProof="0" dirty="0"/>
              </a:p>
            </p:txBody>
          </p:sp>
        </mc:Choice>
        <mc:Fallback xmlns="">
          <p:sp>
            <p:nvSpPr>
              <p:cNvPr id="43" name="TextBox 42">
                <a:extLst>
                  <a:ext uri="{FF2B5EF4-FFF2-40B4-BE49-F238E27FC236}">
                    <a16:creationId xmlns:a16="http://schemas.microsoft.com/office/drawing/2014/main" id="{A0A8EE0D-13D7-76F0-7A31-04D2B4618107}"/>
                  </a:ext>
                </a:extLst>
              </p:cNvPr>
              <p:cNvSpPr txBox="1">
                <a:spLocks noRot="1" noChangeAspect="1" noMove="1" noResize="1" noEditPoints="1" noAdjustHandles="1" noChangeArrowheads="1" noChangeShapeType="1" noTextEdit="1"/>
              </p:cNvSpPr>
              <p:nvPr/>
            </p:nvSpPr>
            <p:spPr>
              <a:xfrm>
                <a:off x="1974704" y="1494516"/>
                <a:ext cx="301685" cy="261610"/>
              </a:xfrm>
              <a:prstGeom prst="rect">
                <a:avLst/>
              </a:prstGeom>
              <a:blipFill>
                <a:blip r:embed="rId16"/>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3064BC77-E570-4F9E-B8CD-1F2615D2041A}"/>
                  </a:ext>
                </a:extLst>
              </p:cNvPr>
              <p:cNvSpPr txBox="1"/>
              <p:nvPr/>
            </p:nvSpPr>
            <p:spPr>
              <a:xfrm>
                <a:off x="1987404" y="1061823"/>
                <a:ext cx="301685" cy="2616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1100" b="0" i="1" noProof="0" smtClean="0">
                          <a:latin typeface="Cambria Math" panose="02040503050406030204" pitchFamily="18" charset="0"/>
                        </a:rPr>
                        <m:t>3</m:t>
                      </m:r>
                    </m:oMath>
                  </m:oMathPara>
                </a14:m>
                <a:endParaRPr lang="en-GB" noProof="0" dirty="0"/>
              </a:p>
            </p:txBody>
          </p:sp>
        </mc:Choice>
        <mc:Fallback xmlns="">
          <p:sp>
            <p:nvSpPr>
              <p:cNvPr id="44" name="TextBox 43">
                <a:extLst>
                  <a:ext uri="{FF2B5EF4-FFF2-40B4-BE49-F238E27FC236}">
                    <a16:creationId xmlns:a16="http://schemas.microsoft.com/office/drawing/2014/main" id="{3064BC77-E570-4F9E-B8CD-1F2615D2041A}"/>
                  </a:ext>
                </a:extLst>
              </p:cNvPr>
              <p:cNvSpPr txBox="1">
                <a:spLocks noRot="1" noChangeAspect="1" noMove="1" noResize="1" noEditPoints="1" noAdjustHandles="1" noChangeArrowheads="1" noChangeShapeType="1" noTextEdit="1"/>
              </p:cNvSpPr>
              <p:nvPr/>
            </p:nvSpPr>
            <p:spPr>
              <a:xfrm>
                <a:off x="1987404" y="1061823"/>
                <a:ext cx="301685" cy="261610"/>
              </a:xfrm>
              <a:prstGeom prst="rect">
                <a:avLst/>
              </a:prstGeom>
              <a:blipFill>
                <a:blip r:embed="rId17"/>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D8505898-54D0-9E27-7D9A-7942528EDFE9}"/>
                  </a:ext>
                </a:extLst>
              </p:cNvPr>
              <p:cNvSpPr txBox="1"/>
              <p:nvPr/>
            </p:nvSpPr>
            <p:spPr>
              <a:xfrm>
                <a:off x="1550130" y="1918090"/>
                <a:ext cx="301685" cy="2616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1100" b="0" i="1" noProof="0" smtClean="0">
                          <a:latin typeface="Cambria Math" panose="02040503050406030204" pitchFamily="18" charset="0"/>
                        </a:rPr>
                        <m:t>4</m:t>
                      </m:r>
                    </m:oMath>
                  </m:oMathPara>
                </a14:m>
                <a:endParaRPr lang="en-GB" noProof="0" dirty="0"/>
              </a:p>
            </p:txBody>
          </p:sp>
        </mc:Choice>
        <mc:Fallback xmlns="">
          <p:sp>
            <p:nvSpPr>
              <p:cNvPr id="45" name="TextBox 44">
                <a:extLst>
                  <a:ext uri="{FF2B5EF4-FFF2-40B4-BE49-F238E27FC236}">
                    <a16:creationId xmlns:a16="http://schemas.microsoft.com/office/drawing/2014/main" id="{D8505898-54D0-9E27-7D9A-7942528EDFE9}"/>
                  </a:ext>
                </a:extLst>
              </p:cNvPr>
              <p:cNvSpPr txBox="1">
                <a:spLocks noRot="1" noChangeAspect="1" noMove="1" noResize="1" noEditPoints="1" noAdjustHandles="1" noChangeArrowheads="1" noChangeShapeType="1" noTextEdit="1"/>
              </p:cNvSpPr>
              <p:nvPr/>
            </p:nvSpPr>
            <p:spPr>
              <a:xfrm>
                <a:off x="1550130" y="1918090"/>
                <a:ext cx="301685" cy="261610"/>
              </a:xfrm>
              <a:prstGeom prst="rect">
                <a:avLst/>
              </a:prstGeom>
              <a:blipFill>
                <a:blip r:embed="rId18"/>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5AF137A9-3B20-C1F2-5B01-05C196A6B1F4}"/>
                  </a:ext>
                </a:extLst>
              </p:cNvPr>
              <p:cNvSpPr txBox="1"/>
              <p:nvPr/>
            </p:nvSpPr>
            <p:spPr>
              <a:xfrm>
                <a:off x="1138518" y="1072875"/>
                <a:ext cx="301685" cy="2616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1100" b="0" i="1" noProof="0" smtClean="0">
                          <a:latin typeface="Cambria Math" panose="02040503050406030204" pitchFamily="18" charset="0"/>
                        </a:rPr>
                        <m:t>9</m:t>
                      </m:r>
                    </m:oMath>
                  </m:oMathPara>
                </a14:m>
                <a:endParaRPr lang="en-GB" noProof="0" dirty="0"/>
              </a:p>
            </p:txBody>
          </p:sp>
        </mc:Choice>
        <mc:Fallback xmlns="">
          <p:sp>
            <p:nvSpPr>
              <p:cNvPr id="49" name="TextBox 48">
                <a:extLst>
                  <a:ext uri="{FF2B5EF4-FFF2-40B4-BE49-F238E27FC236}">
                    <a16:creationId xmlns:a16="http://schemas.microsoft.com/office/drawing/2014/main" id="{5AF137A9-3B20-C1F2-5B01-05C196A6B1F4}"/>
                  </a:ext>
                </a:extLst>
              </p:cNvPr>
              <p:cNvSpPr txBox="1">
                <a:spLocks noRot="1" noChangeAspect="1" noMove="1" noResize="1" noEditPoints="1" noAdjustHandles="1" noChangeArrowheads="1" noChangeShapeType="1" noTextEdit="1"/>
              </p:cNvSpPr>
              <p:nvPr/>
            </p:nvSpPr>
            <p:spPr>
              <a:xfrm>
                <a:off x="1138518" y="1072875"/>
                <a:ext cx="301685" cy="261610"/>
              </a:xfrm>
              <a:prstGeom prst="rect">
                <a:avLst/>
              </a:prstGeom>
              <a:blipFill>
                <a:blip r:embed="rId19"/>
                <a:stretch>
                  <a:fillRect/>
                </a:stretch>
              </a:blipFill>
            </p:spPr>
            <p:txBody>
              <a:bodyPr/>
              <a:lstStyle/>
              <a:p>
                <a:r>
                  <a:rPr lang="LID4096">
                    <a:noFill/>
                  </a:rPr>
                  <a:t> </a:t>
                </a:r>
              </a:p>
            </p:txBody>
          </p:sp>
        </mc:Fallback>
      </mc:AlternateContent>
      <p:cxnSp>
        <p:nvCxnSpPr>
          <p:cNvPr id="121" name="Straight Arrow Connector 120">
            <a:extLst>
              <a:ext uri="{FF2B5EF4-FFF2-40B4-BE49-F238E27FC236}">
                <a16:creationId xmlns:a16="http://schemas.microsoft.com/office/drawing/2014/main" id="{D3A5449E-5BB8-A921-9859-D4C3F2CC439F}"/>
              </a:ext>
            </a:extLst>
          </p:cNvPr>
          <p:cNvCxnSpPr>
            <a:cxnSpLocks/>
          </p:cNvCxnSpPr>
          <p:nvPr/>
        </p:nvCxnSpPr>
        <p:spPr>
          <a:xfrm>
            <a:off x="2163460" y="2052151"/>
            <a:ext cx="332313" cy="2638"/>
          </a:xfrm>
          <a:prstGeom prst="straightConnector1">
            <a:avLst/>
          </a:prstGeom>
          <a:ln>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7" name="TextBox 126">
                <a:extLst>
                  <a:ext uri="{FF2B5EF4-FFF2-40B4-BE49-F238E27FC236}">
                    <a16:creationId xmlns:a16="http://schemas.microsoft.com/office/drawing/2014/main" id="{FF0ACBD0-C366-3BE0-7CE2-5C8DA3E43339}"/>
                  </a:ext>
                </a:extLst>
              </p:cNvPr>
              <p:cNvSpPr txBox="1"/>
              <p:nvPr/>
            </p:nvSpPr>
            <p:spPr>
              <a:xfrm>
                <a:off x="2400122" y="1839835"/>
                <a:ext cx="47557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rPr>
                        <m:t>𝑛</m:t>
                      </m:r>
                    </m:oMath>
                  </m:oMathPara>
                </a14:m>
                <a:endParaRPr lang="en-GB" noProof="0" dirty="0"/>
              </a:p>
            </p:txBody>
          </p:sp>
        </mc:Choice>
        <mc:Fallback xmlns="">
          <p:sp>
            <p:nvSpPr>
              <p:cNvPr id="127" name="TextBox 126">
                <a:extLst>
                  <a:ext uri="{FF2B5EF4-FFF2-40B4-BE49-F238E27FC236}">
                    <a16:creationId xmlns:a16="http://schemas.microsoft.com/office/drawing/2014/main" id="{FF0ACBD0-C366-3BE0-7CE2-5C8DA3E43339}"/>
                  </a:ext>
                </a:extLst>
              </p:cNvPr>
              <p:cNvSpPr txBox="1">
                <a:spLocks noRot="1" noChangeAspect="1" noMove="1" noResize="1" noEditPoints="1" noAdjustHandles="1" noChangeArrowheads="1" noChangeShapeType="1" noTextEdit="1"/>
              </p:cNvSpPr>
              <p:nvPr/>
            </p:nvSpPr>
            <p:spPr>
              <a:xfrm>
                <a:off x="2400122" y="1839835"/>
                <a:ext cx="475572" cy="369332"/>
              </a:xfrm>
              <a:prstGeom prst="rect">
                <a:avLst/>
              </a:prstGeom>
              <a:blipFill>
                <a:blip r:embed="rId20"/>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FE2C5F80-2065-7020-5BB0-CC0ADFC7503D}"/>
                  </a:ext>
                </a:extLst>
              </p:cNvPr>
              <p:cNvSpPr txBox="1"/>
              <p:nvPr/>
            </p:nvSpPr>
            <p:spPr>
              <a:xfrm>
                <a:off x="5264148" y="185469"/>
                <a:ext cx="4671535" cy="3740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b="0" i="1" noProof="0" smtClean="0">
                              <a:latin typeface="Cambria Math" panose="02040503050406030204" pitchFamily="18" charset="0"/>
                            </a:rPr>
                          </m:ctrlPr>
                        </m:sSubPr>
                        <m:e>
                          <m:r>
                            <a:rPr lang="en-GB" i="1" noProof="0" smtClean="0">
                              <a:latin typeface="Cambria Math" panose="02040503050406030204" pitchFamily="18" charset="0"/>
                            </a:rPr>
                            <m:t>𝑟</m:t>
                          </m:r>
                          <m:d>
                            <m:dPr>
                              <m:ctrlPr>
                                <a:rPr lang="en-GB" i="1" noProof="0" smtClean="0">
                                  <a:latin typeface="Cambria Math" panose="02040503050406030204" pitchFamily="18" charset="0"/>
                                </a:rPr>
                              </m:ctrlPr>
                            </m:dPr>
                            <m:e>
                              <m:r>
                                <a:rPr lang="en-GB" i="1" noProof="0" smtClean="0">
                                  <a:latin typeface="Cambria Math" panose="02040503050406030204" pitchFamily="18" charset="0"/>
                                </a:rPr>
                                <m:t>𝑛</m:t>
                              </m:r>
                              <m:r>
                                <a:rPr lang="en-GB" i="1" noProof="0" smtClean="0">
                                  <a:latin typeface="Cambria Math" panose="02040503050406030204" pitchFamily="18" charset="0"/>
                                </a:rPr>
                                <m:t>,</m:t>
                              </m:r>
                              <m:r>
                                <a:rPr lang="en-GB" i="1" noProof="0" smtClean="0">
                                  <a:latin typeface="Cambria Math" panose="02040503050406030204" pitchFamily="18" charset="0"/>
                                </a:rPr>
                                <m:t>𝑡</m:t>
                              </m:r>
                            </m:e>
                          </m:d>
                        </m:e>
                        <m:sub>
                          <m:r>
                            <a:rPr lang="en-GB" i="1" noProof="0" smtClean="0">
                              <a:latin typeface="Cambria Math" panose="02040503050406030204" pitchFamily="18" charset="0"/>
                            </a:rPr>
                            <m:t>𝑁</m:t>
                          </m:r>
                          <m:r>
                            <a:rPr lang="en-GB" i="1" noProof="0" smtClean="0">
                              <a:latin typeface="Cambria Math" panose="02040503050406030204" pitchFamily="18" charset="0"/>
                              <a:ea typeface="Cambria Math" panose="02040503050406030204" pitchFamily="18" charset="0"/>
                            </a:rPr>
                            <m:t>×1</m:t>
                          </m:r>
                        </m:sub>
                      </m:sSub>
                      <m:r>
                        <a:rPr lang="en-GB" b="0" i="1" noProof="0" smtClean="0">
                          <a:latin typeface="Cambria Math" panose="02040503050406030204" pitchFamily="18" charset="0"/>
                        </a:rPr>
                        <m:t>=</m:t>
                      </m:r>
                      <m:rad>
                        <m:radPr>
                          <m:degHide m:val="on"/>
                          <m:ctrlPr>
                            <a:rPr lang="en-GB" b="0" i="1" noProof="0" smtClean="0">
                              <a:latin typeface="Cambria Math" panose="02040503050406030204" pitchFamily="18" charset="0"/>
                            </a:rPr>
                          </m:ctrlPr>
                        </m:radPr>
                        <m:deg/>
                        <m:e>
                          <m:r>
                            <m:rPr>
                              <m:sty m:val="p"/>
                            </m:rPr>
                            <a:rPr lang="en-GB" b="0" i="0" noProof="0" smtClean="0">
                              <a:latin typeface="Cambria Math" panose="02040503050406030204" pitchFamily="18" charset="0"/>
                            </a:rPr>
                            <m:t>SNR</m:t>
                          </m:r>
                        </m:e>
                      </m:rad>
                      <m:r>
                        <a:rPr lang="en-GB" b="0" i="1" noProof="0" smtClean="0">
                          <a:latin typeface="Cambria Math" panose="02040503050406030204" pitchFamily="18" charset="0"/>
                        </a:rPr>
                        <m:t> </m:t>
                      </m:r>
                      <m:sSub>
                        <m:sSubPr>
                          <m:ctrlPr>
                            <a:rPr lang="en-GB" b="1" i="1" noProof="0" smtClean="0">
                              <a:latin typeface="Cambria Math" panose="02040503050406030204" pitchFamily="18" charset="0"/>
                              <a:ea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𝕴</m:t>
                          </m:r>
                          <m:d>
                            <m:dPr>
                              <m:ctrlPr>
                                <a:rPr lang="en-GB" i="1" noProof="0" smtClean="0">
                                  <a:latin typeface="Cambria Math" panose="02040503050406030204" pitchFamily="18" charset="0"/>
                                </a:rPr>
                              </m:ctrlPr>
                            </m:dPr>
                            <m:e>
                              <m:r>
                                <a:rPr lang="en-GB" i="1" noProof="0" smtClean="0">
                                  <a:latin typeface="Cambria Math" panose="02040503050406030204" pitchFamily="18" charset="0"/>
                                </a:rPr>
                                <m:t>𝑡</m:t>
                              </m:r>
                            </m:e>
                          </m:d>
                        </m:e>
                        <m:sub>
                          <m:r>
                            <a:rPr lang="en-GB" i="1" noProof="0" smtClean="0">
                              <a:latin typeface="Cambria Math" panose="02040503050406030204" pitchFamily="18" charset="0"/>
                            </a:rPr>
                            <m:t>𝑁</m:t>
                          </m:r>
                          <m:r>
                            <a:rPr lang="en-GB" i="1" noProof="0" smtClean="0">
                              <a:latin typeface="Cambria Math" panose="02040503050406030204" pitchFamily="18" charset="0"/>
                              <a:ea typeface="Cambria Math" panose="02040503050406030204" pitchFamily="18" charset="0"/>
                            </a:rPr>
                            <m:t>×</m:t>
                          </m:r>
                          <m:r>
                            <a:rPr lang="en-GB" i="1" noProof="0" smtClean="0">
                              <a:latin typeface="Cambria Math" panose="02040503050406030204" pitchFamily="18" charset="0"/>
                              <a:ea typeface="Cambria Math" panose="02040503050406030204" pitchFamily="18" charset="0"/>
                            </a:rPr>
                            <m:t>𝑁</m:t>
                          </m:r>
                        </m:sub>
                      </m:sSub>
                      <m:sSub>
                        <m:sSubPr>
                          <m:ctrlPr>
                            <a:rPr lang="en-GB" b="1" i="1" noProof="0" smtClean="0">
                              <a:latin typeface="Cambria Math" panose="02040503050406030204" pitchFamily="18" charset="0"/>
                              <a:ea typeface="Cambria Math" panose="02040503050406030204" pitchFamily="18" charset="0"/>
                            </a:rPr>
                          </m:ctrlPr>
                        </m:sSubPr>
                        <m:e>
                          <m:r>
                            <a:rPr lang="en-GB" b="1" i="1" noProof="0" smtClean="0">
                              <a:latin typeface="Cambria Math" panose="02040503050406030204" pitchFamily="18" charset="0"/>
                            </a:rPr>
                            <m:t>𝒂</m:t>
                          </m:r>
                          <m:d>
                            <m:dPr>
                              <m:ctrlPr>
                                <a:rPr lang="en-GB" i="1" noProof="0" smtClean="0">
                                  <a:latin typeface="Cambria Math" panose="02040503050406030204" pitchFamily="18" charset="0"/>
                                </a:rPr>
                              </m:ctrlPr>
                            </m:dPr>
                            <m:e>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𝜓</m:t>
                                  </m:r>
                                </m:e>
                                <m:sub>
                                  <m:r>
                                    <a:rPr lang="en-GB" i="1" noProof="0" smtClean="0">
                                      <a:latin typeface="Cambria Math" panose="02040503050406030204" pitchFamily="18" charset="0"/>
                                    </a:rPr>
                                    <m:t>𝑥</m:t>
                                  </m:r>
                                </m:sub>
                              </m:sSub>
                              <m:r>
                                <a:rPr lang="en-GB" i="1" noProof="0" smtClean="0">
                                  <a:latin typeface="Cambria Math" panose="02040503050406030204" pitchFamily="18" charset="0"/>
                                </a:rPr>
                                <m:t>,</m:t>
                              </m:r>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𝜓</m:t>
                                  </m:r>
                                </m:e>
                                <m:sub>
                                  <m:r>
                                    <a:rPr lang="en-GB" i="1" noProof="0" smtClean="0">
                                      <a:latin typeface="Cambria Math" panose="02040503050406030204" pitchFamily="18" charset="0"/>
                                    </a:rPr>
                                    <m:t>𝑦</m:t>
                                  </m:r>
                                </m:sub>
                              </m:sSub>
                            </m:e>
                          </m:d>
                        </m:e>
                        <m:sub>
                          <m:r>
                            <a:rPr lang="en-GB" i="1" noProof="0" smtClean="0">
                              <a:latin typeface="Cambria Math" panose="02040503050406030204" pitchFamily="18" charset="0"/>
                            </a:rPr>
                            <m:t>𝑁</m:t>
                          </m:r>
                          <m:r>
                            <a:rPr lang="en-GB" i="1" noProof="0" smtClean="0">
                              <a:latin typeface="Cambria Math" panose="02040503050406030204" pitchFamily="18" charset="0"/>
                              <a:ea typeface="Cambria Math" panose="02040503050406030204" pitchFamily="18" charset="0"/>
                            </a:rPr>
                            <m:t>×1</m:t>
                          </m:r>
                        </m:sub>
                      </m:sSub>
                      <m:r>
                        <a:rPr lang="en-GB" b="0" i="1" noProof="0" smtClean="0">
                          <a:latin typeface="Cambria Math" panose="02040503050406030204" pitchFamily="18" charset="0"/>
                        </a:rPr>
                        <m:t>𝑠</m:t>
                      </m:r>
                      <m:r>
                        <a:rPr lang="en-GB" b="0" i="1" noProof="0" smtClean="0">
                          <a:latin typeface="Cambria Math" panose="02040503050406030204" pitchFamily="18" charset="0"/>
                        </a:rPr>
                        <m:t>+</m:t>
                      </m:r>
                      <m:r>
                        <a:rPr lang="en-GB" b="1" i="1" noProof="0" smtClean="0">
                          <a:latin typeface="Cambria Math" panose="02040503050406030204" pitchFamily="18" charset="0"/>
                        </a:rPr>
                        <m:t>𝒖</m:t>
                      </m:r>
                    </m:oMath>
                  </m:oMathPara>
                </a14:m>
                <a:endParaRPr lang="en-GB" b="1" noProof="0" dirty="0"/>
              </a:p>
            </p:txBody>
          </p:sp>
        </mc:Choice>
        <mc:Fallback xmlns="">
          <p:sp>
            <p:nvSpPr>
              <p:cNvPr id="32" name="TextBox 31">
                <a:extLst>
                  <a:ext uri="{FF2B5EF4-FFF2-40B4-BE49-F238E27FC236}">
                    <a16:creationId xmlns:a16="http://schemas.microsoft.com/office/drawing/2014/main" id="{FE2C5F80-2065-7020-5BB0-CC0ADFC7503D}"/>
                  </a:ext>
                </a:extLst>
              </p:cNvPr>
              <p:cNvSpPr txBox="1">
                <a:spLocks noRot="1" noChangeAspect="1" noMove="1" noResize="1" noEditPoints="1" noAdjustHandles="1" noChangeArrowheads="1" noChangeShapeType="1" noTextEdit="1"/>
              </p:cNvSpPr>
              <p:nvPr/>
            </p:nvSpPr>
            <p:spPr>
              <a:xfrm>
                <a:off x="5264148" y="185469"/>
                <a:ext cx="4671535" cy="374013"/>
              </a:xfrm>
              <a:prstGeom prst="rect">
                <a:avLst/>
              </a:prstGeom>
              <a:blipFill>
                <a:blip r:embed="rId21"/>
                <a:stretch>
                  <a:fillRect l="-131" r="-261" b="-14516"/>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45761F94-9D58-0C0C-5B23-80889753FAA7}"/>
                  </a:ext>
                </a:extLst>
              </p:cNvPr>
              <p:cNvSpPr txBox="1"/>
              <p:nvPr/>
            </p:nvSpPr>
            <p:spPr>
              <a:xfrm>
                <a:off x="5423840" y="1260590"/>
                <a:ext cx="6297953" cy="795474"/>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en-GB" b="1" i="1" noProof="0" smtClean="0">
                              <a:latin typeface="Cambria Math" panose="02040503050406030204" pitchFamily="18" charset="0"/>
                              <a:ea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𝕴</m:t>
                          </m:r>
                          <m:d>
                            <m:dPr>
                              <m:ctrlPr>
                                <a:rPr lang="en-GB" i="1" noProof="0" smtClean="0">
                                  <a:latin typeface="Cambria Math" panose="02040503050406030204" pitchFamily="18" charset="0"/>
                                </a:rPr>
                              </m:ctrlPr>
                            </m:dPr>
                            <m:e>
                              <m:r>
                                <a:rPr lang="en-GB" i="1" noProof="0" smtClean="0">
                                  <a:latin typeface="Cambria Math" panose="02040503050406030204" pitchFamily="18" charset="0"/>
                                </a:rPr>
                                <m:t>𝑡</m:t>
                              </m:r>
                            </m:e>
                          </m:d>
                        </m:e>
                        <m:sub>
                          <m:r>
                            <a:rPr lang="en-GB" i="1" noProof="0" smtClean="0">
                              <a:latin typeface="Cambria Math" panose="02040503050406030204" pitchFamily="18" charset="0"/>
                            </a:rPr>
                            <m:t>𝑁</m:t>
                          </m:r>
                          <m:r>
                            <a:rPr lang="en-GB" i="1" noProof="0" smtClean="0">
                              <a:latin typeface="Cambria Math" panose="02040503050406030204" pitchFamily="18" charset="0"/>
                              <a:ea typeface="Cambria Math" panose="02040503050406030204" pitchFamily="18" charset="0"/>
                            </a:rPr>
                            <m:t>×</m:t>
                          </m:r>
                          <m:r>
                            <a:rPr lang="en-GB" i="1" noProof="0" smtClean="0">
                              <a:latin typeface="Cambria Math" panose="02040503050406030204" pitchFamily="18" charset="0"/>
                              <a:ea typeface="Cambria Math" panose="02040503050406030204" pitchFamily="18" charset="0"/>
                            </a:rPr>
                            <m:t>𝑁</m:t>
                          </m:r>
                        </m:sub>
                      </m:sSub>
                      <m:r>
                        <a:rPr lang="en-GB" b="0" i="1" noProof="0" smtClean="0">
                          <a:latin typeface="Cambria Math" panose="02040503050406030204" pitchFamily="18" charset="0"/>
                        </a:rPr>
                        <m:t>=</m:t>
                      </m:r>
                      <m:d>
                        <m:dPr>
                          <m:begChr m:val="["/>
                          <m:endChr m:val="]"/>
                          <m:ctrlPr>
                            <a:rPr lang="en-GB" i="1" noProof="0" smtClean="0">
                              <a:latin typeface="Cambria Math" panose="02040503050406030204" pitchFamily="18" charset="0"/>
                            </a:rPr>
                          </m:ctrlPr>
                        </m:dPr>
                        <m:e>
                          <m:sSup>
                            <m:sSupPr>
                              <m:ctrlPr>
                                <a:rPr lang="en-GB" i="1" noProof="0" smtClean="0">
                                  <a:latin typeface="Cambria Math" panose="02040503050406030204" pitchFamily="18" charset="0"/>
                                </a:rPr>
                              </m:ctrlPr>
                            </m:sSupPr>
                            <m:e>
                              <m:r>
                                <a:rPr lang="en-GB" i="1" noProof="0" smtClean="0">
                                  <a:latin typeface="Cambria Math" panose="02040503050406030204" pitchFamily="18" charset="0"/>
                                </a:rPr>
                                <m:t>𝑒</m:t>
                              </m:r>
                            </m:e>
                            <m:sup>
                              <m:r>
                                <a:rPr lang="en-GB" i="1" noProof="0" smtClean="0">
                                  <a:latin typeface="Cambria Math" panose="02040503050406030204" pitchFamily="18" charset="0"/>
                                </a:rPr>
                                <m:t>−</m:t>
                              </m:r>
                              <m:r>
                                <a:rPr lang="en-GB" i="1" noProof="0" smtClean="0">
                                  <a:latin typeface="Cambria Math" panose="02040503050406030204" pitchFamily="18" charset="0"/>
                                </a:rPr>
                                <m:t>𝑗</m:t>
                              </m:r>
                              <m:r>
                                <a:rPr lang="en-GB" i="1" noProof="0" smtClean="0">
                                  <a:latin typeface="Cambria Math" panose="02040503050406030204" pitchFamily="18" charset="0"/>
                                </a:rPr>
                                <m:t>2</m:t>
                              </m:r>
                              <m:r>
                                <a:rPr lang="en-GB" i="1" noProof="0" smtClean="0">
                                  <a:latin typeface="Cambria Math" panose="02040503050406030204" pitchFamily="18" charset="0"/>
                                  <a:ea typeface="Cambria Math" panose="02040503050406030204" pitchFamily="18" charset="0"/>
                                </a:rPr>
                                <m:t>𝜋</m:t>
                              </m:r>
                              <m:f>
                                <m:fPr>
                                  <m:ctrlPr>
                                    <a:rPr lang="en-GB" i="1" noProof="0" smtClean="0">
                                      <a:latin typeface="Cambria Math" panose="02040503050406030204" pitchFamily="18" charset="0"/>
                                      <a:ea typeface="Cambria Math" panose="02040503050406030204" pitchFamily="18" charset="0"/>
                                    </a:rPr>
                                  </m:ctrlPr>
                                </m:fPr>
                                <m:num>
                                  <m:r>
                                    <a:rPr lang="en-GB"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𝑛</m:t>
                                      </m:r>
                                    </m:e>
                                    <m:sub>
                                      <m:sSub>
                                        <m:sSubPr>
                                          <m:ctrlPr>
                                            <a:rPr lang="en-GB" i="1" noProof="0" smtClean="0">
                                              <a:latin typeface="Cambria Math" panose="02040503050406030204" pitchFamily="18" charset="0"/>
                                            </a:rPr>
                                          </m:ctrlPr>
                                        </m:sSubPr>
                                        <m:e>
                                          <m:r>
                                            <a:rPr lang="en-GB" b="0" i="1" noProof="0" smtClean="0">
                                              <a:latin typeface="Cambria Math" panose="02040503050406030204" pitchFamily="18" charset="0"/>
                                            </a:rPr>
                                            <m:t>𝜓</m:t>
                                          </m:r>
                                        </m:e>
                                        <m:sub>
                                          <m:r>
                                            <a:rPr lang="en-GB" b="0" i="1" noProof="0" smtClean="0">
                                              <a:latin typeface="Cambria Math" panose="02040503050406030204" pitchFamily="18" charset="0"/>
                                            </a:rPr>
                                            <m:t>𝑥</m:t>
                                          </m:r>
                                        </m:sub>
                                      </m:sSub>
                                    </m:sub>
                                  </m:sSub>
                                  <m:r>
                                    <a:rPr lang="en-GB" b="0" i="1" noProof="0" smtClean="0">
                                      <a:latin typeface="Cambria Math" panose="02040503050406030204" pitchFamily="18" charset="0"/>
                                      <a:ea typeface="Cambria Math" panose="02040503050406030204" pitchFamily="18" charset="0"/>
                                    </a:rPr>
                                    <m:t>+</m:t>
                                  </m:r>
                                  <m:f>
                                    <m:fPr>
                                      <m:ctrlPr>
                                        <a:rPr lang="en-GB" b="1" i="1" noProof="0" smtClean="0">
                                          <a:latin typeface="Cambria Math" panose="02040503050406030204" pitchFamily="18" charset="0"/>
                                          <a:ea typeface="Cambria Math" panose="02040503050406030204" pitchFamily="18" charset="0"/>
                                        </a:rPr>
                                      </m:ctrlPr>
                                    </m:fPr>
                                    <m:num>
                                      <m:sSub>
                                        <m:sSubPr>
                                          <m:ctrlPr>
                                            <a:rPr lang="en-GB" b="1" i="1" noProof="0" smtClean="0">
                                              <a:latin typeface="Cambria Math" panose="02040503050406030204" pitchFamily="18" charset="0"/>
                                              <a:ea typeface="Cambria Math" panose="02040503050406030204" pitchFamily="18" charset="0"/>
                                            </a:rPr>
                                          </m:ctrlPr>
                                        </m:sSubPr>
                                        <m:e>
                                          <m:r>
                                            <a:rPr lang="en-GB" b="1" i="1" noProof="0" smtClean="0">
                                              <a:latin typeface="Cambria Math" panose="02040503050406030204" pitchFamily="18" charset="0"/>
                                            </a:rPr>
                                            <m:t>𝒕</m:t>
                                          </m:r>
                                        </m:e>
                                        <m:sub>
                                          <m:r>
                                            <a:rPr lang="en-GB" b="1" i="1" noProof="0" smtClean="0">
                                              <a:latin typeface="Cambria Math" panose="02040503050406030204" pitchFamily="18" charset="0"/>
                                              <a:ea typeface="Cambria Math" panose="02040503050406030204" pitchFamily="18" charset="0"/>
                                            </a:rPr>
                                            <m:t>𝒙</m:t>
                                          </m:r>
                                        </m:sub>
                                      </m:sSub>
                                    </m:num>
                                    <m:den>
                                      <m:sSub>
                                        <m:sSubPr>
                                          <m:ctrlPr>
                                            <a:rPr lang="en-GB" b="1" i="1" noProof="0" smtClean="0">
                                              <a:latin typeface="Cambria Math" panose="02040503050406030204" pitchFamily="18" charset="0"/>
                                              <a:ea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𝑻</m:t>
                                          </m:r>
                                        </m:e>
                                        <m:sub>
                                          <m:r>
                                            <a:rPr lang="en-GB" b="1" i="1" noProof="0" smtClean="0">
                                              <a:latin typeface="Cambria Math" panose="02040503050406030204" pitchFamily="18" charset="0"/>
                                              <a:ea typeface="Cambria Math" panose="02040503050406030204" pitchFamily="18" charset="0"/>
                                            </a:rPr>
                                            <m:t>𝒙</m:t>
                                          </m:r>
                                        </m:sub>
                                      </m:sSub>
                                    </m:den>
                                  </m:f>
                                  <m:r>
                                    <a:rPr lang="en-GB" i="1" noProof="0" smtClean="0">
                                      <a:latin typeface="Cambria Math" panose="02040503050406030204" pitchFamily="18" charset="0"/>
                                      <a:ea typeface="Cambria Math" panose="02040503050406030204" pitchFamily="18" charset="0"/>
                                    </a:rPr>
                                    <m:t>−1</m:t>
                                  </m:r>
                                  <m:r>
                                    <a:rPr lang="en-GB" b="0" i="1" noProof="0" smtClean="0">
                                      <a:latin typeface="Cambria Math" panose="02040503050406030204" pitchFamily="18" charset="0"/>
                                      <a:ea typeface="Cambria Math" panose="02040503050406030204" pitchFamily="18" charset="0"/>
                                    </a:rPr>
                                    <m:t>−</m:t>
                                  </m:r>
                                  <m:f>
                                    <m:fPr>
                                      <m:ctrlPr>
                                        <a:rPr lang="en-GB" i="1" noProof="0" smtClean="0">
                                          <a:latin typeface="Cambria Math" panose="02040503050406030204" pitchFamily="18" charset="0"/>
                                          <a:ea typeface="Cambria Math" panose="02040503050406030204" pitchFamily="18" charset="0"/>
                                        </a:rPr>
                                      </m:ctrlPr>
                                    </m:fPr>
                                    <m:num>
                                      <m:r>
                                        <a:rPr lang="en-GB" b="0" i="1" noProof="0" smtClean="0">
                                          <a:latin typeface="Cambria Math" panose="02040503050406030204" pitchFamily="18" charset="0"/>
                                          <a:ea typeface="Cambria Math" panose="02040503050406030204" pitchFamily="18" charset="0"/>
                                        </a:rPr>
                                        <m:t>1</m:t>
                                      </m:r>
                                    </m:num>
                                    <m:den>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𝑇</m:t>
                                          </m:r>
                                        </m:e>
                                        <m:sub>
                                          <m:r>
                                            <a:rPr lang="en-GB" i="1" noProof="0" smtClean="0">
                                              <a:latin typeface="Cambria Math" panose="02040503050406030204" pitchFamily="18" charset="0"/>
                                              <a:ea typeface="Cambria Math" panose="02040503050406030204" pitchFamily="18" charset="0"/>
                                            </a:rPr>
                                            <m:t>𝑥</m:t>
                                          </m:r>
                                        </m:sub>
                                      </m:sSub>
                                    </m:den>
                                  </m:f>
                                  <m:r>
                                    <a:rPr lang="en-GB"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𝑛</m:t>
                                      </m:r>
                                    </m:e>
                                    <m:sub>
                                      <m:r>
                                        <a:rPr lang="en-GB" i="1" noProof="0" smtClean="0">
                                          <a:latin typeface="Cambria Math" panose="02040503050406030204" pitchFamily="18" charset="0"/>
                                          <a:ea typeface="Cambria Math" panose="02040503050406030204" pitchFamily="18" charset="0"/>
                                        </a:rPr>
                                        <m:t>𝑥</m:t>
                                      </m:r>
                                    </m:sub>
                                  </m:sSub>
                                  <m:r>
                                    <a:rPr lang="en-GB" i="1" noProof="0" smtClean="0">
                                      <a:latin typeface="Cambria Math" panose="02040503050406030204" pitchFamily="18" charset="0"/>
                                      <a:ea typeface="Cambria Math" panose="02040503050406030204" pitchFamily="18" charset="0"/>
                                    </a:rPr>
                                    <m:t>−1)</m:t>
                                  </m:r>
                                </m:num>
                                <m:den>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𝑁</m:t>
                                      </m:r>
                                    </m:e>
                                    <m:sub>
                                      <m:r>
                                        <a:rPr lang="en-GB" i="1" noProof="0" smtClean="0">
                                          <a:latin typeface="Cambria Math" panose="02040503050406030204" pitchFamily="18" charset="0"/>
                                          <a:ea typeface="Cambria Math" panose="02040503050406030204" pitchFamily="18" charset="0"/>
                                        </a:rPr>
                                        <m:t>𝑥</m:t>
                                      </m:r>
                                    </m:sub>
                                  </m:sSub>
                                </m:den>
                              </m:f>
                            </m:sup>
                          </m:sSup>
                          <m:sSup>
                            <m:sSupPr>
                              <m:ctrlPr>
                                <a:rPr lang="en-GB" i="1" noProof="0" smtClean="0">
                                  <a:latin typeface="Cambria Math" panose="02040503050406030204" pitchFamily="18" charset="0"/>
                                </a:rPr>
                              </m:ctrlPr>
                            </m:sSupPr>
                            <m:e>
                              <m:r>
                                <a:rPr lang="en-GB" i="1" noProof="0" smtClean="0">
                                  <a:latin typeface="Cambria Math" panose="02040503050406030204" pitchFamily="18" charset="0"/>
                                </a:rPr>
                                <m:t>𝑒</m:t>
                              </m:r>
                            </m:e>
                            <m:sup>
                              <m:r>
                                <a:rPr lang="en-GB" i="1" noProof="0" smtClean="0">
                                  <a:latin typeface="Cambria Math" panose="02040503050406030204" pitchFamily="18" charset="0"/>
                                </a:rPr>
                                <m:t>−</m:t>
                              </m:r>
                              <m:r>
                                <a:rPr lang="en-GB" i="1" noProof="0" smtClean="0">
                                  <a:latin typeface="Cambria Math" panose="02040503050406030204" pitchFamily="18" charset="0"/>
                                </a:rPr>
                                <m:t>𝑗</m:t>
                              </m:r>
                              <m:r>
                                <a:rPr lang="en-GB" i="1" noProof="0" smtClean="0">
                                  <a:latin typeface="Cambria Math" panose="02040503050406030204" pitchFamily="18" charset="0"/>
                                </a:rPr>
                                <m:t>2</m:t>
                              </m:r>
                              <m:r>
                                <a:rPr lang="en-GB" i="1" noProof="0" smtClean="0">
                                  <a:latin typeface="Cambria Math" panose="02040503050406030204" pitchFamily="18" charset="0"/>
                                  <a:ea typeface="Cambria Math" panose="02040503050406030204" pitchFamily="18" charset="0"/>
                                </a:rPr>
                                <m:t>𝜋</m:t>
                              </m:r>
                              <m:f>
                                <m:fPr>
                                  <m:ctrlPr>
                                    <a:rPr lang="en-GB" i="1" noProof="0" smtClean="0">
                                      <a:latin typeface="Cambria Math" panose="02040503050406030204" pitchFamily="18" charset="0"/>
                                      <a:ea typeface="Cambria Math" panose="02040503050406030204" pitchFamily="18" charset="0"/>
                                    </a:rPr>
                                  </m:ctrlPr>
                                </m:fPr>
                                <m:num>
                                  <m:r>
                                    <a:rPr lang="en-GB"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rPr>
                                      </m:ctrlPr>
                                    </m:sSubPr>
                                    <m:e>
                                      <m:r>
                                        <a:rPr lang="en-GB" b="0" i="1" noProof="0" smtClean="0">
                                          <a:latin typeface="Cambria Math" panose="02040503050406030204" pitchFamily="18" charset="0"/>
                                        </a:rPr>
                                        <m:t>𝑛</m:t>
                                      </m:r>
                                    </m:e>
                                    <m:sub>
                                      <m:sSub>
                                        <m:sSubPr>
                                          <m:ctrlPr>
                                            <a:rPr lang="en-GB" i="1" noProof="0" smtClean="0">
                                              <a:latin typeface="Cambria Math" panose="02040503050406030204" pitchFamily="18" charset="0"/>
                                            </a:rPr>
                                          </m:ctrlPr>
                                        </m:sSubPr>
                                        <m:e>
                                          <m:r>
                                            <a:rPr lang="en-GB" b="0" i="1" noProof="0" smtClean="0">
                                              <a:latin typeface="Cambria Math" panose="02040503050406030204" pitchFamily="18" charset="0"/>
                                            </a:rPr>
                                            <m:t>𝜓</m:t>
                                          </m:r>
                                        </m:e>
                                        <m:sub>
                                          <m:r>
                                            <a:rPr lang="en-GB" b="0" i="1" noProof="0" smtClean="0">
                                              <a:latin typeface="Cambria Math" panose="02040503050406030204" pitchFamily="18" charset="0"/>
                                            </a:rPr>
                                            <m:t>𝑦</m:t>
                                          </m:r>
                                        </m:sub>
                                      </m:sSub>
                                    </m:sub>
                                  </m:sSub>
                                  <m:r>
                                    <a:rPr lang="en-GB" b="0" i="1" noProof="0" smtClean="0">
                                      <a:latin typeface="Cambria Math" panose="02040503050406030204" pitchFamily="18" charset="0"/>
                                      <a:ea typeface="Cambria Math" panose="02040503050406030204" pitchFamily="18" charset="0"/>
                                    </a:rPr>
                                    <m:t>+</m:t>
                                  </m:r>
                                  <m:f>
                                    <m:fPr>
                                      <m:ctrlPr>
                                        <a:rPr lang="en-GB" b="1" i="1" noProof="0" smtClean="0">
                                          <a:latin typeface="Cambria Math" panose="02040503050406030204" pitchFamily="18" charset="0"/>
                                          <a:ea typeface="Cambria Math" panose="02040503050406030204" pitchFamily="18" charset="0"/>
                                        </a:rPr>
                                      </m:ctrlPr>
                                    </m:fPr>
                                    <m:num>
                                      <m:sSub>
                                        <m:sSubPr>
                                          <m:ctrlPr>
                                            <a:rPr lang="en-GB" b="1" i="1" noProof="0" smtClean="0">
                                              <a:latin typeface="Cambria Math" panose="02040503050406030204" pitchFamily="18" charset="0"/>
                                              <a:ea typeface="Cambria Math" panose="02040503050406030204" pitchFamily="18" charset="0"/>
                                            </a:rPr>
                                          </m:ctrlPr>
                                        </m:sSubPr>
                                        <m:e>
                                          <m:r>
                                            <a:rPr lang="en-GB" b="1" i="1" noProof="0" smtClean="0">
                                              <a:latin typeface="Cambria Math" panose="02040503050406030204" pitchFamily="18" charset="0"/>
                                            </a:rPr>
                                            <m:t>𝒕</m:t>
                                          </m:r>
                                        </m:e>
                                        <m:sub>
                                          <m:r>
                                            <a:rPr lang="en-GB" b="1" i="1" noProof="0" smtClean="0">
                                              <a:latin typeface="Cambria Math" panose="02040503050406030204" pitchFamily="18" charset="0"/>
                                              <a:ea typeface="Cambria Math" panose="02040503050406030204" pitchFamily="18" charset="0"/>
                                            </a:rPr>
                                            <m:t>𝒚</m:t>
                                          </m:r>
                                        </m:sub>
                                      </m:sSub>
                                    </m:num>
                                    <m:den>
                                      <m:sSub>
                                        <m:sSubPr>
                                          <m:ctrlPr>
                                            <a:rPr lang="en-GB" b="1" i="1" noProof="0" smtClean="0">
                                              <a:latin typeface="Cambria Math" panose="02040503050406030204" pitchFamily="18" charset="0"/>
                                              <a:ea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𝑻</m:t>
                                          </m:r>
                                        </m:e>
                                        <m:sub>
                                          <m:r>
                                            <a:rPr lang="en-GB" b="1" i="1" noProof="0" smtClean="0">
                                              <a:latin typeface="Cambria Math" panose="02040503050406030204" pitchFamily="18" charset="0"/>
                                              <a:ea typeface="Cambria Math" panose="02040503050406030204" pitchFamily="18" charset="0"/>
                                            </a:rPr>
                                            <m:t>𝒚</m:t>
                                          </m:r>
                                        </m:sub>
                                      </m:sSub>
                                    </m:den>
                                  </m:f>
                                  <m:r>
                                    <a:rPr lang="en-GB" i="1" noProof="0" smtClean="0">
                                      <a:latin typeface="Cambria Math" panose="02040503050406030204" pitchFamily="18" charset="0"/>
                                      <a:ea typeface="Cambria Math" panose="02040503050406030204" pitchFamily="18" charset="0"/>
                                    </a:rPr>
                                    <m:t>−1−</m:t>
                                  </m:r>
                                  <m:f>
                                    <m:fPr>
                                      <m:ctrlPr>
                                        <a:rPr lang="en-GB" i="1" noProof="0" smtClean="0">
                                          <a:latin typeface="Cambria Math" panose="02040503050406030204" pitchFamily="18" charset="0"/>
                                          <a:ea typeface="Cambria Math" panose="02040503050406030204" pitchFamily="18" charset="0"/>
                                        </a:rPr>
                                      </m:ctrlPr>
                                    </m:fPr>
                                    <m:num>
                                      <m:r>
                                        <a:rPr lang="en-GB" i="1" noProof="0" smtClean="0">
                                          <a:latin typeface="Cambria Math" panose="02040503050406030204" pitchFamily="18" charset="0"/>
                                          <a:ea typeface="Cambria Math" panose="02040503050406030204" pitchFamily="18" charset="0"/>
                                        </a:rPr>
                                        <m:t>1</m:t>
                                      </m:r>
                                    </m:num>
                                    <m:den>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𝑇</m:t>
                                          </m:r>
                                        </m:e>
                                        <m:sub>
                                          <m:r>
                                            <a:rPr lang="en-GB" b="0" i="1" noProof="0" smtClean="0">
                                              <a:latin typeface="Cambria Math" panose="02040503050406030204" pitchFamily="18" charset="0"/>
                                              <a:ea typeface="Cambria Math" panose="02040503050406030204" pitchFamily="18" charset="0"/>
                                            </a:rPr>
                                            <m:t>𝑦</m:t>
                                          </m:r>
                                        </m:sub>
                                      </m:sSub>
                                    </m:den>
                                  </m:f>
                                  <m:r>
                                    <a:rPr lang="en-GB"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𝑛</m:t>
                                      </m:r>
                                    </m:e>
                                    <m:sub>
                                      <m:r>
                                        <a:rPr lang="en-GB" i="1" noProof="0" smtClean="0">
                                          <a:latin typeface="Cambria Math" panose="02040503050406030204" pitchFamily="18" charset="0"/>
                                          <a:ea typeface="Cambria Math" panose="02040503050406030204" pitchFamily="18" charset="0"/>
                                        </a:rPr>
                                        <m:t>𝑦</m:t>
                                      </m:r>
                                    </m:sub>
                                  </m:sSub>
                                  <m:r>
                                    <a:rPr lang="en-GB" i="1" noProof="0" smtClean="0">
                                      <a:latin typeface="Cambria Math" panose="02040503050406030204" pitchFamily="18" charset="0"/>
                                      <a:ea typeface="Cambria Math" panose="02040503050406030204" pitchFamily="18" charset="0"/>
                                    </a:rPr>
                                    <m:t>−1)</m:t>
                                  </m:r>
                                </m:num>
                                <m:den>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𝑁</m:t>
                                      </m:r>
                                    </m:e>
                                    <m:sub>
                                      <m:r>
                                        <a:rPr lang="en-GB" i="1" noProof="0" smtClean="0">
                                          <a:latin typeface="Cambria Math" panose="02040503050406030204" pitchFamily="18" charset="0"/>
                                          <a:ea typeface="Cambria Math" panose="02040503050406030204" pitchFamily="18" charset="0"/>
                                        </a:rPr>
                                        <m:t>𝑦</m:t>
                                      </m:r>
                                    </m:sub>
                                  </m:sSub>
                                </m:den>
                              </m:f>
                            </m:sup>
                          </m:sSup>
                        </m:e>
                      </m:d>
                    </m:oMath>
                  </m:oMathPara>
                </a14:m>
                <a:endParaRPr lang="en-GB" noProof="0" dirty="0"/>
              </a:p>
            </p:txBody>
          </p:sp>
        </mc:Choice>
        <mc:Fallback xmlns="">
          <p:sp>
            <p:nvSpPr>
              <p:cNvPr id="41" name="TextBox 40">
                <a:extLst>
                  <a:ext uri="{FF2B5EF4-FFF2-40B4-BE49-F238E27FC236}">
                    <a16:creationId xmlns:a16="http://schemas.microsoft.com/office/drawing/2014/main" id="{45761F94-9D58-0C0C-5B23-80889753FAA7}"/>
                  </a:ext>
                </a:extLst>
              </p:cNvPr>
              <p:cNvSpPr txBox="1">
                <a:spLocks noRot="1" noChangeAspect="1" noMove="1" noResize="1" noEditPoints="1" noAdjustHandles="1" noChangeArrowheads="1" noChangeShapeType="1" noTextEdit="1"/>
              </p:cNvSpPr>
              <p:nvPr/>
            </p:nvSpPr>
            <p:spPr>
              <a:xfrm>
                <a:off x="5423840" y="1260590"/>
                <a:ext cx="6297953" cy="795474"/>
              </a:xfrm>
              <a:prstGeom prst="rect">
                <a:avLst/>
              </a:prstGeom>
              <a:blipFill>
                <a:blip r:embed="rId22"/>
                <a:stretch>
                  <a:fillRect/>
                </a:stretch>
              </a:blipFill>
            </p:spPr>
            <p:txBody>
              <a:bodyPr/>
              <a:lstStyle/>
              <a:p>
                <a:r>
                  <a:rPr lang="LID4096">
                    <a:noFill/>
                  </a:rPr>
                  <a:t> </a:t>
                </a:r>
              </a:p>
            </p:txBody>
          </p:sp>
        </mc:Fallback>
      </mc:AlternateContent>
      <p:sp>
        <p:nvSpPr>
          <p:cNvPr id="120" name="TextBox 119">
            <a:extLst>
              <a:ext uri="{FF2B5EF4-FFF2-40B4-BE49-F238E27FC236}">
                <a16:creationId xmlns:a16="http://schemas.microsoft.com/office/drawing/2014/main" id="{7BB6A370-DC0F-98E0-06DC-183B7D1B5FA7}"/>
              </a:ext>
            </a:extLst>
          </p:cNvPr>
          <p:cNvSpPr txBox="1"/>
          <p:nvPr/>
        </p:nvSpPr>
        <p:spPr>
          <a:xfrm>
            <a:off x="10194849" y="189592"/>
            <a:ext cx="402674" cy="307777"/>
          </a:xfrm>
          <a:prstGeom prst="rect">
            <a:avLst/>
          </a:prstGeom>
          <a:noFill/>
        </p:spPr>
        <p:txBody>
          <a:bodyPr wrap="none" rtlCol="0">
            <a:spAutoFit/>
          </a:bodyPr>
          <a:lstStyle/>
          <a:p>
            <a:r>
              <a:rPr lang="en-GB" sz="1400" noProof="0" dirty="0"/>
              <a:t>(1)</a:t>
            </a:r>
          </a:p>
        </p:txBody>
      </p:sp>
      <p:sp>
        <p:nvSpPr>
          <p:cNvPr id="122" name="TextBox 121">
            <a:extLst>
              <a:ext uri="{FF2B5EF4-FFF2-40B4-BE49-F238E27FC236}">
                <a16:creationId xmlns:a16="http://schemas.microsoft.com/office/drawing/2014/main" id="{AD64B3CD-6A08-B1A6-1168-C5D24B9F79A1}"/>
              </a:ext>
            </a:extLst>
          </p:cNvPr>
          <p:cNvSpPr txBox="1"/>
          <p:nvPr/>
        </p:nvSpPr>
        <p:spPr>
          <a:xfrm>
            <a:off x="9942543" y="762767"/>
            <a:ext cx="402674" cy="307777"/>
          </a:xfrm>
          <a:prstGeom prst="rect">
            <a:avLst/>
          </a:prstGeom>
          <a:noFill/>
        </p:spPr>
        <p:txBody>
          <a:bodyPr wrap="none" rtlCol="0">
            <a:spAutoFit/>
          </a:bodyPr>
          <a:lstStyle/>
          <a:p>
            <a:r>
              <a:rPr lang="en-GB" sz="1400" noProof="0" dirty="0"/>
              <a:t>(2)</a:t>
            </a:r>
          </a:p>
        </p:txBody>
      </p:sp>
      <p:sp>
        <p:nvSpPr>
          <p:cNvPr id="123" name="TextBox 122">
            <a:extLst>
              <a:ext uri="{FF2B5EF4-FFF2-40B4-BE49-F238E27FC236}">
                <a16:creationId xmlns:a16="http://schemas.microsoft.com/office/drawing/2014/main" id="{4DD06ABC-940A-EBE5-3548-C7A1E382FC7B}"/>
              </a:ext>
            </a:extLst>
          </p:cNvPr>
          <p:cNvSpPr txBox="1"/>
          <p:nvPr/>
        </p:nvSpPr>
        <p:spPr>
          <a:xfrm>
            <a:off x="11558488" y="1481400"/>
            <a:ext cx="402674" cy="307777"/>
          </a:xfrm>
          <a:prstGeom prst="rect">
            <a:avLst/>
          </a:prstGeom>
          <a:noFill/>
        </p:spPr>
        <p:txBody>
          <a:bodyPr wrap="none" rtlCol="0">
            <a:spAutoFit/>
          </a:bodyPr>
          <a:lstStyle/>
          <a:p>
            <a:r>
              <a:rPr lang="en-GB" sz="1400" noProof="0" dirty="0"/>
              <a:t>(3)</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47E7338E-0409-3307-2A29-153057ECD10D}"/>
                  </a:ext>
                </a:extLst>
              </p:cNvPr>
              <p:cNvSpPr txBox="1"/>
              <p:nvPr/>
            </p:nvSpPr>
            <p:spPr>
              <a:xfrm>
                <a:off x="5200164" y="766072"/>
                <a:ext cx="4577818" cy="44108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b="1" i="1" noProof="0" smtClean="0">
                          <a:latin typeface="Cambria Math" panose="02040503050406030204" pitchFamily="18" charset="0"/>
                        </a:rPr>
                        <m:t>𝒂</m:t>
                      </m:r>
                      <m:d>
                        <m:dPr>
                          <m:ctrlPr>
                            <a:rPr lang="en-GB" b="0" i="1" noProof="0" smtClean="0">
                              <a:latin typeface="Cambria Math" panose="02040503050406030204" pitchFamily="18" charset="0"/>
                            </a:rPr>
                          </m:ctrlPr>
                        </m:dPr>
                        <m:e>
                          <m:sSub>
                            <m:sSubPr>
                              <m:ctrlPr>
                                <a:rPr lang="en-GB" i="1" noProof="0" smtClean="0">
                                  <a:latin typeface="Cambria Math" panose="02040503050406030204" pitchFamily="18" charset="0"/>
                                </a:rPr>
                              </m:ctrlPr>
                            </m:sSubPr>
                            <m:e>
                              <m:r>
                                <a:rPr lang="en-GB" b="0" i="1" noProof="0" smtClean="0">
                                  <a:latin typeface="Cambria Math" panose="02040503050406030204" pitchFamily="18" charset="0"/>
                                </a:rPr>
                                <m:t>𝜓</m:t>
                              </m:r>
                            </m:e>
                            <m:sub>
                              <m:r>
                                <a:rPr lang="en-GB" b="0" i="1" noProof="0" smtClean="0">
                                  <a:latin typeface="Cambria Math" panose="02040503050406030204" pitchFamily="18" charset="0"/>
                                </a:rPr>
                                <m:t>𝑥</m:t>
                              </m:r>
                            </m:sub>
                          </m:sSub>
                          <m:r>
                            <a:rPr lang="en-GB" b="0" i="1" noProof="0" smtClean="0">
                              <a:latin typeface="Cambria Math" panose="02040503050406030204" pitchFamily="18" charset="0"/>
                            </a:rPr>
                            <m:t>,</m:t>
                          </m:r>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𝜓</m:t>
                              </m:r>
                            </m:e>
                            <m:sub>
                              <m:r>
                                <a:rPr lang="en-GB" b="0" i="1" noProof="0" smtClean="0">
                                  <a:latin typeface="Cambria Math" panose="02040503050406030204" pitchFamily="18" charset="0"/>
                                </a:rPr>
                                <m:t>𝑦</m:t>
                              </m:r>
                            </m:sub>
                          </m:sSub>
                        </m:e>
                      </m:d>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d>
                            <m:dPr>
                              <m:begChr m:val="["/>
                              <m:endChr m:val="]"/>
                              <m:ctrlPr>
                                <a:rPr lang="en-GB" b="0" i="1" noProof="0" smtClean="0">
                                  <a:latin typeface="Cambria Math" panose="02040503050406030204" pitchFamily="18" charset="0"/>
                                </a:rPr>
                              </m:ctrlPr>
                            </m:dPr>
                            <m:e>
                              <m:sSup>
                                <m:sSupPr>
                                  <m:ctrlPr>
                                    <a:rPr lang="en-GB" i="1" noProof="0" smtClean="0">
                                      <a:latin typeface="Cambria Math" panose="02040503050406030204" pitchFamily="18" charset="0"/>
                                    </a:rPr>
                                  </m:ctrlPr>
                                </m:sSupPr>
                                <m:e>
                                  <m:r>
                                    <a:rPr lang="en-GB" i="1" noProof="0" smtClean="0">
                                      <a:latin typeface="Cambria Math" panose="02040503050406030204" pitchFamily="18" charset="0"/>
                                    </a:rPr>
                                    <m:t>𝑒</m:t>
                                  </m:r>
                                </m:e>
                                <m:sup>
                                  <m:r>
                                    <a:rPr lang="en-GB" i="1" noProof="0" smtClean="0">
                                      <a:latin typeface="Cambria Math" panose="02040503050406030204" pitchFamily="18" charset="0"/>
                                    </a:rPr>
                                    <m:t>𝑗</m:t>
                                  </m:r>
                                  <m:sSub>
                                    <m:sSubPr>
                                      <m:ctrlPr>
                                        <a:rPr lang="en-GB" i="1" noProof="0" smtClean="0">
                                          <a:latin typeface="Cambria Math" panose="02040503050406030204" pitchFamily="18" charset="0"/>
                                        </a:rPr>
                                      </m:ctrlPr>
                                    </m:sSubPr>
                                    <m:e>
                                      <m:r>
                                        <a:rPr lang="en-GB" b="0" i="1" noProof="0" smtClean="0">
                                          <a:latin typeface="Cambria Math" panose="02040503050406030204" pitchFamily="18" charset="0"/>
                                        </a:rPr>
                                        <m:t>𝜓</m:t>
                                      </m:r>
                                    </m:e>
                                    <m:sub>
                                      <m:r>
                                        <a:rPr lang="en-GB" i="1" noProof="0" smtClean="0">
                                          <a:latin typeface="Cambria Math" panose="02040503050406030204" pitchFamily="18" charset="0"/>
                                        </a:rPr>
                                        <m:t>𝑥</m:t>
                                      </m:r>
                                    </m:sub>
                                  </m:sSub>
                                  <m:r>
                                    <a:rPr lang="en-GB" i="1" noProof="0" smtClean="0">
                                      <a:latin typeface="Cambria Math" panose="02040503050406030204" pitchFamily="18" charset="0"/>
                                    </a:rPr>
                                    <m:t>(</m:t>
                                  </m:r>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𝑛</m:t>
                                      </m:r>
                                    </m:e>
                                    <m:sub>
                                      <m:r>
                                        <a:rPr lang="en-GB" i="1" noProof="0" smtClean="0">
                                          <a:latin typeface="Cambria Math" panose="02040503050406030204" pitchFamily="18" charset="0"/>
                                        </a:rPr>
                                        <m:t>𝑥</m:t>
                                      </m:r>
                                    </m:sub>
                                  </m:sSub>
                                  <m:r>
                                    <a:rPr lang="en-GB" i="1" noProof="0" smtClean="0">
                                      <a:latin typeface="Cambria Math" panose="02040503050406030204" pitchFamily="18" charset="0"/>
                                    </a:rPr>
                                    <m:t>−1)</m:t>
                                  </m:r>
                                </m:sup>
                              </m:sSup>
                            </m:e>
                          </m:d>
                          <m:r>
                            <a:rPr lang="en-GB" b="0" i="1" noProof="0" smtClean="0">
                              <a:latin typeface="Cambria Math" panose="02040503050406030204" pitchFamily="18" charset="0"/>
                            </a:rPr>
                            <m:t>⊗</m:t>
                          </m:r>
                          <m:d>
                            <m:dPr>
                              <m:begChr m:val="["/>
                              <m:endChr m:val="]"/>
                              <m:ctrlPr>
                                <a:rPr lang="en-GB" i="1" noProof="0" smtClean="0">
                                  <a:latin typeface="Cambria Math" panose="02040503050406030204" pitchFamily="18" charset="0"/>
                                </a:rPr>
                              </m:ctrlPr>
                            </m:dPr>
                            <m:e>
                              <m:sSup>
                                <m:sSupPr>
                                  <m:ctrlPr>
                                    <a:rPr lang="en-GB" i="1" noProof="0" smtClean="0">
                                      <a:latin typeface="Cambria Math" panose="02040503050406030204" pitchFamily="18" charset="0"/>
                                    </a:rPr>
                                  </m:ctrlPr>
                                </m:sSupPr>
                                <m:e>
                                  <m:r>
                                    <a:rPr lang="en-GB" i="1" noProof="0" smtClean="0">
                                      <a:latin typeface="Cambria Math" panose="02040503050406030204" pitchFamily="18" charset="0"/>
                                    </a:rPr>
                                    <m:t>𝑒</m:t>
                                  </m:r>
                                </m:e>
                                <m:sup>
                                  <m:r>
                                    <a:rPr lang="en-GB" i="1" noProof="0" smtClean="0">
                                      <a:latin typeface="Cambria Math" panose="02040503050406030204" pitchFamily="18" charset="0"/>
                                    </a:rPr>
                                    <m:t>𝑗</m:t>
                                  </m:r>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𝜓</m:t>
                                      </m:r>
                                    </m:e>
                                    <m:sub>
                                      <m:r>
                                        <a:rPr lang="en-GB" b="0" i="1" noProof="0" smtClean="0">
                                          <a:latin typeface="Cambria Math" panose="02040503050406030204" pitchFamily="18" charset="0"/>
                                        </a:rPr>
                                        <m:t>𝑦</m:t>
                                      </m:r>
                                    </m:sub>
                                  </m:sSub>
                                  <m:r>
                                    <a:rPr lang="en-GB" i="1" noProof="0" smtClean="0">
                                      <a:latin typeface="Cambria Math" panose="02040503050406030204" pitchFamily="18" charset="0"/>
                                    </a:rPr>
                                    <m:t>(</m:t>
                                  </m:r>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𝑛</m:t>
                                      </m:r>
                                    </m:e>
                                    <m:sub>
                                      <m:r>
                                        <a:rPr lang="en-GB" b="0" i="1" noProof="0" smtClean="0">
                                          <a:latin typeface="Cambria Math" panose="02040503050406030204" pitchFamily="18" charset="0"/>
                                        </a:rPr>
                                        <m:t>𝑦</m:t>
                                      </m:r>
                                    </m:sub>
                                  </m:sSub>
                                  <m:r>
                                    <a:rPr lang="en-GB" i="1" noProof="0" smtClean="0">
                                      <a:latin typeface="Cambria Math" panose="02040503050406030204" pitchFamily="18" charset="0"/>
                                    </a:rPr>
                                    <m:t>−1)</m:t>
                                  </m:r>
                                </m:sup>
                              </m:sSup>
                            </m:e>
                          </m:d>
                        </m:e>
                        <m:sub>
                          <m:r>
                            <a:rPr lang="en-GB" b="0" i="1" noProof="0" smtClean="0">
                              <a:latin typeface="Cambria Math" panose="02040503050406030204" pitchFamily="18" charset="0"/>
                            </a:rPr>
                            <m:t>𝑁</m:t>
                          </m:r>
                          <m:r>
                            <a:rPr lang="en-GB" b="0" i="1" noProof="0" smtClean="0">
                              <a:latin typeface="Cambria Math" panose="02040503050406030204" pitchFamily="18" charset="0"/>
                              <a:ea typeface="Cambria Math" panose="02040503050406030204" pitchFamily="18" charset="0"/>
                            </a:rPr>
                            <m:t>×1</m:t>
                          </m:r>
                        </m:sub>
                      </m:sSub>
                    </m:oMath>
                  </m:oMathPara>
                </a14:m>
                <a:endParaRPr lang="en-GB" noProof="0" dirty="0"/>
              </a:p>
            </p:txBody>
          </p:sp>
        </mc:Choice>
        <mc:Fallback xmlns="">
          <p:sp>
            <p:nvSpPr>
              <p:cNvPr id="3" name="TextBox 2">
                <a:extLst>
                  <a:ext uri="{FF2B5EF4-FFF2-40B4-BE49-F238E27FC236}">
                    <a16:creationId xmlns:a16="http://schemas.microsoft.com/office/drawing/2014/main" id="{47E7338E-0409-3307-2A29-153057ECD10D}"/>
                  </a:ext>
                </a:extLst>
              </p:cNvPr>
              <p:cNvSpPr txBox="1">
                <a:spLocks noRot="1" noChangeAspect="1" noMove="1" noResize="1" noEditPoints="1" noAdjustHandles="1" noChangeArrowheads="1" noChangeShapeType="1" noTextEdit="1"/>
              </p:cNvSpPr>
              <p:nvPr/>
            </p:nvSpPr>
            <p:spPr>
              <a:xfrm>
                <a:off x="5200164" y="766072"/>
                <a:ext cx="4577818" cy="441083"/>
              </a:xfrm>
              <a:prstGeom prst="rect">
                <a:avLst/>
              </a:prstGeom>
              <a:blipFill>
                <a:blip r:embed="rId23"/>
                <a:stretch>
                  <a:fillRect b="-4167"/>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8E94DC3C-968A-9125-E967-6526C5EED265}"/>
                  </a:ext>
                </a:extLst>
              </p:cNvPr>
              <p:cNvSpPr txBox="1"/>
              <p:nvPr/>
            </p:nvSpPr>
            <p:spPr>
              <a:xfrm>
                <a:off x="4317462" y="3952822"/>
                <a:ext cx="1979948" cy="68339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𝝍</m:t>
                          </m:r>
                        </m:e>
                        <m:sub>
                          <m:r>
                            <a:rPr lang="en-GB" i="1" noProof="0" smtClean="0">
                              <a:latin typeface="Cambria Math" panose="02040503050406030204" pitchFamily="18" charset="0"/>
                            </a:rPr>
                            <m:t>𝑥</m:t>
                          </m:r>
                        </m:sub>
                      </m:sSub>
                      <m:r>
                        <a:rPr lang="en-GB" b="0" i="1" noProof="0" smtClean="0">
                          <a:latin typeface="Cambria Math" panose="02040503050406030204" pitchFamily="18" charset="0"/>
                        </a:rPr>
                        <m:t>=</m:t>
                      </m:r>
                      <m:f>
                        <m:fPr>
                          <m:ctrlPr>
                            <a:rPr lang="en-GB" i="1" noProof="0" smtClean="0">
                              <a:latin typeface="Cambria Math" panose="02040503050406030204" pitchFamily="18" charset="0"/>
                            </a:rPr>
                          </m:ctrlPr>
                        </m:fPr>
                        <m:num>
                          <m:r>
                            <a:rPr lang="en-GB" i="1" noProof="0" smtClean="0">
                              <a:latin typeface="Cambria Math" panose="02040503050406030204" pitchFamily="18" charset="0"/>
                            </a:rPr>
                            <m:t>2</m:t>
                          </m:r>
                          <m:r>
                            <a:rPr lang="en-GB" i="1" noProof="0" smtClean="0">
                              <a:latin typeface="Cambria Math" panose="02040503050406030204" pitchFamily="18" charset="0"/>
                              <a:ea typeface="Cambria Math" panose="02040503050406030204" pitchFamily="18" charset="0"/>
                            </a:rPr>
                            <m:t>𝜋</m:t>
                          </m:r>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𝑛</m:t>
                              </m:r>
                            </m:e>
                            <m:sub>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𝝍</m:t>
                                  </m:r>
                                </m:e>
                                <m:sub>
                                  <m:r>
                                    <a:rPr lang="en-GB" i="1" noProof="0" smtClean="0">
                                      <a:latin typeface="Cambria Math" panose="02040503050406030204" pitchFamily="18" charset="0"/>
                                    </a:rPr>
                                    <m:t>𝑥</m:t>
                                  </m:r>
                                </m:sub>
                              </m:sSub>
                            </m:sub>
                          </m:sSub>
                        </m:num>
                        <m:den>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𝑁</m:t>
                              </m:r>
                            </m:e>
                            <m:sub>
                              <m:r>
                                <a:rPr lang="en-GB" i="1" noProof="0" smtClean="0">
                                  <a:latin typeface="Cambria Math" panose="02040503050406030204" pitchFamily="18" charset="0"/>
                                </a:rPr>
                                <m:t>𝑥</m:t>
                              </m:r>
                            </m:sub>
                          </m:sSub>
                        </m:den>
                      </m:f>
                    </m:oMath>
                  </m:oMathPara>
                </a14:m>
                <a:endParaRPr lang="en-GB" noProof="0" dirty="0"/>
              </a:p>
            </p:txBody>
          </p:sp>
        </mc:Choice>
        <mc:Fallback xmlns="">
          <p:sp>
            <p:nvSpPr>
              <p:cNvPr id="34" name="TextBox 33">
                <a:extLst>
                  <a:ext uri="{FF2B5EF4-FFF2-40B4-BE49-F238E27FC236}">
                    <a16:creationId xmlns:a16="http://schemas.microsoft.com/office/drawing/2014/main" id="{8E94DC3C-968A-9125-E967-6526C5EED265}"/>
                  </a:ext>
                </a:extLst>
              </p:cNvPr>
              <p:cNvSpPr txBox="1">
                <a:spLocks noRot="1" noChangeAspect="1" noMove="1" noResize="1" noEditPoints="1" noAdjustHandles="1" noChangeArrowheads="1" noChangeShapeType="1" noTextEdit="1"/>
              </p:cNvSpPr>
              <p:nvPr/>
            </p:nvSpPr>
            <p:spPr>
              <a:xfrm>
                <a:off x="4317462" y="3952822"/>
                <a:ext cx="1979948" cy="683392"/>
              </a:xfrm>
              <a:prstGeom prst="rect">
                <a:avLst/>
              </a:prstGeom>
              <a:blipFill>
                <a:blip r:embed="rId24"/>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CAB9C5B-77BE-E6B0-5EA3-0CD7E8FE7AD9}"/>
                  </a:ext>
                </a:extLst>
              </p:cNvPr>
              <p:cNvSpPr txBox="1"/>
              <p:nvPr/>
            </p:nvSpPr>
            <p:spPr>
              <a:xfrm>
                <a:off x="4257869" y="4717494"/>
                <a:ext cx="2078976" cy="70134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𝝍</m:t>
                          </m:r>
                        </m:e>
                        <m:sub>
                          <m:r>
                            <a:rPr lang="en-GB" i="1" noProof="0" smtClean="0">
                              <a:latin typeface="Cambria Math" panose="02040503050406030204" pitchFamily="18" charset="0"/>
                            </a:rPr>
                            <m:t>𝑦</m:t>
                          </m:r>
                        </m:sub>
                      </m:sSub>
                      <m:r>
                        <a:rPr lang="en-GB" i="1" noProof="0" smtClean="0">
                          <a:latin typeface="Cambria Math" panose="02040503050406030204" pitchFamily="18" charset="0"/>
                        </a:rPr>
                        <m:t>=</m:t>
                      </m:r>
                      <m:f>
                        <m:fPr>
                          <m:ctrlPr>
                            <a:rPr lang="en-GB" i="1" noProof="0" smtClean="0">
                              <a:latin typeface="Cambria Math" panose="02040503050406030204" pitchFamily="18" charset="0"/>
                            </a:rPr>
                          </m:ctrlPr>
                        </m:fPr>
                        <m:num>
                          <m:r>
                            <a:rPr lang="en-GB" b="0" i="1" noProof="0" smtClean="0">
                              <a:latin typeface="Cambria Math" panose="02040503050406030204" pitchFamily="18" charset="0"/>
                            </a:rPr>
                            <m:t>2</m:t>
                          </m:r>
                          <m:r>
                            <a:rPr lang="en-GB" i="1" noProof="0" smtClean="0">
                              <a:latin typeface="Cambria Math" panose="02040503050406030204" pitchFamily="18" charset="0"/>
                              <a:ea typeface="Cambria Math" panose="02040503050406030204" pitchFamily="18" charset="0"/>
                            </a:rPr>
                            <m:t>𝜋</m:t>
                          </m:r>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𝑛</m:t>
                              </m:r>
                            </m:e>
                            <m:sub>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𝝍</m:t>
                                  </m:r>
                                </m:e>
                                <m:sub>
                                  <m:r>
                                    <a:rPr lang="en-GB" i="1" noProof="0" smtClean="0">
                                      <a:latin typeface="Cambria Math" panose="02040503050406030204" pitchFamily="18" charset="0"/>
                                    </a:rPr>
                                    <m:t>𝑥</m:t>
                                  </m:r>
                                </m:sub>
                              </m:sSub>
                            </m:sub>
                          </m:sSub>
                        </m:num>
                        <m:den>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𝑁</m:t>
                              </m:r>
                            </m:e>
                            <m:sub>
                              <m:r>
                                <a:rPr lang="en-GB" b="0" i="1" noProof="0" smtClean="0">
                                  <a:latin typeface="Cambria Math" panose="02040503050406030204" pitchFamily="18" charset="0"/>
                                </a:rPr>
                                <m:t>𝑦</m:t>
                              </m:r>
                            </m:sub>
                          </m:sSub>
                        </m:den>
                      </m:f>
                    </m:oMath>
                  </m:oMathPara>
                </a14:m>
                <a:endParaRPr lang="en-GB" noProof="0" dirty="0"/>
              </a:p>
            </p:txBody>
          </p:sp>
        </mc:Choice>
        <mc:Fallback xmlns="">
          <p:sp>
            <p:nvSpPr>
              <p:cNvPr id="35" name="TextBox 34">
                <a:extLst>
                  <a:ext uri="{FF2B5EF4-FFF2-40B4-BE49-F238E27FC236}">
                    <a16:creationId xmlns:a16="http://schemas.microsoft.com/office/drawing/2014/main" id="{2CAB9C5B-77BE-E6B0-5EA3-0CD7E8FE7AD9}"/>
                  </a:ext>
                </a:extLst>
              </p:cNvPr>
              <p:cNvSpPr txBox="1">
                <a:spLocks noRot="1" noChangeAspect="1" noMove="1" noResize="1" noEditPoints="1" noAdjustHandles="1" noChangeArrowheads="1" noChangeShapeType="1" noTextEdit="1"/>
              </p:cNvSpPr>
              <p:nvPr/>
            </p:nvSpPr>
            <p:spPr>
              <a:xfrm>
                <a:off x="4257869" y="4717494"/>
                <a:ext cx="2078976" cy="701346"/>
              </a:xfrm>
              <a:prstGeom prst="rect">
                <a:avLst/>
              </a:prstGeom>
              <a:blipFill>
                <a:blip r:embed="rId25"/>
                <a:stretch>
                  <a:fillRect/>
                </a:stretch>
              </a:blipFill>
            </p:spPr>
            <p:txBody>
              <a:bodyPr/>
              <a:lstStyle/>
              <a:p>
                <a:r>
                  <a:rPr lang="LID4096">
                    <a:noFill/>
                  </a:rPr>
                  <a:t> </a:t>
                </a:r>
              </a:p>
            </p:txBody>
          </p:sp>
        </mc:Fallback>
      </mc:AlternateContent>
      <p:sp>
        <p:nvSpPr>
          <p:cNvPr id="36" name="TextBox 35">
            <a:extLst>
              <a:ext uri="{FF2B5EF4-FFF2-40B4-BE49-F238E27FC236}">
                <a16:creationId xmlns:a16="http://schemas.microsoft.com/office/drawing/2014/main" id="{F90F3033-0649-134C-5216-F36CFC0357F1}"/>
              </a:ext>
            </a:extLst>
          </p:cNvPr>
          <p:cNvSpPr txBox="1"/>
          <p:nvPr/>
        </p:nvSpPr>
        <p:spPr>
          <a:xfrm>
            <a:off x="6201164" y="4077565"/>
            <a:ext cx="402674" cy="307777"/>
          </a:xfrm>
          <a:prstGeom prst="rect">
            <a:avLst/>
          </a:prstGeom>
          <a:noFill/>
        </p:spPr>
        <p:txBody>
          <a:bodyPr wrap="none" rtlCol="0">
            <a:spAutoFit/>
          </a:bodyPr>
          <a:lstStyle/>
          <a:p>
            <a:r>
              <a:rPr lang="en-GB" sz="1400" noProof="0" dirty="0"/>
              <a:t>(4)</a:t>
            </a:r>
          </a:p>
        </p:txBody>
      </p:sp>
      <p:sp>
        <p:nvSpPr>
          <p:cNvPr id="37" name="TextBox 36">
            <a:extLst>
              <a:ext uri="{FF2B5EF4-FFF2-40B4-BE49-F238E27FC236}">
                <a16:creationId xmlns:a16="http://schemas.microsoft.com/office/drawing/2014/main" id="{1443832D-D8A5-97D2-1AD7-E57C622D3783}"/>
              </a:ext>
            </a:extLst>
          </p:cNvPr>
          <p:cNvSpPr txBox="1"/>
          <p:nvPr/>
        </p:nvSpPr>
        <p:spPr>
          <a:xfrm>
            <a:off x="6229864" y="4898443"/>
            <a:ext cx="402674" cy="307777"/>
          </a:xfrm>
          <a:prstGeom prst="rect">
            <a:avLst/>
          </a:prstGeom>
          <a:noFill/>
        </p:spPr>
        <p:txBody>
          <a:bodyPr wrap="none" rtlCol="0">
            <a:spAutoFit/>
          </a:bodyPr>
          <a:lstStyle/>
          <a:p>
            <a:r>
              <a:rPr lang="en-GB" sz="1400" noProof="0" dirty="0"/>
              <a:t>(5)</a:t>
            </a:r>
          </a:p>
        </p:txBody>
      </p:sp>
      <p:sp>
        <p:nvSpPr>
          <p:cNvPr id="30" name="TextBox 33">
            <a:extLst>
              <a:ext uri="{FF2B5EF4-FFF2-40B4-BE49-F238E27FC236}">
                <a16:creationId xmlns:a16="http://schemas.microsoft.com/office/drawing/2014/main" id="{824E3237-708E-DFC4-1252-909E4B58223E}"/>
              </a:ext>
            </a:extLst>
          </p:cNvPr>
          <p:cNvSpPr/>
          <p:nvPr/>
        </p:nvSpPr>
        <p:spPr>
          <a:xfrm>
            <a:off x="0" y="1257"/>
            <a:ext cx="4234754" cy="521766"/>
          </a:xfrm>
          <a:prstGeom prst="rect">
            <a:avLst/>
          </a:prstGeom>
          <a:solidFill>
            <a:srgbClr val="C00000">
              <a:alpha val="22000"/>
            </a:srgbClr>
          </a:solid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buNone/>
            </a:pPr>
            <a:endParaRPr lang="en-GB" sz="2800" b="0" strike="noStrike" spc="-1" noProof="0" dirty="0">
              <a:latin typeface="Arial"/>
            </a:endParaRPr>
          </a:p>
        </p:txBody>
      </p:sp>
    </p:spTree>
    <p:extLst>
      <p:ext uri="{BB962C8B-B14F-4D97-AF65-F5344CB8AC3E}">
        <p14:creationId xmlns:p14="http://schemas.microsoft.com/office/powerpoint/2010/main" val="36525854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2"/>
                                        </p:tgtEl>
                                        <p:attrNameLst>
                                          <p:attrName>style.visibility</p:attrName>
                                        </p:attrNameLst>
                                      </p:cBhvr>
                                      <p:to>
                                        <p:strVal val="visible"/>
                                      </p:to>
                                    </p:set>
                                    <p:animEffect transition="in" filter="fade">
                                      <p:cBhvr>
                                        <p:cTn id="7" dur="500"/>
                                        <p:tgtEl>
                                          <p:spTgt spid="12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1"/>
                                        </p:tgtEl>
                                        <p:attrNameLst>
                                          <p:attrName>style.visibility</p:attrName>
                                        </p:attrNameLst>
                                      </p:cBhvr>
                                      <p:to>
                                        <p:strVal val="visible"/>
                                      </p:to>
                                    </p:set>
                                    <p:animEffect transition="in" filter="fade">
                                      <p:cBhvr>
                                        <p:cTn id="15" dur="500"/>
                                        <p:tgtEl>
                                          <p:spTgt spid="4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23"/>
                                        </p:tgtEl>
                                        <p:attrNameLst>
                                          <p:attrName>style.visibility</p:attrName>
                                        </p:attrNameLst>
                                      </p:cBhvr>
                                      <p:to>
                                        <p:strVal val="visible"/>
                                      </p:to>
                                    </p:set>
                                    <p:animEffect transition="in" filter="fade">
                                      <p:cBhvr>
                                        <p:cTn id="18" dur="500"/>
                                        <p:tgtEl>
                                          <p:spTgt spid="12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4"/>
                                        </p:tgtEl>
                                        <p:attrNameLst>
                                          <p:attrName>style.visibility</p:attrName>
                                        </p:attrNameLst>
                                      </p:cBhvr>
                                      <p:to>
                                        <p:strVal val="visible"/>
                                      </p:to>
                                    </p:set>
                                    <p:animEffect transition="in" filter="fade">
                                      <p:cBhvr>
                                        <p:cTn id="23" dur="500"/>
                                        <p:tgtEl>
                                          <p:spTgt spid="34"/>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5"/>
                                        </p:tgtEl>
                                        <p:attrNameLst>
                                          <p:attrName>style.visibility</p:attrName>
                                        </p:attrNameLst>
                                      </p:cBhvr>
                                      <p:to>
                                        <p:strVal val="visible"/>
                                      </p:to>
                                    </p:set>
                                    <p:animEffect transition="in" filter="fade">
                                      <p:cBhvr>
                                        <p:cTn id="26" dur="500"/>
                                        <p:tgtEl>
                                          <p:spTgt spid="35"/>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6"/>
                                        </p:tgtEl>
                                        <p:attrNameLst>
                                          <p:attrName>style.visibility</p:attrName>
                                        </p:attrNameLst>
                                      </p:cBhvr>
                                      <p:to>
                                        <p:strVal val="visible"/>
                                      </p:to>
                                    </p:set>
                                    <p:animEffect transition="in" filter="fade">
                                      <p:cBhvr>
                                        <p:cTn id="29" dur="500"/>
                                        <p:tgtEl>
                                          <p:spTgt spid="36"/>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7"/>
                                        </p:tgtEl>
                                        <p:attrNameLst>
                                          <p:attrName>style.visibility</p:attrName>
                                        </p:attrNameLst>
                                      </p:cBhvr>
                                      <p:to>
                                        <p:strVal val="visible"/>
                                      </p:to>
                                    </p:set>
                                    <p:animEffect transition="in" filter="fade">
                                      <p:cBhvr>
                                        <p:cTn id="32"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122" grpId="0"/>
      <p:bldP spid="123" grpId="0"/>
      <p:bldP spid="3" grpId="0"/>
      <p:bldP spid="34" grpId="0"/>
      <p:bldP spid="35" grpId="0"/>
      <p:bldP spid="36" grpId="0"/>
      <p:bldP spid="37"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BA16E5-1B9A-4774-7695-AA69C542980D}"/>
            </a:ext>
          </a:extLst>
        </p:cNvPr>
        <p:cNvGrpSpPr/>
        <p:nvPr/>
      </p:nvGrpSpPr>
      <p:grpSpPr>
        <a:xfrm>
          <a:off x="0" y="0"/>
          <a:ext cx="0" cy="0"/>
          <a:chOff x="0" y="0"/>
          <a:chExt cx="0" cy="0"/>
        </a:xfrm>
      </p:grpSpPr>
      <p:sp>
        <p:nvSpPr>
          <p:cNvPr id="37" name="Right Brace 36">
            <a:extLst>
              <a:ext uri="{FF2B5EF4-FFF2-40B4-BE49-F238E27FC236}">
                <a16:creationId xmlns:a16="http://schemas.microsoft.com/office/drawing/2014/main" id="{55359FB8-8C17-555F-05CB-6BE2E3E1305C}"/>
              </a:ext>
            </a:extLst>
          </p:cNvPr>
          <p:cNvSpPr/>
          <p:nvPr/>
        </p:nvSpPr>
        <p:spPr>
          <a:xfrm>
            <a:off x="3465804" y="1349802"/>
            <a:ext cx="153858" cy="1437053"/>
          </a:xfrm>
          <a:prstGeom prst="rightBrace">
            <a:avLst>
              <a:gd name="adj1" fmla="val 77396"/>
              <a:gd name="adj2" fmla="val 32988"/>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noProof="0" dirty="0"/>
          </a:p>
        </p:txBody>
      </p:sp>
      <p:graphicFrame>
        <p:nvGraphicFramePr>
          <p:cNvPr id="129" name="Table 128">
            <a:extLst>
              <a:ext uri="{FF2B5EF4-FFF2-40B4-BE49-F238E27FC236}">
                <a16:creationId xmlns:a16="http://schemas.microsoft.com/office/drawing/2014/main" id="{7F819CD2-E5E3-779C-F805-BDA3B7552F54}"/>
              </a:ext>
            </a:extLst>
          </p:cNvPr>
          <p:cNvGraphicFramePr>
            <a:graphicFrameLocks noGrp="1"/>
          </p:cNvGraphicFramePr>
          <p:nvPr>
            <p:extLst>
              <p:ext uri="{D42A27DB-BD31-4B8C-83A1-F6EECF244321}">
                <p14:modId xmlns:p14="http://schemas.microsoft.com/office/powerpoint/2010/main" val="2453027890"/>
              </p:ext>
            </p:extLst>
          </p:nvPr>
        </p:nvGraphicFramePr>
        <p:xfrm>
          <a:off x="1668986" y="1107754"/>
          <a:ext cx="1457960" cy="1493520"/>
        </p:xfrm>
        <a:graphic>
          <a:graphicData uri="http://schemas.openxmlformats.org/drawingml/2006/table">
            <a:tbl>
              <a:tblPr>
                <a:tableStyleId>{2D5ABB26-0587-4C30-8999-92F81FD0307C}</a:tableStyleId>
              </a:tblPr>
              <a:tblGrid>
                <a:gridCol w="208280">
                  <a:extLst>
                    <a:ext uri="{9D8B030D-6E8A-4147-A177-3AD203B41FA5}">
                      <a16:colId xmlns:a16="http://schemas.microsoft.com/office/drawing/2014/main" val="2882580426"/>
                    </a:ext>
                  </a:extLst>
                </a:gridCol>
                <a:gridCol w="208280">
                  <a:extLst>
                    <a:ext uri="{9D8B030D-6E8A-4147-A177-3AD203B41FA5}">
                      <a16:colId xmlns:a16="http://schemas.microsoft.com/office/drawing/2014/main" val="443376264"/>
                    </a:ext>
                  </a:extLst>
                </a:gridCol>
                <a:gridCol w="208280">
                  <a:extLst>
                    <a:ext uri="{9D8B030D-6E8A-4147-A177-3AD203B41FA5}">
                      <a16:colId xmlns:a16="http://schemas.microsoft.com/office/drawing/2014/main" val="3105435960"/>
                    </a:ext>
                  </a:extLst>
                </a:gridCol>
                <a:gridCol w="208280">
                  <a:extLst>
                    <a:ext uri="{9D8B030D-6E8A-4147-A177-3AD203B41FA5}">
                      <a16:colId xmlns:a16="http://schemas.microsoft.com/office/drawing/2014/main" val="3484105758"/>
                    </a:ext>
                  </a:extLst>
                </a:gridCol>
                <a:gridCol w="208280">
                  <a:extLst>
                    <a:ext uri="{9D8B030D-6E8A-4147-A177-3AD203B41FA5}">
                      <a16:colId xmlns:a16="http://schemas.microsoft.com/office/drawing/2014/main" val="2834287887"/>
                    </a:ext>
                  </a:extLst>
                </a:gridCol>
                <a:gridCol w="208280">
                  <a:extLst>
                    <a:ext uri="{9D8B030D-6E8A-4147-A177-3AD203B41FA5}">
                      <a16:colId xmlns:a16="http://schemas.microsoft.com/office/drawing/2014/main" val="4092967682"/>
                    </a:ext>
                  </a:extLst>
                </a:gridCol>
                <a:gridCol w="208280">
                  <a:extLst>
                    <a:ext uri="{9D8B030D-6E8A-4147-A177-3AD203B41FA5}">
                      <a16:colId xmlns:a16="http://schemas.microsoft.com/office/drawing/2014/main" val="1680628409"/>
                    </a:ext>
                  </a:extLst>
                </a:gridCol>
              </a:tblGrid>
              <a:tr h="0">
                <a:tc>
                  <a:txBody>
                    <a:bodyPr/>
                    <a:lstStyle/>
                    <a:p>
                      <a:endParaRPr lang="en-GB" sz="800" noProof="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1">
                        <a:lumMod val="20000"/>
                        <a:lumOff val="80000"/>
                      </a:schemeClr>
                    </a:solidFill>
                  </a:tcPr>
                </a:tc>
                <a:extLst>
                  <a:ext uri="{0D108BD9-81ED-4DB2-BD59-A6C34878D82A}">
                    <a16:rowId xmlns:a16="http://schemas.microsoft.com/office/drawing/2014/main" val="491537655"/>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383011268"/>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1258789634"/>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285912734"/>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599900343"/>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691790879"/>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58830362"/>
                  </a:ext>
                </a:extLst>
              </a:tr>
            </a:tbl>
          </a:graphicData>
        </a:graphic>
      </p:graphicFrame>
      <p:graphicFrame>
        <p:nvGraphicFramePr>
          <p:cNvPr id="130" name="Table 129">
            <a:extLst>
              <a:ext uri="{FF2B5EF4-FFF2-40B4-BE49-F238E27FC236}">
                <a16:creationId xmlns:a16="http://schemas.microsoft.com/office/drawing/2014/main" id="{FC2AD6CA-0EA8-9365-02B4-8832F16CC99F}"/>
              </a:ext>
            </a:extLst>
          </p:cNvPr>
          <p:cNvGraphicFramePr>
            <a:graphicFrameLocks noGrp="1"/>
          </p:cNvGraphicFramePr>
          <p:nvPr>
            <p:extLst>
              <p:ext uri="{D42A27DB-BD31-4B8C-83A1-F6EECF244321}">
                <p14:modId xmlns:p14="http://schemas.microsoft.com/office/powerpoint/2010/main" val="2808478697"/>
              </p:ext>
            </p:extLst>
          </p:nvPr>
        </p:nvGraphicFramePr>
        <p:xfrm>
          <a:off x="1935686" y="1397314"/>
          <a:ext cx="1457960" cy="1493520"/>
        </p:xfrm>
        <a:graphic>
          <a:graphicData uri="http://schemas.openxmlformats.org/drawingml/2006/table">
            <a:tbl>
              <a:tblPr>
                <a:tableStyleId>{2D5ABB26-0587-4C30-8999-92F81FD0307C}</a:tableStyleId>
              </a:tblPr>
              <a:tblGrid>
                <a:gridCol w="208280">
                  <a:extLst>
                    <a:ext uri="{9D8B030D-6E8A-4147-A177-3AD203B41FA5}">
                      <a16:colId xmlns:a16="http://schemas.microsoft.com/office/drawing/2014/main" val="2882580426"/>
                    </a:ext>
                  </a:extLst>
                </a:gridCol>
                <a:gridCol w="208280">
                  <a:extLst>
                    <a:ext uri="{9D8B030D-6E8A-4147-A177-3AD203B41FA5}">
                      <a16:colId xmlns:a16="http://schemas.microsoft.com/office/drawing/2014/main" val="443376264"/>
                    </a:ext>
                  </a:extLst>
                </a:gridCol>
                <a:gridCol w="208280">
                  <a:extLst>
                    <a:ext uri="{9D8B030D-6E8A-4147-A177-3AD203B41FA5}">
                      <a16:colId xmlns:a16="http://schemas.microsoft.com/office/drawing/2014/main" val="3105435960"/>
                    </a:ext>
                  </a:extLst>
                </a:gridCol>
                <a:gridCol w="208280">
                  <a:extLst>
                    <a:ext uri="{9D8B030D-6E8A-4147-A177-3AD203B41FA5}">
                      <a16:colId xmlns:a16="http://schemas.microsoft.com/office/drawing/2014/main" val="3484105758"/>
                    </a:ext>
                  </a:extLst>
                </a:gridCol>
                <a:gridCol w="208280">
                  <a:extLst>
                    <a:ext uri="{9D8B030D-6E8A-4147-A177-3AD203B41FA5}">
                      <a16:colId xmlns:a16="http://schemas.microsoft.com/office/drawing/2014/main" val="2834287887"/>
                    </a:ext>
                  </a:extLst>
                </a:gridCol>
                <a:gridCol w="208280">
                  <a:extLst>
                    <a:ext uri="{9D8B030D-6E8A-4147-A177-3AD203B41FA5}">
                      <a16:colId xmlns:a16="http://schemas.microsoft.com/office/drawing/2014/main" val="4092967682"/>
                    </a:ext>
                  </a:extLst>
                </a:gridCol>
                <a:gridCol w="208280">
                  <a:extLst>
                    <a:ext uri="{9D8B030D-6E8A-4147-A177-3AD203B41FA5}">
                      <a16:colId xmlns:a16="http://schemas.microsoft.com/office/drawing/2014/main" val="1680628409"/>
                    </a:ext>
                  </a:extLst>
                </a:gridCol>
              </a:tblGrid>
              <a:tr h="0">
                <a:tc>
                  <a:txBody>
                    <a:bodyPr/>
                    <a:lstStyle/>
                    <a:p>
                      <a:endParaRPr lang="en-GB" sz="800" noProof="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1">
                        <a:lumMod val="20000"/>
                        <a:lumOff val="80000"/>
                      </a:schemeClr>
                    </a:solidFill>
                  </a:tcPr>
                </a:tc>
                <a:extLst>
                  <a:ext uri="{0D108BD9-81ED-4DB2-BD59-A6C34878D82A}">
                    <a16:rowId xmlns:a16="http://schemas.microsoft.com/office/drawing/2014/main" val="491537655"/>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383011268"/>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1258789634"/>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285912734"/>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599900343"/>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691790879"/>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58830362"/>
                  </a:ext>
                </a:extLst>
              </a:tr>
            </a:tbl>
          </a:graphicData>
        </a:graphic>
      </p:graphicFrame>
      <p:graphicFrame>
        <p:nvGraphicFramePr>
          <p:cNvPr id="131" name="Table 130">
            <a:extLst>
              <a:ext uri="{FF2B5EF4-FFF2-40B4-BE49-F238E27FC236}">
                <a16:creationId xmlns:a16="http://schemas.microsoft.com/office/drawing/2014/main" id="{BBB3FA21-CB20-559C-E17F-F66FD8CED797}"/>
              </a:ext>
            </a:extLst>
          </p:cNvPr>
          <p:cNvGraphicFramePr>
            <a:graphicFrameLocks noGrp="1"/>
          </p:cNvGraphicFramePr>
          <p:nvPr>
            <p:extLst>
              <p:ext uri="{D42A27DB-BD31-4B8C-83A1-F6EECF244321}">
                <p14:modId xmlns:p14="http://schemas.microsoft.com/office/powerpoint/2010/main" val="1235947985"/>
              </p:ext>
            </p:extLst>
          </p:nvPr>
        </p:nvGraphicFramePr>
        <p:xfrm>
          <a:off x="2529567" y="1993534"/>
          <a:ext cx="1041400" cy="1066800"/>
        </p:xfrm>
        <a:graphic>
          <a:graphicData uri="http://schemas.openxmlformats.org/drawingml/2006/table">
            <a:tbl>
              <a:tblPr>
                <a:tableStyleId>{2D5ABB26-0587-4C30-8999-92F81FD0307C}</a:tableStyleId>
              </a:tblPr>
              <a:tblGrid>
                <a:gridCol w="208280">
                  <a:extLst>
                    <a:ext uri="{9D8B030D-6E8A-4147-A177-3AD203B41FA5}">
                      <a16:colId xmlns:a16="http://schemas.microsoft.com/office/drawing/2014/main" val="3105435960"/>
                    </a:ext>
                  </a:extLst>
                </a:gridCol>
                <a:gridCol w="208280">
                  <a:extLst>
                    <a:ext uri="{9D8B030D-6E8A-4147-A177-3AD203B41FA5}">
                      <a16:colId xmlns:a16="http://schemas.microsoft.com/office/drawing/2014/main" val="3484105758"/>
                    </a:ext>
                  </a:extLst>
                </a:gridCol>
                <a:gridCol w="208280">
                  <a:extLst>
                    <a:ext uri="{9D8B030D-6E8A-4147-A177-3AD203B41FA5}">
                      <a16:colId xmlns:a16="http://schemas.microsoft.com/office/drawing/2014/main" val="2834287887"/>
                    </a:ext>
                  </a:extLst>
                </a:gridCol>
                <a:gridCol w="208280">
                  <a:extLst>
                    <a:ext uri="{9D8B030D-6E8A-4147-A177-3AD203B41FA5}">
                      <a16:colId xmlns:a16="http://schemas.microsoft.com/office/drawing/2014/main" val="4092967682"/>
                    </a:ext>
                  </a:extLst>
                </a:gridCol>
                <a:gridCol w="208280">
                  <a:extLst>
                    <a:ext uri="{9D8B030D-6E8A-4147-A177-3AD203B41FA5}">
                      <a16:colId xmlns:a16="http://schemas.microsoft.com/office/drawing/2014/main" val="1680628409"/>
                    </a:ext>
                  </a:extLst>
                </a:gridCol>
              </a:tblGrid>
              <a:tr h="0">
                <a:tc>
                  <a:txBody>
                    <a:bodyPr/>
                    <a:lstStyle/>
                    <a:p>
                      <a:endParaRPr lang="en-GB" sz="800" noProof="0" dirty="0"/>
                    </a:p>
                  </a:txBody>
                  <a:tcPr>
                    <a:lnL w="6350" cap="flat" cmpd="sng" algn="ctr">
                      <a:solidFill>
                        <a:schemeClr val="tx1"/>
                      </a:solidFill>
                      <a:prstDash val="solid"/>
                      <a:round/>
                      <a:headEnd type="none" w="med" len="med"/>
                      <a:tailEnd type="none" w="med" len="med"/>
                    </a:lnL>
                    <a:lnT w="635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635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635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635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solidFill>
                      <a:schemeClr val="accent1">
                        <a:lumMod val="20000"/>
                        <a:lumOff val="80000"/>
                      </a:schemeClr>
                    </a:solidFill>
                  </a:tcPr>
                </a:tc>
                <a:extLst>
                  <a:ext uri="{0D108BD9-81ED-4DB2-BD59-A6C34878D82A}">
                    <a16:rowId xmlns:a16="http://schemas.microsoft.com/office/drawing/2014/main" val="1258789634"/>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285912734"/>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599900343"/>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691790879"/>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lnB w="635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635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635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635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lnB w="635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58830362"/>
                  </a:ext>
                </a:extLst>
              </a:tr>
            </a:tbl>
          </a:graphicData>
        </a:graphic>
      </p:graphicFrame>
      <p:sp>
        <p:nvSpPr>
          <p:cNvPr id="6" name="Oval 5">
            <a:extLst>
              <a:ext uri="{FF2B5EF4-FFF2-40B4-BE49-F238E27FC236}">
                <a16:creationId xmlns:a16="http://schemas.microsoft.com/office/drawing/2014/main" id="{A1C884BF-2888-4BFC-BCB9-5144A8A6EC2B}"/>
              </a:ext>
            </a:extLst>
          </p:cNvPr>
          <p:cNvSpPr/>
          <p:nvPr/>
        </p:nvSpPr>
        <p:spPr>
          <a:xfrm>
            <a:off x="657501" y="4742296"/>
            <a:ext cx="2211302" cy="658091"/>
          </a:xfrm>
          <a:prstGeom prst="ellipse">
            <a:avLst/>
          </a:prstGeom>
          <a:solidFill>
            <a:srgbClr val="FFE6CB"/>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114" name="TextBox 8">
            <a:extLst>
              <a:ext uri="{FF2B5EF4-FFF2-40B4-BE49-F238E27FC236}">
                <a16:creationId xmlns:a16="http://schemas.microsoft.com/office/drawing/2014/main" id="{993ECF23-D3BA-6572-A2B5-C6C9370B4900}"/>
              </a:ext>
            </a:extLst>
          </p:cNvPr>
          <p:cNvSpPr/>
          <p:nvPr/>
        </p:nvSpPr>
        <p:spPr>
          <a:xfrm>
            <a:off x="594586" y="3959189"/>
            <a:ext cx="868320" cy="64487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n-GB" sz="1800" b="0" strike="noStrike" spc="-1" noProof="0" dirty="0">
                <a:solidFill>
                  <a:srgbClr val="000000"/>
                </a:solidFill>
                <a:latin typeface="Calibri"/>
              </a:rPr>
              <a:t>Mobile</a:t>
            </a:r>
          </a:p>
          <a:p>
            <a:pPr algn="ctr">
              <a:lnSpc>
                <a:spcPct val="100000"/>
              </a:lnSpc>
              <a:buNone/>
            </a:pPr>
            <a:r>
              <a:rPr lang="en-GB" spc="-1" noProof="0" dirty="0">
                <a:solidFill>
                  <a:srgbClr val="000000"/>
                </a:solidFill>
                <a:latin typeface="Calibri"/>
              </a:rPr>
              <a:t>User</a:t>
            </a:r>
            <a:endParaRPr lang="en-GB" sz="1800" b="0" strike="noStrike" spc="-1" noProof="0" dirty="0">
              <a:latin typeface="Arial"/>
            </a:endParaRPr>
          </a:p>
        </p:txBody>
      </p:sp>
      <p:pic>
        <p:nvPicPr>
          <p:cNvPr id="125" name="Graphic 35" descr="Smart Phone with solid fill">
            <a:extLst>
              <a:ext uri="{FF2B5EF4-FFF2-40B4-BE49-F238E27FC236}">
                <a16:creationId xmlns:a16="http://schemas.microsoft.com/office/drawing/2014/main" id="{21194448-0AD4-F5E9-73ED-91D88E470323}"/>
              </a:ext>
            </a:extLst>
          </p:cNvPr>
          <p:cNvPicPr/>
          <p:nvPr/>
        </p:nvPicPr>
        <p:blipFill>
          <a:blip r:embed="rId3"/>
          <a:stretch/>
        </p:blipFill>
        <p:spPr>
          <a:xfrm rot="1730551">
            <a:off x="2036459" y="4318587"/>
            <a:ext cx="616517" cy="570959"/>
          </a:xfrm>
          <a:prstGeom prst="rect">
            <a:avLst/>
          </a:prstGeom>
          <a:ln w="0">
            <a:noFill/>
          </a:ln>
        </p:spPr>
      </p:pic>
      <p:sp>
        <p:nvSpPr>
          <p:cNvPr id="127" name="PlaceHolder 1">
            <a:extLst>
              <a:ext uri="{FF2B5EF4-FFF2-40B4-BE49-F238E27FC236}">
                <a16:creationId xmlns:a16="http://schemas.microsoft.com/office/drawing/2014/main" id="{816D2C58-056C-932A-64C4-EEDE5B3F6381}"/>
              </a:ext>
            </a:extLst>
          </p:cNvPr>
          <p:cNvSpPr>
            <a:spLocks noGrp="1"/>
          </p:cNvSpPr>
          <p:nvPr>
            <p:ph type="sldNum" idx="8"/>
          </p:nvPr>
        </p:nvSpPr>
        <p:spPr>
          <a:xfrm>
            <a:off x="231124" y="6322230"/>
            <a:ext cx="277650" cy="364320"/>
          </a:xfrm>
          <a:prstGeom prst="rect">
            <a:avLst/>
          </a:prstGeom>
          <a:noFill/>
          <a:ln w="0">
            <a:noFill/>
          </a:ln>
        </p:spPr>
        <p:txBody>
          <a:bodyPr anchor="ctr">
            <a:noAutofit/>
          </a:bodyPr>
          <a:lstStyle>
            <a:lvl1pPr algn="r">
              <a:lnSpc>
                <a:spcPct val="100000"/>
              </a:lnSpc>
              <a:buNone/>
              <a:defRPr lang="en-DE" sz="2000" b="0" strike="noStrike" spc="-1">
                <a:solidFill>
                  <a:srgbClr val="8B8B8B"/>
                </a:solidFill>
                <a:latin typeface="Calibri"/>
              </a:defRPr>
            </a:lvl1pPr>
          </a:lstStyle>
          <a:p>
            <a:pPr algn="r">
              <a:lnSpc>
                <a:spcPct val="100000"/>
              </a:lnSpc>
              <a:buNone/>
            </a:pPr>
            <a:fld id="{81255DAC-7A2D-4214-8EEB-05093A7AB0F8}" type="slidenum">
              <a:rPr lang="en-GB" sz="2000" b="0" strike="noStrike" spc="-1" noProof="0" smtClean="0">
                <a:solidFill>
                  <a:srgbClr val="8B8B8B"/>
                </a:solidFill>
                <a:latin typeface="Calibri"/>
              </a:rPr>
              <a:t>47</a:t>
            </a:fld>
            <a:endParaRPr lang="en-GB" sz="2000" b="0" strike="noStrike" spc="-1" noProof="0" dirty="0">
              <a:latin typeface="Times New Roman"/>
            </a:endParaRPr>
          </a:p>
        </p:txBody>
      </p:sp>
      <p:pic>
        <p:nvPicPr>
          <p:cNvPr id="5" name="Graphic 4" descr="Walk with solid fill">
            <a:extLst>
              <a:ext uri="{FF2B5EF4-FFF2-40B4-BE49-F238E27FC236}">
                <a16:creationId xmlns:a16="http://schemas.microsoft.com/office/drawing/2014/main" id="{7966F8A3-1A28-BE08-E9A4-BD25470DDB1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275442" y="4233266"/>
            <a:ext cx="914400" cy="914400"/>
          </a:xfrm>
          <a:prstGeom prst="rect">
            <a:avLst/>
          </a:prstGeom>
        </p:spPr>
      </p:pic>
      <p:sp>
        <p:nvSpPr>
          <p:cNvPr id="7" name="TextBox 6">
            <a:extLst>
              <a:ext uri="{FF2B5EF4-FFF2-40B4-BE49-F238E27FC236}">
                <a16:creationId xmlns:a16="http://schemas.microsoft.com/office/drawing/2014/main" id="{5691E067-AFE7-31A5-B437-EF328E9E3FA9}"/>
              </a:ext>
            </a:extLst>
          </p:cNvPr>
          <p:cNvSpPr txBox="1"/>
          <p:nvPr/>
        </p:nvSpPr>
        <p:spPr>
          <a:xfrm>
            <a:off x="4257007" y="852462"/>
            <a:ext cx="3941380" cy="2585323"/>
          </a:xfrm>
          <a:prstGeom prst="rect">
            <a:avLst/>
          </a:prstGeom>
          <a:noFill/>
        </p:spPr>
        <p:txBody>
          <a:bodyPr wrap="square" rtlCol="0">
            <a:spAutoFit/>
          </a:bodyPr>
          <a:lstStyle/>
          <a:p>
            <a:pPr marL="61913" indent="-342900">
              <a:buFont typeface="+mj-lt"/>
              <a:buAutoNum type="arabicPeriod"/>
            </a:pPr>
            <a:r>
              <a:rPr lang="en-GB" noProof="0" dirty="0">
                <a:solidFill>
                  <a:schemeClr val="bg1">
                    <a:lumMod val="75000"/>
                  </a:schemeClr>
                </a:solidFill>
              </a:rPr>
              <a:t>Performance</a:t>
            </a:r>
          </a:p>
          <a:p>
            <a:pPr marL="461963" lvl="1" indent="-285750">
              <a:buFont typeface="Arial" panose="020B0604020202020204" pitchFamily="34" charset="0"/>
              <a:buChar char="•"/>
            </a:pPr>
            <a:r>
              <a:rPr lang="en-GB" noProof="0" dirty="0">
                <a:solidFill>
                  <a:schemeClr val="bg1">
                    <a:lumMod val="75000"/>
                  </a:schemeClr>
                </a:solidFill>
              </a:rPr>
              <a:t>Relative errors for localization</a:t>
            </a:r>
          </a:p>
          <a:p>
            <a:pPr marL="61913" indent="-342900">
              <a:buFont typeface="+mj-lt"/>
              <a:buAutoNum type="arabicPeriod"/>
            </a:pPr>
            <a:endParaRPr lang="en-GB" noProof="0" dirty="0"/>
          </a:p>
          <a:p>
            <a:pPr marL="61913" indent="-342900">
              <a:buFont typeface="+mj-lt"/>
              <a:buAutoNum type="arabicPeriod"/>
            </a:pPr>
            <a:r>
              <a:rPr lang="en-GB" noProof="0" dirty="0"/>
              <a:t>Complexity</a:t>
            </a:r>
          </a:p>
          <a:p>
            <a:pPr marL="461963" lvl="1" indent="-285750">
              <a:buFont typeface="Arial" panose="020B0604020202020204" pitchFamily="34" charset="0"/>
              <a:buChar char="•"/>
            </a:pPr>
            <a:r>
              <a:rPr lang="en-GB" noProof="0" dirty="0"/>
              <a:t>Number of SIM layers</a:t>
            </a:r>
          </a:p>
          <a:p>
            <a:pPr marL="176213" lvl="1"/>
            <a:endParaRPr lang="en-GB" noProof="0" dirty="0">
              <a:solidFill>
                <a:schemeClr val="bg1">
                  <a:lumMod val="75000"/>
                </a:schemeClr>
              </a:solidFill>
            </a:endParaRPr>
          </a:p>
          <a:p>
            <a:pPr marL="61913" indent="-342900">
              <a:buFont typeface="+mj-lt"/>
              <a:buAutoNum type="arabicPeriod"/>
            </a:pPr>
            <a:r>
              <a:rPr lang="en-GB" noProof="0" dirty="0">
                <a:solidFill>
                  <a:schemeClr val="bg1">
                    <a:lumMod val="75000"/>
                  </a:schemeClr>
                </a:solidFill>
              </a:rPr>
              <a:t>Overhead</a:t>
            </a:r>
          </a:p>
          <a:p>
            <a:pPr marL="519113" lvl="1" indent="-342900">
              <a:buFont typeface="Arial" panose="020B0604020202020204" pitchFamily="34" charset="0"/>
              <a:buChar char="•"/>
            </a:pPr>
            <a:r>
              <a:rPr lang="en-GB" noProof="0" dirty="0">
                <a:solidFill>
                  <a:schemeClr val="bg1">
                    <a:lumMod val="75000"/>
                  </a:schemeClr>
                </a:solidFill>
              </a:rPr>
              <a:t>Localization</a:t>
            </a:r>
          </a:p>
          <a:p>
            <a:pPr marL="519113" lvl="1" indent="-342900">
              <a:buFont typeface="Arial" panose="020B0604020202020204" pitchFamily="34" charset="0"/>
              <a:buChar char="•"/>
            </a:pPr>
            <a:r>
              <a:rPr lang="en-GB" noProof="0" dirty="0">
                <a:solidFill>
                  <a:schemeClr val="bg1">
                    <a:lumMod val="75000"/>
                  </a:schemeClr>
                </a:solidFill>
              </a:rPr>
              <a:t>SIM Configuration</a:t>
            </a:r>
          </a:p>
        </p:txBody>
      </p:sp>
      <p:sp>
        <p:nvSpPr>
          <p:cNvPr id="8" name="Rectangle 7">
            <a:extLst>
              <a:ext uri="{FF2B5EF4-FFF2-40B4-BE49-F238E27FC236}">
                <a16:creationId xmlns:a16="http://schemas.microsoft.com/office/drawing/2014/main" id="{CB806E20-5E3C-1FA0-491D-CAAA4299864D}"/>
              </a:ext>
            </a:extLst>
          </p:cNvPr>
          <p:cNvSpPr/>
          <p:nvPr/>
        </p:nvSpPr>
        <p:spPr>
          <a:xfrm>
            <a:off x="4035521" y="752394"/>
            <a:ext cx="4257459" cy="2811738"/>
          </a:xfrm>
          <a:custGeom>
            <a:avLst/>
            <a:gdLst>
              <a:gd name="csX0" fmla="*/ 0 w 4257459"/>
              <a:gd name="csY0" fmla="*/ 0 h 2811738"/>
              <a:gd name="csX1" fmla="*/ 565634 w 4257459"/>
              <a:gd name="csY1" fmla="*/ 0 h 2811738"/>
              <a:gd name="csX2" fmla="*/ 1046118 w 4257459"/>
              <a:gd name="csY2" fmla="*/ 0 h 2811738"/>
              <a:gd name="csX3" fmla="*/ 1739476 w 4257459"/>
              <a:gd name="csY3" fmla="*/ 0 h 2811738"/>
              <a:gd name="csX4" fmla="*/ 2305110 w 4257459"/>
              <a:gd name="csY4" fmla="*/ 0 h 2811738"/>
              <a:gd name="csX5" fmla="*/ 2870744 w 4257459"/>
              <a:gd name="csY5" fmla="*/ 0 h 2811738"/>
              <a:gd name="csX6" fmla="*/ 3564101 w 4257459"/>
              <a:gd name="csY6" fmla="*/ 0 h 2811738"/>
              <a:gd name="csX7" fmla="*/ 4257459 w 4257459"/>
              <a:gd name="csY7" fmla="*/ 0 h 2811738"/>
              <a:gd name="csX8" fmla="*/ 4257459 w 4257459"/>
              <a:gd name="csY8" fmla="*/ 618582 h 2811738"/>
              <a:gd name="csX9" fmla="*/ 4257459 w 4257459"/>
              <a:gd name="csY9" fmla="*/ 1124695 h 2811738"/>
              <a:gd name="csX10" fmla="*/ 4257459 w 4257459"/>
              <a:gd name="csY10" fmla="*/ 1630808 h 2811738"/>
              <a:gd name="csX11" fmla="*/ 4257459 w 4257459"/>
              <a:gd name="csY11" fmla="*/ 2193156 h 2811738"/>
              <a:gd name="csX12" fmla="*/ 4257459 w 4257459"/>
              <a:gd name="csY12" fmla="*/ 2811738 h 2811738"/>
              <a:gd name="csX13" fmla="*/ 3776974 w 4257459"/>
              <a:gd name="csY13" fmla="*/ 2811738 h 2811738"/>
              <a:gd name="csX14" fmla="*/ 3083617 w 4257459"/>
              <a:gd name="csY14" fmla="*/ 2811738 h 2811738"/>
              <a:gd name="csX15" fmla="*/ 2560557 w 4257459"/>
              <a:gd name="csY15" fmla="*/ 2811738 h 2811738"/>
              <a:gd name="csX16" fmla="*/ 1952349 w 4257459"/>
              <a:gd name="csY16" fmla="*/ 2811738 h 2811738"/>
              <a:gd name="csX17" fmla="*/ 1258991 w 4257459"/>
              <a:gd name="csY17" fmla="*/ 2811738 h 2811738"/>
              <a:gd name="csX18" fmla="*/ 650783 w 4257459"/>
              <a:gd name="csY18" fmla="*/ 2811738 h 2811738"/>
              <a:gd name="csX19" fmla="*/ 0 w 4257459"/>
              <a:gd name="csY19" fmla="*/ 2811738 h 2811738"/>
              <a:gd name="csX20" fmla="*/ 0 w 4257459"/>
              <a:gd name="csY20" fmla="*/ 2305625 h 2811738"/>
              <a:gd name="csX21" fmla="*/ 0 w 4257459"/>
              <a:gd name="csY21" fmla="*/ 1771395 h 2811738"/>
              <a:gd name="csX22" fmla="*/ 0 w 4257459"/>
              <a:gd name="csY22" fmla="*/ 1152813 h 2811738"/>
              <a:gd name="csX23" fmla="*/ 0 w 4257459"/>
              <a:gd name="csY23" fmla="*/ 590465 h 2811738"/>
              <a:gd name="csX24" fmla="*/ 0 w 4257459"/>
              <a:gd name="csY24" fmla="*/ 0 h 281173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 ang="0">
                <a:pos x="csX22" y="csY22"/>
              </a:cxn>
              <a:cxn ang="0">
                <a:pos x="csX23" y="csY23"/>
              </a:cxn>
              <a:cxn ang="0">
                <a:pos x="csX24" y="csY24"/>
              </a:cxn>
            </a:cxnLst>
            <a:rect l="l" t="t" r="r" b="b"/>
            <a:pathLst>
              <a:path w="4257459" h="2811738" extrusionOk="0">
                <a:moveTo>
                  <a:pt x="0" y="0"/>
                </a:moveTo>
                <a:cubicBezTo>
                  <a:pt x="122378" y="-9188"/>
                  <a:pt x="283855" y="-5958"/>
                  <a:pt x="565634" y="0"/>
                </a:cubicBezTo>
                <a:cubicBezTo>
                  <a:pt x="847413" y="5958"/>
                  <a:pt x="903048" y="-22304"/>
                  <a:pt x="1046118" y="0"/>
                </a:cubicBezTo>
                <a:cubicBezTo>
                  <a:pt x="1189188" y="22304"/>
                  <a:pt x="1582390" y="-32358"/>
                  <a:pt x="1739476" y="0"/>
                </a:cubicBezTo>
                <a:cubicBezTo>
                  <a:pt x="1896562" y="32358"/>
                  <a:pt x="2117742" y="27612"/>
                  <a:pt x="2305110" y="0"/>
                </a:cubicBezTo>
                <a:cubicBezTo>
                  <a:pt x="2492478" y="-27612"/>
                  <a:pt x="2594114" y="23731"/>
                  <a:pt x="2870744" y="0"/>
                </a:cubicBezTo>
                <a:cubicBezTo>
                  <a:pt x="3147374" y="-23731"/>
                  <a:pt x="3400591" y="28598"/>
                  <a:pt x="3564101" y="0"/>
                </a:cubicBezTo>
                <a:cubicBezTo>
                  <a:pt x="3727611" y="-28598"/>
                  <a:pt x="3968965" y="32510"/>
                  <a:pt x="4257459" y="0"/>
                </a:cubicBezTo>
                <a:cubicBezTo>
                  <a:pt x="4248794" y="203147"/>
                  <a:pt x="4281183" y="353766"/>
                  <a:pt x="4257459" y="618582"/>
                </a:cubicBezTo>
                <a:cubicBezTo>
                  <a:pt x="4233735" y="883398"/>
                  <a:pt x="4240320" y="1023326"/>
                  <a:pt x="4257459" y="1124695"/>
                </a:cubicBezTo>
                <a:cubicBezTo>
                  <a:pt x="4274598" y="1226064"/>
                  <a:pt x="4235991" y="1378995"/>
                  <a:pt x="4257459" y="1630808"/>
                </a:cubicBezTo>
                <a:cubicBezTo>
                  <a:pt x="4278927" y="1882621"/>
                  <a:pt x="4256491" y="1937104"/>
                  <a:pt x="4257459" y="2193156"/>
                </a:cubicBezTo>
                <a:cubicBezTo>
                  <a:pt x="4258427" y="2449208"/>
                  <a:pt x="4238035" y="2525151"/>
                  <a:pt x="4257459" y="2811738"/>
                </a:cubicBezTo>
                <a:cubicBezTo>
                  <a:pt x="4039978" y="2811301"/>
                  <a:pt x="3910475" y="2801861"/>
                  <a:pt x="3776974" y="2811738"/>
                </a:cubicBezTo>
                <a:cubicBezTo>
                  <a:pt x="3643474" y="2821615"/>
                  <a:pt x="3360684" y="2778073"/>
                  <a:pt x="3083617" y="2811738"/>
                </a:cubicBezTo>
                <a:cubicBezTo>
                  <a:pt x="2806550" y="2845403"/>
                  <a:pt x="2798779" y="2789078"/>
                  <a:pt x="2560557" y="2811738"/>
                </a:cubicBezTo>
                <a:cubicBezTo>
                  <a:pt x="2322335" y="2834398"/>
                  <a:pt x="2175630" y="2812198"/>
                  <a:pt x="1952349" y="2811738"/>
                </a:cubicBezTo>
                <a:cubicBezTo>
                  <a:pt x="1729068" y="2811278"/>
                  <a:pt x="1582251" y="2793672"/>
                  <a:pt x="1258991" y="2811738"/>
                </a:cubicBezTo>
                <a:cubicBezTo>
                  <a:pt x="935731" y="2829804"/>
                  <a:pt x="776127" y="2799118"/>
                  <a:pt x="650783" y="2811738"/>
                </a:cubicBezTo>
                <a:cubicBezTo>
                  <a:pt x="525439" y="2824358"/>
                  <a:pt x="261694" y="2837878"/>
                  <a:pt x="0" y="2811738"/>
                </a:cubicBezTo>
                <a:cubicBezTo>
                  <a:pt x="-24896" y="2560625"/>
                  <a:pt x="-9588" y="2509526"/>
                  <a:pt x="0" y="2305625"/>
                </a:cubicBezTo>
                <a:cubicBezTo>
                  <a:pt x="9588" y="2101724"/>
                  <a:pt x="10154" y="1996463"/>
                  <a:pt x="0" y="1771395"/>
                </a:cubicBezTo>
                <a:cubicBezTo>
                  <a:pt x="-10154" y="1546327"/>
                  <a:pt x="17081" y="1338299"/>
                  <a:pt x="0" y="1152813"/>
                </a:cubicBezTo>
                <a:cubicBezTo>
                  <a:pt x="-17081" y="967327"/>
                  <a:pt x="-15536" y="806761"/>
                  <a:pt x="0" y="590465"/>
                </a:cubicBezTo>
                <a:cubicBezTo>
                  <a:pt x="15536" y="374169"/>
                  <a:pt x="2987" y="292047"/>
                  <a:pt x="0" y="0"/>
                </a:cubicBezTo>
                <a:close/>
              </a:path>
            </a:pathLst>
          </a:custGeom>
          <a:noFill/>
          <a:ln>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9" name="TextBox 8">
            <a:extLst>
              <a:ext uri="{FF2B5EF4-FFF2-40B4-BE49-F238E27FC236}">
                <a16:creationId xmlns:a16="http://schemas.microsoft.com/office/drawing/2014/main" id="{2CC87C23-DB8B-AB35-385D-A4596258158F}"/>
              </a:ext>
            </a:extLst>
          </p:cNvPr>
          <p:cNvSpPr txBox="1"/>
          <p:nvPr/>
        </p:nvSpPr>
        <p:spPr>
          <a:xfrm>
            <a:off x="3988229" y="249522"/>
            <a:ext cx="1236429" cy="400110"/>
          </a:xfrm>
          <a:prstGeom prst="rect">
            <a:avLst/>
          </a:prstGeom>
          <a:noFill/>
        </p:spPr>
        <p:txBody>
          <a:bodyPr wrap="none" rtlCol="0">
            <a:spAutoFit/>
          </a:bodyPr>
          <a:lstStyle/>
          <a:p>
            <a:r>
              <a:rPr lang="en-GB" sz="2000" noProof="0" dirty="0"/>
              <a:t>Variables</a:t>
            </a:r>
          </a:p>
        </p:txBody>
      </p:sp>
      <p:sp>
        <p:nvSpPr>
          <p:cNvPr id="23" name="TextBox 22">
            <a:extLst>
              <a:ext uri="{FF2B5EF4-FFF2-40B4-BE49-F238E27FC236}">
                <a16:creationId xmlns:a16="http://schemas.microsoft.com/office/drawing/2014/main" id="{4DBD42C9-046E-C80E-E250-04D9D9BC8073}"/>
              </a:ext>
            </a:extLst>
          </p:cNvPr>
          <p:cNvSpPr txBox="1"/>
          <p:nvPr/>
        </p:nvSpPr>
        <p:spPr>
          <a:xfrm>
            <a:off x="1405789" y="547822"/>
            <a:ext cx="683491" cy="369332"/>
          </a:xfrm>
          <a:prstGeom prst="rect">
            <a:avLst/>
          </a:prstGeom>
          <a:noFill/>
        </p:spPr>
        <p:txBody>
          <a:bodyPr wrap="square">
            <a:spAutoFit/>
          </a:bodyPr>
          <a:lstStyle/>
          <a:p>
            <a:pPr algn="ctr"/>
            <a:r>
              <a:rPr lang="en-GB" sz="1800" b="0" strike="noStrike" spc="-1" noProof="0" dirty="0">
                <a:solidFill>
                  <a:srgbClr val="000000"/>
                </a:solidFill>
                <a:latin typeface="Calibri"/>
              </a:rPr>
              <a:t>SIM</a:t>
            </a:r>
            <a:endParaRPr lang="en-GB" noProof="0" dirty="0"/>
          </a:p>
        </p:txBody>
      </p:sp>
      <p:cxnSp>
        <p:nvCxnSpPr>
          <p:cNvPr id="45" name="Straight Arrow Connector 44">
            <a:extLst>
              <a:ext uri="{FF2B5EF4-FFF2-40B4-BE49-F238E27FC236}">
                <a16:creationId xmlns:a16="http://schemas.microsoft.com/office/drawing/2014/main" id="{FE7B817D-8FF7-6ADC-D07E-78E8B816EC56}"/>
              </a:ext>
            </a:extLst>
          </p:cNvPr>
          <p:cNvCxnSpPr/>
          <p:nvPr/>
        </p:nvCxnSpPr>
        <p:spPr>
          <a:xfrm>
            <a:off x="7405445" y="2183177"/>
            <a:ext cx="1061575" cy="0"/>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p:grpSp>
        <p:nvGrpSpPr>
          <p:cNvPr id="49" name="Group 48">
            <a:extLst>
              <a:ext uri="{FF2B5EF4-FFF2-40B4-BE49-F238E27FC236}">
                <a16:creationId xmlns:a16="http://schemas.microsoft.com/office/drawing/2014/main" id="{8530E8B4-54D0-7F12-3734-A61E4D33070D}"/>
              </a:ext>
            </a:extLst>
          </p:cNvPr>
          <p:cNvGrpSpPr>
            <a:grpSpLocks noChangeAspect="1"/>
          </p:cNvGrpSpPr>
          <p:nvPr/>
        </p:nvGrpSpPr>
        <p:grpSpPr>
          <a:xfrm>
            <a:off x="110153" y="1032603"/>
            <a:ext cx="1443385" cy="1498358"/>
            <a:chOff x="1851871" y="1287138"/>
            <a:chExt cx="1378238" cy="1430728"/>
          </a:xfrm>
        </p:grpSpPr>
        <p:grpSp>
          <p:nvGrpSpPr>
            <p:cNvPr id="50" name="Group 49">
              <a:extLst>
                <a:ext uri="{FF2B5EF4-FFF2-40B4-BE49-F238E27FC236}">
                  <a16:creationId xmlns:a16="http://schemas.microsoft.com/office/drawing/2014/main" id="{5561E7A6-4DE1-FCD3-277D-A55D73B3F553}"/>
                </a:ext>
              </a:extLst>
            </p:cNvPr>
            <p:cNvGrpSpPr/>
            <p:nvPr/>
          </p:nvGrpSpPr>
          <p:grpSpPr>
            <a:xfrm>
              <a:off x="1871922" y="1287138"/>
              <a:ext cx="108640" cy="146399"/>
              <a:chOff x="1844231" y="869163"/>
              <a:chExt cx="108640" cy="146399"/>
            </a:xfrm>
          </p:grpSpPr>
          <p:cxnSp>
            <p:nvCxnSpPr>
              <p:cNvPr id="111" name="Straight Connector 110">
                <a:extLst>
                  <a:ext uri="{FF2B5EF4-FFF2-40B4-BE49-F238E27FC236}">
                    <a16:creationId xmlns:a16="http://schemas.microsoft.com/office/drawing/2014/main" id="{6D7318A9-97FB-9C74-9F85-BE411DC18BBF}"/>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15D4AE1F-D85F-F6D8-FA45-ACD3630A1A55}"/>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2D558B8A-C43D-23DA-EC08-954297B34D76}"/>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51" name="Group 50">
              <a:extLst>
                <a:ext uri="{FF2B5EF4-FFF2-40B4-BE49-F238E27FC236}">
                  <a16:creationId xmlns:a16="http://schemas.microsoft.com/office/drawing/2014/main" id="{6F968788-20C0-9633-0F34-C3D71B358F85}"/>
                </a:ext>
              </a:extLst>
            </p:cNvPr>
            <p:cNvGrpSpPr/>
            <p:nvPr/>
          </p:nvGrpSpPr>
          <p:grpSpPr>
            <a:xfrm>
              <a:off x="1851871" y="1716303"/>
              <a:ext cx="108640" cy="146399"/>
              <a:chOff x="1844231" y="869163"/>
              <a:chExt cx="108640" cy="146399"/>
            </a:xfrm>
          </p:grpSpPr>
          <p:cxnSp>
            <p:nvCxnSpPr>
              <p:cNvPr id="108" name="Straight Connector 107">
                <a:extLst>
                  <a:ext uri="{FF2B5EF4-FFF2-40B4-BE49-F238E27FC236}">
                    <a16:creationId xmlns:a16="http://schemas.microsoft.com/office/drawing/2014/main" id="{69512CB4-D2DA-EAB1-A090-734E61A6E30E}"/>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48412B6F-9763-E6CD-CC82-44688A23D02D}"/>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5441BF69-5722-7CD1-5236-1380218CEED1}"/>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52" name="Group 51">
              <a:extLst>
                <a:ext uri="{FF2B5EF4-FFF2-40B4-BE49-F238E27FC236}">
                  <a16:creationId xmlns:a16="http://schemas.microsoft.com/office/drawing/2014/main" id="{1087ABE3-4A34-9FF4-C783-EAF09C282B89}"/>
                </a:ext>
              </a:extLst>
            </p:cNvPr>
            <p:cNvGrpSpPr/>
            <p:nvPr/>
          </p:nvGrpSpPr>
          <p:grpSpPr>
            <a:xfrm>
              <a:off x="1858742" y="2138974"/>
              <a:ext cx="108640" cy="146399"/>
              <a:chOff x="1844231" y="869163"/>
              <a:chExt cx="108640" cy="146399"/>
            </a:xfrm>
          </p:grpSpPr>
          <p:cxnSp>
            <p:nvCxnSpPr>
              <p:cNvPr id="105" name="Straight Connector 104">
                <a:extLst>
                  <a:ext uri="{FF2B5EF4-FFF2-40B4-BE49-F238E27FC236}">
                    <a16:creationId xmlns:a16="http://schemas.microsoft.com/office/drawing/2014/main" id="{C860D178-4FDF-E788-9908-099E0B17B837}"/>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56677F55-67C4-BAF1-2B24-C3846C0DBB31}"/>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D00F817C-BC3B-19F3-7102-8A903CAAA161}"/>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53" name="Group 52">
              <a:extLst>
                <a:ext uri="{FF2B5EF4-FFF2-40B4-BE49-F238E27FC236}">
                  <a16:creationId xmlns:a16="http://schemas.microsoft.com/office/drawing/2014/main" id="{47DC6379-985A-8254-46B0-6F65E983A659}"/>
                </a:ext>
              </a:extLst>
            </p:cNvPr>
            <p:cNvGrpSpPr/>
            <p:nvPr/>
          </p:nvGrpSpPr>
          <p:grpSpPr>
            <a:xfrm>
              <a:off x="1858742" y="2571204"/>
              <a:ext cx="108640" cy="146399"/>
              <a:chOff x="1844231" y="869163"/>
              <a:chExt cx="108640" cy="146399"/>
            </a:xfrm>
          </p:grpSpPr>
          <p:cxnSp>
            <p:nvCxnSpPr>
              <p:cNvPr id="102" name="Straight Connector 101">
                <a:extLst>
                  <a:ext uri="{FF2B5EF4-FFF2-40B4-BE49-F238E27FC236}">
                    <a16:creationId xmlns:a16="http://schemas.microsoft.com/office/drawing/2014/main" id="{72176CEB-7BF1-C4DA-CA5E-974D6F1C37A5}"/>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0719C297-2842-DDEB-F622-408AA01079CB}"/>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23193EEA-BCA8-8BC4-F54F-8125A65D8A24}"/>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54" name="Group 53">
              <a:extLst>
                <a:ext uri="{FF2B5EF4-FFF2-40B4-BE49-F238E27FC236}">
                  <a16:creationId xmlns:a16="http://schemas.microsoft.com/office/drawing/2014/main" id="{48863183-A4BC-6A8E-DA3A-E3A566A3591A}"/>
                </a:ext>
              </a:extLst>
            </p:cNvPr>
            <p:cNvGrpSpPr/>
            <p:nvPr/>
          </p:nvGrpSpPr>
          <p:grpSpPr>
            <a:xfrm>
              <a:off x="2279675" y="1290378"/>
              <a:ext cx="108640" cy="146399"/>
              <a:chOff x="1844231" y="869163"/>
              <a:chExt cx="108640" cy="146399"/>
            </a:xfrm>
          </p:grpSpPr>
          <p:cxnSp>
            <p:nvCxnSpPr>
              <p:cNvPr id="99" name="Straight Connector 98">
                <a:extLst>
                  <a:ext uri="{FF2B5EF4-FFF2-40B4-BE49-F238E27FC236}">
                    <a16:creationId xmlns:a16="http://schemas.microsoft.com/office/drawing/2014/main" id="{6F98B791-DBCE-F4A9-2317-E6882878232D}"/>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115482E6-E33E-C28C-AFA3-A8ECE7D7C90F}"/>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FA76CA86-4F9D-6A4A-6B3B-ACF681916DDD}"/>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55" name="Group 54">
              <a:extLst>
                <a:ext uri="{FF2B5EF4-FFF2-40B4-BE49-F238E27FC236}">
                  <a16:creationId xmlns:a16="http://schemas.microsoft.com/office/drawing/2014/main" id="{233ACF2F-6D63-2F55-DA05-37AA02E316D2}"/>
                </a:ext>
              </a:extLst>
            </p:cNvPr>
            <p:cNvGrpSpPr/>
            <p:nvPr/>
          </p:nvGrpSpPr>
          <p:grpSpPr>
            <a:xfrm>
              <a:off x="2274432" y="1710028"/>
              <a:ext cx="108640" cy="146399"/>
              <a:chOff x="1844231" y="869163"/>
              <a:chExt cx="108640" cy="146399"/>
            </a:xfrm>
          </p:grpSpPr>
          <p:cxnSp>
            <p:nvCxnSpPr>
              <p:cNvPr id="96" name="Straight Connector 95">
                <a:extLst>
                  <a:ext uri="{FF2B5EF4-FFF2-40B4-BE49-F238E27FC236}">
                    <a16:creationId xmlns:a16="http://schemas.microsoft.com/office/drawing/2014/main" id="{D5B7EACE-5566-6734-0C86-3552FC26F4EE}"/>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159752B0-C631-CF95-A6FF-D8AB2B348F83}"/>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0147E62F-065B-2B63-FA77-D8DCBE8A8EC2}"/>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56" name="Group 55">
              <a:extLst>
                <a:ext uri="{FF2B5EF4-FFF2-40B4-BE49-F238E27FC236}">
                  <a16:creationId xmlns:a16="http://schemas.microsoft.com/office/drawing/2014/main" id="{318EDAA8-7B7F-113F-DC4A-FA8E8FD861D4}"/>
                </a:ext>
              </a:extLst>
            </p:cNvPr>
            <p:cNvGrpSpPr/>
            <p:nvPr/>
          </p:nvGrpSpPr>
          <p:grpSpPr>
            <a:xfrm>
              <a:off x="2272598" y="2132570"/>
              <a:ext cx="108640" cy="146399"/>
              <a:chOff x="1844231" y="869163"/>
              <a:chExt cx="108640" cy="146399"/>
            </a:xfrm>
          </p:grpSpPr>
          <p:cxnSp>
            <p:nvCxnSpPr>
              <p:cNvPr id="93" name="Straight Connector 92">
                <a:extLst>
                  <a:ext uri="{FF2B5EF4-FFF2-40B4-BE49-F238E27FC236}">
                    <a16:creationId xmlns:a16="http://schemas.microsoft.com/office/drawing/2014/main" id="{41ADD6F1-46DA-545E-736C-14BBF25ACCF6}"/>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31D3F796-B7F7-7278-04C0-3D8F3FCBB6A7}"/>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3186E71C-B79E-CCB8-6475-356DD1237CAE}"/>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57" name="Group 56">
              <a:extLst>
                <a:ext uri="{FF2B5EF4-FFF2-40B4-BE49-F238E27FC236}">
                  <a16:creationId xmlns:a16="http://schemas.microsoft.com/office/drawing/2014/main" id="{4043427F-1CEA-C871-F994-BF2B96141B04}"/>
                </a:ext>
              </a:extLst>
            </p:cNvPr>
            <p:cNvGrpSpPr/>
            <p:nvPr/>
          </p:nvGrpSpPr>
          <p:grpSpPr>
            <a:xfrm>
              <a:off x="2279055" y="2571467"/>
              <a:ext cx="108640" cy="146399"/>
              <a:chOff x="1844231" y="869163"/>
              <a:chExt cx="108640" cy="146399"/>
            </a:xfrm>
          </p:grpSpPr>
          <p:cxnSp>
            <p:nvCxnSpPr>
              <p:cNvPr id="90" name="Straight Connector 89">
                <a:extLst>
                  <a:ext uri="{FF2B5EF4-FFF2-40B4-BE49-F238E27FC236}">
                    <a16:creationId xmlns:a16="http://schemas.microsoft.com/office/drawing/2014/main" id="{5C006CC5-990A-0C65-755F-EEDD907818E2}"/>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A31B878C-30FD-D867-8A59-8CFD8C62EBA1}"/>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BE540745-9333-5026-15F9-B0FE50E820B8}"/>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58" name="Group 57">
              <a:extLst>
                <a:ext uri="{FF2B5EF4-FFF2-40B4-BE49-F238E27FC236}">
                  <a16:creationId xmlns:a16="http://schemas.microsoft.com/office/drawing/2014/main" id="{B750E73B-37B3-AFEB-FAE7-23D620B4DFD5}"/>
                </a:ext>
              </a:extLst>
            </p:cNvPr>
            <p:cNvGrpSpPr/>
            <p:nvPr/>
          </p:nvGrpSpPr>
          <p:grpSpPr>
            <a:xfrm>
              <a:off x="2713716" y="1287138"/>
              <a:ext cx="108640" cy="146399"/>
              <a:chOff x="1844231" y="869163"/>
              <a:chExt cx="108640" cy="146399"/>
            </a:xfrm>
          </p:grpSpPr>
          <p:cxnSp>
            <p:nvCxnSpPr>
              <p:cNvPr id="87" name="Straight Connector 86">
                <a:extLst>
                  <a:ext uri="{FF2B5EF4-FFF2-40B4-BE49-F238E27FC236}">
                    <a16:creationId xmlns:a16="http://schemas.microsoft.com/office/drawing/2014/main" id="{FCF6B592-C684-B8B4-C84E-2D6579D89EEF}"/>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89219586-97BB-2AF9-9A67-1E15D645F160}"/>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319C2D8B-6549-8B5F-FA6F-8CA57D31630C}"/>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59" name="Group 58">
              <a:extLst>
                <a:ext uri="{FF2B5EF4-FFF2-40B4-BE49-F238E27FC236}">
                  <a16:creationId xmlns:a16="http://schemas.microsoft.com/office/drawing/2014/main" id="{642921EA-E847-8141-5C56-49C3163D4CB3}"/>
                </a:ext>
              </a:extLst>
            </p:cNvPr>
            <p:cNvGrpSpPr/>
            <p:nvPr/>
          </p:nvGrpSpPr>
          <p:grpSpPr>
            <a:xfrm>
              <a:off x="2693665" y="1716303"/>
              <a:ext cx="108640" cy="146399"/>
              <a:chOff x="1844231" y="869163"/>
              <a:chExt cx="108640" cy="146399"/>
            </a:xfrm>
          </p:grpSpPr>
          <p:cxnSp>
            <p:nvCxnSpPr>
              <p:cNvPr id="84" name="Straight Connector 83">
                <a:extLst>
                  <a:ext uri="{FF2B5EF4-FFF2-40B4-BE49-F238E27FC236}">
                    <a16:creationId xmlns:a16="http://schemas.microsoft.com/office/drawing/2014/main" id="{EDE8E09F-C5AF-FBB1-7F33-9F09DDA1E279}"/>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52E92F2C-D9FA-0F19-4E86-DF515F11D64C}"/>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32FC47A6-69D5-2275-4DFE-2C1316C50E26}"/>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60" name="Group 59">
              <a:extLst>
                <a:ext uri="{FF2B5EF4-FFF2-40B4-BE49-F238E27FC236}">
                  <a16:creationId xmlns:a16="http://schemas.microsoft.com/office/drawing/2014/main" id="{6E75EE17-4789-8858-724E-BAA96D1A96D4}"/>
                </a:ext>
              </a:extLst>
            </p:cNvPr>
            <p:cNvGrpSpPr/>
            <p:nvPr/>
          </p:nvGrpSpPr>
          <p:grpSpPr>
            <a:xfrm>
              <a:off x="2700536" y="2138974"/>
              <a:ext cx="108640" cy="146399"/>
              <a:chOff x="1844231" y="869163"/>
              <a:chExt cx="108640" cy="146399"/>
            </a:xfrm>
          </p:grpSpPr>
          <p:cxnSp>
            <p:nvCxnSpPr>
              <p:cNvPr id="81" name="Straight Connector 80">
                <a:extLst>
                  <a:ext uri="{FF2B5EF4-FFF2-40B4-BE49-F238E27FC236}">
                    <a16:creationId xmlns:a16="http://schemas.microsoft.com/office/drawing/2014/main" id="{7C41838D-9186-D484-6768-B7654F829851}"/>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A06639C5-3157-211D-16DD-31567465F3BA}"/>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10B0B555-02A8-F789-6D20-3AEAEE039BBD}"/>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61" name="Group 60">
              <a:extLst>
                <a:ext uri="{FF2B5EF4-FFF2-40B4-BE49-F238E27FC236}">
                  <a16:creationId xmlns:a16="http://schemas.microsoft.com/office/drawing/2014/main" id="{B7F91E79-79BF-38B1-CE08-D158A0EE07DD}"/>
                </a:ext>
              </a:extLst>
            </p:cNvPr>
            <p:cNvGrpSpPr/>
            <p:nvPr/>
          </p:nvGrpSpPr>
          <p:grpSpPr>
            <a:xfrm>
              <a:off x="2700536" y="2571204"/>
              <a:ext cx="108640" cy="146399"/>
              <a:chOff x="1844231" y="869163"/>
              <a:chExt cx="108640" cy="146399"/>
            </a:xfrm>
          </p:grpSpPr>
          <p:cxnSp>
            <p:nvCxnSpPr>
              <p:cNvPr id="78" name="Straight Connector 77">
                <a:extLst>
                  <a:ext uri="{FF2B5EF4-FFF2-40B4-BE49-F238E27FC236}">
                    <a16:creationId xmlns:a16="http://schemas.microsoft.com/office/drawing/2014/main" id="{5580C3EA-1E8D-89E5-3977-87FDDD9B80EE}"/>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3C840D41-D76D-4290-E8FF-C94D6E379BAE}"/>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E07FB0DB-5415-36FE-70C5-251B8D74DEF0}"/>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62" name="Group 61">
              <a:extLst>
                <a:ext uri="{FF2B5EF4-FFF2-40B4-BE49-F238E27FC236}">
                  <a16:creationId xmlns:a16="http://schemas.microsoft.com/office/drawing/2014/main" id="{9959CEB1-8460-5E52-9F75-B7C785D0517C}"/>
                </a:ext>
              </a:extLst>
            </p:cNvPr>
            <p:cNvGrpSpPr/>
            <p:nvPr/>
          </p:nvGrpSpPr>
          <p:grpSpPr>
            <a:xfrm>
              <a:off x="3121469" y="1290378"/>
              <a:ext cx="108640" cy="146399"/>
              <a:chOff x="1844231" y="869163"/>
              <a:chExt cx="108640" cy="146399"/>
            </a:xfrm>
          </p:grpSpPr>
          <p:cxnSp>
            <p:nvCxnSpPr>
              <p:cNvPr id="75" name="Straight Connector 74">
                <a:extLst>
                  <a:ext uri="{FF2B5EF4-FFF2-40B4-BE49-F238E27FC236}">
                    <a16:creationId xmlns:a16="http://schemas.microsoft.com/office/drawing/2014/main" id="{27364FC1-84DE-431D-8E4F-9972039246A6}"/>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841B65EE-2EE6-C259-A3D9-769102503A93}"/>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21315D73-6EB5-E1E2-676A-E58FE4C6C2AF}"/>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63" name="Group 62">
              <a:extLst>
                <a:ext uri="{FF2B5EF4-FFF2-40B4-BE49-F238E27FC236}">
                  <a16:creationId xmlns:a16="http://schemas.microsoft.com/office/drawing/2014/main" id="{554810DA-988B-CF36-3958-CF1885DAEFFF}"/>
                </a:ext>
              </a:extLst>
            </p:cNvPr>
            <p:cNvGrpSpPr/>
            <p:nvPr/>
          </p:nvGrpSpPr>
          <p:grpSpPr>
            <a:xfrm>
              <a:off x="3116226" y="1710028"/>
              <a:ext cx="108640" cy="146399"/>
              <a:chOff x="1844231" y="869163"/>
              <a:chExt cx="108640" cy="146399"/>
            </a:xfrm>
          </p:grpSpPr>
          <p:cxnSp>
            <p:nvCxnSpPr>
              <p:cNvPr id="72" name="Straight Connector 71">
                <a:extLst>
                  <a:ext uri="{FF2B5EF4-FFF2-40B4-BE49-F238E27FC236}">
                    <a16:creationId xmlns:a16="http://schemas.microsoft.com/office/drawing/2014/main" id="{5C0AB7B3-6928-FAC9-FE6F-F8D2A5ED52C3}"/>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EDCB1C15-D3F7-5A6A-EDA1-D100B53AAF2B}"/>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D8971F4F-A713-DA84-5BCE-AD4CABD8FB84}"/>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64" name="Group 63">
              <a:extLst>
                <a:ext uri="{FF2B5EF4-FFF2-40B4-BE49-F238E27FC236}">
                  <a16:creationId xmlns:a16="http://schemas.microsoft.com/office/drawing/2014/main" id="{A9641594-718A-64F3-0497-8E91D2854782}"/>
                </a:ext>
              </a:extLst>
            </p:cNvPr>
            <p:cNvGrpSpPr/>
            <p:nvPr/>
          </p:nvGrpSpPr>
          <p:grpSpPr>
            <a:xfrm>
              <a:off x="3114392" y="2132570"/>
              <a:ext cx="108640" cy="146399"/>
              <a:chOff x="1844231" y="869163"/>
              <a:chExt cx="108640" cy="146399"/>
            </a:xfrm>
          </p:grpSpPr>
          <p:cxnSp>
            <p:nvCxnSpPr>
              <p:cNvPr id="69" name="Straight Connector 68">
                <a:extLst>
                  <a:ext uri="{FF2B5EF4-FFF2-40B4-BE49-F238E27FC236}">
                    <a16:creationId xmlns:a16="http://schemas.microsoft.com/office/drawing/2014/main" id="{01424D3A-BCF1-57E9-ABDF-B74232B5F0FF}"/>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84B5F8BF-D07D-F1C6-CC93-40D7F4F2A4CD}"/>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C7EB4445-1F67-E719-893E-B67BE8A4F247}"/>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65" name="Group 64">
              <a:extLst>
                <a:ext uri="{FF2B5EF4-FFF2-40B4-BE49-F238E27FC236}">
                  <a16:creationId xmlns:a16="http://schemas.microsoft.com/office/drawing/2014/main" id="{74483DD1-1D5A-CD49-DF1F-1435544A61E0}"/>
                </a:ext>
              </a:extLst>
            </p:cNvPr>
            <p:cNvGrpSpPr/>
            <p:nvPr/>
          </p:nvGrpSpPr>
          <p:grpSpPr>
            <a:xfrm>
              <a:off x="3120849" y="2571467"/>
              <a:ext cx="108640" cy="146399"/>
              <a:chOff x="1844231" y="869163"/>
              <a:chExt cx="108640" cy="146399"/>
            </a:xfrm>
          </p:grpSpPr>
          <p:cxnSp>
            <p:nvCxnSpPr>
              <p:cNvPr id="66" name="Straight Connector 65">
                <a:extLst>
                  <a:ext uri="{FF2B5EF4-FFF2-40B4-BE49-F238E27FC236}">
                    <a16:creationId xmlns:a16="http://schemas.microsoft.com/office/drawing/2014/main" id="{2C29E381-0FCF-A951-50C5-6C8B0ABEE4C0}"/>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29918777-A2F1-364B-E406-85CCE551A0A0}"/>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9C91674D-DED1-D6CD-A0A8-7024E802668A}"/>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mc:AlternateContent xmlns:mc="http://schemas.openxmlformats.org/markup-compatibility/2006" xmlns:a14="http://schemas.microsoft.com/office/drawing/2010/main">
        <mc:Choice Requires="a14">
          <p:sp>
            <p:nvSpPr>
              <p:cNvPr id="119" name="TextBox 118">
                <a:extLst>
                  <a:ext uri="{FF2B5EF4-FFF2-40B4-BE49-F238E27FC236}">
                    <a16:creationId xmlns:a16="http://schemas.microsoft.com/office/drawing/2014/main" id="{3C413408-45D4-EFD5-10EB-03A685DB7864}"/>
                  </a:ext>
                </a:extLst>
              </p:cNvPr>
              <p:cNvSpPr txBox="1"/>
              <p:nvPr/>
            </p:nvSpPr>
            <p:spPr>
              <a:xfrm>
                <a:off x="1539085" y="3338110"/>
                <a:ext cx="50959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0"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𝐸</m:t>
                          </m:r>
                        </m:e>
                        <m:sub>
                          <m:r>
                            <m:rPr>
                              <m:sty m:val="p"/>
                            </m:rPr>
                            <a:rPr lang="en-GB" b="0" i="0" noProof="0" smtClean="0">
                              <a:latin typeface="Cambria Math" panose="02040503050406030204" pitchFamily="18" charset="0"/>
                              <a:ea typeface="Cambria Math" panose="02040503050406030204" pitchFamily="18" charset="0"/>
                            </a:rPr>
                            <m:t>MU</m:t>
                          </m:r>
                        </m:sub>
                      </m:sSub>
                    </m:oMath>
                  </m:oMathPara>
                </a14:m>
                <a:endParaRPr lang="en-GB" noProof="0" dirty="0"/>
              </a:p>
            </p:txBody>
          </p:sp>
        </mc:Choice>
        <mc:Fallback xmlns="">
          <p:sp>
            <p:nvSpPr>
              <p:cNvPr id="119" name="TextBox 118">
                <a:extLst>
                  <a:ext uri="{FF2B5EF4-FFF2-40B4-BE49-F238E27FC236}">
                    <a16:creationId xmlns:a16="http://schemas.microsoft.com/office/drawing/2014/main" id="{3C413408-45D4-EFD5-10EB-03A685DB7864}"/>
                  </a:ext>
                </a:extLst>
              </p:cNvPr>
              <p:cNvSpPr txBox="1">
                <a:spLocks noRot="1" noChangeAspect="1" noMove="1" noResize="1" noEditPoints="1" noAdjustHandles="1" noChangeArrowheads="1" noChangeShapeType="1" noTextEdit="1"/>
              </p:cNvSpPr>
              <p:nvPr/>
            </p:nvSpPr>
            <p:spPr>
              <a:xfrm>
                <a:off x="1539085" y="3338110"/>
                <a:ext cx="509598" cy="369332"/>
              </a:xfrm>
              <a:prstGeom prst="rect">
                <a:avLst/>
              </a:prstGeom>
              <a:blipFill>
                <a:blip r:embed="rId6"/>
                <a:stretch>
                  <a:fillRect r="-9524" b="-1667"/>
                </a:stretch>
              </a:blipFill>
            </p:spPr>
            <p:txBody>
              <a:bodyPr/>
              <a:lstStyle/>
              <a:p>
                <a:r>
                  <a:rPr lang="LID4096">
                    <a:noFill/>
                  </a:rPr>
                  <a:t> </a:t>
                </a:r>
              </a:p>
            </p:txBody>
          </p:sp>
        </mc:Fallback>
      </mc:AlternateContent>
      <p:cxnSp>
        <p:nvCxnSpPr>
          <p:cNvPr id="121" name="Straight Arrow Connector 120">
            <a:extLst>
              <a:ext uri="{FF2B5EF4-FFF2-40B4-BE49-F238E27FC236}">
                <a16:creationId xmlns:a16="http://schemas.microsoft.com/office/drawing/2014/main" id="{A7995FBE-6441-90B8-2EBE-D00F7C9BE7C9}"/>
              </a:ext>
            </a:extLst>
          </p:cNvPr>
          <p:cNvCxnSpPr/>
          <p:nvPr/>
        </p:nvCxnSpPr>
        <p:spPr>
          <a:xfrm flipV="1">
            <a:off x="1638300" y="3315321"/>
            <a:ext cx="706417" cy="889974"/>
          </a:xfrm>
          <a:prstGeom prst="straightConnector1">
            <a:avLst/>
          </a:prstGeom>
          <a:ln>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3" name="TextBox 122">
                <a:extLst>
                  <a:ext uri="{FF2B5EF4-FFF2-40B4-BE49-F238E27FC236}">
                    <a16:creationId xmlns:a16="http://schemas.microsoft.com/office/drawing/2014/main" id="{58A4A35B-93BC-54AB-E67C-0494B9856E82}"/>
                  </a:ext>
                </a:extLst>
              </p:cNvPr>
              <p:cNvSpPr txBox="1"/>
              <p:nvPr/>
            </p:nvSpPr>
            <p:spPr>
              <a:xfrm>
                <a:off x="173992" y="2706168"/>
                <a:ext cx="491561"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𝐸</m:t>
                          </m:r>
                        </m:e>
                        <m:sub>
                          <m:r>
                            <m:rPr>
                              <m:sty m:val="p"/>
                            </m:rPr>
                            <a:rPr lang="en-GB" b="0" i="0" noProof="0" smtClean="0">
                              <a:latin typeface="Cambria Math" panose="02040503050406030204" pitchFamily="18" charset="0"/>
                              <a:ea typeface="Cambria Math" panose="02040503050406030204" pitchFamily="18" charset="0"/>
                            </a:rPr>
                            <m:t>SIM</m:t>
                          </m:r>
                        </m:sub>
                      </m:sSub>
                    </m:oMath>
                  </m:oMathPara>
                </a14:m>
                <a:endParaRPr lang="en-GB" noProof="0" dirty="0"/>
              </a:p>
            </p:txBody>
          </p:sp>
        </mc:Choice>
        <mc:Fallback xmlns="">
          <p:sp>
            <p:nvSpPr>
              <p:cNvPr id="123" name="TextBox 122">
                <a:extLst>
                  <a:ext uri="{FF2B5EF4-FFF2-40B4-BE49-F238E27FC236}">
                    <a16:creationId xmlns:a16="http://schemas.microsoft.com/office/drawing/2014/main" id="{58A4A35B-93BC-54AB-E67C-0494B9856E82}"/>
                  </a:ext>
                </a:extLst>
              </p:cNvPr>
              <p:cNvSpPr txBox="1">
                <a:spLocks noRot="1" noChangeAspect="1" noMove="1" noResize="1" noEditPoints="1" noAdjustHandles="1" noChangeArrowheads="1" noChangeShapeType="1" noTextEdit="1"/>
              </p:cNvSpPr>
              <p:nvPr/>
            </p:nvSpPr>
            <p:spPr>
              <a:xfrm>
                <a:off x="173992" y="2706168"/>
                <a:ext cx="491561" cy="369332"/>
              </a:xfrm>
              <a:prstGeom prst="rect">
                <a:avLst/>
              </a:prstGeom>
              <a:blipFill>
                <a:blip r:embed="rId7"/>
                <a:stretch>
                  <a:fillRect r="-21250"/>
                </a:stretch>
              </a:blipFill>
            </p:spPr>
            <p:txBody>
              <a:bodyPr/>
              <a:lstStyle/>
              <a:p>
                <a:r>
                  <a:rPr lang="LID4096">
                    <a:noFill/>
                  </a:rPr>
                  <a:t> </a:t>
                </a:r>
              </a:p>
            </p:txBody>
          </p:sp>
        </mc:Fallback>
      </mc:AlternateContent>
      <p:pic>
        <p:nvPicPr>
          <p:cNvPr id="128" name="Graphic 127" descr="Processor outline">
            <a:extLst>
              <a:ext uri="{FF2B5EF4-FFF2-40B4-BE49-F238E27FC236}">
                <a16:creationId xmlns:a16="http://schemas.microsoft.com/office/drawing/2014/main" id="{55E40559-B8FD-4D64-760C-2185F42888B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85034" y="2607927"/>
            <a:ext cx="672227" cy="672227"/>
          </a:xfrm>
          <a:prstGeom prst="rect">
            <a:avLst/>
          </a:prstGeom>
        </p:spPr>
      </p:pic>
      <p:sp>
        <p:nvSpPr>
          <p:cNvPr id="12" name="TextBox 33">
            <a:extLst>
              <a:ext uri="{FF2B5EF4-FFF2-40B4-BE49-F238E27FC236}">
                <a16:creationId xmlns:a16="http://schemas.microsoft.com/office/drawing/2014/main" id="{ACDB895A-ABF0-7062-10B7-FA183D356DB5}"/>
              </a:ext>
            </a:extLst>
          </p:cNvPr>
          <p:cNvSpPr/>
          <p:nvPr/>
        </p:nvSpPr>
        <p:spPr>
          <a:xfrm>
            <a:off x="0" y="1257"/>
            <a:ext cx="3779631" cy="521766"/>
          </a:xfrm>
          <a:prstGeom prst="rect">
            <a:avLst/>
          </a:prstGeom>
          <a:solidFill>
            <a:srgbClr val="C00000">
              <a:alpha val="22000"/>
            </a:srgbClr>
          </a:solid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buNone/>
            </a:pPr>
            <a:r>
              <a:rPr lang="en-GB" sz="2800" b="0" strike="noStrike" spc="-1" noProof="0" dirty="0">
                <a:solidFill>
                  <a:srgbClr val="000000"/>
                </a:solidFill>
                <a:latin typeface="Calibri"/>
              </a:rPr>
              <a:t>Problem Formulation</a:t>
            </a:r>
            <a:endParaRPr lang="en-GB" sz="2800" b="0" strike="noStrike" spc="-1" noProof="0" dirty="0">
              <a:latin typeface="Arial"/>
            </a:endParaRPr>
          </a:p>
        </p:txBody>
      </p:sp>
      <p:cxnSp>
        <p:nvCxnSpPr>
          <p:cNvPr id="13" name="Straight Arrow Connector 12">
            <a:extLst>
              <a:ext uri="{FF2B5EF4-FFF2-40B4-BE49-F238E27FC236}">
                <a16:creationId xmlns:a16="http://schemas.microsoft.com/office/drawing/2014/main" id="{62E4EF85-7B8D-8FB8-92AE-7CE930823206}"/>
              </a:ext>
            </a:extLst>
          </p:cNvPr>
          <p:cNvCxnSpPr>
            <a:cxnSpLocks/>
          </p:cNvCxnSpPr>
          <p:nvPr/>
        </p:nvCxnSpPr>
        <p:spPr>
          <a:xfrm>
            <a:off x="6255351" y="4804976"/>
            <a:ext cx="5688018" cy="0"/>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C4F37B34-8FD4-782F-D90E-E0E258EB56C1}"/>
                  </a:ext>
                </a:extLst>
              </p:cNvPr>
              <p:cNvSpPr txBox="1"/>
              <p:nvPr/>
            </p:nvSpPr>
            <p:spPr>
              <a:xfrm>
                <a:off x="11782236" y="4914389"/>
                <a:ext cx="16113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rPr>
                        <m:t>𝑡</m:t>
                      </m:r>
                    </m:oMath>
                  </m:oMathPara>
                </a14:m>
                <a:endParaRPr lang="en-GB" noProof="0" dirty="0"/>
              </a:p>
            </p:txBody>
          </p:sp>
        </mc:Choice>
        <mc:Fallback xmlns="">
          <p:sp>
            <p:nvSpPr>
              <p:cNvPr id="14" name="TextBox 13">
                <a:extLst>
                  <a:ext uri="{FF2B5EF4-FFF2-40B4-BE49-F238E27FC236}">
                    <a16:creationId xmlns:a16="http://schemas.microsoft.com/office/drawing/2014/main" id="{C4F37B34-8FD4-782F-D90E-E0E258EB56C1}"/>
                  </a:ext>
                </a:extLst>
              </p:cNvPr>
              <p:cNvSpPr txBox="1">
                <a:spLocks noRot="1" noChangeAspect="1" noMove="1" noResize="1" noEditPoints="1" noAdjustHandles="1" noChangeArrowheads="1" noChangeShapeType="1" noTextEdit="1"/>
              </p:cNvSpPr>
              <p:nvPr/>
            </p:nvSpPr>
            <p:spPr>
              <a:xfrm>
                <a:off x="11782236" y="4914389"/>
                <a:ext cx="161133" cy="276999"/>
              </a:xfrm>
              <a:prstGeom prst="rect">
                <a:avLst/>
              </a:prstGeom>
              <a:blipFill>
                <a:blip r:embed="rId10"/>
                <a:stretch>
                  <a:fillRect l="-30769" r="-23077" b="-6522"/>
                </a:stretch>
              </a:blipFill>
            </p:spPr>
            <p:txBody>
              <a:bodyPr/>
              <a:lstStyle/>
              <a:p>
                <a:r>
                  <a:rPr lang="LID4096">
                    <a:noFill/>
                  </a:rPr>
                  <a:t> </a:t>
                </a:r>
              </a:p>
            </p:txBody>
          </p:sp>
        </mc:Fallback>
      </mc:AlternateContent>
      <p:sp>
        <p:nvSpPr>
          <p:cNvPr id="15" name="Rectangle: Rounded Corners 14">
            <a:extLst>
              <a:ext uri="{FF2B5EF4-FFF2-40B4-BE49-F238E27FC236}">
                <a16:creationId xmlns:a16="http://schemas.microsoft.com/office/drawing/2014/main" id="{5482D5CB-831D-96C0-C719-D10A1DC7CB5A}"/>
              </a:ext>
            </a:extLst>
          </p:cNvPr>
          <p:cNvSpPr/>
          <p:nvPr/>
        </p:nvSpPr>
        <p:spPr>
          <a:xfrm>
            <a:off x="6274118" y="4344006"/>
            <a:ext cx="714286"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DBB66649-BA73-F4C0-4E25-A50B0B750E43}"/>
                  </a:ext>
                </a:extLst>
              </p:cNvPr>
              <p:cNvSpPr txBox="1"/>
              <p:nvPr/>
            </p:nvSpPr>
            <p:spPr>
              <a:xfrm>
                <a:off x="6233478" y="4346714"/>
                <a:ext cx="79302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𝑡</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oMath>
                  </m:oMathPara>
                </a14:m>
                <a:endParaRPr lang="en-GB" noProof="0" dirty="0"/>
              </a:p>
            </p:txBody>
          </p:sp>
        </mc:Choice>
        <mc:Fallback xmlns="">
          <p:sp>
            <p:nvSpPr>
              <p:cNvPr id="16" name="TextBox 15">
                <a:extLst>
                  <a:ext uri="{FF2B5EF4-FFF2-40B4-BE49-F238E27FC236}">
                    <a16:creationId xmlns:a16="http://schemas.microsoft.com/office/drawing/2014/main" id="{DBB66649-BA73-F4C0-4E25-A50B0B750E43}"/>
                  </a:ext>
                </a:extLst>
              </p:cNvPr>
              <p:cNvSpPr txBox="1">
                <a:spLocks noRot="1" noChangeAspect="1" noMove="1" noResize="1" noEditPoints="1" noAdjustHandles="1" noChangeArrowheads="1" noChangeShapeType="1" noTextEdit="1"/>
              </p:cNvSpPr>
              <p:nvPr/>
            </p:nvSpPr>
            <p:spPr>
              <a:xfrm>
                <a:off x="6233478" y="4346714"/>
                <a:ext cx="793026" cy="369332"/>
              </a:xfrm>
              <a:prstGeom prst="rect">
                <a:avLst/>
              </a:prstGeom>
              <a:blipFill>
                <a:blip r:embed="rId11"/>
                <a:stretch>
                  <a:fillRect r="-6923" b="-14754"/>
                </a:stretch>
              </a:blipFill>
            </p:spPr>
            <p:txBody>
              <a:bodyPr/>
              <a:lstStyle/>
              <a:p>
                <a:r>
                  <a:rPr lang="LID4096">
                    <a:noFill/>
                  </a:rPr>
                  <a:t> </a:t>
                </a:r>
              </a:p>
            </p:txBody>
          </p:sp>
        </mc:Fallback>
      </mc:AlternateContent>
      <p:sp>
        <p:nvSpPr>
          <p:cNvPr id="17" name="Rectangle: Rounded Corners 16">
            <a:extLst>
              <a:ext uri="{FF2B5EF4-FFF2-40B4-BE49-F238E27FC236}">
                <a16:creationId xmlns:a16="http://schemas.microsoft.com/office/drawing/2014/main" id="{398D7709-85B7-8D31-942C-2E97949DFDAD}"/>
              </a:ext>
            </a:extLst>
          </p:cNvPr>
          <p:cNvSpPr/>
          <p:nvPr/>
        </p:nvSpPr>
        <p:spPr>
          <a:xfrm>
            <a:off x="7080831" y="4345532"/>
            <a:ext cx="714286"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B6A71B21-F6EB-C8FB-78D9-27F5BC7712DF}"/>
                  </a:ext>
                </a:extLst>
              </p:cNvPr>
              <p:cNvSpPr txBox="1"/>
              <p:nvPr/>
            </p:nvSpPr>
            <p:spPr>
              <a:xfrm>
                <a:off x="7040191" y="4348240"/>
                <a:ext cx="79302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𝑡</m:t>
                          </m:r>
                        </m:e>
                        <m:sub>
                          <m:r>
                            <a:rPr lang="en-GB" b="0" i="1" noProof="0" smtClean="0">
                              <a:latin typeface="Cambria Math" panose="02040503050406030204" pitchFamily="18" charset="0"/>
                            </a:rPr>
                            <m:t>1</m:t>
                          </m:r>
                        </m:sub>
                      </m:sSub>
                      <m:r>
                        <a:rPr lang="en-GB" b="0" i="1" noProof="0" smtClean="0">
                          <a:latin typeface="Cambria Math" panose="02040503050406030204" pitchFamily="18" charset="0"/>
                        </a:rPr>
                        <m:t>)</m:t>
                      </m:r>
                    </m:oMath>
                  </m:oMathPara>
                </a14:m>
                <a:endParaRPr lang="en-GB" noProof="0" dirty="0"/>
              </a:p>
            </p:txBody>
          </p:sp>
        </mc:Choice>
        <mc:Fallback xmlns="">
          <p:sp>
            <p:nvSpPr>
              <p:cNvPr id="18" name="TextBox 17">
                <a:extLst>
                  <a:ext uri="{FF2B5EF4-FFF2-40B4-BE49-F238E27FC236}">
                    <a16:creationId xmlns:a16="http://schemas.microsoft.com/office/drawing/2014/main" id="{B6A71B21-F6EB-C8FB-78D9-27F5BC7712DF}"/>
                  </a:ext>
                </a:extLst>
              </p:cNvPr>
              <p:cNvSpPr txBox="1">
                <a:spLocks noRot="1" noChangeAspect="1" noMove="1" noResize="1" noEditPoints="1" noAdjustHandles="1" noChangeArrowheads="1" noChangeShapeType="1" noTextEdit="1"/>
              </p:cNvSpPr>
              <p:nvPr/>
            </p:nvSpPr>
            <p:spPr>
              <a:xfrm>
                <a:off x="7040191" y="4348240"/>
                <a:ext cx="793026" cy="369332"/>
              </a:xfrm>
              <a:prstGeom prst="rect">
                <a:avLst/>
              </a:prstGeom>
              <a:blipFill>
                <a:blip r:embed="rId12"/>
                <a:stretch>
                  <a:fillRect r="-6923" b="-14754"/>
                </a:stretch>
              </a:blipFill>
            </p:spPr>
            <p:txBody>
              <a:bodyPr/>
              <a:lstStyle/>
              <a:p>
                <a:r>
                  <a:rPr lang="LID4096">
                    <a:noFill/>
                  </a:rPr>
                  <a:t> </a:t>
                </a:r>
              </a:p>
            </p:txBody>
          </p:sp>
        </mc:Fallback>
      </mc:AlternateContent>
      <p:sp>
        <p:nvSpPr>
          <p:cNvPr id="19" name="Rectangle: Rounded Corners 18">
            <a:extLst>
              <a:ext uri="{FF2B5EF4-FFF2-40B4-BE49-F238E27FC236}">
                <a16:creationId xmlns:a16="http://schemas.microsoft.com/office/drawing/2014/main" id="{A25C77D3-0413-31E7-CBA3-D7499FD21EDF}"/>
              </a:ext>
            </a:extLst>
          </p:cNvPr>
          <p:cNvSpPr/>
          <p:nvPr/>
        </p:nvSpPr>
        <p:spPr>
          <a:xfrm>
            <a:off x="7846185" y="4345532"/>
            <a:ext cx="714286"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66A81F6F-3B87-E464-854F-249577D9AA6B}"/>
                  </a:ext>
                </a:extLst>
              </p:cNvPr>
              <p:cNvSpPr txBox="1"/>
              <p:nvPr/>
            </p:nvSpPr>
            <p:spPr>
              <a:xfrm>
                <a:off x="7805545" y="4348240"/>
                <a:ext cx="79302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𝑡</m:t>
                          </m:r>
                        </m:e>
                        <m:sub>
                          <m:r>
                            <a:rPr lang="en-GB" b="0" i="1" noProof="0" smtClean="0">
                              <a:latin typeface="Cambria Math" panose="02040503050406030204" pitchFamily="18" charset="0"/>
                            </a:rPr>
                            <m:t>2</m:t>
                          </m:r>
                        </m:sub>
                      </m:sSub>
                      <m:r>
                        <a:rPr lang="en-GB" b="0" i="1" noProof="0" smtClean="0">
                          <a:latin typeface="Cambria Math" panose="02040503050406030204" pitchFamily="18" charset="0"/>
                        </a:rPr>
                        <m:t>)</m:t>
                      </m:r>
                    </m:oMath>
                  </m:oMathPara>
                </a14:m>
                <a:endParaRPr lang="en-GB" noProof="0" dirty="0"/>
              </a:p>
            </p:txBody>
          </p:sp>
        </mc:Choice>
        <mc:Fallback xmlns="">
          <p:sp>
            <p:nvSpPr>
              <p:cNvPr id="20" name="TextBox 19">
                <a:extLst>
                  <a:ext uri="{FF2B5EF4-FFF2-40B4-BE49-F238E27FC236}">
                    <a16:creationId xmlns:a16="http://schemas.microsoft.com/office/drawing/2014/main" id="{66A81F6F-3B87-E464-854F-249577D9AA6B}"/>
                  </a:ext>
                </a:extLst>
              </p:cNvPr>
              <p:cNvSpPr txBox="1">
                <a:spLocks noRot="1" noChangeAspect="1" noMove="1" noResize="1" noEditPoints="1" noAdjustHandles="1" noChangeArrowheads="1" noChangeShapeType="1" noTextEdit="1"/>
              </p:cNvSpPr>
              <p:nvPr/>
            </p:nvSpPr>
            <p:spPr>
              <a:xfrm>
                <a:off x="7805545" y="4348240"/>
                <a:ext cx="793026" cy="369332"/>
              </a:xfrm>
              <a:prstGeom prst="rect">
                <a:avLst/>
              </a:prstGeom>
              <a:blipFill>
                <a:blip r:embed="rId13"/>
                <a:stretch>
                  <a:fillRect r="-6107" b="-14754"/>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7539957E-9D47-A531-92D7-910C8E573093}"/>
                  </a:ext>
                </a:extLst>
              </p:cNvPr>
              <p:cNvSpPr txBox="1"/>
              <p:nvPr/>
            </p:nvSpPr>
            <p:spPr>
              <a:xfrm>
                <a:off x="8649639" y="4346714"/>
                <a:ext cx="38173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ea typeface="Cambria Math" panose="02040503050406030204" pitchFamily="18" charset="0"/>
                        </a:rPr>
                        <m:t>⋯</m:t>
                      </m:r>
                    </m:oMath>
                  </m:oMathPara>
                </a14:m>
                <a:endParaRPr lang="en-GB" noProof="0" dirty="0"/>
              </a:p>
            </p:txBody>
          </p:sp>
        </mc:Choice>
        <mc:Fallback xmlns="">
          <p:sp>
            <p:nvSpPr>
              <p:cNvPr id="21" name="TextBox 20">
                <a:extLst>
                  <a:ext uri="{FF2B5EF4-FFF2-40B4-BE49-F238E27FC236}">
                    <a16:creationId xmlns:a16="http://schemas.microsoft.com/office/drawing/2014/main" id="{7539957E-9D47-A531-92D7-910C8E573093}"/>
                  </a:ext>
                </a:extLst>
              </p:cNvPr>
              <p:cNvSpPr txBox="1">
                <a:spLocks noRot="1" noChangeAspect="1" noMove="1" noResize="1" noEditPoints="1" noAdjustHandles="1" noChangeArrowheads="1" noChangeShapeType="1" noTextEdit="1"/>
              </p:cNvSpPr>
              <p:nvPr/>
            </p:nvSpPr>
            <p:spPr>
              <a:xfrm>
                <a:off x="8649639" y="4346714"/>
                <a:ext cx="381730" cy="369332"/>
              </a:xfrm>
              <a:prstGeom prst="rect">
                <a:avLst/>
              </a:prstGeom>
              <a:blipFill>
                <a:blip r:embed="rId14"/>
                <a:stretch>
                  <a:fillRect/>
                </a:stretch>
              </a:blipFill>
            </p:spPr>
            <p:txBody>
              <a:bodyPr/>
              <a:lstStyle/>
              <a:p>
                <a:r>
                  <a:rPr lang="LID4096">
                    <a:noFill/>
                  </a:rPr>
                  <a:t> </a:t>
                </a:r>
              </a:p>
            </p:txBody>
          </p:sp>
        </mc:Fallback>
      </mc:AlternateContent>
      <p:sp>
        <p:nvSpPr>
          <p:cNvPr id="22" name="Rectangle: Rounded Corners 21">
            <a:extLst>
              <a:ext uri="{FF2B5EF4-FFF2-40B4-BE49-F238E27FC236}">
                <a16:creationId xmlns:a16="http://schemas.microsoft.com/office/drawing/2014/main" id="{DD99359D-B527-4D8E-0A60-ED4BA664E192}"/>
              </a:ext>
            </a:extLst>
          </p:cNvPr>
          <p:cNvSpPr/>
          <p:nvPr/>
        </p:nvSpPr>
        <p:spPr>
          <a:xfrm>
            <a:off x="9355445" y="4321998"/>
            <a:ext cx="714286"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D540C51B-7ACF-796F-4259-B2715535B7D4}"/>
                  </a:ext>
                </a:extLst>
              </p:cNvPr>
              <p:cNvSpPr txBox="1"/>
              <p:nvPr/>
            </p:nvSpPr>
            <p:spPr>
              <a:xfrm>
                <a:off x="9314805" y="4324706"/>
                <a:ext cx="79302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𝑡</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oMath>
                  </m:oMathPara>
                </a14:m>
                <a:endParaRPr lang="en-GB" noProof="0" dirty="0"/>
              </a:p>
            </p:txBody>
          </p:sp>
        </mc:Choice>
        <mc:Fallback xmlns="">
          <p:sp>
            <p:nvSpPr>
              <p:cNvPr id="24" name="TextBox 23">
                <a:extLst>
                  <a:ext uri="{FF2B5EF4-FFF2-40B4-BE49-F238E27FC236}">
                    <a16:creationId xmlns:a16="http://schemas.microsoft.com/office/drawing/2014/main" id="{D540C51B-7ACF-796F-4259-B2715535B7D4}"/>
                  </a:ext>
                </a:extLst>
              </p:cNvPr>
              <p:cNvSpPr txBox="1">
                <a:spLocks noRot="1" noChangeAspect="1" noMove="1" noResize="1" noEditPoints="1" noAdjustHandles="1" noChangeArrowheads="1" noChangeShapeType="1" noTextEdit="1"/>
              </p:cNvSpPr>
              <p:nvPr/>
            </p:nvSpPr>
            <p:spPr>
              <a:xfrm>
                <a:off x="9314805" y="4324706"/>
                <a:ext cx="793026" cy="369332"/>
              </a:xfrm>
              <a:prstGeom prst="rect">
                <a:avLst/>
              </a:prstGeom>
              <a:blipFill>
                <a:blip r:embed="rId15"/>
                <a:stretch>
                  <a:fillRect r="-6923" b="-14754"/>
                </a:stretch>
              </a:blipFill>
            </p:spPr>
            <p:txBody>
              <a:bodyPr/>
              <a:lstStyle/>
              <a:p>
                <a:r>
                  <a:rPr lang="LID4096">
                    <a:noFill/>
                  </a:rPr>
                  <a:t> </a:t>
                </a:r>
              </a:p>
            </p:txBody>
          </p:sp>
        </mc:Fallback>
      </mc:AlternateContent>
      <p:sp>
        <p:nvSpPr>
          <p:cNvPr id="25" name="Rectangle: Rounded Corners 24">
            <a:extLst>
              <a:ext uri="{FF2B5EF4-FFF2-40B4-BE49-F238E27FC236}">
                <a16:creationId xmlns:a16="http://schemas.microsoft.com/office/drawing/2014/main" id="{45DC0204-AA13-7C66-EABD-672C9DCF3F09}"/>
              </a:ext>
            </a:extLst>
          </p:cNvPr>
          <p:cNvSpPr/>
          <p:nvPr/>
        </p:nvSpPr>
        <p:spPr>
          <a:xfrm>
            <a:off x="10162158" y="4323524"/>
            <a:ext cx="714286"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E7331C7C-91C4-5F43-7E5A-9B608B03665C}"/>
                  </a:ext>
                </a:extLst>
              </p:cNvPr>
              <p:cNvSpPr txBox="1"/>
              <p:nvPr/>
            </p:nvSpPr>
            <p:spPr>
              <a:xfrm>
                <a:off x="10121518" y="4326232"/>
                <a:ext cx="79302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𝑡</m:t>
                          </m:r>
                        </m:e>
                        <m:sub>
                          <m:r>
                            <a:rPr lang="en-GB" b="0" i="1" noProof="0" smtClean="0">
                              <a:latin typeface="Cambria Math" panose="02040503050406030204" pitchFamily="18" charset="0"/>
                            </a:rPr>
                            <m:t>1</m:t>
                          </m:r>
                        </m:sub>
                      </m:sSub>
                      <m:r>
                        <a:rPr lang="en-GB" b="0" i="1" noProof="0" smtClean="0">
                          <a:latin typeface="Cambria Math" panose="02040503050406030204" pitchFamily="18" charset="0"/>
                        </a:rPr>
                        <m:t>)</m:t>
                      </m:r>
                    </m:oMath>
                  </m:oMathPara>
                </a14:m>
                <a:endParaRPr lang="en-GB" noProof="0" dirty="0"/>
              </a:p>
            </p:txBody>
          </p:sp>
        </mc:Choice>
        <mc:Fallback xmlns="">
          <p:sp>
            <p:nvSpPr>
              <p:cNvPr id="27" name="TextBox 26">
                <a:extLst>
                  <a:ext uri="{FF2B5EF4-FFF2-40B4-BE49-F238E27FC236}">
                    <a16:creationId xmlns:a16="http://schemas.microsoft.com/office/drawing/2014/main" id="{E7331C7C-91C4-5F43-7E5A-9B608B03665C}"/>
                  </a:ext>
                </a:extLst>
              </p:cNvPr>
              <p:cNvSpPr txBox="1">
                <a:spLocks noRot="1" noChangeAspect="1" noMove="1" noResize="1" noEditPoints="1" noAdjustHandles="1" noChangeArrowheads="1" noChangeShapeType="1" noTextEdit="1"/>
              </p:cNvSpPr>
              <p:nvPr/>
            </p:nvSpPr>
            <p:spPr>
              <a:xfrm>
                <a:off x="10121518" y="4326232"/>
                <a:ext cx="793026" cy="369332"/>
              </a:xfrm>
              <a:prstGeom prst="rect">
                <a:avLst/>
              </a:prstGeom>
              <a:blipFill>
                <a:blip r:embed="rId16"/>
                <a:stretch>
                  <a:fillRect r="-6923" b="-15000"/>
                </a:stretch>
              </a:blipFill>
            </p:spPr>
            <p:txBody>
              <a:bodyPr/>
              <a:lstStyle/>
              <a:p>
                <a:r>
                  <a:rPr lang="LID4096">
                    <a:noFill/>
                  </a:rPr>
                  <a:t> </a:t>
                </a:r>
              </a:p>
            </p:txBody>
          </p:sp>
        </mc:Fallback>
      </mc:AlternateContent>
      <p:sp>
        <p:nvSpPr>
          <p:cNvPr id="28" name="Rectangle: Rounded Corners 27">
            <a:extLst>
              <a:ext uri="{FF2B5EF4-FFF2-40B4-BE49-F238E27FC236}">
                <a16:creationId xmlns:a16="http://schemas.microsoft.com/office/drawing/2014/main" id="{AD4D1E4C-F8E1-0BC4-C504-59F5D718EBBC}"/>
              </a:ext>
            </a:extLst>
          </p:cNvPr>
          <p:cNvSpPr/>
          <p:nvPr/>
        </p:nvSpPr>
        <p:spPr>
          <a:xfrm>
            <a:off x="10927512" y="4323524"/>
            <a:ext cx="714286"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07BFA60E-0530-BD4A-D542-EBC4CD87B6E6}"/>
                  </a:ext>
                </a:extLst>
              </p:cNvPr>
              <p:cNvSpPr txBox="1"/>
              <p:nvPr/>
            </p:nvSpPr>
            <p:spPr>
              <a:xfrm>
                <a:off x="10886872" y="4326232"/>
                <a:ext cx="79302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𝑡</m:t>
                          </m:r>
                        </m:e>
                        <m:sub>
                          <m:r>
                            <a:rPr lang="en-GB" b="0" i="1" noProof="0" smtClean="0">
                              <a:latin typeface="Cambria Math" panose="02040503050406030204" pitchFamily="18" charset="0"/>
                            </a:rPr>
                            <m:t>2</m:t>
                          </m:r>
                        </m:sub>
                      </m:sSub>
                      <m:r>
                        <a:rPr lang="en-GB" b="0" i="1" noProof="0" smtClean="0">
                          <a:latin typeface="Cambria Math" panose="02040503050406030204" pitchFamily="18" charset="0"/>
                        </a:rPr>
                        <m:t>)</m:t>
                      </m:r>
                    </m:oMath>
                  </m:oMathPara>
                </a14:m>
                <a:endParaRPr lang="en-GB" noProof="0" dirty="0"/>
              </a:p>
            </p:txBody>
          </p:sp>
        </mc:Choice>
        <mc:Fallback xmlns="">
          <p:sp>
            <p:nvSpPr>
              <p:cNvPr id="30" name="TextBox 29">
                <a:extLst>
                  <a:ext uri="{FF2B5EF4-FFF2-40B4-BE49-F238E27FC236}">
                    <a16:creationId xmlns:a16="http://schemas.microsoft.com/office/drawing/2014/main" id="{07BFA60E-0530-BD4A-D542-EBC4CD87B6E6}"/>
                  </a:ext>
                </a:extLst>
              </p:cNvPr>
              <p:cNvSpPr txBox="1">
                <a:spLocks noRot="1" noChangeAspect="1" noMove="1" noResize="1" noEditPoints="1" noAdjustHandles="1" noChangeArrowheads="1" noChangeShapeType="1" noTextEdit="1"/>
              </p:cNvSpPr>
              <p:nvPr/>
            </p:nvSpPr>
            <p:spPr>
              <a:xfrm>
                <a:off x="10886872" y="4326232"/>
                <a:ext cx="793026" cy="369332"/>
              </a:xfrm>
              <a:prstGeom prst="rect">
                <a:avLst/>
              </a:prstGeom>
              <a:blipFill>
                <a:blip r:embed="rId17"/>
                <a:stretch>
                  <a:fillRect r="-6923" b="-15000"/>
                </a:stretch>
              </a:blipFill>
            </p:spPr>
            <p:txBody>
              <a:bodyPr/>
              <a:lstStyle/>
              <a:p>
                <a:r>
                  <a:rPr lang="LID4096">
                    <a:noFill/>
                  </a:rPr>
                  <a:t> </a:t>
                </a:r>
              </a:p>
            </p:txBody>
          </p:sp>
        </mc:Fallback>
      </mc:AlternateContent>
      <p:cxnSp>
        <p:nvCxnSpPr>
          <p:cNvPr id="31" name="Straight Arrow Connector 30">
            <a:extLst>
              <a:ext uri="{FF2B5EF4-FFF2-40B4-BE49-F238E27FC236}">
                <a16:creationId xmlns:a16="http://schemas.microsoft.com/office/drawing/2014/main" id="{42072952-6E2D-6FA6-A74C-95C1950929BA}"/>
              </a:ext>
            </a:extLst>
          </p:cNvPr>
          <p:cNvCxnSpPr>
            <a:cxnSpLocks/>
          </p:cNvCxnSpPr>
          <p:nvPr/>
        </p:nvCxnSpPr>
        <p:spPr>
          <a:xfrm>
            <a:off x="6274118" y="4098714"/>
            <a:ext cx="3081327" cy="0"/>
          </a:xfrm>
          <a:prstGeom prst="straightConnector1">
            <a:avLst/>
          </a:prstGeom>
          <a:ln w="19050">
            <a:headEnd type="triangle" w="lg" len="lg"/>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03C31AC4-BFB6-2715-2AA6-62D54D0B7EB9}"/>
                  </a:ext>
                </a:extLst>
              </p:cNvPr>
              <p:cNvSpPr txBox="1"/>
              <p:nvPr/>
            </p:nvSpPr>
            <p:spPr>
              <a:xfrm>
                <a:off x="7295511" y="3663724"/>
                <a:ext cx="1101348" cy="39401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0"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𝑇</m:t>
                          </m:r>
                        </m:e>
                        <m:sub>
                          <m:r>
                            <m:rPr>
                              <m:sty m:val="p"/>
                            </m:rPr>
                            <a:rPr lang="en-GB" b="0" i="0" noProof="0" smtClean="0">
                              <a:latin typeface="Cambria Math" panose="02040503050406030204" pitchFamily="18" charset="0"/>
                              <a:ea typeface="Cambria Math" panose="02040503050406030204" pitchFamily="18" charset="0"/>
                            </a:rPr>
                            <m:t>upd</m:t>
                          </m:r>
                        </m:sub>
                      </m:sSub>
                    </m:oMath>
                  </m:oMathPara>
                </a14:m>
                <a:endParaRPr lang="en-GB" noProof="0" dirty="0"/>
              </a:p>
            </p:txBody>
          </p:sp>
        </mc:Choice>
        <mc:Fallback xmlns="">
          <p:sp>
            <p:nvSpPr>
              <p:cNvPr id="32" name="TextBox 31">
                <a:extLst>
                  <a:ext uri="{FF2B5EF4-FFF2-40B4-BE49-F238E27FC236}">
                    <a16:creationId xmlns:a16="http://schemas.microsoft.com/office/drawing/2014/main" id="{03C31AC4-BFB6-2715-2AA6-62D54D0B7EB9}"/>
                  </a:ext>
                </a:extLst>
              </p:cNvPr>
              <p:cNvSpPr txBox="1">
                <a:spLocks noRot="1" noChangeAspect="1" noMove="1" noResize="1" noEditPoints="1" noAdjustHandles="1" noChangeArrowheads="1" noChangeShapeType="1" noTextEdit="1"/>
              </p:cNvSpPr>
              <p:nvPr/>
            </p:nvSpPr>
            <p:spPr>
              <a:xfrm>
                <a:off x="7295511" y="3663724"/>
                <a:ext cx="1101348" cy="394019"/>
              </a:xfrm>
              <a:prstGeom prst="rect">
                <a:avLst/>
              </a:prstGeom>
              <a:blipFill>
                <a:blip r:embed="rId18"/>
                <a:stretch>
                  <a:fillRect b="-9231"/>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15F68044-6BC7-A4FC-007B-F9B35763CDA7}"/>
                  </a:ext>
                </a:extLst>
              </p:cNvPr>
              <p:cNvSpPr txBox="1"/>
              <p:nvPr/>
            </p:nvSpPr>
            <p:spPr>
              <a:xfrm>
                <a:off x="3061816" y="675569"/>
                <a:ext cx="97328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rPr>
                        <m:t>(</m:t>
                      </m:r>
                      <m:r>
                        <a:rPr lang="en-GB" b="0" i="1" noProof="0" smtClean="0">
                          <a:latin typeface="Cambria Math" panose="02040503050406030204" pitchFamily="18" charset="0"/>
                        </a:rPr>
                        <m:t>𝐿</m:t>
                      </m:r>
                      <m:r>
                        <a:rPr lang="en-GB" b="0" i="1" noProof="0" smtClean="0">
                          <a:latin typeface="Cambria Math" panose="02040503050406030204" pitchFamily="18" charset="0"/>
                        </a:rPr>
                        <m:t>+1)</m:t>
                      </m:r>
                    </m:oMath>
                  </m:oMathPara>
                </a14:m>
                <a:endParaRPr lang="en-GB" noProof="0" dirty="0"/>
              </a:p>
            </p:txBody>
          </p:sp>
        </mc:Choice>
        <mc:Fallback xmlns="">
          <p:sp>
            <p:nvSpPr>
              <p:cNvPr id="33" name="TextBox 32">
                <a:extLst>
                  <a:ext uri="{FF2B5EF4-FFF2-40B4-BE49-F238E27FC236}">
                    <a16:creationId xmlns:a16="http://schemas.microsoft.com/office/drawing/2014/main" id="{15F68044-6BC7-A4FC-007B-F9B35763CDA7}"/>
                  </a:ext>
                </a:extLst>
              </p:cNvPr>
              <p:cNvSpPr txBox="1">
                <a:spLocks noRot="1" noChangeAspect="1" noMove="1" noResize="1" noEditPoints="1" noAdjustHandles="1" noChangeArrowheads="1" noChangeShapeType="1" noTextEdit="1"/>
              </p:cNvSpPr>
              <p:nvPr/>
            </p:nvSpPr>
            <p:spPr>
              <a:xfrm>
                <a:off x="3061816" y="675569"/>
                <a:ext cx="973280" cy="369332"/>
              </a:xfrm>
              <a:prstGeom prst="rect">
                <a:avLst/>
              </a:prstGeom>
              <a:blipFill>
                <a:blip r:embed="rId19"/>
                <a:stretch>
                  <a:fillRect b="-15000"/>
                </a:stretch>
              </a:blipFill>
            </p:spPr>
            <p:txBody>
              <a:bodyPr/>
              <a:lstStyle/>
              <a:p>
                <a:r>
                  <a:rPr lang="LID4096">
                    <a:noFill/>
                  </a:rPr>
                  <a:t> </a:t>
                </a:r>
              </a:p>
            </p:txBody>
          </p:sp>
        </mc:Fallback>
      </mc:AlternateContent>
      <p:cxnSp>
        <p:nvCxnSpPr>
          <p:cNvPr id="34" name="Straight Arrow Connector 33">
            <a:extLst>
              <a:ext uri="{FF2B5EF4-FFF2-40B4-BE49-F238E27FC236}">
                <a16:creationId xmlns:a16="http://schemas.microsoft.com/office/drawing/2014/main" id="{37F26BB6-1530-7319-0DB3-DA019C391E72}"/>
              </a:ext>
            </a:extLst>
          </p:cNvPr>
          <p:cNvCxnSpPr>
            <a:cxnSpLocks/>
          </p:cNvCxnSpPr>
          <p:nvPr/>
        </p:nvCxnSpPr>
        <p:spPr>
          <a:xfrm>
            <a:off x="3232174" y="1061819"/>
            <a:ext cx="478518" cy="37509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17406CBE-4C40-AF65-C4EC-1E751B85B627}"/>
                  </a:ext>
                </a:extLst>
              </p:cNvPr>
              <p:cNvSpPr txBox="1"/>
              <p:nvPr/>
            </p:nvSpPr>
            <p:spPr>
              <a:xfrm>
                <a:off x="3037638" y="3139268"/>
                <a:ext cx="54585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i="1" noProof="0" smtClean="0">
                              <a:latin typeface="Cambria Math" panose="02040503050406030204" pitchFamily="18" charset="0"/>
                            </a:rPr>
                          </m:ctrlPr>
                        </m:sSubPr>
                        <m:e>
                          <m:r>
                            <a:rPr lang="en-GB" b="0" i="1" noProof="0" smtClean="0">
                              <a:latin typeface="Cambria Math" panose="02040503050406030204" pitchFamily="18" charset="0"/>
                            </a:rPr>
                            <m:t>𝑀</m:t>
                          </m:r>
                        </m:e>
                        <m:sub>
                          <m:r>
                            <a:rPr lang="en-GB" b="0" i="1" noProof="0" smtClean="0">
                              <a:latin typeface="Cambria Math" panose="02040503050406030204" pitchFamily="18" charset="0"/>
                            </a:rPr>
                            <m:t>𝑥</m:t>
                          </m:r>
                        </m:sub>
                      </m:sSub>
                    </m:oMath>
                  </m:oMathPara>
                </a14:m>
                <a:endParaRPr lang="en-GB" noProof="0" dirty="0"/>
              </a:p>
            </p:txBody>
          </p:sp>
        </mc:Choice>
        <mc:Fallback xmlns="">
          <p:sp>
            <p:nvSpPr>
              <p:cNvPr id="35" name="TextBox 34">
                <a:extLst>
                  <a:ext uri="{FF2B5EF4-FFF2-40B4-BE49-F238E27FC236}">
                    <a16:creationId xmlns:a16="http://schemas.microsoft.com/office/drawing/2014/main" id="{17406CBE-4C40-AF65-C4EC-1E751B85B627}"/>
                  </a:ext>
                </a:extLst>
              </p:cNvPr>
              <p:cNvSpPr txBox="1">
                <a:spLocks noRot="1" noChangeAspect="1" noMove="1" noResize="1" noEditPoints="1" noAdjustHandles="1" noChangeArrowheads="1" noChangeShapeType="1" noTextEdit="1"/>
              </p:cNvSpPr>
              <p:nvPr/>
            </p:nvSpPr>
            <p:spPr>
              <a:xfrm>
                <a:off x="3037638" y="3139268"/>
                <a:ext cx="545855" cy="369332"/>
              </a:xfrm>
              <a:prstGeom prst="rect">
                <a:avLst/>
              </a:prstGeom>
              <a:blipFill>
                <a:blip r:embed="rId20"/>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B402F39A-E6B5-394E-4CF5-6C7CA1021D1B}"/>
                  </a:ext>
                </a:extLst>
              </p:cNvPr>
              <p:cNvSpPr txBox="1"/>
              <p:nvPr/>
            </p:nvSpPr>
            <p:spPr>
              <a:xfrm>
                <a:off x="3503624" y="1675573"/>
                <a:ext cx="553485" cy="39126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i="1" noProof="0" smtClean="0">
                              <a:latin typeface="Cambria Math" panose="02040503050406030204" pitchFamily="18" charset="0"/>
                            </a:rPr>
                          </m:ctrlPr>
                        </m:sSubPr>
                        <m:e>
                          <m:r>
                            <a:rPr lang="en-GB" b="0" i="1" noProof="0" smtClean="0">
                              <a:latin typeface="Cambria Math" panose="02040503050406030204" pitchFamily="18" charset="0"/>
                            </a:rPr>
                            <m:t>𝑀</m:t>
                          </m:r>
                        </m:e>
                        <m:sub>
                          <m:r>
                            <a:rPr lang="en-GB" b="0" i="1" noProof="0" smtClean="0">
                              <a:latin typeface="Cambria Math" panose="02040503050406030204" pitchFamily="18" charset="0"/>
                            </a:rPr>
                            <m:t>𝑦</m:t>
                          </m:r>
                        </m:sub>
                      </m:sSub>
                    </m:oMath>
                  </m:oMathPara>
                </a14:m>
                <a:endParaRPr lang="en-GB" noProof="0" dirty="0"/>
              </a:p>
            </p:txBody>
          </p:sp>
        </mc:Choice>
        <mc:Fallback xmlns="">
          <p:sp>
            <p:nvSpPr>
              <p:cNvPr id="36" name="TextBox 35">
                <a:extLst>
                  <a:ext uri="{FF2B5EF4-FFF2-40B4-BE49-F238E27FC236}">
                    <a16:creationId xmlns:a16="http://schemas.microsoft.com/office/drawing/2014/main" id="{B402F39A-E6B5-394E-4CF5-6C7CA1021D1B}"/>
                  </a:ext>
                </a:extLst>
              </p:cNvPr>
              <p:cNvSpPr txBox="1">
                <a:spLocks noRot="1" noChangeAspect="1" noMove="1" noResize="1" noEditPoints="1" noAdjustHandles="1" noChangeArrowheads="1" noChangeShapeType="1" noTextEdit="1"/>
              </p:cNvSpPr>
              <p:nvPr/>
            </p:nvSpPr>
            <p:spPr>
              <a:xfrm>
                <a:off x="3503624" y="1675573"/>
                <a:ext cx="553485" cy="391261"/>
              </a:xfrm>
              <a:prstGeom prst="rect">
                <a:avLst/>
              </a:prstGeom>
              <a:blipFill>
                <a:blip r:embed="rId21"/>
                <a:stretch>
                  <a:fillRect b="-3125"/>
                </a:stretch>
              </a:blipFill>
            </p:spPr>
            <p:txBody>
              <a:bodyPr/>
              <a:lstStyle/>
              <a:p>
                <a:r>
                  <a:rPr lang="LID4096">
                    <a:noFill/>
                  </a:rPr>
                  <a:t> </a:t>
                </a:r>
              </a:p>
            </p:txBody>
          </p:sp>
        </mc:Fallback>
      </mc:AlternateContent>
      <p:sp>
        <p:nvSpPr>
          <p:cNvPr id="38" name="Right Brace 37">
            <a:extLst>
              <a:ext uri="{FF2B5EF4-FFF2-40B4-BE49-F238E27FC236}">
                <a16:creationId xmlns:a16="http://schemas.microsoft.com/office/drawing/2014/main" id="{157BD9CB-40B9-5A81-DDAA-7E562FAE058E}"/>
              </a:ext>
            </a:extLst>
          </p:cNvPr>
          <p:cNvSpPr/>
          <p:nvPr/>
        </p:nvSpPr>
        <p:spPr>
          <a:xfrm rot="5400000">
            <a:off x="2549228" y="2433544"/>
            <a:ext cx="165258" cy="1385244"/>
          </a:xfrm>
          <a:prstGeom prst="rightBrace">
            <a:avLst>
              <a:gd name="adj1" fmla="val 77396"/>
              <a:gd name="adj2" fmla="val 324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noProof="0" dirty="0"/>
          </a:p>
        </p:txBody>
      </p:sp>
      <p:sp>
        <p:nvSpPr>
          <p:cNvPr id="47" name="TextBox 46">
            <a:extLst>
              <a:ext uri="{FF2B5EF4-FFF2-40B4-BE49-F238E27FC236}">
                <a16:creationId xmlns:a16="http://schemas.microsoft.com/office/drawing/2014/main" id="{1D003235-5A76-89F8-293F-FDE405717C5E}"/>
              </a:ext>
            </a:extLst>
          </p:cNvPr>
          <p:cNvSpPr txBox="1"/>
          <p:nvPr/>
        </p:nvSpPr>
        <p:spPr>
          <a:xfrm>
            <a:off x="8656090" y="1758784"/>
            <a:ext cx="2103344" cy="338554"/>
          </a:xfrm>
          <a:prstGeom prst="rect">
            <a:avLst/>
          </a:prstGeom>
          <a:noFill/>
        </p:spPr>
        <p:txBody>
          <a:bodyPr wrap="square" rtlCol="0">
            <a:spAutoFit/>
          </a:bodyPr>
          <a:lstStyle/>
          <a:p>
            <a:r>
              <a:rPr lang="en-GB" sz="1600" noProof="0" dirty="0"/>
              <a:t>Energy consumption</a:t>
            </a:r>
          </a:p>
        </p:txBody>
      </p:sp>
      <p:sp>
        <p:nvSpPr>
          <p:cNvPr id="113" name="Rectangle 112">
            <a:extLst>
              <a:ext uri="{FF2B5EF4-FFF2-40B4-BE49-F238E27FC236}">
                <a16:creationId xmlns:a16="http://schemas.microsoft.com/office/drawing/2014/main" id="{CBC1DC9F-3622-E723-030D-52D5F09F609B}"/>
              </a:ext>
            </a:extLst>
          </p:cNvPr>
          <p:cNvSpPr/>
          <p:nvPr/>
        </p:nvSpPr>
        <p:spPr>
          <a:xfrm>
            <a:off x="8656089" y="1758784"/>
            <a:ext cx="3332709" cy="816894"/>
          </a:xfrm>
          <a:prstGeom prst="rect">
            <a:avLst/>
          </a:prstGeom>
          <a:noFill/>
          <a:ln w="127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115" name="TextBox 19">
                <a:extLst>
                  <a:ext uri="{FF2B5EF4-FFF2-40B4-BE49-F238E27FC236}">
                    <a16:creationId xmlns:a16="http://schemas.microsoft.com/office/drawing/2014/main" id="{2F66D71A-D78F-2FC7-A5BF-E6DA426422FA}"/>
                  </a:ext>
                </a:extLst>
              </p:cNvPr>
              <p:cNvSpPr txBox="1"/>
              <p:nvPr/>
            </p:nvSpPr>
            <p:spPr>
              <a:xfrm>
                <a:off x="8650284" y="2113311"/>
                <a:ext cx="3452680" cy="498315"/>
              </a:xfrm>
              <a:prstGeom prst="rect">
                <a:avLst/>
              </a:prstGeom>
            </p:spPr>
            <p:txBody>
              <a:bodyPr/>
              <a:lstStyle/>
              <a:p>
                <a:pPr/>
                <a14:m>
                  <m:oMathPara xmlns:m="http://schemas.openxmlformats.org/officeDocument/2006/math">
                    <m:oMathParaPr>
                      <m:jc m:val="left"/>
                    </m:oMathParaPr>
                    <m:oMath xmlns:m="http://schemas.openxmlformats.org/officeDocument/2006/math">
                      <m:r>
                        <a:rPr lang="en-GB" noProof="0" smtClean="0">
                          <a:latin typeface="Cambria Math" panose="02040503050406030204" pitchFamily="18" charset="0"/>
                        </a:rPr>
                        <m:t>𝐸</m:t>
                      </m:r>
                      <m:r>
                        <a:rPr lang="en-GB" noProof="0" smtClean="0">
                          <a:latin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𝐸</m:t>
                          </m:r>
                        </m:e>
                        <m:sub>
                          <m:r>
                            <m:rPr>
                              <m:sty m:val="p"/>
                            </m:rPr>
                            <a:rPr lang="en-GB" noProof="0" smtClean="0">
                              <a:latin typeface="Cambria Math" panose="02040503050406030204" pitchFamily="18" charset="0"/>
                              <a:ea typeface="Cambria Math" panose="02040503050406030204" pitchFamily="18" charset="0"/>
                            </a:rPr>
                            <m:t>MU</m:t>
                          </m:r>
                        </m:sub>
                      </m:sSub>
                      <m:d>
                        <m:dPr>
                          <m:ctrlPr>
                            <a:rPr lang="en-GB" i="1" noProof="0" smtClean="0">
                              <a:latin typeface="Cambria Math" panose="02040503050406030204" pitchFamily="18" charset="0"/>
                              <a:ea typeface="Cambria Math" panose="02040503050406030204" pitchFamily="18" charset="0"/>
                            </a:rPr>
                          </m:ctrlPr>
                        </m:dPr>
                        <m:e>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𝑇</m:t>
                              </m:r>
                            </m:e>
                            <m:sub>
                              <m:r>
                                <m:rPr>
                                  <m:sty m:val="p"/>
                                </m:rPr>
                                <a:rPr lang="en-GB" noProof="0" smtClean="0">
                                  <a:latin typeface="Cambria Math" panose="02040503050406030204" pitchFamily="18" charset="0"/>
                                  <a:ea typeface="Cambria Math" panose="02040503050406030204" pitchFamily="18" charset="0"/>
                                </a:rPr>
                                <m:t>upd</m:t>
                              </m:r>
                            </m:sub>
                          </m:sSub>
                        </m:e>
                      </m:d>
                      <m:r>
                        <a:rPr lang="en-GB" b="0"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𝐸</m:t>
                          </m:r>
                        </m:e>
                        <m:sub>
                          <m:r>
                            <m:rPr>
                              <m:sty m:val="p"/>
                            </m:rPr>
                            <a:rPr lang="en-GB" noProof="0" smtClean="0">
                              <a:latin typeface="Cambria Math" panose="02040503050406030204" pitchFamily="18" charset="0"/>
                            </a:rPr>
                            <m:t>SIM</m:t>
                          </m:r>
                        </m:sub>
                      </m:sSub>
                      <m:r>
                        <a:rPr lang="en-GB" i="1" noProof="0" smtClean="0">
                          <a:latin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𝑇</m:t>
                          </m:r>
                        </m:e>
                        <m:sub>
                          <m:r>
                            <m:rPr>
                              <m:sty m:val="p"/>
                            </m:rPr>
                            <a:rPr lang="en-GB" noProof="0" smtClean="0">
                              <a:latin typeface="Cambria Math" panose="02040503050406030204" pitchFamily="18" charset="0"/>
                              <a:ea typeface="Cambria Math" panose="02040503050406030204" pitchFamily="18" charset="0"/>
                            </a:rPr>
                            <m:t>upd</m:t>
                          </m:r>
                        </m:sub>
                      </m:sSub>
                      <m:r>
                        <a:rPr lang="en-GB"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𝑁</m:t>
                          </m:r>
                        </m:e>
                        <m:sub>
                          <m:r>
                            <m:rPr>
                              <m:sty m:val="p"/>
                            </m:rPr>
                            <a:rPr lang="en-GB" noProof="0" smtClean="0">
                              <a:latin typeface="Cambria Math" panose="02040503050406030204" pitchFamily="18" charset="0"/>
                              <a:ea typeface="Cambria Math" panose="02040503050406030204" pitchFamily="18" charset="0"/>
                            </a:rPr>
                            <m:t>p</m:t>
                          </m:r>
                        </m:sub>
                      </m:sSub>
                      <m:r>
                        <a:rPr lang="en-GB" i="1" noProof="0" smtClean="0">
                          <a:latin typeface="Cambria Math" panose="02040503050406030204" pitchFamily="18" charset="0"/>
                        </a:rPr>
                        <m:t>)</m:t>
                      </m:r>
                    </m:oMath>
                  </m:oMathPara>
                </a14:m>
                <a:endParaRPr lang="en-GB" noProof="0" dirty="0"/>
              </a:p>
            </p:txBody>
          </p:sp>
        </mc:Choice>
        <mc:Fallback xmlns="">
          <p:sp>
            <p:nvSpPr>
              <p:cNvPr id="115" name="TextBox 19">
                <a:extLst>
                  <a:ext uri="{FF2B5EF4-FFF2-40B4-BE49-F238E27FC236}">
                    <a16:creationId xmlns:a16="http://schemas.microsoft.com/office/drawing/2014/main" id="{2F66D71A-D78F-2FC7-A5BF-E6DA426422FA}"/>
                  </a:ext>
                </a:extLst>
              </p:cNvPr>
              <p:cNvSpPr txBox="1">
                <a:spLocks noRot="1" noChangeAspect="1" noMove="1" noResize="1" noEditPoints="1" noAdjustHandles="1" noChangeArrowheads="1" noChangeShapeType="1" noTextEdit="1"/>
              </p:cNvSpPr>
              <p:nvPr/>
            </p:nvSpPr>
            <p:spPr>
              <a:xfrm>
                <a:off x="8650284" y="2113311"/>
                <a:ext cx="3452680" cy="498315"/>
              </a:xfrm>
              <a:prstGeom prst="rect">
                <a:avLst/>
              </a:prstGeom>
              <a:blipFill>
                <a:blip r:embed="rId22"/>
                <a:stretch>
                  <a:fillRect/>
                </a:stretch>
              </a:blipFill>
            </p:spPr>
            <p:txBody>
              <a:bodyPr/>
              <a:lstStyle/>
              <a:p>
                <a:r>
                  <a:rPr lang="LID4096">
                    <a:noFill/>
                  </a:rPr>
                  <a:t> </a:t>
                </a:r>
              </a:p>
            </p:txBody>
          </p:sp>
        </mc:Fallback>
      </mc:AlternateContent>
    </p:spTree>
    <p:extLst>
      <p:ext uri="{BB962C8B-B14F-4D97-AF65-F5344CB8AC3E}">
        <p14:creationId xmlns:p14="http://schemas.microsoft.com/office/powerpoint/2010/main" val="31412178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500"/>
                                        <p:tgtEl>
                                          <p:spTgt spid="4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7"/>
                                        </p:tgtEl>
                                        <p:attrNameLst>
                                          <p:attrName>style.visibility</p:attrName>
                                        </p:attrNameLst>
                                      </p:cBhvr>
                                      <p:to>
                                        <p:strVal val="visible"/>
                                      </p:to>
                                    </p:set>
                                    <p:animEffect transition="in" filter="fade">
                                      <p:cBhvr>
                                        <p:cTn id="10" dur="500"/>
                                        <p:tgtEl>
                                          <p:spTgt spid="4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3"/>
                                        </p:tgtEl>
                                        <p:attrNameLst>
                                          <p:attrName>style.visibility</p:attrName>
                                        </p:attrNameLst>
                                      </p:cBhvr>
                                      <p:to>
                                        <p:strVal val="visible"/>
                                      </p:to>
                                    </p:set>
                                    <p:animEffect transition="in" filter="fade">
                                      <p:cBhvr>
                                        <p:cTn id="13" dur="500"/>
                                        <p:tgtEl>
                                          <p:spTgt spid="11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5"/>
                                        </p:tgtEl>
                                        <p:attrNameLst>
                                          <p:attrName>style.visibility</p:attrName>
                                        </p:attrNameLst>
                                      </p:cBhvr>
                                      <p:to>
                                        <p:strVal val="visible"/>
                                      </p:to>
                                    </p:set>
                                    <p:animEffect transition="in" filter="fade">
                                      <p:cBhvr>
                                        <p:cTn id="16" dur="500"/>
                                        <p:tgtEl>
                                          <p:spTgt spid="1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P spid="113" grpId="0" animBg="1"/>
      <p:bldP spid="115"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D3E179-A04F-3D83-CD14-6DFF10029FD9}"/>
            </a:ext>
          </a:extLst>
        </p:cNvPr>
        <p:cNvGrpSpPr/>
        <p:nvPr/>
      </p:nvGrpSpPr>
      <p:grpSpPr>
        <a:xfrm>
          <a:off x="0" y="0"/>
          <a:ext cx="0" cy="0"/>
          <a:chOff x="0" y="0"/>
          <a:chExt cx="0" cy="0"/>
        </a:xfrm>
      </p:grpSpPr>
      <p:graphicFrame>
        <p:nvGraphicFramePr>
          <p:cNvPr id="98" name="Table 97">
            <a:extLst>
              <a:ext uri="{FF2B5EF4-FFF2-40B4-BE49-F238E27FC236}">
                <a16:creationId xmlns:a16="http://schemas.microsoft.com/office/drawing/2014/main" id="{A1771B3C-74E8-A9D3-E397-B1B3F9482D51}"/>
              </a:ext>
            </a:extLst>
          </p:cNvPr>
          <p:cNvGraphicFramePr>
            <a:graphicFrameLocks noGrp="1"/>
          </p:cNvGraphicFramePr>
          <p:nvPr>
            <p:extLst>
              <p:ext uri="{D42A27DB-BD31-4B8C-83A1-F6EECF244321}">
                <p14:modId xmlns:p14="http://schemas.microsoft.com/office/powerpoint/2010/main" val="2213625393"/>
              </p:ext>
            </p:extLst>
          </p:nvPr>
        </p:nvGraphicFramePr>
        <p:xfrm>
          <a:off x="1727606" y="1129240"/>
          <a:ext cx="1457960" cy="1493520"/>
        </p:xfrm>
        <a:graphic>
          <a:graphicData uri="http://schemas.openxmlformats.org/drawingml/2006/table">
            <a:tbl>
              <a:tblPr>
                <a:tableStyleId>{2D5ABB26-0587-4C30-8999-92F81FD0307C}</a:tableStyleId>
              </a:tblPr>
              <a:tblGrid>
                <a:gridCol w="208280">
                  <a:extLst>
                    <a:ext uri="{9D8B030D-6E8A-4147-A177-3AD203B41FA5}">
                      <a16:colId xmlns:a16="http://schemas.microsoft.com/office/drawing/2014/main" val="2882580426"/>
                    </a:ext>
                  </a:extLst>
                </a:gridCol>
                <a:gridCol w="208280">
                  <a:extLst>
                    <a:ext uri="{9D8B030D-6E8A-4147-A177-3AD203B41FA5}">
                      <a16:colId xmlns:a16="http://schemas.microsoft.com/office/drawing/2014/main" val="443376264"/>
                    </a:ext>
                  </a:extLst>
                </a:gridCol>
                <a:gridCol w="208280">
                  <a:extLst>
                    <a:ext uri="{9D8B030D-6E8A-4147-A177-3AD203B41FA5}">
                      <a16:colId xmlns:a16="http://schemas.microsoft.com/office/drawing/2014/main" val="3105435960"/>
                    </a:ext>
                  </a:extLst>
                </a:gridCol>
                <a:gridCol w="208280">
                  <a:extLst>
                    <a:ext uri="{9D8B030D-6E8A-4147-A177-3AD203B41FA5}">
                      <a16:colId xmlns:a16="http://schemas.microsoft.com/office/drawing/2014/main" val="3484105758"/>
                    </a:ext>
                  </a:extLst>
                </a:gridCol>
                <a:gridCol w="208280">
                  <a:extLst>
                    <a:ext uri="{9D8B030D-6E8A-4147-A177-3AD203B41FA5}">
                      <a16:colId xmlns:a16="http://schemas.microsoft.com/office/drawing/2014/main" val="2834287887"/>
                    </a:ext>
                  </a:extLst>
                </a:gridCol>
                <a:gridCol w="208280">
                  <a:extLst>
                    <a:ext uri="{9D8B030D-6E8A-4147-A177-3AD203B41FA5}">
                      <a16:colId xmlns:a16="http://schemas.microsoft.com/office/drawing/2014/main" val="4092967682"/>
                    </a:ext>
                  </a:extLst>
                </a:gridCol>
                <a:gridCol w="208280">
                  <a:extLst>
                    <a:ext uri="{9D8B030D-6E8A-4147-A177-3AD203B41FA5}">
                      <a16:colId xmlns:a16="http://schemas.microsoft.com/office/drawing/2014/main" val="1680628409"/>
                    </a:ext>
                  </a:extLst>
                </a:gridCol>
              </a:tblGrid>
              <a:tr h="0">
                <a:tc>
                  <a:txBody>
                    <a:bodyPr/>
                    <a:lstStyle/>
                    <a:p>
                      <a:endParaRPr lang="en-GB" sz="800" noProof="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1">
                        <a:lumMod val="20000"/>
                        <a:lumOff val="80000"/>
                      </a:schemeClr>
                    </a:solidFill>
                  </a:tcPr>
                </a:tc>
                <a:extLst>
                  <a:ext uri="{0D108BD9-81ED-4DB2-BD59-A6C34878D82A}">
                    <a16:rowId xmlns:a16="http://schemas.microsoft.com/office/drawing/2014/main" val="491537655"/>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383011268"/>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1258789634"/>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285912734"/>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599900343"/>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691790879"/>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58830362"/>
                  </a:ext>
                </a:extLst>
              </a:tr>
            </a:tbl>
          </a:graphicData>
        </a:graphic>
      </p:graphicFrame>
      <p:graphicFrame>
        <p:nvGraphicFramePr>
          <p:cNvPr id="99" name="Table 98">
            <a:extLst>
              <a:ext uri="{FF2B5EF4-FFF2-40B4-BE49-F238E27FC236}">
                <a16:creationId xmlns:a16="http://schemas.microsoft.com/office/drawing/2014/main" id="{23F8F7A1-7007-B2B0-242A-0F4684724430}"/>
              </a:ext>
            </a:extLst>
          </p:cNvPr>
          <p:cNvGraphicFramePr>
            <a:graphicFrameLocks noGrp="1"/>
          </p:cNvGraphicFramePr>
          <p:nvPr>
            <p:extLst>
              <p:ext uri="{D42A27DB-BD31-4B8C-83A1-F6EECF244321}">
                <p14:modId xmlns:p14="http://schemas.microsoft.com/office/powerpoint/2010/main" val="311583506"/>
              </p:ext>
            </p:extLst>
          </p:nvPr>
        </p:nvGraphicFramePr>
        <p:xfrm>
          <a:off x="1994306" y="1418800"/>
          <a:ext cx="1457960" cy="1493520"/>
        </p:xfrm>
        <a:graphic>
          <a:graphicData uri="http://schemas.openxmlformats.org/drawingml/2006/table">
            <a:tbl>
              <a:tblPr>
                <a:tableStyleId>{2D5ABB26-0587-4C30-8999-92F81FD0307C}</a:tableStyleId>
              </a:tblPr>
              <a:tblGrid>
                <a:gridCol w="208280">
                  <a:extLst>
                    <a:ext uri="{9D8B030D-6E8A-4147-A177-3AD203B41FA5}">
                      <a16:colId xmlns:a16="http://schemas.microsoft.com/office/drawing/2014/main" val="2882580426"/>
                    </a:ext>
                  </a:extLst>
                </a:gridCol>
                <a:gridCol w="208280">
                  <a:extLst>
                    <a:ext uri="{9D8B030D-6E8A-4147-A177-3AD203B41FA5}">
                      <a16:colId xmlns:a16="http://schemas.microsoft.com/office/drawing/2014/main" val="443376264"/>
                    </a:ext>
                  </a:extLst>
                </a:gridCol>
                <a:gridCol w="208280">
                  <a:extLst>
                    <a:ext uri="{9D8B030D-6E8A-4147-A177-3AD203B41FA5}">
                      <a16:colId xmlns:a16="http://schemas.microsoft.com/office/drawing/2014/main" val="3105435960"/>
                    </a:ext>
                  </a:extLst>
                </a:gridCol>
                <a:gridCol w="208280">
                  <a:extLst>
                    <a:ext uri="{9D8B030D-6E8A-4147-A177-3AD203B41FA5}">
                      <a16:colId xmlns:a16="http://schemas.microsoft.com/office/drawing/2014/main" val="3484105758"/>
                    </a:ext>
                  </a:extLst>
                </a:gridCol>
                <a:gridCol w="208280">
                  <a:extLst>
                    <a:ext uri="{9D8B030D-6E8A-4147-A177-3AD203B41FA5}">
                      <a16:colId xmlns:a16="http://schemas.microsoft.com/office/drawing/2014/main" val="2834287887"/>
                    </a:ext>
                  </a:extLst>
                </a:gridCol>
                <a:gridCol w="208280">
                  <a:extLst>
                    <a:ext uri="{9D8B030D-6E8A-4147-A177-3AD203B41FA5}">
                      <a16:colId xmlns:a16="http://schemas.microsoft.com/office/drawing/2014/main" val="4092967682"/>
                    </a:ext>
                  </a:extLst>
                </a:gridCol>
                <a:gridCol w="208280">
                  <a:extLst>
                    <a:ext uri="{9D8B030D-6E8A-4147-A177-3AD203B41FA5}">
                      <a16:colId xmlns:a16="http://schemas.microsoft.com/office/drawing/2014/main" val="1680628409"/>
                    </a:ext>
                  </a:extLst>
                </a:gridCol>
              </a:tblGrid>
              <a:tr h="0">
                <a:tc>
                  <a:txBody>
                    <a:bodyPr/>
                    <a:lstStyle/>
                    <a:p>
                      <a:endParaRPr lang="en-GB" sz="800" noProof="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1">
                        <a:lumMod val="20000"/>
                        <a:lumOff val="80000"/>
                      </a:schemeClr>
                    </a:solidFill>
                  </a:tcPr>
                </a:tc>
                <a:extLst>
                  <a:ext uri="{0D108BD9-81ED-4DB2-BD59-A6C34878D82A}">
                    <a16:rowId xmlns:a16="http://schemas.microsoft.com/office/drawing/2014/main" val="491537655"/>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383011268"/>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1258789634"/>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285912734"/>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599900343"/>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691790879"/>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58830362"/>
                  </a:ext>
                </a:extLst>
              </a:tr>
            </a:tbl>
          </a:graphicData>
        </a:graphic>
      </p:graphicFrame>
      <p:graphicFrame>
        <p:nvGraphicFramePr>
          <p:cNvPr id="100" name="Table 99">
            <a:extLst>
              <a:ext uri="{FF2B5EF4-FFF2-40B4-BE49-F238E27FC236}">
                <a16:creationId xmlns:a16="http://schemas.microsoft.com/office/drawing/2014/main" id="{C6A000A6-4548-2327-7171-1C618A7D42C7}"/>
              </a:ext>
            </a:extLst>
          </p:cNvPr>
          <p:cNvGraphicFramePr>
            <a:graphicFrameLocks noGrp="1"/>
          </p:cNvGraphicFramePr>
          <p:nvPr>
            <p:extLst>
              <p:ext uri="{D42A27DB-BD31-4B8C-83A1-F6EECF244321}">
                <p14:modId xmlns:p14="http://schemas.microsoft.com/office/powerpoint/2010/main" val="3291834775"/>
              </p:ext>
            </p:extLst>
          </p:nvPr>
        </p:nvGraphicFramePr>
        <p:xfrm>
          <a:off x="2588187" y="2015020"/>
          <a:ext cx="1041400" cy="1066800"/>
        </p:xfrm>
        <a:graphic>
          <a:graphicData uri="http://schemas.openxmlformats.org/drawingml/2006/table">
            <a:tbl>
              <a:tblPr>
                <a:tableStyleId>{2D5ABB26-0587-4C30-8999-92F81FD0307C}</a:tableStyleId>
              </a:tblPr>
              <a:tblGrid>
                <a:gridCol w="208280">
                  <a:extLst>
                    <a:ext uri="{9D8B030D-6E8A-4147-A177-3AD203B41FA5}">
                      <a16:colId xmlns:a16="http://schemas.microsoft.com/office/drawing/2014/main" val="3105435960"/>
                    </a:ext>
                  </a:extLst>
                </a:gridCol>
                <a:gridCol w="208280">
                  <a:extLst>
                    <a:ext uri="{9D8B030D-6E8A-4147-A177-3AD203B41FA5}">
                      <a16:colId xmlns:a16="http://schemas.microsoft.com/office/drawing/2014/main" val="3484105758"/>
                    </a:ext>
                  </a:extLst>
                </a:gridCol>
                <a:gridCol w="208280">
                  <a:extLst>
                    <a:ext uri="{9D8B030D-6E8A-4147-A177-3AD203B41FA5}">
                      <a16:colId xmlns:a16="http://schemas.microsoft.com/office/drawing/2014/main" val="2834287887"/>
                    </a:ext>
                  </a:extLst>
                </a:gridCol>
                <a:gridCol w="208280">
                  <a:extLst>
                    <a:ext uri="{9D8B030D-6E8A-4147-A177-3AD203B41FA5}">
                      <a16:colId xmlns:a16="http://schemas.microsoft.com/office/drawing/2014/main" val="4092967682"/>
                    </a:ext>
                  </a:extLst>
                </a:gridCol>
                <a:gridCol w="208280">
                  <a:extLst>
                    <a:ext uri="{9D8B030D-6E8A-4147-A177-3AD203B41FA5}">
                      <a16:colId xmlns:a16="http://schemas.microsoft.com/office/drawing/2014/main" val="1680628409"/>
                    </a:ext>
                  </a:extLst>
                </a:gridCol>
              </a:tblGrid>
              <a:tr h="0">
                <a:tc>
                  <a:txBody>
                    <a:bodyPr/>
                    <a:lstStyle/>
                    <a:p>
                      <a:endParaRPr lang="en-GB" sz="800" noProof="0" dirty="0"/>
                    </a:p>
                  </a:txBody>
                  <a:tcPr>
                    <a:lnL w="6350" cap="flat" cmpd="sng" algn="ctr">
                      <a:solidFill>
                        <a:schemeClr val="tx1"/>
                      </a:solidFill>
                      <a:prstDash val="solid"/>
                      <a:round/>
                      <a:headEnd type="none" w="med" len="med"/>
                      <a:tailEnd type="none" w="med" len="med"/>
                    </a:lnL>
                    <a:lnT w="635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635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635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635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solidFill>
                      <a:schemeClr val="accent1">
                        <a:lumMod val="20000"/>
                        <a:lumOff val="80000"/>
                      </a:schemeClr>
                    </a:solidFill>
                  </a:tcPr>
                </a:tc>
                <a:extLst>
                  <a:ext uri="{0D108BD9-81ED-4DB2-BD59-A6C34878D82A}">
                    <a16:rowId xmlns:a16="http://schemas.microsoft.com/office/drawing/2014/main" val="1258789634"/>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285912734"/>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599900343"/>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691790879"/>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lnB w="635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635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635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635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lnB w="635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58830362"/>
                  </a:ext>
                </a:extLst>
              </a:tr>
            </a:tbl>
          </a:graphicData>
        </a:graphic>
      </p:graphicFrame>
      <p:sp>
        <p:nvSpPr>
          <p:cNvPr id="127" name="PlaceHolder 1">
            <a:extLst>
              <a:ext uri="{FF2B5EF4-FFF2-40B4-BE49-F238E27FC236}">
                <a16:creationId xmlns:a16="http://schemas.microsoft.com/office/drawing/2014/main" id="{38EDE01B-ECA3-24E7-C237-A460DC323042}"/>
              </a:ext>
            </a:extLst>
          </p:cNvPr>
          <p:cNvSpPr>
            <a:spLocks noGrp="1"/>
          </p:cNvSpPr>
          <p:nvPr>
            <p:ph type="sldNum" idx="8"/>
          </p:nvPr>
        </p:nvSpPr>
        <p:spPr>
          <a:xfrm>
            <a:off x="8610480" y="6356520"/>
            <a:ext cx="2742840" cy="364680"/>
          </a:xfrm>
          <a:prstGeom prst="rect">
            <a:avLst/>
          </a:prstGeom>
          <a:noFill/>
          <a:ln w="0">
            <a:noFill/>
          </a:ln>
        </p:spPr>
        <p:txBody>
          <a:bodyPr anchor="ctr">
            <a:noAutofit/>
          </a:bodyPr>
          <a:lstStyle>
            <a:lvl1pPr algn="r">
              <a:lnSpc>
                <a:spcPct val="100000"/>
              </a:lnSpc>
              <a:buNone/>
              <a:defRPr lang="en-DE" sz="2000" b="0" strike="noStrike" spc="-1">
                <a:solidFill>
                  <a:srgbClr val="8B8B8B"/>
                </a:solidFill>
                <a:latin typeface="Calibri"/>
              </a:defRPr>
            </a:lvl1pPr>
          </a:lstStyle>
          <a:p>
            <a:pPr algn="r">
              <a:lnSpc>
                <a:spcPct val="100000"/>
              </a:lnSpc>
              <a:buNone/>
            </a:pPr>
            <a:fld id="{81255DAC-7A2D-4214-8EEB-05093A7AB0F8}" type="slidenum">
              <a:rPr lang="en-GB" sz="2000" b="0" strike="noStrike" spc="-1" noProof="0" smtClean="0">
                <a:solidFill>
                  <a:srgbClr val="8B8B8B"/>
                </a:solidFill>
                <a:latin typeface="Calibri"/>
              </a:rPr>
              <a:t>48</a:t>
            </a:fld>
            <a:endParaRPr lang="en-GB" sz="2000" b="0" strike="noStrike" spc="-1" noProof="0" dirty="0">
              <a:latin typeface="Times New Roman"/>
            </a:endParaRPr>
          </a:p>
        </p:txBody>
      </p:sp>
      <p:sp>
        <p:nvSpPr>
          <p:cNvPr id="7" name="TextBox 6">
            <a:extLst>
              <a:ext uri="{FF2B5EF4-FFF2-40B4-BE49-F238E27FC236}">
                <a16:creationId xmlns:a16="http://schemas.microsoft.com/office/drawing/2014/main" id="{9913E7F9-FA43-EE4A-E7DD-BBA66D594769}"/>
              </a:ext>
            </a:extLst>
          </p:cNvPr>
          <p:cNvSpPr txBox="1"/>
          <p:nvPr/>
        </p:nvSpPr>
        <p:spPr>
          <a:xfrm>
            <a:off x="4066502" y="928662"/>
            <a:ext cx="3941380" cy="2585323"/>
          </a:xfrm>
          <a:prstGeom prst="rect">
            <a:avLst/>
          </a:prstGeom>
          <a:noFill/>
        </p:spPr>
        <p:txBody>
          <a:bodyPr wrap="square" rtlCol="0">
            <a:spAutoFit/>
          </a:bodyPr>
          <a:lstStyle/>
          <a:p>
            <a:pPr marL="61913" indent="-342900">
              <a:buFont typeface="+mj-lt"/>
              <a:buAutoNum type="arabicPeriod"/>
            </a:pPr>
            <a:r>
              <a:rPr lang="en-GB" noProof="0" dirty="0"/>
              <a:t>Performance</a:t>
            </a:r>
          </a:p>
          <a:p>
            <a:pPr marL="461963" lvl="1" indent="-285750">
              <a:buFont typeface="Arial" panose="020B0604020202020204" pitchFamily="34" charset="0"/>
              <a:buChar char="•"/>
            </a:pPr>
            <a:r>
              <a:rPr lang="en-GB" noProof="0" dirty="0"/>
              <a:t>Relative errors for localization</a:t>
            </a:r>
          </a:p>
          <a:p>
            <a:pPr marL="61913" indent="-342900">
              <a:buFont typeface="+mj-lt"/>
              <a:buAutoNum type="arabicPeriod"/>
            </a:pPr>
            <a:endParaRPr lang="en-GB" noProof="0" dirty="0"/>
          </a:p>
          <a:p>
            <a:pPr marL="61913" indent="-342900">
              <a:buFont typeface="+mj-lt"/>
              <a:buAutoNum type="arabicPeriod"/>
            </a:pPr>
            <a:r>
              <a:rPr lang="en-GB" noProof="0" dirty="0"/>
              <a:t>Complexity</a:t>
            </a:r>
          </a:p>
          <a:p>
            <a:pPr marL="461963" lvl="1" indent="-285750">
              <a:buFont typeface="Arial" panose="020B0604020202020204" pitchFamily="34" charset="0"/>
              <a:buChar char="•"/>
            </a:pPr>
            <a:r>
              <a:rPr lang="en-GB" noProof="0" dirty="0"/>
              <a:t>Number of SIM layers</a:t>
            </a:r>
          </a:p>
          <a:p>
            <a:pPr marL="176213" lvl="1"/>
            <a:endParaRPr lang="en-GB" noProof="0" dirty="0">
              <a:solidFill>
                <a:schemeClr val="bg1">
                  <a:lumMod val="75000"/>
                </a:schemeClr>
              </a:solidFill>
            </a:endParaRPr>
          </a:p>
          <a:p>
            <a:pPr marL="61913" indent="-342900">
              <a:buFont typeface="+mj-lt"/>
              <a:buAutoNum type="arabicPeriod"/>
            </a:pPr>
            <a:r>
              <a:rPr lang="en-GB" noProof="0" dirty="0"/>
              <a:t>Overhead</a:t>
            </a:r>
          </a:p>
          <a:p>
            <a:pPr marL="519113" lvl="1" indent="-342900">
              <a:buFont typeface="Arial" panose="020B0604020202020204" pitchFamily="34" charset="0"/>
              <a:buChar char="•"/>
            </a:pPr>
            <a:r>
              <a:rPr lang="en-GB" noProof="0" dirty="0"/>
              <a:t>Number of packets</a:t>
            </a:r>
          </a:p>
          <a:p>
            <a:pPr marL="519113" lvl="1" indent="-342900">
              <a:buFont typeface="Arial" panose="020B0604020202020204" pitchFamily="34" charset="0"/>
              <a:buChar char="•"/>
            </a:pPr>
            <a:r>
              <a:rPr lang="en-GB" noProof="0" dirty="0"/>
              <a:t>SIM re-configuration</a:t>
            </a:r>
          </a:p>
        </p:txBody>
      </p:sp>
      <p:sp>
        <p:nvSpPr>
          <p:cNvPr id="8" name="Rectangle 7">
            <a:extLst>
              <a:ext uri="{FF2B5EF4-FFF2-40B4-BE49-F238E27FC236}">
                <a16:creationId xmlns:a16="http://schemas.microsoft.com/office/drawing/2014/main" id="{E2E9D679-95F4-722A-89D0-F52D4D8C44A4}"/>
              </a:ext>
            </a:extLst>
          </p:cNvPr>
          <p:cNvSpPr/>
          <p:nvPr/>
        </p:nvSpPr>
        <p:spPr>
          <a:xfrm>
            <a:off x="3845016" y="828594"/>
            <a:ext cx="4257459" cy="2811738"/>
          </a:xfrm>
          <a:custGeom>
            <a:avLst/>
            <a:gdLst>
              <a:gd name="csX0" fmla="*/ 0 w 4257459"/>
              <a:gd name="csY0" fmla="*/ 0 h 2811738"/>
              <a:gd name="csX1" fmla="*/ 565634 w 4257459"/>
              <a:gd name="csY1" fmla="*/ 0 h 2811738"/>
              <a:gd name="csX2" fmla="*/ 1046118 w 4257459"/>
              <a:gd name="csY2" fmla="*/ 0 h 2811738"/>
              <a:gd name="csX3" fmla="*/ 1739476 w 4257459"/>
              <a:gd name="csY3" fmla="*/ 0 h 2811738"/>
              <a:gd name="csX4" fmla="*/ 2305110 w 4257459"/>
              <a:gd name="csY4" fmla="*/ 0 h 2811738"/>
              <a:gd name="csX5" fmla="*/ 2870744 w 4257459"/>
              <a:gd name="csY5" fmla="*/ 0 h 2811738"/>
              <a:gd name="csX6" fmla="*/ 3564101 w 4257459"/>
              <a:gd name="csY6" fmla="*/ 0 h 2811738"/>
              <a:gd name="csX7" fmla="*/ 4257459 w 4257459"/>
              <a:gd name="csY7" fmla="*/ 0 h 2811738"/>
              <a:gd name="csX8" fmla="*/ 4257459 w 4257459"/>
              <a:gd name="csY8" fmla="*/ 618582 h 2811738"/>
              <a:gd name="csX9" fmla="*/ 4257459 w 4257459"/>
              <a:gd name="csY9" fmla="*/ 1124695 h 2811738"/>
              <a:gd name="csX10" fmla="*/ 4257459 w 4257459"/>
              <a:gd name="csY10" fmla="*/ 1630808 h 2811738"/>
              <a:gd name="csX11" fmla="*/ 4257459 w 4257459"/>
              <a:gd name="csY11" fmla="*/ 2193156 h 2811738"/>
              <a:gd name="csX12" fmla="*/ 4257459 w 4257459"/>
              <a:gd name="csY12" fmla="*/ 2811738 h 2811738"/>
              <a:gd name="csX13" fmla="*/ 3776974 w 4257459"/>
              <a:gd name="csY13" fmla="*/ 2811738 h 2811738"/>
              <a:gd name="csX14" fmla="*/ 3083617 w 4257459"/>
              <a:gd name="csY14" fmla="*/ 2811738 h 2811738"/>
              <a:gd name="csX15" fmla="*/ 2560557 w 4257459"/>
              <a:gd name="csY15" fmla="*/ 2811738 h 2811738"/>
              <a:gd name="csX16" fmla="*/ 1952349 w 4257459"/>
              <a:gd name="csY16" fmla="*/ 2811738 h 2811738"/>
              <a:gd name="csX17" fmla="*/ 1258991 w 4257459"/>
              <a:gd name="csY17" fmla="*/ 2811738 h 2811738"/>
              <a:gd name="csX18" fmla="*/ 650783 w 4257459"/>
              <a:gd name="csY18" fmla="*/ 2811738 h 2811738"/>
              <a:gd name="csX19" fmla="*/ 0 w 4257459"/>
              <a:gd name="csY19" fmla="*/ 2811738 h 2811738"/>
              <a:gd name="csX20" fmla="*/ 0 w 4257459"/>
              <a:gd name="csY20" fmla="*/ 2305625 h 2811738"/>
              <a:gd name="csX21" fmla="*/ 0 w 4257459"/>
              <a:gd name="csY21" fmla="*/ 1771395 h 2811738"/>
              <a:gd name="csX22" fmla="*/ 0 w 4257459"/>
              <a:gd name="csY22" fmla="*/ 1152813 h 2811738"/>
              <a:gd name="csX23" fmla="*/ 0 w 4257459"/>
              <a:gd name="csY23" fmla="*/ 590465 h 2811738"/>
              <a:gd name="csX24" fmla="*/ 0 w 4257459"/>
              <a:gd name="csY24" fmla="*/ 0 h 281173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 ang="0">
                <a:pos x="csX22" y="csY22"/>
              </a:cxn>
              <a:cxn ang="0">
                <a:pos x="csX23" y="csY23"/>
              </a:cxn>
              <a:cxn ang="0">
                <a:pos x="csX24" y="csY24"/>
              </a:cxn>
            </a:cxnLst>
            <a:rect l="l" t="t" r="r" b="b"/>
            <a:pathLst>
              <a:path w="4257459" h="2811738" extrusionOk="0">
                <a:moveTo>
                  <a:pt x="0" y="0"/>
                </a:moveTo>
                <a:cubicBezTo>
                  <a:pt x="122378" y="-9188"/>
                  <a:pt x="283855" y="-5958"/>
                  <a:pt x="565634" y="0"/>
                </a:cubicBezTo>
                <a:cubicBezTo>
                  <a:pt x="847413" y="5958"/>
                  <a:pt x="903048" y="-22304"/>
                  <a:pt x="1046118" y="0"/>
                </a:cubicBezTo>
                <a:cubicBezTo>
                  <a:pt x="1189188" y="22304"/>
                  <a:pt x="1582390" y="-32358"/>
                  <a:pt x="1739476" y="0"/>
                </a:cubicBezTo>
                <a:cubicBezTo>
                  <a:pt x="1896562" y="32358"/>
                  <a:pt x="2117742" y="27612"/>
                  <a:pt x="2305110" y="0"/>
                </a:cubicBezTo>
                <a:cubicBezTo>
                  <a:pt x="2492478" y="-27612"/>
                  <a:pt x="2594114" y="23731"/>
                  <a:pt x="2870744" y="0"/>
                </a:cubicBezTo>
                <a:cubicBezTo>
                  <a:pt x="3147374" y="-23731"/>
                  <a:pt x="3400591" y="28598"/>
                  <a:pt x="3564101" y="0"/>
                </a:cubicBezTo>
                <a:cubicBezTo>
                  <a:pt x="3727611" y="-28598"/>
                  <a:pt x="3968965" y="32510"/>
                  <a:pt x="4257459" y="0"/>
                </a:cubicBezTo>
                <a:cubicBezTo>
                  <a:pt x="4248794" y="203147"/>
                  <a:pt x="4281183" y="353766"/>
                  <a:pt x="4257459" y="618582"/>
                </a:cubicBezTo>
                <a:cubicBezTo>
                  <a:pt x="4233735" y="883398"/>
                  <a:pt x="4240320" y="1023326"/>
                  <a:pt x="4257459" y="1124695"/>
                </a:cubicBezTo>
                <a:cubicBezTo>
                  <a:pt x="4274598" y="1226064"/>
                  <a:pt x="4235991" y="1378995"/>
                  <a:pt x="4257459" y="1630808"/>
                </a:cubicBezTo>
                <a:cubicBezTo>
                  <a:pt x="4278927" y="1882621"/>
                  <a:pt x="4256491" y="1937104"/>
                  <a:pt x="4257459" y="2193156"/>
                </a:cubicBezTo>
                <a:cubicBezTo>
                  <a:pt x="4258427" y="2449208"/>
                  <a:pt x="4238035" y="2525151"/>
                  <a:pt x="4257459" y="2811738"/>
                </a:cubicBezTo>
                <a:cubicBezTo>
                  <a:pt x="4039978" y="2811301"/>
                  <a:pt x="3910475" y="2801861"/>
                  <a:pt x="3776974" y="2811738"/>
                </a:cubicBezTo>
                <a:cubicBezTo>
                  <a:pt x="3643474" y="2821615"/>
                  <a:pt x="3360684" y="2778073"/>
                  <a:pt x="3083617" y="2811738"/>
                </a:cubicBezTo>
                <a:cubicBezTo>
                  <a:pt x="2806550" y="2845403"/>
                  <a:pt x="2798779" y="2789078"/>
                  <a:pt x="2560557" y="2811738"/>
                </a:cubicBezTo>
                <a:cubicBezTo>
                  <a:pt x="2322335" y="2834398"/>
                  <a:pt x="2175630" y="2812198"/>
                  <a:pt x="1952349" y="2811738"/>
                </a:cubicBezTo>
                <a:cubicBezTo>
                  <a:pt x="1729068" y="2811278"/>
                  <a:pt x="1582251" y="2793672"/>
                  <a:pt x="1258991" y="2811738"/>
                </a:cubicBezTo>
                <a:cubicBezTo>
                  <a:pt x="935731" y="2829804"/>
                  <a:pt x="776127" y="2799118"/>
                  <a:pt x="650783" y="2811738"/>
                </a:cubicBezTo>
                <a:cubicBezTo>
                  <a:pt x="525439" y="2824358"/>
                  <a:pt x="261694" y="2837878"/>
                  <a:pt x="0" y="2811738"/>
                </a:cubicBezTo>
                <a:cubicBezTo>
                  <a:pt x="-24896" y="2560625"/>
                  <a:pt x="-9588" y="2509526"/>
                  <a:pt x="0" y="2305625"/>
                </a:cubicBezTo>
                <a:cubicBezTo>
                  <a:pt x="9588" y="2101724"/>
                  <a:pt x="10154" y="1996463"/>
                  <a:pt x="0" y="1771395"/>
                </a:cubicBezTo>
                <a:cubicBezTo>
                  <a:pt x="-10154" y="1546327"/>
                  <a:pt x="17081" y="1338299"/>
                  <a:pt x="0" y="1152813"/>
                </a:cubicBezTo>
                <a:cubicBezTo>
                  <a:pt x="-17081" y="967327"/>
                  <a:pt x="-15536" y="806761"/>
                  <a:pt x="0" y="590465"/>
                </a:cubicBezTo>
                <a:cubicBezTo>
                  <a:pt x="15536" y="374169"/>
                  <a:pt x="2987" y="292047"/>
                  <a:pt x="0" y="0"/>
                </a:cubicBezTo>
                <a:close/>
              </a:path>
            </a:pathLst>
          </a:custGeom>
          <a:noFill/>
          <a:ln>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9" name="TextBox 8">
            <a:extLst>
              <a:ext uri="{FF2B5EF4-FFF2-40B4-BE49-F238E27FC236}">
                <a16:creationId xmlns:a16="http://schemas.microsoft.com/office/drawing/2014/main" id="{68BF68A5-34E3-EBB0-51AB-9A8EFCB1587F}"/>
              </a:ext>
            </a:extLst>
          </p:cNvPr>
          <p:cNvSpPr txBox="1"/>
          <p:nvPr/>
        </p:nvSpPr>
        <p:spPr>
          <a:xfrm>
            <a:off x="3845016" y="366292"/>
            <a:ext cx="1236429" cy="400110"/>
          </a:xfrm>
          <a:prstGeom prst="rect">
            <a:avLst/>
          </a:prstGeom>
          <a:noFill/>
        </p:spPr>
        <p:txBody>
          <a:bodyPr wrap="none" rtlCol="0">
            <a:spAutoFit/>
          </a:bodyPr>
          <a:lstStyle/>
          <a:p>
            <a:r>
              <a:rPr lang="en-GB" sz="2000" noProof="0" dirty="0"/>
              <a:t>Variables</a:t>
            </a:r>
          </a:p>
        </p:txBody>
      </p:sp>
      <p:sp>
        <p:nvSpPr>
          <p:cNvPr id="2" name="Arc 1">
            <a:extLst>
              <a:ext uri="{FF2B5EF4-FFF2-40B4-BE49-F238E27FC236}">
                <a16:creationId xmlns:a16="http://schemas.microsoft.com/office/drawing/2014/main" id="{CCDB63C1-4EC9-7938-F040-ADC1DA811E62}"/>
              </a:ext>
            </a:extLst>
          </p:cNvPr>
          <p:cNvSpPr/>
          <p:nvPr/>
        </p:nvSpPr>
        <p:spPr>
          <a:xfrm flipV="1">
            <a:off x="6262734" y="2221323"/>
            <a:ext cx="1072417" cy="1148204"/>
          </a:xfrm>
          <a:prstGeom prst="arc">
            <a:avLst>
              <a:gd name="adj1" fmla="val 16200000"/>
              <a:gd name="adj2" fmla="val 4656136"/>
            </a:avLst>
          </a:prstGeom>
          <a:ln w="19050">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noProof="0" dirty="0"/>
          </a:p>
        </p:txBody>
      </p:sp>
      <p:sp>
        <p:nvSpPr>
          <p:cNvPr id="4" name="Arc 3">
            <a:extLst>
              <a:ext uri="{FF2B5EF4-FFF2-40B4-BE49-F238E27FC236}">
                <a16:creationId xmlns:a16="http://schemas.microsoft.com/office/drawing/2014/main" id="{55D2D108-6562-620C-6F8D-DBA5914D8E34}"/>
              </a:ext>
            </a:extLst>
          </p:cNvPr>
          <p:cNvSpPr/>
          <p:nvPr/>
        </p:nvSpPr>
        <p:spPr>
          <a:xfrm flipV="1">
            <a:off x="5865580" y="1381546"/>
            <a:ext cx="1691258" cy="1679554"/>
          </a:xfrm>
          <a:prstGeom prst="arc">
            <a:avLst>
              <a:gd name="adj1" fmla="val 16200000"/>
              <a:gd name="adj2" fmla="val 3062002"/>
            </a:avLst>
          </a:prstGeom>
          <a:ln w="19050">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noProof="0" dirty="0"/>
          </a:p>
        </p:txBody>
      </p:sp>
      <p:sp>
        <p:nvSpPr>
          <p:cNvPr id="14" name="TextBox 13">
            <a:extLst>
              <a:ext uri="{FF2B5EF4-FFF2-40B4-BE49-F238E27FC236}">
                <a16:creationId xmlns:a16="http://schemas.microsoft.com/office/drawing/2014/main" id="{1A8C7016-2F0E-3687-22EA-85564A81CFA1}"/>
              </a:ext>
            </a:extLst>
          </p:cNvPr>
          <p:cNvSpPr txBox="1"/>
          <p:nvPr/>
        </p:nvSpPr>
        <p:spPr>
          <a:xfrm>
            <a:off x="8757691" y="1860385"/>
            <a:ext cx="2103344" cy="338554"/>
          </a:xfrm>
          <a:prstGeom prst="rect">
            <a:avLst/>
          </a:prstGeom>
          <a:noFill/>
        </p:spPr>
        <p:txBody>
          <a:bodyPr wrap="square" rtlCol="0">
            <a:spAutoFit/>
          </a:bodyPr>
          <a:lstStyle/>
          <a:p>
            <a:r>
              <a:rPr lang="en-GB" sz="1600" noProof="0" dirty="0"/>
              <a:t>Energy consumption</a:t>
            </a:r>
          </a:p>
        </p:txBody>
      </p:sp>
      <p:sp>
        <p:nvSpPr>
          <p:cNvPr id="15" name="Rectangle 14">
            <a:extLst>
              <a:ext uri="{FF2B5EF4-FFF2-40B4-BE49-F238E27FC236}">
                <a16:creationId xmlns:a16="http://schemas.microsoft.com/office/drawing/2014/main" id="{E9D38BD6-02EF-FB0C-FCAE-B46C6C2A1E7B}"/>
              </a:ext>
            </a:extLst>
          </p:cNvPr>
          <p:cNvSpPr/>
          <p:nvPr/>
        </p:nvSpPr>
        <p:spPr>
          <a:xfrm>
            <a:off x="8757690" y="1860385"/>
            <a:ext cx="3332709" cy="816894"/>
          </a:xfrm>
          <a:prstGeom prst="rect">
            <a:avLst/>
          </a:prstGeom>
          <a:noFill/>
          <a:ln w="127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cxnSp>
        <p:nvCxnSpPr>
          <p:cNvPr id="16" name="Straight Arrow Connector 15">
            <a:extLst>
              <a:ext uri="{FF2B5EF4-FFF2-40B4-BE49-F238E27FC236}">
                <a16:creationId xmlns:a16="http://schemas.microsoft.com/office/drawing/2014/main" id="{F0E93F14-1563-8339-6AF4-70A64E2A8DE5}"/>
              </a:ext>
            </a:extLst>
          </p:cNvPr>
          <p:cNvCxnSpPr>
            <a:cxnSpLocks/>
            <a:endCxn id="15" idx="1"/>
          </p:cNvCxnSpPr>
          <p:nvPr/>
        </p:nvCxnSpPr>
        <p:spPr>
          <a:xfrm>
            <a:off x="7186561" y="2268832"/>
            <a:ext cx="1571129" cy="0"/>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DBF3146C-770F-58B0-6FEF-D28926944BAE}"/>
              </a:ext>
            </a:extLst>
          </p:cNvPr>
          <p:cNvCxnSpPr/>
          <p:nvPr/>
        </p:nvCxnSpPr>
        <p:spPr>
          <a:xfrm>
            <a:off x="7817129" y="1392072"/>
            <a:ext cx="936000" cy="0"/>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FF21C63-6694-A89F-670B-C16B2970019A}"/>
                  </a:ext>
                </a:extLst>
              </p:cNvPr>
              <p:cNvSpPr txBox="1"/>
              <p:nvPr/>
            </p:nvSpPr>
            <p:spPr>
              <a:xfrm>
                <a:off x="8751885" y="1084367"/>
                <a:ext cx="2358338" cy="678840"/>
              </a:xfrm>
              <a:prstGeom prst="rect">
                <a:avLst/>
              </a:prstGeom>
              <a:noFill/>
              <a:ln>
                <a:solidFill>
                  <a:srgbClr val="C00000"/>
                </a:solidFill>
              </a:ln>
            </p:spPr>
            <p:txBody>
              <a:bodyPr wrap="none" rtlCol="0">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rPr>
                        <m:t>𝐼</m:t>
                      </m:r>
                      <m:r>
                        <a:rPr lang="en-GB" b="0" i="1" noProof="0" smtClean="0">
                          <a:latin typeface="Cambria Math" panose="02040503050406030204" pitchFamily="18" charset="0"/>
                        </a:rPr>
                        <m:t>=</m:t>
                      </m:r>
                      <m:func>
                        <m:funcPr>
                          <m:ctrlPr>
                            <a:rPr lang="en-GB" i="1" noProof="0" smtClean="0">
                              <a:latin typeface="Cambria Math" panose="02040503050406030204" pitchFamily="18" charset="0"/>
                            </a:rPr>
                          </m:ctrlPr>
                        </m:funcPr>
                        <m:fName>
                          <m:f>
                            <m:fPr>
                              <m:ctrlPr>
                                <a:rPr lang="en-GB" i="1" noProof="0" smtClean="0">
                                  <a:latin typeface="Cambria Math" panose="02040503050406030204" pitchFamily="18" charset="0"/>
                                  <a:ea typeface="Cambria Math" panose="02040503050406030204" pitchFamily="18" charset="0"/>
                                </a:rPr>
                              </m:ctrlPr>
                            </m:fPr>
                            <m:num>
                              <m:r>
                                <a:rPr lang="en-GB" b="0" i="1" noProof="0" smtClean="0">
                                  <a:latin typeface="Cambria Math" panose="02040503050406030204" pitchFamily="18" charset="0"/>
                                  <a:ea typeface="Cambria Math" panose="02040503050406030204" pitchFamily="18" charset="0"/>
                                </a:rPr>
                                <m:t>𝑛</m:t>
                              </m:r>
                              <m:r>
                                <a:rPr lang="en-GB" b="0" i="1" noProof="0" smtClean="0">
                                  <a:latin typeface="Cambria Math" panose="02040503050406030204" pitchFamily="18" charset="0"/>
                                </a:rPr>
                                <m:t>(</m:t>
                              </m:r>
                              <m:r>
                                <a:rPr lang="en-GB" b="0" i="1" noProof="0" smtClean="0">
                                  <a:latin typeface="Cambria Math" panose="02040503050406030204" pitchFamily="18" charset="0"/>
                                </a:rPr>
                                <m:t>𝑀</m:t>
                              </m:r>
                              <m:r>
                                <a:rPr lang="en-GB" b="0" i="1" noProof="0" smtClean="0">
                                  <a:latin typeface="Cambria Math" panose="02040503050406030204" pitchFamily="18" charset="0"/>
                                </a:rPr>
                                <m:t>,</m:t>
                              </m:r>
                              <m:r>
                                <a:rPr lang="en-GB" b="0" i="1" noProof="0" smtClean="0">
                                  <a:latin typeface="Cambria Math" panose="02040503050406030204" pitchFamily="18" charset="0"/>
                                </a:rPr>
                                <m:t>𝐿</m:t>
                              </m:r>
                              <m:r>
                                <a:rPr lang="en-GB" b="0" i="1" noProof="0" smtClean="0">
                                  <a:latin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𝑁</m:t>
                                  </m:r>
                                </m:e>
                                <m:sub>
                                  <m:r>
                                    <m:rPr>
                                      <m:sty m:val="p"/>
                                    </m:rPr>
                                    <a:rPr lang="en-GB" noProof="0" smtClean="0">
                                      <a:latin typeface="Cambria Math" panose="02040503050406030204" pitchFamily="18" charset="0"/>
                                      <a:ea typeface="Cambria Math" panose="02040503050406030204" pitchFamily="18" charset="0"/>
                                    </a:rPr>
                                    <m:t>p</m:t>
                                  </m:r>
                                </m:sub>
                              </m:sSub>
                              <m:r>
                                <a:rPr lang="en-GB" b="0" i="1" noProof="0" smtClean="0">
                                  <a:latin typeface="Cambria Math" panose="02040503050406030204" pitchFamily="18" charset="0"/>
                                </a:rPr>
                                <m:t>,</m:t>
                              </m:r>
                              <m:sSub>
                                <m:sSubPr>
                                  <m:ctrlPr>
                                    <a:rPr lang="en-GB" i="1" noProof="0" smtClean="0">
                                      <a:solidFill>
                                        <a:srgbClr val="C00000"/>
                                      </a:solidFill>
                                      <a:latin typeface="Cambria Math" panose="02040503050406030204" pitchFamily="18" charset="0"/>
                                      <a:ea typeface="Cambria Math" panose="02040503050406030204" pitchFamily="18" charset="0"/>
                                    </a:rPr>
                                  </m:ctrlPr>
                                </m:sSubPr>
                                <m:e>
                                  <m:r>
                                    <a:rPr lang="en-GB" i="1" noProof="0" smtClean="0">
                                      <a:solidFill>
                                        <a:srgbClr val="C00000"/>
                                      </a:solidFill>
                                      <a:latin typeface="Cambria Math" panose="02040503050406030204" pitchFamily="18" charset="0"/>
                                      <a:ea typeface="Cambria Math" panose="02040503050406030204" pitchFamily="18" charset="0"/>
                                    </a:rPr>
                                    <m:t>𝑇</m:t>
                                  </m:r>
                                </m:e>
                                <m:sub>
                                  <m:r>
                                    <m:rPr>
                                      <m:sty m:val="p"/>
                                    </m:rPr>
                                    <a:rPr lang="en-GB" noProof="0" smtClean="0">
                                      <a:solidFill>
                                        <a:srgbClr val="C00000"/>
                                      </a:solidFill>
                                      <a:latin typeface="Cambria Math" panose="02040503050406030204" pitchFamily="18" charset="0"/>
                                      <a:ea typeface="Cambria Math" panose="02040503050406030204" pitchFamily="18" charset="0"/>
                                    </a:rPr>
                                    <m:t>upd</m:t>
                                  </m:r>
                                </m:sub>
                              </m:sSub>
                              <m:r>
                                <a:rPr lang="en-GB" b="0" i="1" noProof="0" smtClean="0">
                                  <a:latin typeface="Cambria Math" panose="02040503050406030204" pitchFamily="18" charset="0"/>
                                </a:rPr>
                                <m:t>)</m:t>
                              </m:r>
                            </m:num>
                            <m:den>
                              <m:sSub>
                                <m:sSubPr>
                                  <m:ctrlPr>
                                    <a:rPr lang="en-GB" i="1" noProof="0" smtClean="0">
                                      <a:latin typeface="Cambria Math" panose="02040503050406030204" pitchFamily="18" charset="0"/>
                                    </a:rPr>
                                  </m:ctrlPr>
                                </m:sSubPr>
                                <m:e>
                                  <m:r>
                                    <m:rPr>
                                      <m:sty m:val="p"/>
                                    </m:rPr>
                                    <a:rPr lang="en-GB" noProof="0" smtClean="0">
                                      <a:latin typeface="Cambria Math" panose="02040503050406030204" pitchFamily="18" charset="0"/>
                                    </a:rPr>
                                    <m:t>log</m:t>
                                  </m:r>
                                </m:e>
                                <m:sub>
                                  <m:r>
                                    <a:rPr lang="en-GB" i="1" noProof="0" smtClean="0">
                                      <a:latin typeface="Cambria Math" panose="02040503050406030204" pitchFamily="18" charset="0"/>
                                    </a:rPr>
                                    <m:t>10</m:t>
                                  </m:r>
                                </m:sub>
                              </m:sSub>
                              <m:r>
                                <a:rPr lang="en-GB" i="1" noProof="0" smtClean="0">
                                  <a:latin typeface="Cambria Math" panose="02040503050406030204" pitchFamily="18" charset="0"/>
                                </a:rPr>
                                <m:t>2</m:t>
                              </m:r>
                            </m:den>
                          </m:f>
                        </m:fName>
                        <m:e>
                          <m:r>
                            <a:rPr lang="en-GB" i="1" noProof="0" smtClean="0">
                              <a:latin typeface="Cambria Math" panose="02040503050406030204" pitchFamily="18" charset="0"/>
                            </a:rPr>
                            <m:t> </m:t>
                          </m:r>
                        </m:e>
                      </m:func>
                    </m:oMath>
                  </m:oMathPara>
                </a14:m>
                <a:endParaRPr lang="en-GB" noProof="0" dirty="0"/>
              </a:p>
            </p:txBody>
          </p:sp>
        </mc:Choice>
        <mc:Fallback xmlns="">
          <p:sp>
            <p:nvSpPr>
              <p:cNvPr id="19" name="TextBox 18">
                <a:extLst>
                  <a:ext uri="{FF2B5EF4-FFF2-40B4-BE49-F238E27FC236}">
                    <a16:creationId xmlns:a16="http://schemas.microsoft.com/office/drawing/2014/main" id="{8FF21C63-6694-A89F-670B-C16B2970019A}"/>
                  </a:ext>
                </a:extLst>
              </p:cNvPr>
              <p:cNvSpPr txBox="1">
                <a:spLocks noRot="1" noChangeAspect="1" noMove="1" noResize="1" noEditPoints="1" noAdjustHandles="1" noChangeArrowheads="1" noChangeShapeType="1" noTextEdit="1"/>
              </p:cNvSpPr>
              <p:nvPr/>
            </p:nvSpPr>
            <p:spPr>
              <a:xfrm>
                <a:off x="8751885" y="1084367"/>
                <a:ext cx="2358338" cy="678840"/>
              </a:xfrm>
              <a:prstGeom prst="rect">
                <a:avLst/>
              </a:prstGeom>
              <a:blipFill>
                <a:blip r:embed="rId2"/>
                <a:stretch>
                  <a:fillRect/>
                </a:stretch>
              </a:blipFill>
              <a:ln>
                <a:solidFill>
                  <a:srgbClr val="C00000"/>
                </a:solidFill>
              </a:ln>
            </p:spPr>
            <p:txBody>
              <a:bodyPr/>
              <a:lstStyle/>
              <a:p>
                <a:r>
                  <a:rPr lang="LID4096">
                    <a:noFill/>
                  </a:rPr>
                  <a:t> </a:t>
                </a:r>
              </a:p>
            </p:txBody>
          </p:sp>
        </mc:Fallback>
      </mc:AlternateContent>
      <p:sp>
        <p:nvSpPr>
          <p:cNvPr id="20" name="Oval 19">
            <a:extLst>
              <a:ext uri="{FF2B5EF4-FFF2-40B4-BE49-F238E27FC236}">
                <a16:creationId xmlns:a16="http://schemas.microsoft.com/office/drawing/2014/main" id="{88475B9C-FD44-32E6-0502-B32781546297}"/>
              </a:ext>
            </a:extLst>
          </p:cNvPr>
          <p:cNvSpPr/>
          <p:nvPr/>
        </p:nvSpPr>
        <p:spPr>
          <a:xfrm>
            <a:off x="657501" y="4742296"/>
            <a:ext cx="2211302" cy="658091"/>
          </a:xfrm>
          <a:prstGeom prst="ellipse">
            <a:avLst/>
          </a:prstGeom>
          <a:solidFill>
            <a:srgbClr val="FFE6CB"/>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21" name="TextBox 8">
            <a:extLst>
              <a:ext uri="{FF2B5EF4-FFF2-40B4-BE49-F238E27FC236}">
                <a16:creationId xmlns:a16="http://schemas.microsoft.com/office/drawing/2014/main" id="{FC291B49-4D60-F349-7710-C06273D37880}"/>
              </a:ext>
            </a:extLst>
          </p:cNvPr>
          <p:cNvSpPr/>
          <p:nvPr/>
        </p:nvSpPr>
        <p:spPr>
          <a:xfrm>
            <a:off x="594586" y="3959189"/>
            <a:ext cx="868320" cy="64487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n-GB" sz="1800" b="0" strike="noStrike" spc="-1" noProof="0" dirty="0">
                <a:solidFill>
                  <a:srgbClr val="000000"/>
                </a:solidFill>
                <a:latin typeface="Calibri"/>
              </a:rPr>
              <a:t>Mobile</a:t>
            </a:r>
          </a:p>
          <a:p>
            <a:pPr algn="ctr">
              <a:lnSpc>
                <a:spcPct val="100000"/>
              </a:lnSpc>
              <a:buNone/>
            </a:pPr>
            <a:r>
              <a:rPr lang="en-GB" spc="-1" noProof="0" dirty="0">
                <a:solidFill>
                  <a:srgbClr val="000000"/>
                </a:solidFill>
                <a:latin typeface="Calibri"/>
              </a:rPr>
              <a:t>User</a:t>
            </a:r>
            <a:endParaRPr lang="en-GB" sz="1800" b="0" strike="noStrike" spc="-1" noProof="0" dirty="0">
              <a:latin typeface="Arial"/>
            </a:endParaRPr>
          </a:p>
        </p:txBody>
      </p:sp>
      <p:pic>
        <p:nvPicPr>
          <p:cNvPr id="22" name="Graphic 35" descr="Smart Phone with solid fill">
            <a:extLst>
              <a:ext uri="{FF2B5EF4-FFF2-40B4-BE49-F238E27FC236}">
                <a16:creationId xmlns:a16="http://schemas.microsoft.com/office/drawing/2014/main" id="{F513B566-B33A-F1F8-9619-9184B1104B6A}"/>
              </a:ext>
            </a:extLst>
          </p:cNvPr>
          <p:cNvPicPr/>
          <p:nvPr/>
        </p:nvPicPr>
        <p:blipFill>
          <a:blip r:embed="rId3"/>
          <a:stretch/>
        </p:blipFill>
        <p:spPr>
          <a:xfrm rot="1730551">
            <a:off x="2036459" y="4318587"/>
            <a:ext cx="616517" cy="570959"/>
          </a:xfrm>
          <a:prstGeom prst="rect">
            <a:avLst/>
          </a:prstGeom>
          <a:ln w="0">
            <a:noFill/>
          </a:ln>
        </p:spPr>
      </p:pic>
      <p:pic>
        <p:nvPicPr>
          <p:cNvPr id="23" name="Graphic 22" descr="Walk with solid fill">
            <a:extLst>
              <a:ext uri="{FF2B5EF4-FFF2-40B4-BE49-F238E27FC236}">
                <a16:creationId xmlns:a16="http://schemas.microsoft.com/office/drawing/2014/main" id="{1BCFA726-ECDE-DFDD-3D51-7CB31059950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275442" y="4233266"/>
            <a:ext cx="914400" cy="914400"/>
          </a:xfrm>
          <a:prstGeom prst="rect">
            <a:avLst/>
          </a:prstGeom>
        </p:spPr>
      </p:pic>
      <p:grpSp>
        <p:nvGrpSpPr>
          <p:cNvPr id="29" name="Group 28">
            <a:extLst>
              <a:ext uri="{FF2B5EF4-FFF2-40B4-BE49-F238E27FC236}">
                <a16:creationId xmlns:a16="http://schemas.microsoft.com/office/drawing/2014/main" id="{E7CEFB6A-ACBB-14C0-DFEC-067DB2E56093}"/>
              </a:ext>
            </a:extLst>
          </p:cNvPr>
          <p:cNvGrpSpPr>
            <a:grpSpLocks noChangeAspect="1"/>
          </p:cNvGrpSpPr>
          <p:nvPr/>
        </p:nvGrpSpPr>
        <p:grpSpPr>
          <a:xfrm>
            <a:off x="110153" y="1032603"/>
            <a:ext cx="1443385" cy="1498358"/>
            <a:chOff x="1851871" y="1287138"/>
            <a:chExt cx="1378238" cy="1430728"/>
          </a:xfrm>
        </p:grpSpPr>
        <p:grpSp>
          <p:nvGrpSpPr>
            <p:cNvPr id="30" name="Group 29">
              <a:extLst>
                <a:ext uri="{FF2B5EF4-FFF2-40B4-BE49-F238E27FC236}">
                  <a16:creationId xmlns:a16="http://schemas.microsoft.com/office/drawing/2014/main" id="{717F595D-1FBF-49F1-DFE6-2B68E1990184}"/>
                </a:ext>
              </a:extLst>
            </p:cNvPr>
            <p:cNvGrpSpPr/>
            <p:nvPr/>
          </p:nvGrpSpPr>
          <p:grpSpPr>
            <a:xfrm>
              <a:off x="1871922" y="1287138"/>
              <a:ext cx="108640" cy="146399"/>
              <a:chOff x="1844231" y="869163"/>
              <a:chExt cx="108640" cy="146399"/>
            </a:xfrm>
          </p:grpSpPr>
          <p:cxnSp>
            <p:nvCxnSpPr>
              <p:cNvPr id="91" name="Straight Connector 90">
                <a:extLst>
                  <a:ext uri="{FF2B5EF4-FFF2-40B4-BE49-F238E27FC236}">
                    <a16:creationId xmlns:a16="http://schemas.microsoft.com/office/drawing/2014/main" id="{E09BCC5D-D1E0-132F-EF00-7BF1128BDAA2}"/>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9F898227-1485-FE04-9B16-84300CB12FA0}"/>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2D3CE32E-6643-B56F-EE10-14D57FAA5558}"/>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31" name="Group 30">
              <a:extLst>
                <a:ext uri="{FF2B5EF4-FFF2-40B4-BE49-F238E27FC236}">
                  <a16:creationId xmlns:a16="http://schemas.microsoft.com/office/drawing/2014/main" id="{B5DA4176-DB86-20C8-F2AC-6D1E68DB8131}"/>
                </a:ext>
              </a:extLst>
            </p:cNvPr>
            <p:cNvGrpSpPr/>
            <p:nvPr/>
          </p:nvGrpSpPr>
          <p:grpSpPr>
            <a:xfrm>
              <a:off x="1851871" y="1716303"/>
              <a:ext cx="108640" cy="146399"/>
              <a:chOff x="1844231" y="869163"/>
              <a:chExt cx="108640" cy="146399"/>
            </a:xfrm>
          </p:grpSpPr>
          <p:cxnSp>
            <p:nvCxnSpPr>
              <p:cNvPr id="88" name="Straight Connector 87">
                <a:extLst>
                  <a:ext uri="{FF2B5EF4-FFF2-40B4-BE49-F238E27FC236}">
                    <a16:creationId xmlns:a16="http://schemas.microsoft.com/office/drawing/2014/main" id="{901CECB7-930C-18B6-1618-98F9CD56416A}"/>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7642526C-D22B-6283-B799-58BD2809F2D5}"/>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64012B25-AE91-EC75-ABA6-23B30FA12CE4}"/>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32" name="Group 31">
              <a:extLst>
                <a:ext uri="{FF2B5EF4-FFF2-40B4-BE49-F238E27FC236}">
                  <a16:creationId xmlns:a16="http://schemas.microsoft.com/office/drawing/2014/main" id="{2B830819-6A0C-2C50-87EB-0775E2EDE66F}"/>
                </a:ext>
              </a:extLst>
            </p:cNvPr>
            <p:cNvGrpSpPr/>
            <p:nvPr/>
          </p:nvGrpSpPr>
          <p:grpSpPr>
            <a:xfrm>
              <a:off x="1858742" y="2138974"/>
              <a:ext cx="108640" cy="146399"/>
              <a:chOff x="1844231" y="869163"/>
              <a:chExt cx="108640" cy="146399"/>
            </a:xfrm>
          </p:grpSpPr>
          <p:cxnSp>
            <p:nvCxnSpPr>
              <p:cNvPr id="85" name="Straight Connector 84">
                <a:extLst>
                  <a:ext uri="{FF2B5EF4-FFF2-40B4-BE49-F238E27FC236}">
                    <a16:creationId xmlns:a16="http://schemas.microsoft.com/office/drawing/2014/main" id="{5FEE2706-1285-E2D8-2E67-66880D0013B9}"/>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47CD0723-EE49-0156-7431-FC599D62C84F}"/>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EEA7966C-D161-1EE9-A5AD-4F0B124B21F7}"/>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33" name="Group 32">
              <a:extLst>
                <a:ext uri="{FF2B5EF4-FFF2-40B4-BE49-F238E27FC236}">
                  <a16:creationId xmlns:a16="http://schemas.microsoft.com/office/drawing/2014/main" id="{941AAEBF-F2C2-C346-FBB2-BFB53F801872}"/>
                </a:ext>
              </a:extLst>
            </p:cNvPr>
            <p:cNvGrpSpPr/>
            <p:nvPr/>
          </p:nvGrpSpPr>
          <p:grpSpPr>
            <a:xfrm>
              <a:off x="1858742" y="2571204"/>
              <a:ext cx="108640" cy="146399"/>
              <a:chOff x="1844231" y="869163"/>
              <a:chExt cx="108640" cy="146399"/>
            </a:xfrm>
          </p:grpSpPr>
          <p:cxnSp>
            <p:nvCxnSpPr>
              <p:cNvPr id="82" name="Straight Connector 81">
                <a:extLst>
                  <a:ext uri="{FF2B5EF4-FFF2-40B4-BE49-F238E27FC236}">
                    <a16:creationId xmlns:a16="http://schemas.microsoft.com/office/drawing/2014/main" id="{98812E5E-F5E3-F655-4EE7-5763EEFACDC4}"/>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7427048F-EE8D-463C-BC6C-ABC1AB9EF50E}"/>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B604954F-D156-61BA-65C6-5D2E0FACC5EA}"/>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34" name="Group 33">
              <a:extLst>
                <a:ext uri="{FF2B5EF4-FFF2-40B4-BE49-F238E27FC236}">
                  <a16:creationId xmlns:a16="http://schemas.microsoft.com/office/drawing/2014/main" id="{5B931158-AB18-E95A-8B7B-0EC45DB480BA}"/>
                </a:ext>
              </a:extLst>
            </p:cNvPr>
            <p:cNvGrpSpPr/>
            <p:nvPr/>
          </p:nvGrpSpPr>
          <p:grpSpPr>
            <a:xfrm>
              <a:off x="2279675" y="1290378"/>
              <a:ext cx="108640" cy="146399"/>
              <a:chOff x="1844231" y="869163"/>
              <a:chExt cx="108640" cy="146399"/>
            </a:xfrm>
          </p:grpSpPr>
          <p:cxnSp>
            <p:nvCxnSpPr>
              <p:cNvPr id="79" name="Straight Connector 78">
                <a:extLst>
                  <a:ext uri="{FF2B5EF4-FFF2-40B4-BE49-F238E27FC236}">
                    <a16:creationId xmlns:a16="http://schemas.microsoft.com/office/drawing/2014/main" id="{85FA138D-5E12-A40E-659B-2470AA17FCED}"/>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FB65AC25-22DF-2821-E018-EFE2EE099828}"/>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270A9AB0-0DB2-8545-1923-B1ED1FB954BB}"/>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35" name="Group 34">
              <a:extLst>
                <a:ext uri="{FF2B5EF4-FFF2-40B4-BE49-F238E27FC236}">
                  <a16:creationId xmlns:a16="http://schemas.microsoft.com/office/drawing/2014/main" id="{773E4F1A-7AA2-8ADD-79F8-362F1BA6B3B7}"/>
                </a:ext>
              </a:extLst>
            </p:cNvPr>
            <p:cNvGrpSpPr/>
            <p:nvPr/>
          </p:nvGrpSpPr>
          <p:grpSpPr>
            <a:xfrm>
              <a:off x="2274432" y="1710028"/>
              <a:ext cx="108640" cy="146399"/>
              <a:chOff x="1844231" y="869163"/>
              <a:chExt cx="108640" cy="146399"/>
            </a:xfrm>
          </p:grpSpPr>
          <p:cxnSp>
            <p:nvCxnSpPr>
              <p:cNvPr id="76" name="Straight Connector 75">
                <a:extLst>
                  <a:ext uri="{FF2B5EF4-FFF2-40B4-BE49-F238E27FC236}">
                    <a16:creationId xmlns:a16="http://schemas.microsoft.com/office/drawing/2014/main" id="{5915F61C-0A1D-5E85-1443-2F34065394E2}"/>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A190C249-AA27-1B7B-1F40-027804E30E79}"/>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17A61996-D09D-0BAA-972A-104E3035BB08}"/>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36" name="Group 35">
              <a:extLst>
                <a:ext uri="{FF2B5EF4-FFF2-40B4-BE49-F238E27FC236}">
                  <a16:creationId xmlns:a16="http://schemas.microsoft.com/office/drawing/2014/main" id="{E3E9303F-70E8-476F-B87A-694BEB605112}"/>
                </a:ext>
              </a:extLst>
            </p:cNvPr>
            <p:cNvGrpSpPr/>
            <p:nvPr/>
          </p:nvGrpSpPr>
          <p:grpSpPr>
            <a:xfrm>
              <a:off x="2272598" y="2132570"/>
              <a:ext cx="108640" cy="146399"/>
              <a:chOff x="1844231" y="869163"/>
              <a:chExt cx="108640" cy="146399"/>
            </a:xfrm>
          </p:grpSpPr>
          <p:cxnSp>
            <p:nvCxnSpPr>
              <p:cNvPr id="73" name="Straight Connector 72">
                <a:extLst>
                  <a:ext uri="{FF2B5EF4-FFF2-40B4-BE49-F238E27FC236}">
                    <a16:creationId xmlns:a16="http://schemas.microsoft.com/office/drawing/2014/main" id="{269AE833-7931-9B5F-4371-95EFA2DA64BD}"/>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450D0D7C-1136-B10B-B294-09A6E9BF686C}"/>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3D3E028F-ABC5-BC87-2FFA-55EFAC937E78}"/>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37" name="Group 36">
              <a:extLst>
                <a:ext uri="{FF2B5EF4-FFF2-40B4-BE49-F238E27FC236}">
                  <a16:creationId xmlns:a16="http://schemas.microsoft.com/office/drawing/2014/main" id="{7E36E82F-B6CE-3C52-4BE4-D953620DA116}"/>
                </a:ext>
              </a:extLst>
            </p:cNvPr>
            <p:cNvGrpSpPr/>
            <p:nvPr/>
          </p:nvGrpSpPr>
          <p:grpSpPr>
            <a:xfrm>
              <a:off x="2279055" y="2571467"/>
              <a:ext cx="108640" cy="146399"/>
              <a:chOff x="1844231" y="869163"/>
              <a:chExt cx="108640" cy="146399"/>
            </a:xfrm>
          </p:grpSpPr>
          <p:cxnSp>
            <p:nvCxnSpPr>
              <p:cNvPr id="70" name="Straight Connector 69">
                <a:extLst>
                  <a:ext uri="{FF2B5EF4-FFF2-40B4-BE49-F238E27FC236}">
                    <a16:creationId xmlns:a16="http://schemas.microsoft.com/office/drawing/2014/main" id="{80ECA5D6-679A-C46B-0CB5-11B5752B5401}"/>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EBDAA01A-6AA8-501F-A3A1-96C9064C494B}"/>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BF89BE1D-2D2E-3E04-AF5C-8F221D964A27}"/>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38" name="Group 37">
              <a:extLst>
                <a:ext uri="{FF2B5EF4-FFF2-40B4-BE49-F238E27FC236}">
                  <a16:creationId xmlns:a16="http://schemas.microsoft.com/office/drawing/2014/main" id="{2A8E8341-1336-A126-FD3E-CF33F9037FBE}"/>
                </a:ext>
              </a:extLst>
            </p:cNvPr>
            <p:cNvGrpSpPr/>
            <p:nvPr/>
          </p:nvGrpSpPr>
          <p:grpSpPr>
            <a:xfrm>
              <a:off x="2713716" y="1287138"/>
              <a:ext cx="108640" cy="146399"/>
              <a:chOff x="1844231" y="869163"/>
              <a:chExt cx="108640" cy="146399"/>
            </a:xfrm>
          </p:grpSpPr>
          <p:cxnSp>
            <p:nvCxnSpPr>
              <p:cNvPr id="67" name="Straight Connector 66">
                <a:extLst>
                  <a:ext uri="{FF2B5EF4-FFF2-40B4-BE49-F238E27FC236}">
                    <a16:creationId xmlns:a16="http://schemas.microsoft.com/office/drawing/2014/main" id="{AE863882-862F-90FD-BEE4-48362B9485E3}"/>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C49FBF00-8C81-14D7-A2F9-638405059B5F}"/>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71B08BC5-ED15-84EF-9569-19C8F990C495}"/>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39" name="Group 38">
              <a:extLst>
                <a:ext uri="{FF2B5EF4-FFF2-40B4-BE49-F238E27FC236}">
                  <a16:creationId xmlns:a16="http://schemas.microsoft.com/office/drawing/2014/main" id="{8C63C6B8-4791-13CB-F964-D85BBADE640E}"/>
                </a:ext>
              </a:extLst>
            </p:cNvPr>
            <p:cNvGrpSpPr/>
            <p:nvPr/>
          </p:nvGrpSpPr>
          <p:grpSpPr>
            <a:xfrm>
              <a:off x="2693665" y="1716303"/>
              <a:ext cx="108640" cy="146399"/>
              <a:chOff x="1844231" y="869163"/>
              <a:chExt cx="108640" cy="146399"/>
            </a:xfrm>
          </p:grpSpPr>
          <p:cxnSp>
            <p:nvCxnSpPr>
              <p:cNvPr id="64" name="Straight Connector 63">
                <a:extLst>
                  <a:ext uri="{FF2B5EF4-FFF2-40B4-BE49-F238E27FC236}">
                    <a16:creationId xmlns:a16="http://schemas.microsoft.com/office/drawing/2014/main" id="{BCE517A1-3DE3-C603-597D-4522EC85D522}"/>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13FD3C40-FA18-4D08-D274-62881E4FEA35}"/>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7F57339B-97DC-E03A-289D-306DF1C80CDA}"/>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40" name="Group 39">
              <a:extLst>
                <a:ext uri="{FF2B5EF4-FFF2-40B4-BE49-F238E27FC236}">
                  <a16:creationId xmlns:a16="http://schemas.microsoft.com/office/drawing/2014/main" id="{A2787297-9DB2-E64F-C31E-1101C44FD89B}"/>
                </a:ext>
              </a:extLst>
            </p:cNvPr>
            <p:cNvGrpSpPr/>
            <p:nvPr/>
          </p:nvGrpSpPr>
          <p:grpSpPr>
            <a:xfrm>
              <a:off x="2700536" y="2138974"/>
              <a:ext cx="108640" cy="146399"/>
              <a:chOff x="1844231" y="869163"/>
              <a:chExt cx="108640" cy="146399"/>
            </a:xfrm>
          </p:grpSpPr>
          <p:cxnSp>
            <p:nvCxnSpPr>
              <p:cNvPr id="61" name="Straight Connector 60">
                <a:extLst>
                  <a:ext uri="{FF2B5EF4-FFF2-40B4-BE49-F238E27FC236}">
                    <a16:creationId xmlns:a16="http://schemas.microsoft.com/office/drawing/2014/main" id="{CADC9020-322D-787A-8835-DF581A82F91C}"/>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42246D9F-5D9B-546A-69E1-C03D26538833}"/>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0F1255D2-6F3D-6068-0749-212CA5B1308C}"/>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41" name="Group 40">
              <a:extLst>
                <a:ext uri="{FF2B5EF4-FFF2-40B4-BE49-F238E27FC236}">
                  <a16:creationId xmlns:a16="http://schemas.microsoft.com/office/drawing/2014/main" id="{ACA78D0B-0967-6A02-0E97-35FFF7287516}"/>
                </a:ext>
              </a:extLst>
            </p:cNvPr>
            <p:cNvGrpSpPr/>
            <p:nvPr/>
          </p:nvGrpSpPr>
          <p:grpSpPr>
            <a:xfrm>
              <a:off x="2700536" y="2571204"/>
              <a:ext cx="108640" cy="146399"/>
              <a:chOff x="1844231" y="869163"/>
              <a:chExt cx="108640" cy="146399"/>
            </a:xfrm>
          </p:grpSpPr>
          <p:cxnSp>
            <p:nvCxnSpPr>
              <p:cNvPr id="58" name="Straight Connector 57">
                <a:extLst>
                  <a:ext uri="{FF2B5EF4-FFF2-40B4-BE49-F238E27FC236}">
                    <a16:creationId xmlns:a16="http://schemas.microsoft.com/office/drawing/2014/main" id="{5982F807-B794-B38A-9B27-F98D52C10CDF}"/>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B992F2FC-E815-DABE-F940-74B18F481FB0}"/>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DF7B46DD-E4AB-F98A-B690-1C4ED1EE8E28}"/>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42" name="Group 41">
              <a:extLst>
                <a:ext uri="{FF2B5EF4-FFF2-40B4-BE49-F238E27FC236}">
                  <a16:creationId xmlns:a16="http://schemas.microsoft.com/office/drawing/2014/main" id="{4F82B658-692F-C5DC-644B-3A3C7FD040BB}"/>
                </a:ext>
              </a:extLst>
            </p:cNvPr>
            <p:cNvGrpSpPr/>
            <p:nvPr/>
          </p:nvGrpSpPr>
          <p:grpSpPr>
            <a:xfrm>
              <a:off x="3121469" y="1290378"/>
              <a:ext cx="108640" cy="146399"/>
              <a:chOff x="1844231" y="869163"/>
              <a:chExt cx="108640" cy="146399"/>
            </a:xfrm>
          </p:grpSpPr>
          <p:cxnSp>
            <p:nvCxnSpPr>
              <p:cNvPr id="55" name="Straight Connector 54">
                <a:extLst>
                  <a:ext uri="{FF2B5EF4-FFF2-40B4-BE49-F238E27FC236}">
                    <a16:creationId xmlns:a16="http://schemas.microsoft.com/office/drawing/2014/main" id="{4E2440E3-20D6-564A-824C-037D1CCA2144}"/>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ED6D9A62-6768-42DB-D320-14CFFF14DA6A}"/>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57BA0088-2498-731C-C075-76004EB6C63F}"/>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43" name="Group 42">
              <a:extLst>
                <a:ext uri="{FF2B5EF4-FFF2-40B4-BE49-F238E27FC236}">
                  <a16:creationId xmlns:a16="http://schemas.microsoft.com/office/drawing/2014/main" id="{1D04C074-1679-3EAB-369C-3F52AE71EA51}"/>
                </a:ext>
              </a:extLst>
            </p:cNvPr>
            <p:cNvGrpSpPr/>
            <p:nvPr/>
          </p:nvGrpSpPr>
          <p:grpSpPr>
            <a:xfrm>
              <a:off x="3116226" y="1710028"/>
              <a:ext cx="108640" cy="146399"/>
              <a:chOff x="1844231" y="869163"/>
              <a:chExt cx="108640" cy="146399"/>
            </a:xfrm>
          </p:grpSpPr>
          <p:cxnSp>
            <p:nvCxnSpPr>
              <p:cNvPr id="52" name="Straight Connector 51">
                <a:extLst>
                  <a:ext uri="{FF2B5EF4-FFF2-40B4-BE49-F238E27FC236}">
                    <a16:creationId xmlns:a16="http://schemas.microsoft.com/office/drawing/2014/main" id="{129E0749-0DE7-EBF5-F77D-46A28F4CD9E8}"/>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799AFDAF-E3EF-E6F9-DB97-7A3D78D2D4B0}"/>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BB5036A5-8D92-638C-E014-61755039254C}"/>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44" name="Group 43">
              <a:extLst>
                <a:ext uri="{FF2B5EF4-FFF2-40B4-BE49-F238E27FC236}">
                  <a16:creationId xmlns:a16="http://schemas.microsoft.com/office/drawing/2014/main" id="{E637A10C-E841-9546-63BA-40D48D5C114F}"/>
                </a:ext>
              </a:extLst>
            </p:cNvPr>
            <p:cNvGrpSpPr/>
            <p:nvPr/>
          </p:nvGrpSpPr>
          <p:grpSpPr>
            <a:xfrm>
              <a:off x="3114392" y="2132570"/>
              <a:ext cx="108640" cy="146399"/>
              <a:chOff x="1844231" y="869163"/>
              <a:chExt cx="108640" cy="146399"/>
            </a:xfrm>
          </p:grpSpPr>
          <p:cxnSp>
            <p:nvCxnSpPr>
              <p:cNvPr id="49" name="Straight Connector 48">
                <a:extLst>
                  <a:ext uri="{FF2B5EF4-FFF2-40B4-BE49-F238E27FC236}">
                    <a16:creationId xmlns:a16="http://schemas.microsoft.com/office/drawing/2014/main" id="{C12163DB-6877-7440-F9B8-329A35770521}"/>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5F19B4F6-641A-4C53-E347-7DD9223C0A61}"/>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F3B4ACBC-61A8-A990-2F58-8571C1C03A46}"/>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45" name="Group 44">
              <a:extLst>
                <a:ext uri="{FF2B5EF4-FFF2-40B4-BE49-F238E27FC236}">
                  <a16:creationId xmlns:a16="http://schemas.microsoft.com/office/drawing/2014/main" id="{F3CCFB13-8AF8-B4B8-3275-4B84FBB9D909}"/>
                </a:ext>
              </a:extLst>
            </p:cNvPr>
            <p:cNvGrpSpPr/>
            <p:nvPr/>
          </p:nvGrpSpPr>
          <p:grpSpPr>
            <a:xfrm>
              <a:off x="3120849" y="2571467"/>
              <a:ext cx="108640" cy="146399"/>
              <a:chOff x="1844231" y="869163"/>
              <a:chExt cx="108640" cy="146399"/>
            </a:xfrm>
          </p:grpSpPr>
          <p:cxnSp>
            <p:nvCxnSpPr>
              <p:cNvPr id="46" name="Straight Connector 45">
                <a:extLst>
                  <a:ext uri="{FF2B5EF4-FFF2-40B4-BE49-F238E27FC236}">
                    <a16:creationId xmlns:a16="http://schemas.microsoft.com/office/drawing/2014/main" id="{E47EA13F-C926-57BE-C108-4AB7DAC14B38}"/>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D1A2B09E-4EFA-1D77-4F1F-5E4161A31EE8}"/>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E7E8C2D4-9DAA-39C3-5444-6F0C3B97C12B}"/>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mc:AlternateContent xmlns:mc="http://schemas.openxmlformats.org/markup-compatibility/2006" xmlns:a14="http://schemas.microsoft.com/office/drawing/2010/main">
        <mc:Choice Requires="a14">
          <p:sp>
            <p:nvSpPr>
              <p:cNvPr id="94" name="TextBox 93">
                <a:extLst>
                  <a:ext uri="{FF2B5EF4-FFF2-40B4-BE49-F238E27FC236}">
                    <a16:creationId xmlns:a16="http://schemas.microsoft.com/office/drawing/2014/main" id="{EE3579D8-3F6D-98A4-B2E7-DCA62A3F3BCB}"/>
                  </a:ext>
                </a:extLst>
              </p:cNvPr>
              <p:cNvSpPr txBox="1"/>
              <p:nvPr/>
            </p:nvSpPr>
            <p:spPr>
              <a:xfrm>
                <a:off x="1380217" y="3459605"/>
                <a:ext cx="50959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0"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𝐸</m:t>
                          </m:r>
                        </m:e>
                        <m:sub>
                          <m:r>
                            <m:rPr>
                              <m:sty m:val="p"/>
                            </m:rPr>
                            <a:rPr lang="en-GB" b="0" i="0" noProof="0" smtClean="0">
                              <a:latin typeface="Cambria Math" panose="02040503050406030204" pitchFamily="18" charset="0"/>
                              <a:ea typeface="Cambria Math" panose="02040503050406030204" pitchFamily="18" charset="0"/>
                            </a:rPr>
                            <m:t>MU</m:t>
                          </m:r>
                        </m:sub>
                      </m:sSub>
                    </m:oMath>
                  </m:oMathPara>
                </a14:m>
                <a:endParaRPr lang="en-GB" noProof="0" dirty="0"/>
              </a:p>
            </p:txBody>
          </p:sp>
        </mc:Choice>
        <mc:Fallback xmlns="">
          <p:sp>
            <p:nvSpPr>
              <p:cNvPr id="94" name="TextBox 93">
                <a:extLst>
                  <a:ext uri="{FF2B5EF4-FFF2-40B4-BE49-F238E27FC236}">
                    <a16:creationId xmlns:a16="http://schemas.microsoft.com/office/drawing/2014/main" id="{EE3579D8-3F6D-98A4-B2E7-DCA62A3F3BCB}"/>
                  </a:ext>
                </a:extLst>
              </p:cNvPr>
              <p:cNvSpPr txBox="1">
                <a:spLocks noRot="1" noChangeAspect="1" noMove="1" noResize="1" noEditPoints="1" noAdjustHandles="1" noChangeArrowheads="1" noChangeShapeType="1" noTextEdit="1"/>
              </p:cNvSpPr>
              <p:nvPr/>
            </p:nvSpPr>
            <p:spPr>
              <a:xfrm>
                <a:off x="1380217" y="3459605"/>
                <a:ext cx="509598" cy="369332"/>
              </a:xfrm>
              <a:prstGeom prst="rect">
                <a:avLst/>
              </a:prstGeom>
              <a:blipFill>
                <a:blip r:embed="rId6"/>
                <a:stretch>
                  <a:fillRect r="-9524" b="-1667"/>
                </a:stretch>
              </a:blipFill>
            </p:spPr>
            <p:txBody>
              <a:bodyPr/>
              <a:lstStyle/>
              <a:p>
                <a:r>
                  <a:rPr lang="LID4096">
                    <a:noFill/>
                  </a:rPr>
                  <a:t> </a:t>
                </a:r>
              </a:p>
            </p:txBody>
          </p:sp>
        </mc:Fallback>
      </mc:AlternateContent>
      <p:cxnSp>
        <p:nvCxnSpPr>
          <p:cNvPr id="95" name="Straight Arrow Connector 94">
            <a:extLst>
              <a:ext uri="{FF2B5EF4-FFF2-40B4-BE49-F238E27FC236}">
                <a16:creationId xmlns:a16="http://schemas.microsoft.com/office/drawing/2014/main" id="{C4098C6D-7BBD-4522-A0F1-32DF72421D5D}"/>
              </a:ext>
            </a:extLst>
          </p:cNvPr>
          <p:cNvCxnSpPr/>
          <p:nvPr/>
        </p:nvCxnSpPr>
        <p:spPr>
          <a:xfrm flipV="1">
            <a:off x="1638300" y="3315321"/>
            <a:ext cx="706417" cy="889974"/>
          </a:xfrm>
          <a:prstGeom prst="straightConnector1">
            <a:avLst/>
          </a:prstGeom>
          <a:ln>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CE6F38E0-8FD6-2ECF-449D-5BD68D46D7C3}"/>
                  </a:ext>
                </a:extLst>
              </p:cNvPr>
              <p:cNvSpPr txBox="1"/>
              <p:nvPr/>
            </p:nvSpPr>
            <p:spPr>
              <a:xfrm>
                <a:off x="1581162" y="2863967"/>
                <a:ext cx="491561"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𝐸</m:t>
                          </m:r>
                        </m:e>
                        <m:sub>
                          <m:r>
                            <m:rPr>
                              <m:sty m:val="p"/>
                            </m:rPr>
                            <a:rPr lang="en-GB" b="0" i="0" noProof="0" smtClean="0">
                              <a:latin typeface="Cambria Math" panose="02040503050406030204" pitchFamily="18" charset="0"/>
                              <a:ea typeface="Cambria Math" panose="02040503050406030204" pitchFamily="18" charset="0"/>
                            </a:rPr>
                            <m:t>SIM</m:t>
                          </m:r>
                        </m:sub>
                      </m:sSub>
                    </m:oMath>
                  </m:oMathPara>
                </a14:m>
                <a:endParaRPr lang="en-GB" noProof="0" dirty="0"/>
              </a:p>
            </p:txBody>
          </p:sp>
        </mc:Choice>
        <mc:Fallback xmlns="">
          <p:sp>
            <p:nvSpPr>
              <p:cNvPr id="96" name="TextBox 95">
                <a:extLst>
                  <a:ext uri="{FF2B5EF4-FFF2-40B4-BE49-F238E27FC236}">
                    <a16:creationId xmlns:a16="http://schemas.microsoft.com/office/drawing/2014/main" id="{CE6F38E0-8FD6-2ECF-449D-5BD68D46D7C3}"/>
                  </a:ext>
                </a:extLst>
              </p:cNvPr>
              <p:cNvSpPr txBox="1">
                <a:spLocks noRot="1" noChangeAspect="1" noMove="1" noResize="1" noEditPoints="1" noAdjustHandles="1" noChangeArrowheads="1" noChangeShapeType="1" noTextEdit="1"/>
              </p:cNvSpPr>
              <p:nvPr/>
            </p:nvSpPr>
            <p:spPr>
              <a:xfrm>
                <a:off x="1581162" y="2863967"/>
                <a:ext cx="491561" cy="369332"/>
              </a:xfrm>
              <a:prstGeom prst="rect">
                <a:avLst/>
              </a:prstGeom>
              <a:blipFill>
                <a:blip r:embed="rId7"/>
                <a:stretch>
                  <a:fillRect r="-19753" b="-1667"/>
                </a:stretch>
              </a:blipFill>
            </p:spPr>
            <p:txBody>
              <a:bodyPr/>
              <a:lstStyle/>
              <a:p>
                <a:r>
                  <a:rPr lang="LID4096">
                    <a:noFill/>
                  </a:rPr>
                  <a:t> </a:t>
                </a:r>
              </a:p>
            </p:txBody>
          </p:sp>
        </mc:Fallback>
      </mc:AlternateContent>
      <p:pic>
        <p:nvPicPr>
          <p:cNvPr id="97" name="Graphic 96" descr="Processor outline">
            <a:extLst>
              <a:ext uri="{FF2B5EF4-FFF2-40B4-BE49-F238E27FC236}">
                <a16:creationId xmlns:a16="http://schemas.microsoft.com/office/drawing/2014/main" id="{06C23FB7-298B-3174-C0DB-88CAE6C1C26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85034" y="2607927"/>
            <a:ext cx="672227" cy="672227"/>
          </a:xfrm>
          <a:prstGeom prst="rect">
            <a:avLst/>
          </a:prstGeom>
        </p:spPr>
      </p:pic>
      <p:cxnSp>
        <p:nvCxnSpPr>
          <p:cNvPr id="101" name="Straight Arrow Connector 100">
            <a:extLst>
              <a:ext uri="{FF2B5EF4-FFF2-40B4-BE49-F238E27FC236}">
                <a16:creationId xmlns:a16="http://schemas.microsoft.com/office/drawing/2014/main" id="{56E5D94E-759C-8BA8-A699-11C68211ECFF}"/>
              </a:ext>
            </a:extLst>
          </p:cNvPr>
          <p:cNvCxnSpPr>
            <a:cxnSpLocks/>
          </p:cNvCxnSpPr>
          <p:nvPr/>
        </p:nvCxnSpPr>
        <p:spPr>
          <a:xfrm>
            <a:off x="4804610" y="5396728"/>
            <a:ext cx="5688018" cy="0"/>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2" name="TextBox 101">
                <a:extLst>
                  <a:ext uri="{FF2B5EF4-FFF2-40B4-BE49-F238E27FC236}">
                    <a16:creationId xmlns:a16="http://schemas.microsoft.com/office/drawing/2014/main" id="{0B0DA9CE-D0B9-12E1-B089-5C2667E893D2}"/>
                  </a:ext>
                </a:extLst>
              </p:cNvPr>
              <p:cNvSpPr txBox="1"/>
              <p:nvPr/>
            </p:nvSpPr>
            <p:spPr>
              <a:xfrm>
                <a:off x="10331495" y="5506141"/>
                <a:ext cx="16113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rPr>
                        <m:t>𝑡</m:t>
                      </m:r>
                    </m:oMath>
                  </m:oMathPara>
                </a14:m>
                <a:endParaRPr lang="en-GB" noProof="0" dirty="0"/>
              </a:p>
            </p:txBody>
          </p:sp>
        </mc:Choice>
        <mc:Fallback xmlns="">
          <p:sp>
            <p:nvSpPr>
              <p:cNvPr id="102" name="TextBox 101">
                <a:extLst>
                  <a:ext uri="{FF2B5EF4-FFF2-40B4-BE49-F238E27FC236}">
                    <a16:creationId xmlns:a16="http://schemas.microsoft.com/office/drawing/2014/main" id="{0B0DA9CE-D0B9-12E1-B089-5C2667E893D2}"/>
                  </a:ext>
                </a:extLst>
              </p:cNvPr>
              <p:cNvSpPr txBox="1">
                <a:spLocks noRot="1" noChangeAspect="1" noMove="1" noResize="1" noEditPoints="1" noAdjustHandles="1" noChangeArrowheads="1" noChangeShapeType="1" noTextEdit="1"/>
              </p:cNvSpPr>
              <p:nvPr/>
            </p:nvSpPr>
            <p:spPr>
              <a:xfrm>
                <a:off x="10331495" y="5506141"/>
                <a:ext cx="161133" cy="276999"/>
              </a:xfrm>
              <a:prstGeom prst="rect">
                <a:avLst/>
              </a:prstGeom>
              <a:blipFill>
                <a:blip r:embed="rId10"/>
                <a:stretch>
                  <a:fillRect l="-30769" r="-23077" b="-6522"/>
                </a:stretch>
              </a:blipFill>
            </p:spPr>
            <p:txBody>
              <a:bodyPr/>
              <a:lstStyle/>
              <a:p>
                <a:r>
                  <a:rPr lang="LID4096">
                    <a:noFill/>
                  </a:rPr>
                  <a:t> </a:t>
                </a:r>
              </a:p>
            </p:txBody>
          </p:sp>
        </mc:Fallback>
      </mc:AlternateContent>
      <p:sp>
        <p:nvSpPr>
          <p:cNvPr id="103" name="Rectangle: Rounded Corners 102">
            <a:extLst>
              <a:ext uri="{FF2B5EF4-FFF2-40B4-BE49-F238E27FC236}">
                <a16:creationId xmlns:a16="http://schemas.microsoft.com/office/drawing/2014/main" id="{E7AF28AC-966D-93B0-2111-EFF0C9671000}"/>
              </a:ext>
            </a:extLst>
          </p:cNvPr>
          <p:cNvSpPr/>
          <p:nvPr/>
        </p:nvSpPr>
        <p:spPr>
          <a:xfrm>
            <a:off x="4823377" y="4935758"/>
            <a:ext cx="714286"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104" name="TextBox 103">
                <a:extLst>
                  <a:ext uri="{FF2B5EF4-FFF2-40B4-BE49-F238E27FC236}">
                    <a16:creationId xmlns:a16="http://schemas.microsoft.com/office/drawing/2014/main" id="{FE761765-7DC4-4F11-5CCB-D156482F0EE1}"/>
                  </a:ext>
                </a:extLst>
              </p:cNvPr>
              <p:cNvSpPr txBox="1"/>
              <p:nvPr/>
            </p:nvSpPr>
            <p:spPr>
              <a:xfrm>
                <a:off x="4782737" y="4938466"/>
                <a:ext cx="79302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𝑡</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oMath>
                  </m:oMathPara>
                </a14:m>
                <a:endParaRPr lang="en-GB" noProof="0" dirty="0"/>
              </a:p>
            </p:txBody>
          </p:sp>
        </mc:Choice>
        <mc:Fallback xmlns="">
          <p:sp>
            <p:nvSpPr>
              <p:cNvPr id="104" name="TextBox 103">
                <a:extLst>
                  <a:ext uri="{FF2B5EF4-FFF2-40B4-BE49-F238E27FC236}">
                    <a16:creationId xmlns:a16="http://schemas.microsoft.com/office/drawing/2014/main" id="{FE761765-7DC4-4F11-5CCB-D156482F0EE1}"/>
                  </a:ext>
                </a:extLst>
              </p:cNvPr>
              <p:cNvSpPr txBox="1">
                <a:spLocks noRot="1" noChangeAspect="1" noMove="1" noResize="1" noEditPoints="1" noAdjustHandles="1" noChangeArrowheads="1" noChangeShapeType="1" noTextEdit="1"/>
              </p:cNvSpPr>
              <p:nvPr/>
            </p:nvSpPr>
            <p:spPr>
              <a:xfrm>
                <a:off x="4782737" y="4938466"/>
                <a:ext cx="793026" cy="369332"/>
              </a:xfrm>
              <a:prstGeom prst="rect">
                <a:avLst/>
              </a:prstGeom>
              <a:blipFill>
                <a:blip r:embed="rId11"/>
                <a:stretch>
                  <a:fillRect r="-6923" b="-14754"/>
                </a:stretch>
              </a:blipFill>
            </p:spPr>
            <p:txBody>
              <a:bodyPr/>
              <a:lstStyle/>
              <a:p>
                <a:r>
                  <a:rPr lang="LID4096">
                    <a:noFill/>
                  </a:rPr>
                  <a:t> </a:t>
                </a:r>
              </a:p>
            </p:txBody>
          </p:sp>
        </mc:Fallback>
      </mc:AlternateContent>
      <p:sp>
        <p:nvSpPr>
          <p:cNvPr id="105" name="Rectangle: Rounded Corners 104">
            <a:extLst>
              <a:ext uri="{FF2B5EF4-FFF2-40B4-BE49-F238E27FC236}">
                <a16:creationId xmlns:a16="http://schemas.microsoft.com/office/drawing/2014/main" id="{FDCF62DD-89CF-3D8B-79C7-8894A90BB8DE}"/>
              </a:ext>
            </a:extLst>
          </p:cNvPr>
          <p:cNvSpPr/>
          <p:nvPr/>
        </p:nvSpPr>
        <p:spPr>
          <a:xfrm>
            <a:off x="5630090" y="4937284"/>
            <a:ext cx="714286"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106" name="TextBox 105">
                <a:extLst>
                  <a:ext uri="{FF2B5EF4-FFF2-40B4-BE49-F238E27FC236}">
                    <a16:creationId xmlns:a16="http://schemas.microsoft.com/office/drawing/2014/main" id="{0D77A311-D894-BBA6-F4C2-DA37935CECB3}"/>
                  </a:ext>
                </a:extLst>
              </p:cNvPr>
              <p:cNvSpPr txBox="1"/>
              <p:nvPr/>
            </p:nvSpPr>
            <p:spPr>
              <a:xfrm>
                <a:off x="5589450" y="4939992"/>
                <a:ext cx="79302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𝑡</m:t>
                          </m:r>
                        </m:e>
                        <m:sub>
                          <m:r>
                            <a:rPr lang="en-GB" b="0" i="1" noProof="0" smtClean="0">
                              <a:latin typeface="Cambria Math" panose="02040503050406030204" pitchFamily="18" charset="0"/>
                            </a:rPr>
                            <m:t>1</m:t>
                          </m:r>
                        </m:sub>
                      </m:sSub>
                      <m:r>
                        <a:rPr lang="en-GB" b="0" i="1" noProof="0" smtClean="0">
                          <a:latin typeface="Cambria Math" panose="02040503050406030204" pitchFamily="18" charset="0"/>
                        </a:rPr>
                        <m:t>)</m:t>
                      </m:r>
                    </m:oMath>
                  </m:oMathPara>
                </a14:m>
                <a:endParaRPr lang="en-GB" noProof="0" dirty="0"/>
              </a:p>
            </p:txBody>
          </p:sp>
        </mc:Choice>
        <mc:Fallback xmlns="">
          <p:sp>
            <p:nvSpPr>
              <p:cNvPr id="106" name="TextBox 105">
                <a:extLst>
                  <a:ext uri="{FF2B5EF4-FFF2-40B4-BE49-F238E27FC236}">
                    <a16:creationId xmlns:a16="http://schemas.microsoft.com/office/drawing/2014/main" id="{0D77A311-D894-BBA6-F4C2-DA37935CECB3}"/>
                  </a:ext>
                </a:extLst>
              </p:cNvPr>
              <p:cNvSpPr txBox="1">
                <a:spLocks noRot="1" noChangeAspect="1" noMove="1" noResize="1" noEditPoints="1" noAdjustHandles="1" noChangeArrowheads="1" noChangeShapeType="1" noTextEdit="1"/>
              </p:cNvSpPr>
              <p:nvPr/>
            </p:nvSpPr>
            <p:spPr>
              <a:xfrm>
                <a:off x="5589450" y="4939992"/>
                <a:ext cx="793026" cy="369332"/>
              </a:xfrm>
              <a:prstGeom prst="rect">
                <a:avLst/>
              </a:prstGeom>
              <a:blipFill>
                <a:blip r:embed="rId12"/>
                <a:stretch>
                  <a:fillRect r="-6923" b="-14754"/>
                </a:stretch>
              </a:blipFill>
            </p:spPr>
            <p:txBody>
              <a:bodyPr/>
              <a:lstStyle/>
              <a:p>
                <a:r>
                  <a:rPr lang="LID4096">
                    <a:noFill/>
                  </a:rPr>
                  <a:t> </a:t>
                </a:r>
              </a:p>
            </p:txBody>
          </p:sp>
        </mc:Fallback>
      </mc:AlternateContent>
      <p:sp>
        <p:nvSpPr>
          <p:cNvPr id="107" name="Rectangle: Rounded Corners 106">
            <a:extLst>
              <a:ext uri="{FF2B5EF4-FFF2-40B4-BE49-F238E27FC236}">
                <a16:creationId xmlns:a16="http://schemas.microsoft.com/office/drawing/2014/main" id="{6CCAE08D-8AF7-32FC-FBB3-256E0AE6052E}"/>
              </a:ext>
            </a:extLst>
          </p:cNvPr>
          <p:cNvSpPr/>
          <p:nvPr/>
        </p:nvSpPr>
        <p:spPr>
          <a:xfrm>
            <a:off x="6395444" y="4937284"/>
            <a:ext cx="714286"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108" name="TextBox 107">
                <a:extLst>
                  <a:ext uri="{FF2B5EF4-FFF2-40B4-BE49-F238E27FC236}">
                    <a16:creationId xmlns:a16="http://schemas.microsoft.com/office/drawing/2014/main" id="{7B99DDF5-9A30-48B5-3D33-14C39B5E5229}"/>
                  </a:ext>
                </a:extLst>
              </p:cNvPr>
              <p:cNvSpPr txBox="1"/>
              <p:nvPr/>
            </p:nvSpPr>
            <p:spPr>
              <a:xfrm>
                <a:off x="6354804" y="4939992"/>
                <a:ext cx="79302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𝑡</m:t>
                          </m:r>
                        </m:e>
                        <m:sub>
                          <m:r>
                            <a:rPr lang="en-GB" b="0" i="1" noProof="0" smtClean="0">
                              <a:latin typeface="Cambria Math" panose="02040503050406030204" pitchFamily="18" charset="0"/>
                            </a:rPr>
                            <m:t>2</m:t>
                          </m:r>
                        </m:sub>
                      </m:sSub>
                      <m:r>
                        <a:rPr lang="en-GB" b="0" i="1" noProof="0" smtClean="0">
                          <a:latin typeface="Cambria Math" panose="02040503050406030204" pitchFamily="18" charset="0"/>
                        </a:rPr>
                        <m:t>)</m:t>
                      </m:r>
                    </m:oMath>
                  </m:oMathPara>
                </a14:m>
                <a:endParaRPr lang="en-GB" noProof="0" dirty="0"/>
              </a:p>
            </p:txBody>
          </p:sp>
        </mc:Choice>
        <mc:Fallback xmlns="">
          <p:sp>
            <p:nvSpPr>
              <p:cNvPr id="108" name="TextBox 107">
                <a:extLst>
                  <a:ext uri="{FF2B5EF4-FFF2-40B4-BE49-F238E27FC236}">
                    <a16:creationId xmlns:a16="http://schemas.microsoft.com/office/drawing/2014/main" id="{7B99DDF5-9A30-48B5-3D33-14C39B5E5229}"/>
                  </a:ext>
                </a:extLst>
              </p:cNvPr>
              <p:cNvSpPr txBox="1">
                <a:spLocks noRot="1" noChangeAspect="1" noMove="1" noResize="1" noEditPoints="1" noAdjustHandles="1" noChangeArrowheads="1" noChangeShapeType="1" noTextEdit="1"/>
              </p:cNvSpPr>
              <p:nvPr/>
            </p:nvSpPr>
            <p:spPr>
              <a:xfrm>
                <a:off x="6354804" y="4939992"/>
                <a:ext cx="793026" cy="369332"/>
              </a:xfrm>
              <a:prstGeom prst="rect">
                <a:avLst/>
              </a:prstGeom>
              <a:blipFill>
                <a:blip r:embed="rId13"/>
                <a:stretch>
                  <a:fillRect r="-6107" b="-14754"/>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109" name="TextBox 108">
                <a:extLst>
                  <a:ext uri="{FF2B5EF4-FFF2-40B4-BE49-F238E27FC236}">
                    <a16:creationId xmlns:a16="http://schemas.microsoft.com/office/drawing/2014/main" id="{B3A98102-3489-99E0-4DD2-8E4DC4C71C90}"/>
                  </a:ext>
                </a:extLst>
              </p:cNvPr>
              <p:cNvSpPr txBox="1"/>
              <p:nvPr/>
            </p:nvSpPr>
            <p:spPr>
              <a:xfrm>
                <a:off x="7198898" y="4938466"/>
                <a:ext cx="38173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ea typeface="Cambria Math" panose="02040503050406030204" pitchFamily="18" charset="0"/>
                        </a:rPr>
                        <m:t>⋯</m:t>
                      </m:r>
                    </m:oMath>
                  </m:oMathPara>
                </a14:m>
                <a:endParaRPr lang="en-GB" noProof="0" dirty="0"/>
              </a:p>
            </p:txBody>
          </p:sp>
        </mc:Choice>
        <mc:Fallback xmlns="">
          <p:sp>
            <p:nvSpPr>
              <p:cNvPr id="109" name="TextBox 108">
                <a:extLst>
                  <a:ext uri="{FF2B5EF4-FFF2-40B4-BE49-F238E27FC236}">
                    <a16:creationId xmlns:a16="http://schemas.microsoft.com/office/drawing/2014/main" id="{B3A98102-3489-99E0-4DD2-8E4DC4C71C90}"/>
                  </a:ext>
                </a:extLst>
              </p:cNvPr>
              <p:cNvSpPr txBox="1">
                <a:spLocks noRot="1" noChangeAspect="1" noMove="1" noResize="1" noEditPoints="1" noAdjustHandles="1" noChangeArrowheads="1" noChangeShapeType="1" noTextEdit="1"/>
              </p:cNvSpPr>
              <p:nvPr/>
            </p:nvSpPr>
            <p:spPr>
              <a:xfrm>
                <a:off x="7198898" y="4938466"/>
                <a:ext cx="381730" cy="369332"/>
              </a:xfrm>
              <a:prstGeom prst="rect">
                <a:avLst/>
              </a:prstGeom>
              <a:blipFill>
                <a:blip r:embed="rId14"/>
                <a:stretch>
                  <a:fillRect/>
                </a:stretch>
              </a:blipFill>
            </p:spPr>
            <p:txBody>
              <a:bodyPr/>
              <a:lstStyle/>
              <a:p>
                <a:r>
                  <a:rPr lang="LID4096">
                    <a:noFill/>
                  </a:rPr>
                  <a:t> </a:t>
                </a:r>
              </a:p>
            </p:txBody>
          </p:sp>
        </mc:Fallback>
      </mc:AlternateContent>
      <p:sp>
        <p:nvSpPr>
          <p:cNvPr id="111" name="Rectangle: Rounded Corners 110">
            <a:extLst>
              <a:ext uri="{FF2B5EF4-FFF2-40B4-BE49-F238E27FC236}">
                <a16:creationId xmlns:a16="http://schemas.microsoft.com/office/drawing/2014/main" id="{BD1BEE46-FCCA-E0BA-D028-6F2BF1659809}"/>
              </a:ext>
            </a:extLst>
          </p:cNvPr>
          <p:cNvSpPr/>
          <p:nvPr/>
        </p:nvSpPr>
        <p:spPr>
          <a:xfrm>
            <a:off x="7904704" y="4913750"/>
            <a:ext cx="714286"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112" name="TextBox 111">
                <a:extLst>
                  <a:ext uri="{FF2B5EF4-FFF2-40B4-BE49-F238E27FC236}">
                    <a16:creationId xmlns:a16="http://schemas.microsoft.com/office/drawing/2014/main" id="{E11BD157-EC56-291D-9C36-5F7144C7B40F}"/>
                  </a:ext>
                </a:extLst>
              </p:cNvPr>
              <p:cNvSpPr txBox="1"/>
              <p:nvPr/>
            </p:nvSpPr>
            <p:spPr>
              <a:xfrm>
                <a:off x="7864064" y="4916458"/>
                <a:ext cx="79302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𝑡</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oMath>
                  </m:oMathPara>
                </a14:m>
                <a:endParaRPr lang="en-GB" noProof="0" dirty="0"/>
              </a:p>
            </p:txBody>
          </p:sp>
        </mc:Choice>
        <mc:Fallback xmlns="">
          <p:sp>
            <p:nvSpPr>
              <p:cNvPr id="112" name="TextBox 111">
                <a:extLst>
                  <a:ext uri="{FF2B5EF4-FFF2-40B4-BE49-F238E27FC236}">
                    <a16:creationId xmlns:a16="http://schemas.microsoft.com/office/drawing/2014/main" id="{E11BD157-EC56-291D-9C36-5F7144C7B40F}"/>
                  </a:ext>
                </a:extLst>
              </p:cNvPr>
              <p:cNvSpPr txBox="1">
                <a:spLocks noRot="1" noChangeAspect="1" noMove="1" noResize="1" noEditPoints="1" noAdjustHandles="1" noChangeArrowheads="1" noChangeShapeType="1" noTextEdit="1"/>
              </p:cNvSpPr>
              <p:nvPr/>
            </p:nvSpPr>
            <p:spPr>
              <a:xfrm>
                <a:off x="7864064" y="4916458"/>
                <a:ext cx="793026" cy="369332"/>
              </a:xfrm>
              <a:prstGeom prst="rect">
                <a:avLst/>
              </a:prstGeom>
              <a:blipFill>
                <a:blip r:embed="rId15"/>
                <a:stretch>
                  <a:fillRect r="-6923" b="-15000"/>
                </a:stretch>
              </a:blipFill>
            </p:spPr>
            <p:txBody>
              <a:bodyPr/>
              <a:lstStyle/>
              <a:p>
                <a:r>
                  <a:rPr lang="LID4096">
                    <a:noFill/>
                  </a:rPr>
                  <a:t> </a:t>
                </a:r>
              </a:p>
            </p:txBody>
          </p:sp>
        </mc:Fallback>
      </mc:AlternateContent>
      <p:sp>
        <p:nvSpPr>
          <p:cNvPr id="117" name="Rectangle: Rounded Corners 116">
            <a:extLst>
              <a:ext uri="{FF2B5EF4-FFF2-40B4-BE49-F238E27FC236}">
                <a16:creationId xmlns:a16="http://schemas.microsoft.com/office/drawing/2014/main" id="{C0A10C4E-B677-D85F-B9DF-C2149443E01C}"/>
              </a:ext>
            </a:extLst>
          </p:cNvPr>
          <p:cNvSpPr/>
          <p:nvPr/>
        </p:nvSpPr>
        <p:spPr>
          <a:xfrm>
            <a:off x="8711417" y="4915276"/>
            <a:ext cx="714286"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118" name="TextBox 117">
                <a:extLst>
                  <a:ext uri="{FF2B5EF4-FFF2-40B4-BE49-F238E27FC236}">
                    <a16:creationId xmlns:a16="http://schemas.microsoft.com/office/drawing/2014/main" id="{E3775A86-105A-C9DE-027A-842BEF4CF3F2}"/>
                  </a:ext>
                </a:extLst>
              </p:cNvPr>
              <p:cNvSpPr txBox="1"/>
              <p:nvPr/>
            </p:nvSpPr>
            <p:spPr>
              <a:xfrm>
                <a:off x="8670777" y="4917984"/>
                <a:ext cx="79302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𝑡</m:t>
                          </m:r>
                        </m:e>
                        <m:sub>
                          <m:r>
                            <a:rPr lang="en-GB" b="0" i="1" noProof="0" smtClean="0">
                              <a:latin typeface="Cambria Math" panose="02040503050406030204" pitchFamily="18" charset="0"/>
                            </a:rPr>
                            <m:t>1</m:t>
                          </m:r>
                        </m:sub>
                      </m:sSub>
                      <m:r>
                        <a:rPr lang="en-GB" b="0" i="1" noProof="0" smtClean="0">
                          <a:latin typeface="Cambria Math" panose="02040503050406030204" pitchFamily="18" charset="0"/>
                        </a:rPr>
                        <m:t>)</m:t>
                      </m:r>
                    </m:oMath>
                  </m:oMathPara>
                </a14:m>
                <a:endParaRPr lang="en-GB" noProof="0" dirty="0"/>
              </a:p>
            </p:txBody>
          </p:sp>
        </mc:Choice>
        <mc:Fallback xmlns="">
          <p:sp>
            <p:nvSpPr>
              <p:cNvPr id="118" name="TextBox 117">
                <a:extLst>
                  <a:ext uri="{FF2B5EF4-FFF2-40B4-BE49-F238E27FC236}">
                    <a16:creationId xmlns:a16="http://schemas.microsoft.com/office/drawing/2014/main" id="{E3775A86-105A-C9DE-027A-842BEF4CF3F2}"/>
                  </a:ext>
                </a:extLst>
              </p:cNvPr>
              <p:cNvSpPr txBox="1">
                <a:spLocks noRot="1" noChangeAspect="1" noMove="1" noResize="1" noEditPoints="1" noAdjustHandles="1" noChangeArrowheads="1" noChangeShapeType="1" noTextEdit="1"/>
              </p:cNvSpPr>
              <p:nvPr/>
            </p:nvSpPr>
            <p:spPr>
              <a:xfrm>
                <a:off x="8670777" y="4917984"/>
                <a:ext cx="793026" cy="369332"/>
              </a:xfrm>
              <a:prstGeom prst="rect">
                <a:avLst/>
              </a:prstGeom>
              <a:blipFill>
                <a:blip r:embed="rId16"/>
                <a:stretch>
                  <a:fillRect r="-6923" b="-15000"/>
                </a:stretch>
              </a:blipFill>
            </p:spPr>
            <p:txBody>
              <a:bodyPr/>
              <a:lstStyle/>
              <a:p>
                <a:r>
                  <a:rPr lang="LID4096">
                    <a:noFill/>
                  </a:rPr>
                  <a:t> </a:t>
                </a:r>
              </a:p>
            </p:txBody>
          </p:sp>
        </mc:Fallback>
      </mc:AlternateContent>
      <p:sp>
        <p:nvSpPr>
          <p:cNvPr id="119" name="Rectangle: Rounded Corners 118">
            <a:extLst>
              <a:ext uri="{FF2B5EF4-FFF2-40B4-BE49-F238E27FC236}">
                <a16:creationId xmlns:a16="http://schemas.microsoft.com/office/drawing/2014/main" id="{7BBD4C52-8FE9-9D36-A2E0-C2A8A841238F}"/>
              </a:ext>
            </a:extLst>
          </p:cNvPr>
          <p:cNvSpPr/>
          <p:nvPr/>
        </p:nvSpPr>
        <p:spPr>
          <a:xfrm>
            <a:off x="9476771" y="4915276"/>
            <a:ext cx="714286"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120" name="TextBox 119">
                <a:extLst>
                  <a:ext uri="{FF2B5EF4-FFF2-40B4-BE49-F238E27FC236}">
                    <a16:creationId xmlns:a16="http://schemas.microsoft.com/office/drawing/2014/main" id="{E3EF8EA3-6409-BA20-C034-4675CD0E9697}"/>
                  </a:ext>
                </a:extLst>
              </p:cNvPr>
              <p:cNvSpPr txBox="1"/>
              <p:nvPr/>
            </p:nvSpPr>
            <p:spPr>
              <a:xfrm>
                <a:off x="9436131" y="4917984"/>
                <a:ext cx="79302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𝑡</m:t>
                          </m:r>
                        </m:e>
                        <m:sub>
                          <m:r>
                            <a:rPr lang="en-GB" b="0" i="1" noProof="0" smtClean="0">
                              <a:latin typeface="Cambria Math" panose="02040503050406030204" pitchFamily="18" charset="0"/>
                            </a:rPr>
                            <m:t>2</m:t>
                          </m:r>
                        </m:sub>
                      </m:sSub>
                      <m:r>
                        <a:rPr lang="en-GB" b="0" i="1" noProof="0" smtClean="0">
                          <a:latin typeface="Cambria Math" panose="02040503050406030204" pitchFamily="18" charset="0"/>
                        </a:rPr>
                        <m:t>)</m:t>
                      </m:r>
                    </m:oMath>
                  </m:oMathPara>
                </a14:m>
                <a:endParaRPr lang="en-GB" noProof="0" dirty="0"/>
              </a:p>
            </p:txBody>
          </p:sp>
        </mc:Choice>
        <mc:Fallback xmlns="">
          <p:sp>
            <p:nvSpPr>
              <p:cNvPr id="120" name="TextBox 119">
                <a:extLst>
                  <a:ext uri="{FF2B5EF4-FFF2-40B4-BE49-F238E27FC236}">
                    <a16:creationId xmlns:a16="http://schemas.microsoft.com/office/drawing/2014/main" id="{E3EF8EA3-6409-BA20-C034-4675CD0E9697}"/>
                  </a:ext>
                </a:extLst>
              </p:cNvPr>
              <p:cNvSpPr txBox="1">
                <a:spLocks noRot="1" noChangeAspect="1" noMove="1" noResize="1" noEditPoints="1" noAdjustHandles="1" noChangeArrowheads="1" noChangeShapeType="1" noTextEdit="1"/>
              </p:cNvSpPr>
              <p:nvPr/>
            </p:nvSpPr>
            <p:spPr>
              <a:xfrm>
                <a:off x="9436131" y="4917984"/>
                <a:ext cx="793026" cy="369332"/>
              </a:xfrm>
              <a:prstGeom prst="rect">
                <a:avLst/>
              </a:prstGeom>
              <a:blipFill>
                <a:blip r:embed="rId17"/>
                <a:stretch>
                  <a:fillRect r="-6923" b="-15000"/>
                </a:stretch>
              </a:blipFill>
            </p:spPr>
            <p:txBody>
              <a:bodyPr/>
              <a:lstStyle/>
              <a:p>
                <a:r>
                  <a:rPr lang="LID4096">
                    <a:noFill/>
                  </a:rPr>
                  <a:t> </a:t>
                </a:r>
              </a:p>
            </p:txBody>
          </p:sp>
        </mc:Fallback>
      </mc:AlternateContent>
      <p:cxnSp>
        <p:nvCxnSpPr>
          <p:cNvPr id="121" name="Straight Arrow Connector 120">
            <a:extLst>
              <a:ext uri="{FF2B5EF4-FFF2-40B4-BE49-F238E27FC236}">
                <a16:creationId xmlns:a16="http://schemas.microsoft.com/office/drawing/2014/main" id="{4EF932F2-69DA-D7AC-5DC8-1C420C187C9D}"/>
              </a:ext>
            </a:extLst>
          </p:cNvPr>
          <p:cNvCxnSpPr>
            <a:cxnSpLocks/>
          </p:cNvCxnSpPr>
          <p:nvPr/>
        </p:nvCxnSpPr>
        <p:spPr>
          <a:xfrm>
            <a:off x="4823377" y="4690466"/>
            <a:ext cx="3081327" cy="0"/>
          </a:xfrm>
          <a:prstGeom prst="straightConnector1">
            <a:avLst/>
          </a:prstGeom>
          <a:ln w="19050">
            <a:headEnd type="triangle" w="lg" len="lg"/>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6" name="TextBox 125">
                <a:extLst>
                  <a:ext uri="{FF2B5EF4-FFF2-40B4-BE49-F238E27FC236}">
                    <a16:creationId xmlns:a16="http://schemas.microsoft.com/office/drawing/2014/main" id="{A128D8B7-AA38-96EA-02A2-995FC9AEE91E}"/>
                  </a:ext>
                </a:extLst>
              </p:cNvPr>
              <p:cNvSpPr txBox="1"/>
              <p:nvPr/>
            </p:nvSpPr>
            <p:spPr>
              <a:xfrm>
                <a:off x="5897992" y="4187035"/>
                <a:ext cx="1101348" cy="39401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0"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𝑇</m:t>
                          </m:r>
                        </m:e>
                        <m:sub>
                          <m:r>
                            <m:rPr>
                              <m:sty m:val="p"/>
                            </m:rPr>
                            <a:rPr lang="en-GB" b="0" i="0" noProof="0" smtClean="0">
                              <a:latin typeface="Cambria Math" panose="02040503050406030204" pitchFamily="18" charset="0"/>
                              <a:ea typeface="Cambria Math" panose="02040503050406030204" pitchFamily="18" charset="0"/>
                            </a:rPr>
                            <m:t>upd</m:t>
                          </m:r>
                        </m:sub>
                      </m:sSub>
                    </m:oMath>
                  </m:oMathPara>
                </a14:m>
                <a:endParaRPr lang="en-GB" noProof="0" dirty="0"/>
              </a:p>
            </p:txBody>
          </p:sp>
        </mc:Choice>
        <mc:Fallback xmlns="">
          <p:sp>
            <p:nvSpPr>
              <p:cNvPr id="126" name="TextBox 125">
                <a:extLst>
                  <a:ext uri="{FF2B5EF4-FFF2-40B4-BE49-F238E27FC236}">
                    <a16:creationId xmlns:a16="http://schemas.microsoft.com/office/drawing/2014/main" id="{A128D8B7-AA38-96EA-02A2-995FC9AEE91E}"/>
                  </a:ext>
                </a:extLst>
              </p:cNvPr>
              <p:cNvSpPr txBox="1">
                <a:spLocks noRot="1" noChangeAspect="1" noMove="1" noResize="1" noEditPoints="1" noAdjustHandles="1" noChangeArrowheads="1" noChangeShapeType="1" noTextEdit="1"/>
              </p:cNvSpPr>
              <p:nvPr/>
            </p:nvSpPr>
            <p:spPr>
              <a:xfrm>
                <a:off x="5897992" y="4187035"/>
                <a:ext cx="1101348" cy="394019"/>
              </a:xfrm>
              <a:prstGeom prst="rect">
                <a:avLst/>
              </a:prstGeom>
              <a:blipFill>
                <a:blip r:embed="rId18"/>
                <a:stretch>
                  <a:fillRect b="-10938"/>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128" name="TextBox 127">
                <a:extLst>
                  <a:ext uri="{FF2B5EF4-FFF2-40B4-BE49-F238E27FC236}">
                    <a16:creationId xmlns:a16="http://schemas.microsoft.com/office/drawing/2014/main" id="{9702DA85-5550-DDA1-3FED-E78388A65F3C}"/>
                  </a:ext>
                </a:extLst>
              </p:cNvPr>
              <p:cNvSpPr txBox="1"/>
              <p:nvPr/>
            </p:nvSpPr>
            <p:spPr>
              <a:xfrm>
                <a:off x="2754219" y="2330713"/>
                <a:ext cx="656869" cy="369332"/>
              </a:xfrm>
              <a:prstGeom prst="rect">
                <a:avLst/>
              </a:prstGeom>
              <a:solidFill>
                <a:schemeClr val="bg1">
                  <a:alpha val="65000"/>
                </a:schemeClr>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r>
                        <a:rPr lang="en-GB" b="0" i="1" noProof="0" smtClean="0">
                          <a:latin typeface="Cambria Math" panose="02040503050406030204" pitchFamily="18" charset="0"/>
                        </a:rPr>
                        <m:t>𝑡</m:t>
                      </m:r>
                      <m:r>
                        <a:rPr lang="en-GB" b="0" i="1" noProof="0" smtClean="0">
                          <a:latin typeface="Cambria Math" panose="02040503050406030204" pitchFamily="18" charset="0"/>
                        </a:rPr>
                        <m:t>)</m:t>
                      </m:r>
                    </m:oMath>
                  </m:oMathPara>
                </a14:m>
                <a:endParaRPr lang="en-GB" noProof="0" dirty="0"/>
              </a:p>
            </p:txBody>
          </p:sp>
        </mc:Choice>
        <mc:Fallback xmlns="">
          <p:sp>
            <p:nvSpPr>
              <p:cNvPr id="128" name="TextBox 127">
                <a:extLst>
                  <a:ext uri="{FF2B5EF4-FFF2-40B4-BE49-F238E27FC236}">
                    <a16:creationId xmlns:a16="http://schemas.microsoft.com/office/drawing/2014/main" id="{9702DA85-5550-DDA1-3FED-E78388A65F3C}"/>
                  </a:ext>
                </a:extLst>
              </p:cNvPr>
              <p:cNvSpPr txBox="1">
                <a:spLocks noRot="1" noChangeAspect="1" noMove="1" noResize="1" noEditPoints="1" noAdjustHandles="1" noChangeArrowheads="1" noChangeShapeType="1" noTextEdit="1"/>
              </p:cNvSpPr>
              <p:nvPr/>
            </p:nvSpPr>
            <p:spPr>
              <a:xfrm>
                <a:off x="2754219" y="2330713"/>
                <a:ext cx="656869" cy="369332"/>
              </a:xfrm>
              <a:prstGeom prst="rect">
                <a:avLst/>
              </a:prstGeom>
              <a:blipFill>
                <a:blip r:embed="rId19"/>
                <a:stretch>
                  <a:fillRect r="-13889" b="-14754"/>
                </a:stretch>
              </a:blipFill>
            </p:spPr>
            <p:txBody>
              <a:bodyPr/>
              <a:lstStyle/>
              <a:p>
                <a:r>
                  <a:rPr lang="LID4096">
                    <a:noFill/>
                  </a:rPr>
                  <a:t> </a:t>
                </a:r>
              </a:p>
            </p:txBody>
          </p:sp>
        </mc:Fallback>
      </mc:AlternateContent>
      <p:sp>
        <p:nvSpPr>
          <p:cNvPr id="3" name="TextBox 33">
            <a:extLst>
              <a:ext uri="{FF2B5EF4-FFF2-40B4-BE49-F238E27FC236}">
                <a16:creationId xmlns:a16="http://schemas.microsoft.com/office/drawing/2014/main" id="{64B5595A-9A6D-7EA4-6970-E6213B357AEE}"/>
              </a:ext>
            </a:extLst>
          </p:cNvPr>
          <p:cNvSpPr/>
          <p:nvPr/>
        </p:nvSpPr>
        <p:spPr>
          <a:xfrm>
            <a:off x="0" y="1257"/>
            <a:ext cx="3779631" cy="521766"/>
          </a:xfrm>
          <a:prstGeom prst="rect">
            <a:avLst/>
          </a:prstGeom>
          <a:solidFill>
            <a:srgbClr val="C00000">
              <a:alpha val="22000"/>
            </a:srgbClr>
          </a:solid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buNone/>
            </a:pPr>
            <a:r>
              <a:rPr lang="en-GB" sz="2800" b="0" strike="noStrike" spc="-1" noProof="0" dirty="0">
                <a:solidFill>
                  <a:srgbClr val="000000"/>
                </a:solidFill>
                <a:latin typeface="Calibri"/>
              </a:rPr>
              <a:t>Problem Formulation</a:t>
            </a:r>
            <a:endParaRPr lang="en-GB" sz="2800" b="0" strike="noStrike" spc="-1" noProof="0" dirty="0">
              <a:latin typeface="Arial"/>
            </a:endParaRPr>
          </a:p>
        </p:txBody>
      </p:sp>
      <mc:AlternateContent xmlns:mc="http://schemas.openxmlformats.org/markup-compatibility/2006" xmlns:a14="http://schemas.microsoft.com/office/drawing/2010/main">
        <mc:Choice Requires="a14">
          <p:sp>
            <p:nvSpPr>
              <p:cNvPr id="11" name="TextBox 19">
                <a:extLst>
                  <a:ext uri="{FF2B5EF4-FFF2-40B4-BE49-F238E27FC236}">
                    <a16:creationId xmlns:a16="http://schemas.microsoft.com/office/drawing/2014/main" id="{FA46AB2F-3D81-AFA3-02E5-0B97D2290D31}"/>
                  </a:ext>
                </a:extLst>
              </p:cNvPr>
              <p:cNvSpPr txBox="1"/>
              <p:nvPr/>
            </p:nvSpPr>
            <p:spPr>
              <a:xfrm>
                <a:off x="8751885" y="2214912"/>
                <a:ext cx="3452680" cy="498315"/>
              </a:xfrm>
              <a:prstGeom prst="rect">
                <a:avLst/>
              </a:prstGeom>
            </p:spPr>
            <p:txBody>
              <a:bodyPr/>
              <a:lstStyle/>
              <a:p>
                <a:pPr/>
                <a14:m>
                  <m:oMathPara xmlns:m="http://schemas.openxmlformats.org/officeDocument/2006/math">
                    <m:oMathParaPr>
                      <m:jc m:val="left"/>
                    </m:oMathParaPr>
                    <m:oMath xmlns:m="http://schemas.openxmlformats.org/officeDocument/2006/math">
                      <m:r>
                        <a:rPr lang="en-GB" noProof="0" smtClean="0">
                          <a:latin typeface="Cambria Math" panose="02040503050406030204" pitchFamily="18" charset="0"/>
                        </a:rPr>
                        <m:t>𝐸</m:t>
                      </m:r>
                      <m:r>
                        <a:rPr lang="en-GB" noProof="0" smtClean="0">
                          <a:latin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𝐸</m:t>
                          </m:r>
                        </m:e>
                        <m:sub>
                          <m:r>
                            <m:rPr>
                              <m:sty m:val="p"/>
                            </m:rPr>
                            <a:rPr lang="en-GB" noProof="0" smtClean="0">
                              <a:latin typeface="Cambria Math" panose="02040503050406030204" pitchFamily="18" charset="0"/>
                              <a:ea typeface="Cambria Math" panose="02040503050406030204" pitchFamily="18" charset="0"/>
                            </a:rPr>
                            <m:t>MU</m:t>
                          </m:r>
                        </m:sub>
                      </m:sSub>
                      <m:d>
                        <m:dPr>
                          <m:ctrlPr>
                            <a:rPr lang="en-GB" i="1" noProof="0" smtClean="0">
                              <a:latin typeface="Cambria Math" panose="02040503050406030204" pitchFamily="18" charset="0"/>
                              <a:ea typeface="Cambria Math" panose="02040503050406030204" pitchFamily="18" charset="0"/>
                            </a:rPr>
                          </m:ctrlPr>
                        </m:dPr>
                        <m:e>
                          <m:sSub>
                            <m:sSubPr>
                              <m:ctrlPr>
                                <a:rPr lang="en-GB" i="1" noProof="0" smtClean="0">
                                  <a:solidFill>
                                    <a:srgbClr val="C00000"/>
                                  </a:solidFill>
                                  <a:latin typeface="Cambria Math" panose="02040503050406030204" pitchFamily="18" charset="0"/>
                                  <a:ea typeface="Cambria Math" panose="02040503050406030204" pitchFamily="18" charset="0"/>
                                </a:rPr>
                              </m:ctrlPr>
                            </m:sSubPr>
                            <m:e>
                              <m:r>
                                <a:rPr lang="en-GB" i="1" noProof="0" smtClean="0">
                                  <a:solidFill>
                                    <a:srgbClr val="C00000"/>
                                  </a:solidFill>
                                  <a:latin typeface="Cambria Math" panose="02040503050406030204" pitchFamily="18" charset="0"/>
                                  <a:ea typeface="Cambria Math" panose="02040503050406030204" pitchFamily="18" charset="0"/>
                                </a:rPr>
                                <m:t>𝑇</m:t>
                              </m:r>
                            </m:e>
                            <m:sub>
                              <m:r>
                                <m:rPr>
                                  <m:sty m:val="p"/>
                                </m:rPr>
                                <a:rPr lang="en-GB" noProof="0" smtClean="0">
                                  <a:solidFill>
                                    <a:srgbClr val="C00000"/>
                                  </a:solidFill>
                                  <a:latin typeface="Cambria Math" panose="02040503050406030204" pitchFamily="18" charset="0"/>
                                  <a:ea typeface="Cambria Math" panose="02040503050406030204" pitchFamily="18" charset="0"/>
                                </a:rPr>
                                <m:t>upd</m:t>
                              </m:r>
                            </m:sub>
                          </m:sSub>
                        </m:e>
                      </m:d>
                      <m:r>
                        <a:rPr lang="en-GB" b="0"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𝐸</m:t>
                          </m:r>
                        </m:e>
                        <m:sub>
                          <m:r>
                            <m:rPr>
                              <m:sty m:val="p"/>
                            </m:rPr>
                            <a:rPr lang="en-GB" noProof="0" smtClean="0">
                              <a:latin typeface="Cambria Math" panose="02040503050406030204" pitchFamily="18" charset="0"/>
                            </a:rPr>
                            <m:t>SIM</m:t>
                          </m:r>
                        </m:sub>
                      </m:sSub>
                      <m:r>
                        <a:rPr lang="en-GB" i="1" noProof="0" smtClean="0">
                          <a:latin typeface="Cambria Math" panose="02040503050406030204" pitchFamily="18" charset="0"/>
                        </a:rPr>
                        <m:t>(</m:t>
                      </m:r>
                      <m:sSub>
                        <m:sSubPr>
                          <m:ctrlPr>
                            <a:rPr lang="en-GB" i="1" noProof="0" smtClean="0">
                              <a:solidFill>
                                <a:srgbClr val="C00000"/>
                              </a:solidFill>
                              <a:latin typeface="Cambria Math" panose="02040503050406030204" pitchFamily="18" charset="0"/>
                              <a:ea typeface="Cambria Math" panose="02040503050406030204" pitchFamily="18" charset="0"/>
                            </a:rPr>
                          </m:ctrlPr>
                        </m:sSubPr>
                        <m:e>
                          <m:r>
                            <a:rPr lang="en-GB" b="0" i="1" noProof="0" smtClean="0">
                              <a:solidFill>
                                <a:srgbClr val="C00000"/>
                              </a:solidFill>
                              <a:latin typeface="Cambria Math" panose="02040503050406030204" pitchFamily="18" charset="0"/>
                              <a:ea typeface="Cambria Math" panose="02040503050406030204" pitchFamily="18" charset="0"/>
                            </a:rPr>
                            <m:t>𝑇</m:t>
                          </m:r>
                        </m:e>
                        <m:sub>
                          <m:r>
                            <m:rPr>
                              <m:sty m:val="p"/>
                            </m:rPr>
                            <a:rPr lang="en-GB" b="0" i="0" noProof="0" smtClean="0">
                              <a:solidFill>
                                <a:srgbClr val="C00000"/>
                              </a:solidFill>
                              <a:latin typeface="Cambria Math" panose="02040503050406030204" pitchFamily="18" charset="0"/>
                              <a:ea typeface="Cambria Math" panose="02040503050406030204" pitchFamily="18" charset="0"/>
                            </a:rPr>
                            <m:t>upd</m:t>
                          </m:r>
                        </m:sub>
                      </m:sSub>
                      <m:r>
                        <a:rPr lang="en-GB"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𝑁</m:t>
                          </m:r>
                        </m:e>
                        <m:sub>
                          <m:r>
                            <m:rPr>
                              <m:sty m:val="p"/>
                            </m:rPr>
                            <a:rPr lang="en-GB" noProof="0" smtClean="0">
                              <a:latin typeface="Cambria Math" panose="02040503050406030204" pitchFamily="18" charset="0"/>
                              <a:ea typeface="Cambria Math" panose="02040503050406030204" pitchFamily="18" charset="0"/>
                            </a:rPr>
                            <m:t>p</m:t>
                          </m:r>
                        </m:sub>
                      </m:sSub>
                      <m:r>
                        <a:rPr lang="en-GB" i="1" noProof="0" smtClean="0">
                          <a:latin typeface="Cambria Math" panose="02040503050406030204" pitchFamily="18" charset="0"/>
                        </a:rPr>
                        <m:t>)</m:t>
                      </m:r>
                    </m:oMath>
                  </m:oMathPara>
                </a14:m>
                <a:endParaRPr lang="en-GB" noProof="0" dirty="0"/>
              </a:p>
            </p:txBody>
          </p:sp>
        </mc:Choice>
        <mc:Fallback xmlns="">
          <p:sp>
            <p:nvSpPr>
              <p:cNvPr id="11" name="TextBox 19">
                <a:extLst>
                  <a:ext uri="{FF2B5EF4-FFF2-40B4-BE49-F238E27FC236}">
                    <a16:creationId xmlns:a16="http://schemas.microsoft.com/office/drawing/2014/main" id="{FA46AB2F-3D81-AFA3-02E5-0B97D2290D31}"/>
                  </a:ext>
                </a:extLst>
              </p:cNvPr>
              <p:cNvSpPr txBox="1">
                <a:spLocks noRot="1" noChangeAspect="1" noMove="1" noResize="1" noEditPoints="1" noAdjustHandles="1" noChangeArrowheads="1" noChangeShapeType="1" noTextEdit="1"/>
              </p:cNvSpPr>
              <p:nvPr/>
            </p:nvSpPr>
            <p:spPr>
              <a:xfrm>
                <a:off x="8751885" y="2214912"/>
                <a:ext cx="3452680" cy="498315"/>
              </a:xfrm>
              <a:prstGeom prst="rect">
                <a:avLst/>
              </a:prstGeom>
              <a:blipFill>
                <a:blip r:embed="rId20"/>
                <a:stretch>
                  <a:fillRect/>
                </a:stretch>
              </a:blipFill>
            </p:spPr>
            <p:txBody>
              <a:bodyPr/>
              <a:lstStyle/>
              <a:p>
                <a:r>
                  <a:rPr lang="LID4096">
                    <a:noFill/>
                  </a:rPr>
                  <a:t> </a:t>
                </a:r>
              </a:p>
            </p:txBody>
          </p:sp>
        </mc:Fallback>
      </mc:AlternateContent>
    </p:spTree>
    <p:extLst>
      <p:ext uri="{BB962C8B-B14F-4D97-AF65-F5344CB8AC3E}">
        <p14:creationId xmlns:p14="http://schemas.microsoft.com/office/powerpoint/2010/main" val="21197692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9"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CF0597-36BC-2A77-ED6D-C33B46461456}"/>
            </a:ext>
          </a:extLst>
        </p:cNvPr>
        <p:cNvGrpSpPr/>
        <p:nvPr/>
      </p:nvGrpSpPr>
      <p:grpSpPr>
        <a:xfrm>
          <a:off x="0" y="0"/>
          <a:ext cx="0" cy="0"/>
          <a:chOff x="0" y="0"/>
          <a:chExt cx="0" cy="0"/>
        </a:xfrm>
      </p:grpSpPr>
      <p:sp>
        <p:nvSpPr>
          <p:cNvPr id="6" name="Oval 5">
            <a:extLst>
              <a:ext uri="{FF2B5EF4-FFF2-40B4-BE49-F238E27FC236}">
                <a16:creationId xmlns:a16="http://schemas.microsoft.com/office/drawing/2014/main" id="{8BED3B4D-9AE8-45D4-27D9-95C618BD4D1A}"/>
              </a:ext>
            </a:extLst>
          </p:cNvPr>
          <p:cNvSpPr/>
          <p:nvPr/>
        </p:nvSpPr>
        <p:spPr>
          <a:xfrm>
            <a:off x="133415" y="4713432"/>
            <a:ext cx="2211302" cy="658091"/>
          </a:xfrm>
          <a:prstGeom prst="ellipse">
            <a:avLst/>
          </a:prstGeom>
          <a:solidFill>
            <a:srgbClr val="FFE6CB"/>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114" name="TextBox 8">
            <a:extLst>
              <a:ext uri="{FF2B5EF4-FFF2-40B4-BE49-F238E27FC236}">
                <a16:creationId xmlns:a16="http://schemas.microsoft.com/office/drawing/2014/main" id="{6A7EA481-B01B-4A72-ED17-0FB690CF3977}"/>
              </a:ext>
            </a:extLst>
          </p:cNvPr>
          <p:cNvSpPr/>
          <p:nvPr/>
        </p:nvSpPr>
        <p:spPr>
          <a:xfrm>
            <a:off x="704635" y="3616433"/>
            <a:ext cx="868320" cy="64487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n-GB" sz="1800" b="0" strike="noStrike" spc="-1" noProof="0" dirty="0">
                <a:solidFill>
                  <a:srgbClr val="000000"/>
                </a:solidFill>
                <a:latin typeface="Calibri"/>
              </a:rPr>
              <a:t>Mobile</a:t>
            </a:r>
          </a:p>
          <a:p>
            <a:pPr algn="ctr">
              <a:lnSpc>
                <a:spcPct val="100000"/>
              </a:lnSpc>
              <a:buNone/>
            </a:pPr>
            <a:r>
              <a:rPr lang="en-GB" spc="-1" noProof="0" dirty="0">
                <a:solidFill>
                  <a:srgbClr val="000000"/>
                </a:solidFill>
                <a:latin typeface="Calibri"/>
              </a:rPr>
              <a:t>User</a:t>
            </a:r>
            <a:endParaRPr lang="en-GB" sz="1800" b="0" strike="noStrike" spc="-1" noProof="0" dirty="0">
              <a:latin typeface="Arial"/>
            </a:endParaRPr>
          </a:p>
        </p:txBody>
      </p:sp>
      <p:pic>
        <p:nvPicPr>
          <p:cNvPr id="125" name="Graphic 35" descr="Smart Phone with solid fill">
            <a:extLst>
              <a:ext uri="{FF2B5EF4-FFF2-40B4-BE49-F238E27FC236}">
                <a16:creationId xmlns:a16="http://schemas.microsoft.com/office/drawing/2014/main" id="{190BCD53-7EB4-E555-738F-08DA6B00AC84}"/>
              </a:ext>
            </a:extLst>
          </p:cNvPr>
          <p:cNvPicPr/>
          <p:nvPr/>
        </p:nvPicPr>
        <p:blipFill>
          <a:blip r:embed="rId3"/>
          <a:stretch/>
        </p:blipFill>
        <p:spPr>
          <a:xfrm rot="1730551">
            <a:off x="1194319" y="4343583"/>
            <a:ext cx="616517" cy="570959"/>
          </a:xfrm>
          <a:prstGeom prst="rect">
            <a:avLst/>
          </a:prstGeom>
          <a:ln w="0">
            <a:noFill/>
          </a:ln>
        </p:spPr>
      </p:pic>
      <p:sp>
        <p:nvSpPr>
          <p:cNvPr id="127" name="PlaceHolder 1">
            <a:extLst>
              <a:ext uri="{FF2B5EF4-FFF2-40B4-BE49-F238E27FC236}">
                <a16:creationId xmlns:a16="http://schemas.microsoft.com/office/drawing/2014/main" id="{A2ABD7D8-E2B9-C910-B329-CCF06B661482}"/>
              </a:ext>
            </a:extLst>
          </p:cNvPr>
          <p:cNvSpPr>
            <a:spLocks noGrp="1"/>
          </p:cNvSpPr>
          <p:nvPr>
            <p:ph type="sldNum" idx="8"/>
          </p:nvPr>
        </p:nvSpPr>
        <p:spPr>
          <a:xfrm>
            <a:off x="8610480" y="6356520"/>
            <a:ext cx="2742840" cy="364680"/>
          </a:xfrm>
          <a:prstGeom prst="rect">
            <a:avLst/>
          </a:prstGeom>
          <a:noFill/>
          <a:ln w="0">
            <a:noFill/>
          </a:ln>
        </p:spPr>
        <p:txBody>
          <a:bodyPr anchor="ctr">
            <a:noAutofit/>
          </a:bodyPr>
          <a:lstStyle>
            <a:lvl1pPr algn="r">
              <a:lnSpc>
                <a:spcPct val="100000"/>
              </a:lnSpc>
              <a:buNone/>
              <a:defRPr lang="en-DE" sz="2000" b="0" strike="noStrike" spc="-1">
                <a:solidFill>
                  <a:srgbClr val="8B8B8B"/>
                </a:solidFill>
                <a:latin typeface="Calibri"/>
              </a:defRPr>
            </a:lvl1pPr>
          </a:lstStyle>
          <a:p>
            <a:pPr algn="r">
              <a:lnSpc>
                <a:spcPct val="100000"/>
              </a:lnSpc>
              <a:buNone/>
            </a:pPr>
            <a:fld id="{81255DAC-7A2D-4214-8EEB-05093A7AB0F8}" type="slidenum">
              <a:rPr lang="en-GB" sz="2000" b="0" strike="noStrike" spc="-1" noProof="0" smtClean="0">
                <a:solidFill>
                  <a:srgbClr val="8B8B8B"/>
                </a:solidFill>
                <a:latin typeface="Calibri"/>
              </a:rPr>
              <a:t>49</a:t>
            </a:fld>
            <a:endParaRPr lang="en-GB" sz="2000" b="0" strike="noStrike" spc="-1" noProof="0" dirty="0">
              <a:latin typeface="Times New Roman"/>
            </a:endParaRPr>
          </a:p>
        </p:txBody>
      </p:sp>
      <p:pic>
        <p:nvPicPr>
          <p:cNvPr id="5" name="Graphic 4" descr="Walk with solid fill">
            <a:extLst>
              <a:ext uri="{FF2B5EF4-FFF2-40B4-BE49-F238E27FC236}">
                <a16:creationId xmlns:a16="http://schemas.microsoft.com/office/drawing/2014/main" id="{9D5922AC-87BF-9675-8B68-264558F3B0A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33302" y="4258262"/>
            <a:ext cx="914400" cy="914400"/>
          </a:xfrm>
          <a:prstGeom prst="rect">
            <a:avLst/>
          </a:prstGeom>
        </p:spPr>
      </p:pic>
      <p:sp>
        <p:nvSpPr>
          <p:cNvPr id="8" name="Rectangle 7">
            <a:extLst>
              <a:ext uri="{FF2B5EF4-FFF2-40B4-BE49-F238E27FC236}">
                <a16:creationId xmlns:a16="http://schemas.microsoft.com/office/drawing/2014/main" id="{DBFF0D05-0B61-860F-4A2E-C54906FB62D5}"/>
              </a:ext>
            </a:extLst>
          </p:cNvPr>
          <p:cNvSpPr/>
          <p:nvPr/>
        </p:nvSpPr>
        <p:spPr>
          <a:xfrm>
            <a:off x="3926301" y="828594"/>
            <a:ext cx="4257459" cy="2811738"/>
          </a:xfrm>
          <a:custGeom>
            <a:avLst/>
            <a:gdLst>
              <a:gd name="csX0" fmla="*/ 0 w 4257459"/>
              <a:gd name="csY0" fmla="*/ 0 h 2811738"/>
              <a:gd name="csX1" fmla="*/ 565634 w 4257459"/>
              <a:gd name="csY1" fmla="*/ 0 h 2811738"/>
              <a:gd name="csX2" fmla="*/ 1046118 w 4257459"/>
              <a:gd name="csY2" fmla="*/ 0 h 2811738"/>
              <a:gd name="csX3" fmla="*/ 1739476 w 4257459"/>
              <a:gd name="csY3" fmla="*/ 0 h 2811738"/>
              <a:gd name="csX4" fmla="*/ 2305110 w 4257459"/>
              <a:gd name="csY4" fmla="*/ 0 h 2811738"/>
              <a:gd name="csX5" fmla="*/ 2870744 w 4257459"/>
              <a:gd name="csY5" fmla="*/ 0 h 2811738"/>
              <a:gd name="csX6" fmla="*/ 3564101 w 4257459"/>
              <a:gd name="csY6" fmla="*/ 0 h 2811738"/>
              <a:gd name="csX7" fmla="*/ 4257459 w 4257459"/>
              <a:gd name="csY7" fmla="*/ 0 h 2811738"/>
              <a:gd name="csX8" fmla="*/ 4257459 w 4257459"/>
              <a:gd name="csY8" fmla="*/ 618582 h 2811738"/>
              <a:gd name="csX9" fmla="*/ 4257459 w 4257459"/>
              <a:gd name="csY9" fmla="*/ 1124695 h 2811738"/>
              <a:gd name="csX10" fmla="*/ 4257459 w 4257459"/>
              <a:gd name="csY10" fmla="*/ 1630808 h 2811738"/>
              <a:gd name="csX11" fmla="*/ 4257459 w 4257459"/>
              <a:gd name="csY11" fmla="*/ 2193156 h 2811738"/>
              <a:gd name="csX12" fmla="*/ 4257459 w 4257459"/>
              <a:gd name="csY12" fmla="*/ 2811738 h 2811738"/>
              <a:gd name="csX13" fmla="*/ 3776974 w 4257459"/>
              <a:gd name="csY13" fmla="*/ 2811738 h 2811738"/>
              <a:gd name="csX14" fmla="*/ 3083617 w 4257459"/>
              <a:gd name="csY14" fmla="*/ 2811738 h 2811738"/>
              <a:gd name="csX15" fmla="*/ 2560557 w 4257459"/>
              <a:gd name="csY15" fmla="*/ 2811738 h 2811738"/>
              <a:gd name="csX16" fmla="*/ 1952349 w 4257459"/>
              <a:gd name="csY16" fmla="*/ 2811738 h 2811738"/>
              <a:gd name="csX17" fmla="*/ 1258991 w 4257459"/>
              <a:gd name="csY17" fmla="*/ 2811738 h 2811738"/>
              <a:gd name="csX18" fmla="*/ 650783 w 4257459"/>
              <a:gd name="csY18" fmla="*/ 2811738 h 2811738"/>
              <a:gd name="csX19" fmla="*/ 0 w 4257459"/>
              <a:gd name="csY19" fmla="*/ 2811738 h 2811738"/>
              <a:gd name="csX20" fmla="*/ 0 w 4257459"/>
              <a:gd name="csY20" fmla="*/ 2305625 h 2811738"/>
              <a:gd name="csX21" fmla="*/ 0 w 4257459"/>
              <a:gd name="csY21" fmla="*/ 1771395 h 2811738"/>
              <a:gd name="csX22" fmla="*/ 0 w 4257459"/>
              <a:gd name="csY22" fmla="*/ 1152813 h 2811738"/>
              <a:gd name="csX23" fmla="*/ 0 w 4257459"/>
              <a:gd name="csY23" fmla="*/ 590465 h 2811738"/>
              <a:gd name="csX24" fmla="*/ 0 w 4257459"/>
              <a:gd name="csY24" fmla="*/ 0 h 281173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 ang="0">
                <a:pos x="csX22" y="csY22"/>
              </a:cxn>
              <a:cxn ang="0">
                <a:pos x="csX23" y="csY23"/>
              </a:cxn>
              <a:cxn ang="0">
                <a:pos x="csX24" y="csY24"/>
              </a:cxn>
            </a:cxnLst>
            <a:rect l="l" t="t" r="r" b="b"/>
            <a:pathLst>
              <a:path w="4257459" h="2811738" extrusionOk="0">
                <a:moveTo>
                  <a:pt x="0" y="0"/>
                </a:moveTo>
                <a:cubicBezTo>
                  <a:pt x="122378" y="-9188"/>
                  <a:pt x="283855" y="-5958"/>
                  <a:pt x="565634" y="0"/>
                </a:cubicBezTo>
                <a:cubicBezTo>
                  <a:pt x="847413" y="5958"/>
                  <a:pt x="903048" y="-22304"/>
                  <a:pt x="1046118" y="0"/>
                </a:cubicBezTo>
                <a:cubicBezTo>
                  <a:pt x="1189188" y="22304"/>
                  <a:pt x="1582390" y="-32358"/>
                  <a:pt x="1739476" y="0"/>
                </a:cubicBezTo>
                <a:cubicBezTo>
                  <a:pt x="1896562" y="32358"/>
                  <a:pt x="2117742" y="27612"/>
                  <a:pt x="2305110" y="0"/>
                </a:cubicBezTo>
                <a:cubicBezTo>
                  <a:pt x="2492478" y="-27612"/>
                  <a:pt x="2594114" y="23731"/>
                  <a:pt x="2870744" y="0"/>
                </a:cubicBezTo>
                <a:cubicBezTo>
                  <a:pt x="3147374" y="-23731"/>
                  <a:pt x="3400591" y="28598"/>
                  <a:pt x="3564101" y="0"/>
                </a:cubicBezTo>
                <a:cubicBezTo>
                  <a:pt x="3727611" y="-28598"/>
                  <a:pt x="3968965" y="32510"/>
                  <a:pt x="4257459" y="0"/>
                </a:cubicBezTo>
                <a:cubicBezTo>
                  <a:pt x="4248794" y="203147"/>
                  <a:pt x="4281183" y="353766"/>
                  <a:pt x="4257459" y="618582"/>
                </a:cubicBezTo>
                <a:cubicBezTo>
                  <a:pt x="4233735" y="883398"/>
                  <a:pt x="4240320" y="1023326"/>
                  <a:pt x="4257459" y="1124695"/>
                </a:cubicBezTo>
                <a:cubicBezTo>
                  <a:pt x="4274598" y="1226064"/>
                  <a:pt x="4235991" y="1378995"/>
                  <a:pt x="4257459" y="1630808"/>
                </a:cubicBezTo>
                <a:cubicBezTo>
                  <a:pt x="4278927" y="1882621"/>
                  <a:pt x="4256491" y="1937104"/>
                  <a:pt x="4257459" y="2193156"/>
                </a:cubicBezTo>
                <a:cubicBezTo>
                  <a:pt x="4258427" y="2449208"/>
                  <a:pt x="4238035" y="2525151"/>
                  <a:pt x="4257459" y="2811738"/>
                </a:cubicBezTo>
                <a:cubicBezTo>
                  <a:pt x="4039978" y="2811301"/>
                  <a:pt x="3910475" y="2801861"/>
                  <a:pt x="3776974" y="2811738"/>
                </a:cubicBezTo>
                <a:cubicBezTo>
                  <a:pt x="3643474" y="2821615"/>
                  <a:pt x="3360684" y="2778073"/>
                  <a:pt x="3083617" y="2811738"/>
                </a:cubicBezTo>
                <a:cubicBezTo>
                  <a:pt x="2806550" y="2845403"/>
                  <a:pt x="2798779" y="2789078"/>
                  <a:pt x="2560557" y="2811738"/>
                </a:cubicBezTo>
                <a:cubicBezTo>
                  <a:pt x="2322335" y="2834398"/>
                  <a:pt x="2175630" y="2812198"/>
                  <a:pt x="1952349" y="2811738"/>
                </a:cubicBezTo>
                <a:cubicBezTo>
                  <a:pt x="1729068" y="2811278"/>
                  <a:pt x="1582251" y="2793672"/>
                  <a:pt x="1258991" y="2811738"/>
                </a:cubicBezTo>
                <a:cubicBezTo>
                  <a:pt x="935731" y="2829804"/>
                  <a:pt x="776127" y="2799118"/>
                  <a:pt x="650783" y="2811738"/>
                </a:cubicBezTo>
                <a:cubicBezTo>
                  <a:pt x="525439" y="2824358"/>
                  <a:pt x="261694" y="2837878"/>
                  <a:pt x="0" y="2811738"/>
                </a:cubicBezTo>
                <a:cubicBezTo>
                  <a:pt x="-24896" y="2560625"/>
                  <a:pt x="-9588" y="2509526"/>
                  <a:pt x="0" y="2305625"/>
                </a:cubicBezTo>
                <a:cubicBezTo>
                  <a:pt x="9588" y="2101724"/>
                  <a:pt x="10154" y="1996463"/>
                  <a:pt x="0" y="1771395"/>
                </a:cubicBezTo>
                <a:cubicBezTo>
                  <a:pt x="-10154" y="1546327"/>
                  <a:pt x="17081" y="1338299"/>
                  <a:pt x="0" y="1152813"/>
                </a:cubicBezTo>
                <a:cubicBezTo>
                  <a:pt x="-17081" y="967327"/>
                  <a:pt x="-15536" y="806761"/>
                  <a:pt x="0" y="590465"/>
                </a:cubicBezTo>
                <a:cubicBezTo>
                  <a:pt x="15536" y="374169"/>
                  <a:pt x="2987" y="292047"/>
                  <a:pt x="0" y="0"/>
                </a:cubicBezTo>
                <a:close/>
              </a:path>
            </a:pathLst>
          </a:custGeom>
          <a:noFill/>
          <a:ln>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9" name="TextBox 8">
            <a:extLst>
              <a:ext uri="{FF2B5EF4-FFF2-40B4-BE49-F238E27FC236}">
                <a16:creationId xmlns:a16="http://schemas.microsoft.com/office/drawing/2014/main" id="{93A31F37-02AA-E591-77B3-7EAB7921992A}"/>
              </a:ext>
            </a:extLst>
          </p:cNvPr>
          <p:cNvSpPr txBox="1"/>
          <p:nvPr/>
        </p:nvSpPr>
        <p:spPr>
          <a:xfrm>
            <a:off x="3926301" y="366292"/>
            <a:ext cx="1236429" cy="400110"/>
          </a:xfrm>
          <a:prstGeom prst="rect">
            <a:avLst/>
          </a:prstGeom>
          <a:noFill/>
        </p:spPr>
        <p:txBody>
          <a:bodyPr wrap="none" rtlCol="0">
            <a:spAutoFit/>
          </a:bodyPr>
          <a:lstStyle/>
          <a:p>
            <a:r>
              <a:rPr lang="en-GB" sz="2000" noProof="0" dirty="0"/>
              <a:t>Variables</a:t>
            </a:r>
          </a:p>
        </p:txBody>
      </p:sp>
      <p:cxnSp>
        <p:nvCxnSpPr>
          <p:cNvPr id="13" name="Straight Arrow Connector 12">
            <a:extLst>
              <a:ext uri="{FF2B5EF4-FFF2-40B4-BE49-F238E27FC236}">
                <a16:creationId xmlns:a16="http://schemas.microsoft.com/office/drawing/2014/main" id="{85C703F8-ABDD-B711-0A41-DDA8178A933B}"/>
              </a:ext>
            </a:extLst>
          </p:cNvPr>
          <p:cNvCxnSpPr/>
          <p:nvPr/>
        </p:nvCxnSpPr>
        <p:spPr>
          <a:xfrm>
            <a:off x="8162574" y="1392072"/>
            <a:ext cx="1061575" cy="0"/>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D34AFAE5-501A-A11B-476C-A50DB131425E}"/>
              </a:ext>
            </a:extLst>
          </p:cNvPr>
          <p:cNvSpPr txBox="1"/>
          <p:nvPr/>
        </p:nvSpPr>
        <p:spPr>
          <a:xfrm>
            <a:off x="6250135" y="4141030"/>
            <a:ext cx="2326278" cy="369332"/>
          </a:xfrm>
          <a:prstGeom prst="rect">
            <a:avLst/>
          </a:prstGeom>
          <a:noFill/>
        </p:spPr>
        <p:txBody>
          <a:bodyPr wrap="none" rtlCol="0">
            <a:spAutoFit/>
          </a:bodyPr>
          <a:lstStyle/>
          <a:p>
            <a:r>
              <a:rPr lang="en-GB" noProof="0" dirty="0"/>
              <a:t>Problem Formulation</a:t>
            </a: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E810E384-8C4E-B784-81D3-00C0DA2B522A}"/>
                  </a:ext>
                </a:extLst>
              </p:cNvPr>
              <p:cNvSpPr txBox="1"/>
              <p:nvPr/>
            </p:nvSpPr>
            <p:spPr>
              <a:xfrm>
                <a:off x="6687506" y="5319871"/>
                <a:ext cx="4602794" cy="710772"/>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func>
                        <m:funcPr>
                          <m:ctrlPr>
                            <a:rPr lang="en-GB" i="1" noProof="0" smtClean="0">
                              <a:latin typeface="Cambria Math" panose="02040503050406030204" pitchFamily="18" charset="0"/>
                            </a:rPr>
                          </m:ctrlPr>
                        </m:funcPr>
                        <m:fName>
                          <m:limLow>
                            <m:limLowPr>
                              <m:ctrlPr>
                                <a:rPr lang="en-GB" i="1" noProof="0" smtClean="0">
                                  <a:latin typeface="Cambria Math" panose="02040503050406030204" pitchFamily="18" charset="0"/>
                                </a:rPr>
                              </m:ctrlPr>
                            </m:limLowPr>
                            <m:e>
                              <m:r>
                                <m:rPr>
                                  <m:sty m:val="p"/>
                                </m:rPr>
                                <a:rPr lang="en-GB" i="0" noProof="0" smtClean="0">
                                  <a:latin typeface="Cambria Math" panose="02040503050406030204" pitchFamily="18" charset="0"/>
                                </a:rPr>
                                <m:t>max</m:t>
                              </m:r>
                            </m:e>
                            <m:lim>
                              <m:sSub>
                                <m:sSubPr>
                                  <m:ctrlPr>
                                    <a:rPr lang="en-GB" i="1" noProof="0" smtClean="0">
                                      <a:solidFill>
                                        <a:srgbClr val="C00000"/>
                                      </a:solidFill>
                                      <a:latin typeface="Cambria Math" panose="02040503050406030204" pitchFamily="18" charset="0"/>
                                    </a:rPr>
                                  </m:ctrlPr>
                                </m:sSubPr>
                                <m:e>
                                  <m:r>
                                    <a:rPr lang="en-GB" i="1" noProof="0" smtClean="0">
                                      <a:solidFill>
                                        <a:srgbClr val="C00000"/>
                                      </a:solidFill>
                                      <a:latin typeface="Cambria Math" panose="02040503050406030204" pitchFamily="18" charset="0"/>
                                    </a:rPr>
                                    <m:t>𝑇</m:t>
                                  </m:r>
                                </m:e>
                                <m:sub>
                                  <m:r>
                                    <m:rPr>
                                      <m:sty m:val="p"/>
                                    </m:rPr>
                                    <a:rPr lang="en-GB" noProof="0" smtClean="0">
                                      <a:solidFill>
                                        <a:srgbClr val="C00000"/>
                                      </a:solidFill>
                                      <a:latin typeface="Cambria Math" panose="02040503050406030204" pitchFamily="18" charset="0"/>
                                    </a:rPr>
                                    <m:t>upd</m:t>
                                  </m:r>
                                </m:sub>
                              </m:sSub>
                              <m:r>
                                <a:rPr lang="en-GB" i="1" noProof="0" smtClean="0">
                                  <a:latin typeface="Cambria Math" panose="02040503050406030204" pitchFamily="18" charset="0"/>
                                </a:rPr>
                                <m:t>,   </m:t>
                              </m:r>
                              <m:r>
                                <a:rPr lang="en-GB" b="0" i="1" noProof="0" smtClean="0">
                                  <a:solidFill>
                                    <a:schemeClr val="tx1"/>
                                  </a:solidFill>
                                  <a:latin typeface="Cambria Math" panose="02040503050406030204" pitchFamily="18" charset="0"/>
                                </a:rPr>
                                <m:t>𝑀</m:t>
                              </m:r>
                              <m:r>
                                <a:rPr lang="en-GB" b="0" i="1" noProof="0" smtClean="0">
                                  <a:solidFill>
                                    <a:schemeClr val="tx1"/>
                                  </a:solidFill>
                                  <a:latin typeface="Cambria Math" panose="02040503050406030204" pitchFamily="18" charset="0"/>
                                </a:rPr>
                                <m:t>,   </m:t>
                              </m:r>
                              <m:r>
                                <a:rPr lang="en-GB" b="0" i="1" noProof="0" smtClean="0">
                                  <a:solidFill>
                                    <a:schemeClr val="tx1"/>
                                  </a:solidFill>
                                  <a:latin typeface="Cambria Math" panose="02040503050406030204" pitchFamily="18" charset="0"/>
                                </a:rPr>
                                <m:t>𝐿</m:t>
                              </m:r>
                              <m:r>
                                <a:rPr lang="en-GB" b="0" i="1" noProof="0" smtClean="0">
                                  <a:solidFill>
                                    <a:schemeClr val="tx1"/>
                                  </a:solidFill>
                                  <a:latin typeface="Cambria Math" panose="02040503050406030204" pitchFamily="18" charset="0"/>
                                </a:rPr>
                                <m:t>,   </m:t>
                              </m:r>
                              <m:r>
                                <a:rPr lang="en-GB" b="0" i="1" noProof="0" smtClean="0">
                                  <a:solidFill>
                                    <a:schemeClr val="tx1"/>
                                  </a:solidFill>
                                  <a:latin typeface="Cambria Math" panose="02040503050406030204" pitchFamily="18" charset="0"/>
                                </a:rPr>
                                <m:t>𝑃</m:t>
                              </m:r>
                              <m:r>
                                <a:rPr lang="en-GB" b="0" i="1" noProof="0" smtClean="0">
                                  <a:solidFill>
                                    <a:schemeClr val="tx1"/>
                                  </a:solidFill>
                                  <a:latin typeface="Cambria Math" panose="02040503050406030204" pitchFamily="18" charset="0"/>
                                </a:rPr>
                                <m:t> </m:t>
                              </m:r>
                            </m:lim>
                          </m:limLow>
                        </m:fName>
                        <m:e>
                          <m:f>
                            <m:fPr>
                              <m:ctrlPr>
                                <a:rPr lang="en-GB" i="1" noProof="0" smtClean="0">
                                  <a:latin typeface="Cambria Math" panose="02040503050406030204" pitchFamily="18" charset="0"/>
                                </a:rPr>
                              </m:ctrlPr>
                            </m:fPr>
                            <m:num>
                              <m:r>
                                <a:rPr lang="en-GB" i="1" noProof="0" smtClean="0">
                                  <a:latin typeface="Cambria Math" panose="02040503050406030204" pitchFamily="18" charset="0"/>
                                  <a:ea typeface="Cambria Math" panose="02040503050406030204" pitchFamily="18" charset="0"/>
                                </a:rPr>
                                <m:t>𝑛</m:t>
                              </m:r>
                              <m:r>
                                <a:rPr lang="en-GB" i="1" noProof="0" smtClean="0">
                                  <a:latin typeface="Cambria Math" panose="02040503050406030204" pitchFamily="18" charset="0"/>
                                </a:rPr>
                                <m:t>(</m:t>
                              </m:r>
                              <m:r>
                                <a:rPr lang="en-GB" i="1" noProof="0" smtClean="0">
                                  <a:solidFill>
                                    <a:schemeClr val="tx1"/>
                                  </a:solidFill>
                                  <a:latin typeface="Cambria Math" panose="02040503050406030204" pitchFamily="18" charset="0"/>
                                </a:rPr>
                                <m:t>𝑀</m:t>
                              </m:r>
                              <m:r>
                                <a:rPr lang="en-GB" i="1" noProof="0" smtClean="0">
                                  <a:solidFill>
                                    <a:schemeClr val="tx1"/>
                                  </a:solidFill>
                                  <a:latin typeface="Cambria Math" panose="02040503050406030204" pitchFamily="18" charset="0"/>
                                </a:rPr>
                                <m:t>,</m:t>
                              </m:r>
                              <m:r>
                                <a:rPr lang="en-GB" i="1" noProof="0" smtClean="0">
                                  <a:solidFill>
                                    <a:schemeClr val="tx1"/>
                                  </a:solidFill>
                                  <a:latin typeface="Cambria Math" panose="02040503050406030204" pitchFamily="18" charset="0"/>
                                </a:rPr>
                                <m:t>𝐿</m:t>
                              </m:r>
                              <m:r>
                                <a:rPr lang="en-GB" b="0" i="1" noProof="0" smtClean="0">
                                  <a:solidFill>
                                    <a:schemeClr val="tx1"/>
                                  </a:solidFill>
                                  <a:latin typeface="Cambria Math" panose="02040503050406030204" pitchFamily="18" charset="0"/>
                                </a:rPr>
                                <m:t>,</m:t>
                              </m:r>
                              <m:r>
                                <a:rPr lang="en-GB" b="0" i="1" noProof="0" smtClean="0">
                                  <a:solidFill>
                                    <a:schemeClr val="tx1"/>
                                  </a:solidFill>
                                  <a:latin typeface="Cambria Math" panose="02040503050406030204" pitchFamily="18" charset="0"/>
                                </a:rPr>
                                <m:t>𝑃</m:t>
                              </m:r>
                              <m:r>
                                <a:rPr lang="en-GB" b="0" i="1" noProof="0" smtClean="0">
                                  <a:solidFill>
                                    <a:schemeClr val="tx1"/>
                                  </a:solidFill>
                                  <a:latin typeface="Cambria Math" panose="02040503050406030204" pitchFamily="18" charset="0"/>
                                </a:rPr>
                                <m:t>,</m:t>
                              </m:r>
                              <m:sSub>
                                <m:sSubPr>
                                  <m:ctrlPr>
                                    <a:rPr lang="en-GB" i="1" noProof="0" smtClean="0">
                                      <a:solidFill>
                                        <a:srgbClr val="C00000"/>
                                      </a:solidFill>
                                      <a:latin typeface="Cambria Math" panose="02040503050406030204" pitchFamily="18" charset="0"/>
                                    </a:rPr>
                                  </m:ctrlPr>
                                </m:sSubPr>
                                <m:e>
                                  <m:r>
                                    <a:rPr lang="en-GB" i="1" noProof="0" smtClean="0">
                                      <a:solidFill>
                                        <a:srgbClr val="C00000"/>
                                      </a:solidFill>
                                      <a:latin typeface="Cambria Math" panose="02040503050406030204" pitchFamily="18" charset="0"/>
                                    </a:rPr>
                                    <m:t>𝑇</m:t>
                                  </m:r>
                                </m:e>
                                <m:sub>
                                  <m:r>
                                    <m:rPr>
                                      <m:sty m:val="p"/>
                                    </m:rPr>
                                    <a:rPr lang="en-GB" noProof="0" smtClean="0">
                                      <a:solidFill>
                                        <a:srgbClr val="C00000"/>
                                      </a:solidFill>
                                      <a:latin typeface="Cambria Math" panose="02040503050406030204" pitchFamily="18" charset="0"/>
                                    </a:rPr>
                                    <m:t>upd</m:t>
                                  </m:r>
                                </m:sub>
                              </m:sSub>
                              <m:r>
                                <a:rPr lang="en-GB" i="1" noProof="0" smtClean="0">
                                  <a:latin typeface="Cambria Math" panose="02040503050406030204" pitchFamily="18" charset="0"/>
                                </a:rPr>
                                <m:t>)</m:t>
                              </m:r>
                            </m:num>
                            <m:den>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𝐸</m:t>
                                  </m:r>
                                </m:e>
                                <m:sub>
                                  <m:r>
                                    <m:rPr>
                                      <m:sty m:val="p"/>
                                    </m:rPr>
                                    <a:rPr lang="en-GB" b="0" i="0" noProof="0" smtClean="0">
                                      <a:latin typeface="Cambria Math" panose="02040503050406030204" pitchFamily="18" charset="0"/>
                                    </a:rPr>
                                    <m:t>SIM</m:t>
                                  </m:r>
                                </m:sub>
                              </m:sSub>
                              <m:r>
                                <a:rPr lang="en-GB" i="1" noProof="0" smtClean="0">
                                  <a:latin typeface="Cambria Math" panose="02040503050406030204" pitchFamily="18" charset="0"/>
                                </a:rPr>
                                <m:t>(</m:t>
                              </m:r>
                              <m:r>
                                <a:rPr lang="en-GB" i="1" noProof="0" smtClean="0">
                                  <a:latin typeface="Cambria Math" panose="02040503050406030204" pitchFamily="18" charset="0"/>
                                </a:rPr>
                                <m:t>𝑀</m:t>
                              </m:r>
                              <m:r>
                                <a:rPr lang="en-GB" i="1" noProof="0" smtClean="0">
                                  <a:latin typeface="Cambria Math" panose="02040503050406030204" pitchFamily="18" charset="0"/>
                                </a:rPr>
                                <m:t>,</m:t>
                              </m:r>
                              <m:r>
                                <a:rPr lang="en-GB" i="1" noProof="0" smtClean="0">
                                  <a:latin typeface="Cambria Math" panose="02040503050406030204" pitchFamily="18" charset="0"/>
                                </a:rPr>
                                <m:t>𝐿</m:t>
                              </m:r>
                              <m:r>
                                <a:rPr lang="en-GB" b="0" i="1" noProof="0" smtClean="0">
                                  <a:latin typeface="Cambria Math" panose="02040503050406030204" pitchFamily="18" charset="0"/>
                                </a:rPr>
                                <m:t>,</m:t>
                              </m:r>
                              <m:r>
                                <a:rPr lang="en-GB" b="0" i="1" noProof="0" smtClean="0">
                                  <a:latin typeface="Cambria Math" panose="02040503050406030204" pitchFamily="18" charset="0"/>
                                </a:rPr>
                                <m:t>𝑃</m:t>
                              </m:r>
                              <m:r>
                                <a:rPr lang="en-GB" i="1" noProof="0" smtClean="0">
                                  <a:latin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𝐸</m:t>
                                  </m:r>
                                </m:e>
                                <m:sub>
                                  <m:r>
                                    <m:rPr>
                                      <m:sty m:val="p"/>
                                    </m:rPr>
                                    <a:rPr lang="en-GB" noProof="0" smtClean="0">
                                      <a:latin typeface="Cambria Math" panose="02040503050406030204" pitchFamily="18" charset="0"/>
                                      <a:ea typeface="Cambria Math" panose="02040503050406030204" pitchFamily="18" charset="0"/>
                                    </a:rPr>
                                    <m:t>MU</m:t>
                                  </m:r>
                                </m:sub>
                              </m:sSub>
                              <m:r>
                                <a:rPr lang="en-GB" i="1" noProof="0" smtClean="0">
                                  <a:latin typeface="Cambria Math" panose="02040503050406030204" pitchFamily="18" charset="0"/>
                                  <a:ea typeface="Cambria Math" panose="02040503050406030204" pitchFamily="18" charset="0"/>
                                </a:rPr>
                                <m:t>(</m:t>
                              </m:r>
                              <m:sSub>
                                <m:sSubPr>
                                  <m:ctrlPr>
                                    <a:rPr lang="en-GB" i="1" noProof="0" smtClean="0">
                                      <a:solidFill>
                                        <a:srgbClr val="C00000"/>
                                      </a:solidFill>
                                      <a:latin typeface="Cambria Math" panose="02040503050406030204" pitchFamily="18" charset="0"/>
                                      <a:ea typeface="Cambria Math" panose="02040503050406030204" pitchFamily="18" charset="0"/>
                                    </a:rPr>
                                  </m:ctrlPr>
                                </m:sSubPr>
                                <m:e>
                                  <m:r>
                                    <a:rPr lang="en-GB" i="1" noProof="0" smtClean="0">
                                      <a:solidFill>
                                        <a:srgbClr val="C00000"/>
                                      </a:solidFill>
                                      <a:latin typeface="Cambria Math" panose="02040503050406030204" pitchFamily="18" charset="0"/>
                                      <a:ea typeface="Cambria Math" panose="02040503050406030204" pitchFamily="18" charset="0"/>
                                    </a:rPr>
                                    <m:t>𝑇</m:t>
                                  </m:r>
                                </m:e>
                                <m:sub>
                                  <m:r>
                                    <m:rPr>
                                      <m:sty m:val="p"/>
                                    </m:rPr>
                                    <a:rPr lang="en-GB" noProof="0" smtClean="0">
                                      <a:solidFill>
                                        <a:srgbClr val="C00000"/>
                                      </a:solidFill>
                                      <a:latin typeface="Cambria Math" panose="02040503050406030204" pitchFamily="18" charset="0"/>
                                      <a:ea typeface="Cambria Math" panose="02040503050406030204" pitchFamily="18" charset="0"/>
                                    </a:rPr>
                                    <m:t>upd</m:t>
                                  </m:r>
                                </m:sub>
                              </m:sSub>
                              <m:r>
                                <a:rPr lang="en-GB" i="1" noProof="0" smtClean="0">
                                  <a:latin typeface="Cambria Math" panose="02040503050406030204" pitchFamily="18" charset="0"/>
                                  <a:ea typeface="Cambria Math" panose="02040503050406030204" pitchFamily="18" charset="0"/>
                                </a:rPr>
                                <m:t>)</m:t>
                              </m:r>
                            </m:den>
                          </m:f>
                        </m:e>
                      </m:func>
                    </m:oMath>
                  </m:oMathPara>
                </a14:m>
                <a:endParaRPr lang="en-GB" noProof="0" dirty="0"/>
              </a:p>
            </p:txBody>
          </p:sp>
        </mc:Choice>
        <mc:Fallback xmlns="">
          <p:sp>
            <p:nvSpPr>
              <p:cNvPr id="20" name="TextBox 19">
                <a:extLst>
                  <a:ext uri="{FF2B5EF4-FFF2-40B4-BE49-F238E27FC236}">
                    <a16:creationId xmlns:a16="http://schemas.microsoft.com/office/drawing/2014/main" id="{E810E384-8C4E-B784-81D3-00C0DA2B522A}"/>
                  </a:ext>
                </a:extLst>
              </p:cNvPr>
              <p:cNvSpPr txBox="1">
                <a:spLocks noRot="1" noChangeAspect="1" noMove="1" noResize="1" noEditPoints="1" noAdjustHandles="1" noChangeArrowheads="1" noChangeShapeType="1" noTextEdit="1"/>
              </p:cNvSpPr>
              <p:nvPr/>
            </p:nvSpPr>
            <p:spPr>
              <a:xfrm>
                <a:off x="6687506" y="5319871"/>
                <a:ext cx="4602794" cy="710772"/>
              </a:xfrm>
              <a:prstGeom prst="rect">
                <a:avLst/>
              </a:prstGeom>
              <a:blipFill>
                <a:blip r:embed="rId6"/>
                <a:stretch>
                  <a:fillRect/>
                </a:stretch>
              </a:blipFill>
            </p:spPr>
            <p:txBody>
              <a:bodyPr/>
              <a:lstStyle/>
              <a:p>
                <a:r>
                  <a:rPr lang="LID4096">
                    <a:noFill/>
                  </a:rPr>
                  <a:t> </a:t>
                </a:r>
              </a:p>
            </p:txBody>
          </p:sp>
        </mc:Fallback>
      </mc:AlternateContent>
      <p:sp>
        <p:nvSpPr>
          <p:cNvPr id="21" name="Rectangle 20">
            <a:extLst>
              <a:ext uri="{FF2B5EF4-FFF2-40B4-BE49-F238E27FC236}">
                <a16:creationId xmlns:a16="http://schemas.microsoft.com/office/drawing/2014/main" id="{DCD02CCD-01DD-4427-693D-AFE44D9424C1}"/>
              </a:ext>
            </a:extLst>
          </p:cNvPr>
          <p:cNvSpPr/>
          <p:nvPr/>
        </p:nvSpPr>
        <p:spPr>
          <a:xfrm>
            <a:off x="6198550" y="4098925"/>
            <a:ext cx="5652130" cy="2083125"/>
          </a:xfrm>
          <a:prstGeom prst="rect">
            <a:avLst/>
          </a:prstGeom>
          <a:noFill/>
          <a:ln w="158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23" name="TextBox 22">
            <a:extLst>
              <a:ext uri="{FF2B5EF4-FFF2-40B4-BE49-F238E27FC236}">
                <a16:creationId xmlns:a16="http://schemas.microsoft.com/office/drawing/2014/main" id="{54C4755B-7A40-A92C-2303-078E2EC90EFB}"/>
              </a:ext>
            </a:extLst>
          </p:cNvPr>
          <p:cNvSpPr txBox="1"/>
          <p:nvPr/>
        </p:nvSpPr>
        <p:spPr>
          <a:xfrm>
            <a:off x="11765416" y="1154688"/>
            <a:ext cx="466794" cy="369332"/>
          </a:xfrm>
          <a:prstGeom prst="rect">
            <a:avLst/>
          </a:prstGeom>
          <a:noFill/>
        </p:spPr>
        <p:txBody>
          <a:bodyPr wrap="none" rtlCol="0">
            <a:spAutoFit/>
          </a:bodyPr>
          <a:lstStyle/>
          <a:p>
            <a:r>
              <a:rPr lang="en-GB" noProof="0" dirty="0"/>
              <a:t>(1)</a:t>
            </a:r>
          </a:p>
        </p:txBody>
      </p:sp>
      <p:sp>
        <p:nvSpPr>
          <p:cNvPr id="24" name="TextBox 23">
            <a:extLst>
              <a:ext uri="{FF2B5EF4-FFF2-40B4-BE49-F238E27FC236}">
                <a16:creationId xmlns:a16="http://schemas.microsoft.com/office/drawing/2014/main" id="{55C98D48-BB26-0445-EB3D-3678CA3A9399}"/>
              </a:ext>
            </a:extLst>
          </p:cNvPr>
          <p:cNvSpPr txBox="1"/>
          <p:nvPr/>
        </p:nvSpPr>
        <p:spPr>
          <a:xfrm>
            <a:off x="11786356" y="2219139"/>
            <a:ext cx="508097" cy="369332"/>
          </a:xfrm>
          <a:prstGeom prst="rect">
            <a:avLst/>
          </a:prstGeom>
          <a:noFill/>
        </p:spPr>
        <p:txBody>
          <a:bodyPr wrap="square" rtlCol="0">
            <a:spAutoFit/>
          </a:bodyPr>
          <a:lstStyle/>
          <a:p>
            <a:r>
              <a:rPr lang="en-GB" noProof="0" dirty="0"/>
              <a:t>(2)</a:t>
            </a:r>
          </a:p>
        </p:txBody>
      </p:sp>
      <p:sp>
        <p:nvSpPr>
          <p:cNvPr id="30" name="TextBox 29">
            <a:extLst>
              <a:ext uri="{FF2B5EF4-FFF2-40B4-BE49-F238E27FC236}">
                <a16:creationId xmlns:a16="http://schemas.microsoft.com/office/drawing/2014/main" id="{81F461C3-457F-5485-1880-4EA7C04783D5}"/>
              </a:ext>
            </a:extLst>
          </p:cNvPr>
          <p:cNvSpPr txBox="1"/>
          <p:nvPr/>
        </p:nvSpPr>
        <p:spPr>
          <a:xfrm>
            <a:off x="9237729" y="4605257"/>
            <a:ext cx="466794" cy="369332"/>
          </a:xfrm>
          <a:prstGeom prst="rect">
            <a:avLst/>
          </a:prstGeom>
          <a:noFill/>
        </p:spPr>
        <p:txBody>
          <a:bodyPr wrap="none" rtlCol="0">
            <a:spAutoFit/>
          </a:bodyPr>
          <a:lstStyle/>
          <a:p>
            <a:r>
              <a:rPr lang="en-GB" noProof="0" dirty="0"/>
              <a:t>(3)</a:t>
            </a:r>
          </a:p>
        </p:txBody>
      </p:sp>
      <p:sp>
        <p:nvSpPr>
          <p:cNvPr id="31" name="TextBox 30">
            <a:extLst>
              <a:ext uri="{FF2B5EF4-FFF2-40B4-BE49-F238E27FC236}">
                <a16:creationId xmlns:a16="http://schemas.microsoft.com/office/drawing/2014/main" id="{D7F4DBD0-EE9E-C5FC-F9E8-F0009D8CE131}"/>
              </a:ext>
            </a:extLst>
          </p:cNvPr>
          <p:cNvSpPr txBox="1"/>
          <p:nvPr/>
        </p:nvSpPr>
        <p:spPr>
          <a:xfrm>
            <a:off x="10345225" y="5462963"/>
            <a:ext cx="466794" cy="369332"/>
          </a:xfrm>
          <a:prstGeom prst="rect">
            <a:avLst/>
          </a:prstGeom>
          <a:noFill/>
        </p:spPr>
        <p:txBody>
          <a:bodyPr wrap="none" rtlCol="0">
            <a:spAutoFit/>
          </a:bodyPr>
          <a:lstStyle/>
          <a:p>
            <a:r>
              <a:rPr lang="en-GB" noProof="0" dirty="0"/>
              <a:t>(4)</a:t>
            </a:r>
          </a:p>
        </p:txBody>
      </p:sp>
      <p:sp>
        <p:nvSpPr>
          <p:cNvPr id="10" name="TextBox 9">
            <a:extLst>
              <a:ext uri="{FF2B5EF4-FFF2-40B4-BE49-F238E27FC236}">
                <a16:creationId xmlns:a16="http://schemas.microsoft.com/office/drawing/2014/main" id="{965BE0AD-8C19-7BDC-168F-334CE3BEAECE}"/>
              </a:ext>
            </a:extLst>
          </p:cNvPr>
          <p:cNvSpPr txBox="1"/>
          <p:nvPr/>
        </p:nvSpPr>
        <p:spPr>
          <a:xfrm>
            <a:off x="3996014" y="902777"/>
            <a:ext cx="3941380" cy="2585323"/>
          </a:xfrm>
          <a:prstGeom prst="rect">
            <a:avLst/>
          </a:prstGeom>
          <a:noFill/>
        </p:spPr>
        <p:txBody>
          <a:bodyPr wrap="square" rtlCol="0">
            <a:spAutoFit/>
          </a:bodyPr>
          <a:lstStyle/>
          <a:p>
            <a:pPr marL="61913" indent="-342900">
              <a:buFont typeface="+mj-lt"/>
              <a:buAutoNum type="arabicPeriod"/>
            </a:pPr>
            <a:r>
              <a:rPr lang="en-GB" noProof="0" dirty="0"/>
              <a:t>Performance</a:t>
            </a:r>
          </a:p>
          <a:p>
            <a:pPr marL="461963" lvl="1" indent="-285750">
              <a:buFont typeface="Arial" panose="020B0604020202020204" pitchFamily="34" charset="0"/>
              <a:buChar char="•"/>
            </a:pPr>
            <a:r>
              <a:rPr lang="en-GB" noProof="0" dirty="0"/>
              <a:t>Relative errors for localization</a:t>
            </a:r>
          </a:p>
          <a:p>
            <a:pPr marL="61913" indent="-342900">
              <a:buFont typeface="+mj-lt"/>
              <a:buAutoNum type="arabicPeriod"/>
            </a:pPr>
            <a:endParaRPr lang="en-GB" noProof="0" dirty="0"/>
          </a:p>
          <a:p>
            <a:pPr marL="61913" indent="-342900">
              <a:buFont typeface="+mj-lt"/>
              <a:buAutoNum type="arabicPeriod"/>
            </a:pPr>
            <a:r>
              <a:rPr lang="en-GB" noProof="0" dirty="0"/>
              <a:t>Complexity</a:t>
            </a:r>
          </a:p>
          <a:p>
            <a:pPr marL="461963" lvl="1" indent="-285750">
              <a:buFont typeface="Arial" panose="020B0604020202020204" pitchFamily="34" charset="0"/>
              <a:buChar char="•"/>
            </a:pPr>
            <a:r>
              <a:rPr lang="en-GB" noProof="0" dirty="0"/>
              <a:t>Number of SIM layers</a:t>
            </a:r>
          </a:p>
          <a:p>
            <a:pPr marL="176213" lvl="1"/>
            <a:endParaRPr lang="en-GB" noProof="0" dirty="0">
              <a:solidFill>
                <a:schemeClr val="bg1">
                  <a:lumMod val="75000"/>
                </a:schemeClr>
              </a:solidFill>
            </a:endParaRPr>
          </a:p>
          <a:p>
            <a:pPr marL="61913" indent="-342900">
              <a:buFont typeface="+mj-lt"/>
              <a:buAutoNum type="arabicPeriod"/>
            </a:pPr>
            <a:r>
              <a:rPr lang="en-GB" noProof="0" dirty="0"/>
              <a:t>Overhead</a:t>
            </a:r>
          </a:p>
          <a:p>
            <a:pPr marL="519113" lvl="1" indent="-342900">
              <a:buFont typeface="Arial" panose="020B0604020202020204" pitchFamily="34" charset="0"/>
              <a:buChar char="•"/>
            </a:pPr>
            <a:r>
              <a:rPr lang="en-GB" noProof="0" dirty="0"/>
              <a:t>Number of packets</a:t>
            </a:r>
          </a:p>
          <a:p>
            <a:pPr marL="519113" lvl="1" indent="-342900">
              <a:buFont typeface="Arial" panose="020B0604020202020204" pitchFamily="34" charset="0"/>
              <a:buChar char="•"/>
            </a:pPr>
            <a:r>
              <a:rPr lang="en-GB" noProof="0" dirty="0"/>
              <a:t>SIM re-configuration</a:t>
            </a:r>
          </a:p>
        </p:txBody>
      </p:sp>
      <p:sp>
        <p:nvSpPr>
          <p:cNvPr id="25" name="Arc 24">
            <a:extLst>
              <a:ext uri="{FF2B5EF4-FFF2-40B4-BE49-F238E27FC236}">
                <a16:creationId xmlns:a16="http://schemas.microsoft.com/office/drawing/2014/main" id="{163A4875-07A8-11CA-146F-F060CE200A66}"/>
              </a:ext>
            </a:extLst>
          </p:cNvPr>
          <p:cNvSpPr/>
          <p:nvPr/>
        </p:nvSpPr>
        <p:spPr>
          <a:xfrm flipV="1">
            <a:off x="6214554" y="2221323"/>
            <a:ext cx="1072417" cy="1148204"/>
          </a:xfrm>
          <a:prstGeom prst="arc">
            <a:avLst>
              <a:gd name="adj1" fmla="val 16200000"/>
              <a:gd name="adj2" fmla="val 4656136"/>
            </a:avLst>
          </a:prstGeom>
          <a:ln w="19050">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noProof="0" dirty="0"/>
          </a:p>
        </p:txBody>
      </p:sp>
      <p:sp>
        <p:nvSpPr>
          <p:cNvPr id="26" name="Arc 25">
            <a:extLst>
              <a:ext uri="{FF2B5EF4-FFF2-40B4-BE49-F238E27FC236}">
                <a16:creationId xmlns:a16="http://schemas.microsoft.com/office/drawing/2014/main" id="{1C05E8B2-A830-8896-29BF-6641D628346A}"/>
              </a:ext>
            </a:extLst>
          </p:cNvPr>
          <p:cNvSpPr/>
          <p:nvPr/>
        </p:nvSpPr>
        <p:spPr>
          <a:xfrm flipV="1">
            <a:off x="5817400" y="1381546"/>
            <a:ext cx="1691258" cy="1679554"/>
          </a:xfrm>
          <a:prstGeom prst="arc">
            <a:avLst>
              <a:gd name="adj1" fmla="val 16200000"/>
              <a:gd name="adj2" fmla="val 3062002"/>
            </a:avLst>
          </a:prstGeom>
          <a:ln w="19050">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noProof="0" dirty="0"/>
          </a:p>
        </p:txBody>
      </p:sp>
      <p:cxnSp>
        <p:nvCxnSpPr>
          <p:cNvPr id="32" name="Straight Arrow Connector 31">
            <a:extLst>
              <a:ext uri="{FF2B5EF4-FFF2-40B4-BE49-F238E27FC236}">
                <a16:creationId xmlns:a16="http://schemas.microsoft.com/office/drawing/2014/main" id="{8DB258A7-E1F0-4B92-E26E-50ED5E080B2D}"/>
              </a:ext>
            </a:extLst>
          </p:cNvPr>
          <p:cNvCxnSpPr>
            <a:cxnSpLocks/>
          </p:cNvCxnSpPr>
          <p:nvPr/>
        </p:nvCxnSpPr>
        <p:spPr>
          <a:xfrm>
            <a:off x="7286971" y="2136287"/>
            <a:ext cx="1149119" cy="1"/>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C63F0A67-44BC-F65B-960C-D494065CFFB6}"/>
                  </a:ext>
                </a:extLst>
              </p:cNvPr>
              <p:cNvSpPr txBox="1"/>
              <p:nvPr/>
            </p:nvSpPr>
            <p:spPr>
              <a:xfrm>
                <a:off x="9224149" y="1053143"/>
                <a:ext cx="2242152" cy="678840"/>
              </a:xfrm>
              <a:prstGeom prst="rect">
                <a:avLst/>
              </a:prstGeom>
              <a:noFill/>
              <a:ln>
                <a:solidFill>
                  <a:srgbClr val="C00000"/>
                </a:solidFill>
              </a:ln>
            </p:spPr>
            <p:txBody>
              <a:bodyPr wrap="none" rtlCol="0">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rPr>
                        <m:t>𝐼</m:t>
                      </m:r>
                      <m:r>
                        <a:rPr lang="en-GB" b="0" i="1" noProof="0" smtClean="0">
                          <a:latin typeface="Cambria Math" panose="02040503050406030204" pitchFamily="18" charset="0"/>
                        </a:rPr>
                        <m:t>=</m:t>
                      </m:r>
                      <m:func>
                        <m:funcPr>
                          <m:ctrlPr>
                            <a:rPr lang="en-GB" i="1" noProof="0" smtClean="0">
                              <a:latin typeface="Cambria Math" panose="02040503050406030204" pitchFamily="18" charset="0"/>
                            </a:rPr>
                          </m:ctrlPr>
                        </m:funcPr>
                        <m:fName>
                          <m:f>
                            <m:fPr>
                              <m:ctrlPr>
                                <a:rPr lang="en-GB" i="1" noProof="0" smtClean="0">
                                  <a:latin typeface="Cambria Math" panose="02040503050406030204" pitchFamily="18" charset="0"/>
                                  <a:ea typeface="Cambria Math" panose="02040503050406030204" pitchFamily="18" charset="0"/>
                                </a:rPr>
                              </m:ctrlPr>
                            </m:fPr>
                            <m:num>
                              <m:r>
                                <a:rPr lang="en-GB" i="1" noProof="0" smtClean="0">
                                  <a:latin typeface="Cambria Math" panose="02040503050406030204" pitchFamily="18" charset="0"/>
                                  <a:ea typeface="Cambria Math" panose="02040503050406030204" pitchFamily="18" charset="0"/>
                                </a:rPr>
                                <m:t>𝑛</m:t>
                              </m:r>
                              <m:r>
                                <a:rPr lang="en-GB" i="1" noProof="0" smtClean="0">
                                  <a:latin typeface="Cambria Math" panose="02040503050406030204" pitchFamily="18" charset="0"/>
                                </a:rPr>
                                <m:t>(</m:t>
                              </m:r>
                              <m:r>
                                <a:rPr lang="en-GB" i="1" noProof="0" smtClean="0">
                                  <a:latin typeface="Cambria Math" panose="02040503050406030204" pitchFamily="18" charset="0"/>
                                </a:rPr>
                                <m:t>𝑀</m:t>
                              </m:r>
                              <m:r>
                                <a:rPr lang="en-GB" i="1" noProof="0" smtClean="0">
                                  <a:latin typeface="Cambria Math" panose="02040503050406030204" pitchFamily="18" charset="0"/>
                                </a:rPr>
                                <m:t>,</m:t>
                              </m:r>
                              <m:r>
                                <a:rPr lang="en-GB" i="1" noProof="0" smtClean="0">
                                  <a:latin typeface="Cambria Math" panose="02040503050406030204" pitchFamily="18" charset="0"/>
                                </a:rPr>
                                <m:t>𝐿</m:t>
                              </m:r>
                              <m:r>
                                <a:rPr lang="en-GB" i="1" noProof="0" smtClean="0">
                                  <a:latin typeface="Cambria Math" panose="02040503050406030204" pitchFamily="18" charset="0"/>
                                </a:rPr>
                                <m:t>,</m:t>
                              </m:r>
                              <m:r>
                                <a:rPr lang="en-GB" i="1" noProof="0" smtClean="0">
                                  <a:latin typeface="Cambria Math" panose="02040503050406030204" pitchFamily="18" charset="0"/>
                                </a:rPr>
                                <m:t>𝑃</m:t>
                              </m:r>
                              <m:r>
                                <a:rPr lang="en-GB" i="1" noProof="0" smtClean="0">
                                  <a:latin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𝑇</m:t>
                                  </m:r>
                                </m:e>
                                <m:sub>
                                  <m:r>
                                    <m:rPr>
                                      <m:sty m:val="p"/>
                                    </m:rPr>
                                    <a:rPr lang="en-GB" noProof="0" smtClean="0">
                                      <a:latin typeface="Cambria Math" panose="02040503050406030204" pitchFamily="18" charset="0"/>
                                      <a:ea typeface="Cambria Math" panose="02040503050406030204" pitchFamily="18" charset="0"/>
                                    </a:rPr>
                                    <m:t>upd</m:t>
                                  </m:r>
                                </m:sub>
                              </m:sSub>
                              <m:r>
                                <a:rPr lang="en-GB" i="1" noProof="0" smtClean="0">
                                  <a:latin typeface="Cambria Math" panose="02040503050406030204" pitchFamily="18" charset="0"/>
                                </a:rPr>
                                <m:t>)</m:t>
                              </m:r>
                            </m:num>
                            <m:den>
                              <m:sSub>
                                <m:sSubPr>
                                  <m:ctrlPr>
                                    <a:rPr lang="en-GB" i="1" noProof="0" smtClean="0">
                                      <a:latin typeface="Cambria Math" panose="02040503050406030204" pitchFamily="18" charset="0"/>
                                    </a:rPr>
                                  </m:ctrlPr>
                                </m:sSubPr>
                                <m:e>
                                  <m:r>
                                    <m:rPr>
                                      <m:sty m:val="p"/>
                                    </m:rPr>
                                    <a:rPr lang="en-GB" noProof="0" smtClean="0">
                                      <a:latin typeface="Cambria Math" panose="02040503050406030204" pitchFamily="18" charset="0"/>
                                    </a:rPr>
                                    <m:t>log</m:t>
                                  </m:r>
                                </m:e>
                                <m:sub>
                                  <m:r>
                                    <a:rPr lang="en-GB" i="1" noProof="0" smtClean="0">
                                      <a:latin typeface="Cambria Math" panose="02040503050406030204" pitchFamily="18" charset="0"/>
                                    </a:rPr>
                                    <m:t>10</m:t>
                                  </m:r>
                                </m:sub>
                              </m:sSub>
                              <m:r>
                                <a:rPr lang="en-GB" i="1" noProof="0" smtClean="0">
                                  <a:latin typeface="Cambria Math" panose="02040503050406030204" pitchFamily="18" charset="0"/>
                                </a:rPr>
                                <m:t>2</m:t>
                              </m:r>
                            </m:den>
                          </m:f>
                        </m:fName>
                        <m:e>
                          <m:r>
                            <a:rPr lang="en-GB" i="1" noProof="0" smtClean="0">
                              <a:latin typeface="Cambria Math" panose="02040503050406030204" pitchFamily="18" charset="0"/>
                            </a:rPr>
                            <m:t> </m:t>
                          </m:r>
                        </m:e>
                      </m:func>
                    </m:oMath>
                  </m:oMathPara>
                </a14:m>
                <a:endParaRPr lang="en-GB" noProof="0" dirty="0"/>
              </a:p>
            </p:txBody>
          </p:sp>
        </mc:Choice>
        <mc:Fallback xmlns="">
          <p:sp>
            <p:nvSpPr>
              <p:cNvPr id="35" name="TextBox 34">
                <a:extLst>
                  <a:ext uri="{FF2B5EF4-FFF2-40B4-BE49-F238E27FC236}">
                    <a16:creationId xmlns:a16="http://schemas.microsoft.com/office/drawing/2014/main" id="{C63F0A67-44BC-F65B-960C-D494065CFFB6}"/>
                  </a:ext>
                </a:extLst>
              </p:cNvPr>
              <p:cNvSpPr txBox="1">
                <a:spLocks noRot="1" noChangeAspect="1" noMove="1" noResize="1" noEditPoints="1" noAdjustHandles="1" noChangeArrowheads="1" noChangeShapeType="1" noTextEdit="1"/>
              </p:cNvSpPr>
              <p:nvPr/>
            </p:nvSpPr>
            <p:spPr>
              <a:xfrm>
                <a:off x="9224149" y="1053143"/>
                <a:ext cx="2242152" cy="678840"/>
              </a:xfrm>
              <a:prstGeom prst="rect">
                <a:avLst/>
              </a:prstGeom>
              <a:blipFill>
                <a:blip r:embed="rId7"/>
                <a:stretch>
                  <a:fillRect/>
                </a:stretch>
              </a:blipFill>
              <a:ln>
                <a:solidFill>
                  <a:srgbClr val="C00000"/>
                </a:solidFill>
              </a:ln>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6C6106DD-F704-6A12-6E7F-947F13D61940}"/>
                  </a:ext>
                </a:extLst>
              </p:cNvPr>
              <p:cNvSpPr txBox="1"/>
              <p:nvPr/>
            </p:nvSpPr>
            <p:spPr>
              <a:xfrm>
                <a:off x="6813313" y="4492766"/>
                <a:ext cx="2211302" cy="66223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unc>
                        <m:funcPr>
                          <m:ctrlPr>
                            <a:rPr lang="en-GB" i="1" noProof="0" smtClean="0">
                              <a:latin typeface="Cambria Math" panose="02040503050406030204" pitchFamily="18" charset="0"/>
                            </a:rPr>
                          </m:ctrlPr>
                        </m:funcPr>
                        <m:fName>
                          <m:limLow>
                            <m:limLowPr>
                              <m:ctrlPr>
                                <a:rPr lang="en-GB" i="1" noProof="0" smtClean="0">
                                  <a:latin typeface="Cambria Math" panose="02040503050406030204" pitchFamily="18" charset="0"/>
                                </a:rPr>
                              </m:ctrlPr>
                            </m:limLowPr>
                            <m:e>
                              <m:r>
                                <m:rPr>
                                  <m:sty m:val="p"/>
                                </m:rPr>
                                <a:rPr lang="en-GB" i="0" noProof="0" smtClean="0">
                                  <a:latin typeface="Cambria Math" panose="02040503050406030204" pitchFamily="18" charset="0"/>
                                </a:rPr>
                                <m:t>max</m:t>
                              </m:r>
                            </m:e>
                            <m:lim>
                              <m:sSub>
                                <m:sSubPr>
                                  <m:ctrlPr>
                                    <a:rPr lang="en-GB" i="1" noProof="0" smtClean="0">
                                      <a:latin typeface="Cambria Math" panose="02040503050406030204" pitchFamily="18" charset="0"/>
                                    </a:rPr>
                                  </m:ctrlPr>
                                </m:sSubPr>
                                <m:e>
                                  <m:r>
                                    <a:rPr lang="en-GB" b="0" i="1" noProof="0" smtClean="0">
                                      <a:latin typeface="Cambria Math" panose="02040503050406030204" pitchFamily="18" charset="0"/>
                                    </a:rPr>
                                    <m:t>𝑇</m:t>
                                  </m:r>
                                </m:e>
                                <m:sub>
                                  <m:r>
                                    <m:rPr>
                                      <m:sty m:val="p"/>
                                    </m:rPr>
                                    <a:rPr lang="en-GB" b="0" i="0" noProof="0" smtClean="0">
                                      <a:latin typeface="Cambria Math" panose="02040503050406030204" pitchFamily="18" charset="0"/>
                                    </a:rPr>
                                    <m:t>upd</m:t>
                                  </m:r>
                                </m:sub>
                              </m:sSub>
                              <m:r>
                                <a:rPr lang="en-GB" b="0" i="1" noProof="0" smtClean="0">
                                  <a:latin typeface="Cambria Math" panose="02040503050406030204" pitchFamily="18" charset="0"/>
                                </a:rPr>
                                <m:t>,   </m:t>
                              </m:r>
                              <m:r>
                                <a:rPr lang="en-GB" b="0" i="1" noProof="0" smtClean="0">
                                  <a:latin typeface="Cambria Math" panose="02040503050406030204" pitchFamily="18" charset="0"/>
                                </a:rPr>
                                <m:t>𝑀</m:t>
                              </m:r>
                              <m:r>
                                <a:rPr lang="en-GB" b="0" i="1" noProof="0" smtClean="0">
                                  <a:latin typeface="Cambria Math" panose="02040503050406030204" pitchFamily="18" charset="0"/>
                                </a:rPr>
                                <m:t>, </m:t>
                              </m:r>
                              <m:r>
                                <a:rPr lang="en-GB" b="0" i="1" noProof="0" smtClean="0">
                                  <a:latin typeface="Cambria Math" panose="02040503050406030204" pitchFamily="18" charset="0"/>
                                </a:rPr>
                                <m:t>𝐿</m:t>
                              </m:r>
                              <m:r>
                                <a:rPr lang="en-GB" b="0" i="1" noProof="0" smtClean="0">
                                  <a:latin typeface="Cambria Math" panose="02040503050406030204" pitchFamily="18" charset="0"/>
                                </a:rPr>
                                <m:t>, </m:t>
                              </m:r>
                              <m:r>
                                <a:rPr lang="en-GB" b="0" i="1" noProof="0" smtClean="0">
                                  <a:latin typeface="Cambria Math" panose="02040503050406030204" pitchFamily="18" charset="0"/>
                                </a:rPr>
                                <m:t>𝑃</m:t>
                              </m:r>
                            </m:lim>
                          </m:limLow>
                        </m:fName>
                        <m:e>
                          <m:r>
                            <a:rPr lang="en-GB" b="0" i="1" noProof="0" smtClean="0">
                              <a:latin typeface="Cambria Math" panose="02040503050406030204" pitchFamily="18" charset="0"/>
                            </a:rPr>
                            <m:t>  </m:t>
                          </m:r>
                          <m:f>
                            <m:fPr>
                              <m:ctrlPr>
                                <a:rPr lang="en-GB" i="1" noProof="0" smtClean="0">
                                  <a:latin typeface="Cambria Math" panose="02040503050406030204" pitchFamily="18" charset="0"/>
                                </a:rPr>
                              </m:ctrlPr>
                            </m:fPr>
                            <m:num>
                              <m:r>
                                <a:rPr lang="en-GB" b="0" i="1" noProof="0" smtClean="0">
                                  <a:latin typeface="Cambria Math" panose="02040503050406030204" pitchFamily="18" charset="0"/>
                                </a:rPr>
                                <m:t>𝐼</m:t>
                              </m:r>
                            </m:num>
                            <m:den>
                              <m:r>
                                <a:rPr lang="en-GB" b="0" i="1" noProof="0" smtClean="0">
                                  <a:latin typeface="Cambria Math" panose="02040503050406030204" pitchFamily="18" charset="0"/>
                                </a:rPr>
                                <m:t>𝐸</m:t>
                              </m:r>
                            </m:den>
                          </m:f>
                          <m:r>
                            <a:rPr lang="en-GB" b="0" i="1" noProof="0" smtClean="0">
                              <a:latin typeface="Cambria Math" panose="02040503050406030204" pitchFamily="18" charset="0"/>
                            </a:rPr>
                            <m:t> [</m:t>
                          </m:r>
                          <m:r>
                            <m:rPr>
                              <m:sty m:val="p"/>
                            </m:rPr>
                            <a:rPr lang="en-GB" b="0" i="0" noProof="0" smtClean="0">
                              <a:latin typeface="Cambria Math" panose="02040503050406030204" pitchFamily="18" charset="0"/>
                            </a:rPr>
                            <m:t>bit</m:t>
                          </m:r>
                          <m:r>
                            <a:rPr lang="en-GB" b="0" i="1" noProof="0" smtClean="0">
                              <a:latin typeface="Cambria Math" panose="02040503050406030204" pitchFamily="18" charset="0"/>
                            </a:rPr>
                            <m:t>/</m:t>
                          </m:r>
                          <m:r>
                            <m:rPr>
                              <m:nor/>
                            </m:rPr>
                            <a:rPr lang="en-GB" b="0" i="0" noProof="0" smtClean="0"/>
                            <m:t>J</m:t>
                          </m:r>
                          <m:r>
                            <a:rPr lang="en-GB" b="0" i="1" noProof="0" smtClean="0">
                              <a:latin typeface="Cambria Math" panose="02040503050406030204" pitchFamily="18" charset="0"/>
                            </a:rPr>
                            <m:t>]</m:t>
                          </m:r>
                        </m:e>
                      </m:func>
                    </m:oMath>
                  </m:oMathPara>
                </a14:m>
                <a:endParaRPr lang="en-GB" noProof="0" dirty="0"/>
              </a:p>
            </p:txBody>
          </p:sp>
        </mc:Choice>
        <mc:Fallback xmlns="">
          <p:sp>
            <p:nvSpPr>
              <p:cNvPr id="37" name="TextBox 36">
                <a:extLst>
                  <a:ext uri="{FF2B5EF4-FFF2-40B4-BE49-F238E27FC236}">
                    <a16:creationId xmlns:a16="http://schemas.microsoft.com/office/drawing/2014/main" id="{6C6106DD-F704-6A12-6E7F-947F13D61940}"/>
                  </a:ext>
                </a:extLst>
              </p:cNvPr>
              <p:cNvSpPr txBox="1">
                <a:spLocks noRot="1" noChangeAspect="1" noMove="1" noResize="1" noEditPoints="1" noAdjustHandles="1" noChangeArrowheads="1" noChangeShapeType="1" noTextEdit="1"/>
              </p:cNvSpPr>
              <p:nvPr/>
            </p:nvSpPr>
            <p:spPr>
              <a:xfrm>
                <a:off x="6813313" y="4492766"/>
                <a:ext cx="2211302" cy="662233"/>
              </a:xfrm>
              <a:prstGeom prst="rect">
                <a:avLst/>
              </a:prstGeom>
              <a:blipFill>
                <a:blip r:embed="rId8"/>
                <a:stretch>
                  <a:fillRect/>
                </a:stretch>
              </a:blipFill>
            </p:spPr>
            <p:txBody>
              <a:bodyPr/>
              <a:lstStyle/>
              <a:p>
                <a:r>
                  <a:rPr lang="LID4096">
                    <a:noFill/>
                  </a:rPr>
                  <a:t> </a:t>
                </a:r>
              </a:p>
            </p:txBody>
          </p:sp>
        </mc:Fallback>
      </mc:AlternateContent>
      <p:sp>
        <p:nvSpPr>
          <p:cNvPr id="39" name="TextBox 38">
            <a:extLst>
              <a:ext uri="{FF2B5EF4-FFF2-40B4-BE49-F238E27FC236}">
                <a16:creationId xmlns:a16="http://schemas.microsoft.com/office/drawing/2014/main" id="{279039FA-0C00-8DC9-34EB-0593DD279A7A}"/>
              </a:ext>
            </a:extLst>
          </p:cNvPr>
          <p:cNvSpPr txBox="1"/>
          <p:nvPr/>
        </p:nvSpPr>
        <p:spPr>
          <a:xfrm>
            <a:off x="8436090" y="1891630"/>
            <a:ext cx="2219210" cy="338554"/>
          </a:xfrm>
          <a:prstGeom prst="rect">
            <a:avLst/>
          </a:prstGeom>
          <a:noFill/>
        </p:spPr>
        <p:txBody>
          <a:bodyPr wrap="square" rtlCol="0">
            <a:spAutoFit/>
          </a:bodyPr>
          <a:lstStyle/>
          <a:p>
            <a:r>
              <a:rPr lang="en-GB" sz="1600" noProof="0" dirty="0"/>
              <a:t>Energy consumption</a:t>
            </a:r>
          </a:p>
        </p:txBody>
      </p:sp>
      <p:sp>
        <p:nvSpPr>
          <p:cNvPr id="40" name="Rectangle 39">
            <a:extLst>
              <a:ext uri="{FF2B5EF4-FFF2-40B4-BE49-F238E27FC236}">
                <a16:creationId xmlns:a16="http://schemas.microsoft.com/office/drawing/2014/main" id="{1A039371-CEF8-4C63-BED3-DC7F019A2391}"/>
              </a:ext>
            </a:extLst>
          </p:cNvPr>
          <p:cNvSpPr/>
          <p:nvPr/>
        </p:nvSpPr>
        <p:spPr>
          <a:xfrm>
            <a:off x="8436090" y="1891630"/>
            <a:ext cx="3414590" cy="867446"/>
          </a:xfrm>
          <a:prstGeom prst="rect">
            <a:avLst/>
          </a:prstGeom>
          <a:noFill/>
          <a:ln w="127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graphicFrame>
        <p:nvGraphicFramePr>
          <p:cNvPr id="42" name="Table 41">
            <a:extLst>
              <a:ext uri="{FF2B5EF4-FFF2-40B4-BE49-F238E27FC236}">
                <a16:creationId xmlns:a16="http://schemas.microsoft.com/office/drawing/2014/main" id="{62FCB343-727F-8F01-6FBE-38D38F112248}"/>
              </a:ext>
            </a:extLst>
          </p:cNvPr>
          <p:cNvGraphicFramePr>
            <a:graphicFrameLocks noGrp="1"/>
          </p:cNvGraphicFramePr>
          <p:nvPr>
            <p:extLst>
              <p:ext uri="{D42A27DB-BD31-4B8C-83A1-F6EECF244321}">
                <p14:modId xmlns:p14="http://schemas.microsoft.com/office/powerpoint/2010/main" val="986042736"/>
              </p:ext>
            </p:extLst>
          </p:nvPr>
        </p:nvGraphicFramePr>
        <p:xfrm>
          <a:off x="1727606" y="1129240"/>
          <a:ext cx="1457960" cy="1493520"/>
        </p:xfrm>
        <a:graphic>
          <a:graphicData uri="http://schemas.openxmlformats.org/drawingml/2006/table">
            <a:tbl>
              <a:tblPr>
                <a:tableStyleId>{2D5ABB26-0587-4C30-8999-92F81FD0307C}</a:tableStyleId>
              </a:tblPr>
              <a:tblGrid>
                <a:gridCol w="208280">
                  <a:extLst>
                    <a:ext uri="{9D8B030D-6E8A-4147-A177-3AD203B41FA5}">
                      <a16:colId xmlns:a16="http://schemas.microsoft.com/office/drawing/2014/main" val="2882580426"/>
                    </a:ext>
                  </a:extLst>
                </a:gridCol>
                <a:gridCol w="208280">
                  <a:extLst>
                    <a:ext uri="{9D8B030D-6E8A-4147-A177-3AD203B41FA5}">
                      <a16:colId xmlns:a16="http://schemas.microsoft.com/office/drawing/2014/main" val="443376264"/>
                    </a:ext>
                  </a:extLst>
                </a:gridCol>
                <a:gridCol w="208280">
                  <a:extLst>
                    <a:ext uri="{9D8B030D-6E8A-4147-A177-3AD203B41FA5}">
                      <a16:colId xmlns:a16="http://schemas.microsoft.com/office/drawing/2014/main" val="3105435960"/>
                    </a:ext>
                  </a:extLst>
                </a:gridCol>
                <a:gridCol w="208280">
                  <a:extLst>
                    <a:ext uri="{9D8B030D-6E8A-4147-A177-3AD203B41FA5}">
                      <a16:colId xmlns:a16="http://schemas.microsoft.com/office/drawing/2014/main" val="3484105758"/>
                    </a:ext>
                  </a:extLst>
                </a:gridCol>
                <a:gridCol w="208280">
                  <a:extLst>
                    <a:ext uri="{9D8B030D-6E8A-4147-A177-3AD203B41FA5}">
                      <a16:colId xmlns:a16="http://schemas.microsoft.com/office/drawing/2014/main" val="2834287887"/>
                    </a:ext>
                  </a:extLst>
                </a:gridCol>
                <a:gridCol w="208280">
                  <a:extLst>
                    <a:ext uri="{9D8B030D-6E8A-4147-A177-3AD203B41FA5}">
                      <a16:colId xmlns:a16="http://schemas.microsoft.com/office/drawing/2014/main" val="4092967682"/>
                    </a:ext>
                  </a:extLst>
                </a:gridCol>
                <a:gridCol w="208280">
                  <a:extLst>
                    <a:ext uri="{9D8B030D-6E8A-4147-A177-3AD203B41FA5}">
                      <a16:colId xmlns:a16="http://schemas.microsoft.com/office/drawing/2014/main" val="1680628409"/>
                    </a:ext>
                  </a:extLst>
                </a:gridCol>
              </a:tblGrid>
              <a:tr h="0">
                <a:tc>
                  <a:txBody>
                    <a:bodyPr/>
                    <a:lstStyle/>
                    <a:p>
                      <a:endParaRPr lang="en-GB" sz="800" noProof="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1">
                        <a:lumMod val="20000"/>
                        <a:lumOff val="80000"/>
                      </a:schemeClr>
                    </a:solidFill>
                  </a:tcPr>
                </a:tc>
                <a:extLst>
                  <a:ext uri="{0D108BD9-81ED-4DB2-BD59-A6C34878D82A}">
                    <a16:rowId xmlns:a16="http://schemas.microsoft.com/office/drawing/2014/main" val="491537655"/>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383011268"/>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1258789634"/>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285912734"/>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599900343"/>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691790879"/>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58830362"/>
                  </a:ext>
                </a:extLst>
              </a:tr>
            </a:tbl>
          </a:graphicData>
        </a:graphic>
      </p:graphicFrame>
      <p:graphicFrame>
        <p:nvGraphicFramePr>
          <p:cNvPr id="43" name="Table 42">
            <a:extLst>
              <a:ext uri="{FF2B5EF4-FFF2-40B4-BE49-F238E27FC236}">
                <a16:creationId xmlns:a16="http://schemas.microsoft.com/office/drawing/2014/main" id="{9D4179E8-825C-7238-5BE4-A46F1174A7B5}"/>
              </a:ext>
            </a:extLst>
          </p:cNvPr>
          <p:cNvGraphicFramePr>
            <a:graphicFrameLocks noGrp="1"/>
          </p:cNvGraphicFramePr>
          <p:nvPr>
            <p:extLst>
              <p:ext uri="{D42A27DB-BD31-4B8C-83A1-F6EECF244321}">
                <p14:modId xmlns:p14="http://schemas.microsoft.com/office/powerpoint/2010/main" val="3991150266"/>
              </p:ext>
            </p:extLst>
          </p:nvPr>
        </p:nvGraphicFramePr>
        <p:xfrm>
          <a:off x="1994306" y="1418800"/>
          <a:ext cx="1457960" cy="1493520"/>
        </p:xfrm>
        <a:graphic>
          <a:graphicData uri="http://schemas.openxmlformats.org/drawingml/2006/table">
            <a:tbl>
              <a:tblPr>
                <a:tableStyleId>{2D5ABB26-0587-4C30-8999-92F81FD0307C}</a:tableStyleId>
              </a:tblPr>
              <a:tblGrid>
                <a:gridCol w="208280">
                  <a:extLst>
                    <a:ext uri="{9D8B030D-6E8A-4147-A177-3AD203B41FA5}">
                      <a16:colId xmlns:a16="http://schemas.microsoft.com/office/drawing/2014/main" val="2882580426"/>
                    </a:ext>
                  </a:extLst>
                </a:gridCol>
                <a:gridCol w="208280">
                  <a:extLst>
                    <a:ext uri="{9D8B030D-6E8A-4147-A177-3AD203B41FA5}">
                      <a16:colId xmlns:a16="http://schemas.microsoft.com/office/drawing/2014/main" val="443376264"/>
                    </a:ext>
                  </a:extLst>
                </a:gridCol>
                <a:gridCol w="208280">
                  <a:extLst>
                    <a:ext uri="{9D8B030D-6E8A-4147-A177-3AD203B41FA5}">
                      <a16:colId xmlns:a16="http://schemas.microsoft.com/office/drawing/2014/main" val="3105435960"/>
                    </a:ext>
                  </a:extLst>
                </a:gridCol>
                <a:gridCol w="208280">
                  <a:extLst>
                    <a:ext uri="{9D8B030D-6E8A-4147-A177-3AD203B41FA5}">
                      <a16:colId xmlns:a16="http://schemas.microsoft.com/office/drawing/2014/main" val="3484105758"/>
                    </a:ext>
                  </a:extLst>
                </a:gridCol>
                <a:gridCol w="208280">
                  <a:extLst>
                    <a:ext uri="{9D8B030D-6E8A-4147-A177-3AD203B41FA5}">
                      <a16:colId xmlns:a16="http://schemas.microsoft.com/office/drawing/2014/main" val="2834287887"/>
                    </a:ext>
                  </a:extLst>
                </a:gridCol>
                <a:gridCol w="208280">
                  <a:extLst>
                    <a:ext uri="{9D8B030D-6E8A-4147-A177-3AD203B41FA5}">
                      <a16:colId xmlns:a16="http://schemas.microsoft.com/office/drawing/2014/main" val="4092967682"/>
                    </a:ext>
                  </a:extLst>
                </a:gridCol>
                <a:gridCol w="208280">
                  <a:extLst>
                    <a:ext uri="{9D8B030D-6E8A-4147-A177-3AD203B41FA5}">
                      <a16:colId xmlns:a16="http://schemas.microsoft.com/office/drawing/2014/main" val="1680628409"/>
                    </a:ext>
                  </a:extLst>
                </a:gridCol>
              </a:tblGrid>
              <a:tr h="0">
                <a:tc>
                  <a:txBody>
                    <a:bodyPr/>
                    <a:lstStyle/>
                    <a:p>
                      <a:endParaRPr lang="en-GB" sz="800" noProof="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1">
                        <a:lumMod val="20000"/>
                        <a:lumOff val="80000"/>
                      </a:schemeClr>
                    </a:solidFill>
                  </a:tcPr>
                </a:tc>
                <a:extLst>
                  <a:ext uri="{0D108BD9-81ED-4DB2-BD59-A6C34878D82A}">
                    <a16:rowId xmlns:a16="http://schemas.microsoft.com/office/drawing/2014/main" val="491537655"/>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383011268"/>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1258789634"/>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285912734"/>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599900343"/>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691790879"/>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58830362"/>
                  </a:ext>
                </a:extLst>
              </a:tr>
            </a:tbl>
          </a:graphicData>
        </a:graphic>
      </p:graphicFrame>
      <p:graphicFrame>
        <p:nvGraphicFramePr>
          <p:cNvPr id="44" name="Table 43">
            <a:extLst>
              <a:ext uri="{FF2B5EF4-FFF2-40B4-BE49-F238E27FC236}">
                <a16:creationId xmlns:a16="http://schemas.microsoft.com/office/drawing/2014/main" id="{6943B1C7-57D9-0552-3BE8-A786C7330B59}"/>
              </a:ext>
            </a:extLst>
          </p:cNvPr>
          <p:cNvGraphicFramePr>
            <a:graphicFrameLocks noGrp="1"/>
          </p:cNvGraphicFramePr>
          <p:nvPr>
            <p:extLst>
              <p:ext uri="{D42A27DB-BD31-4B8C-83A1-F6EECF244321}">
                <p14:modId xmlns:p14="http://schemas.microsoft.com/office/powerpoint/2010/main" val="94143322"/>
              </p:ext>
            </p:extLst>
          </p:nvPr>
        </p:nvGraphicFramePr>
        <p:xfrm>
          <a:off x="2588187" y="2015020"/>
          <a:ext cx="1041400" cy="1066800"/>
        </p:xfrm>
        <a:graphic>
          <a:graphicData uri="http://schemas.openxmlformats.org/drawingml/2006/table">
            <a:tbl>
              <a:tblPr>
                <a:tableStyleId>{2D5ABB26-0587-4C30-8999-92F81FD0307C}</a:tableStyleId>
              </a:tblPr>
              <a:tblGrid>
                <a:gridCol w="208280">
                  <a:extLst>
                    <a:ext uri="{9D8B030D-6E8A-4147-A177-3AD203B41FA5}">
                      <a16:colId xmlns:a16="http://schemas.microsoft.com/office/drawing/2014/main" val="3105435960"/>
                    </a:ext>
                  </a:extLst>
                </a:gridCol>
                <a:gridCol w="208280">
                  <a:extLst>
                    <a:ext uri="{9D8B030D-6E8A-4147-A177-3AD203B41FA5}">
                      <a16:colId xmlns:a16="http://schemas.microsoft.com/office/drawing/2014/main" val="3484105758"/>
                    </a:ext>
                  </a:extLst>
                </a:gridCol>
                <a:gridCol w="208280">
                  <a:extLst>
                    <a:ext uri="{9D8B030D-6E8A-4147-A177-3AD203B41FA5}">
                      <a16:colId xmlns:a16="http://schemas.microsoft.com/office/drawing/2014/main" val="2834287887"/>
                    </a:ext>
                  </a:extLst>
                </a:gridCol>
                <a:gridCol w="208280">
                  <a:extLst>
                    <a:ext uri="{9D8B030D-6E8A-4147-A177-3AD203B41FA5}">
                      <a16:colId xmlns:a16="http://schemas.microsoft.com/office/drawing/2014/main" val="4092967682"/>
                    </a:ext>
                  </a:extLst>
                </a:gridCol>
                <a:gridCol w="208280">
                  <a:extLst>
                    <a:ext uri="{9D8B030D-6E8A-4147-A177-3AD203B41FA5}">
                      <a16:colId xmlns:a16="http://schemas.microsoft.com/office/drawing/2014/main" val="1680628409"/>
                    </a:ext>
                  </a:extLst>
                </a:gridCol>
              </a:tblGrid>
              <a:tr h="0">
                <a:tc>
                  <a:txBody>
                    <a:bodyPr/>
                    <a:lstStyle/>
                    <a:p>
                      <a:endParaRPr lang="en-GB" sz="800" noProof="0" dirty="0"/>
                    </a:p>
                  </a:txBody>
                  <a:tcPr>
                    <a:lnL w="6350" cap="flat" cmpd="sng" algn="ctr">
                      <a:solidFill>
                        <a:schemeClr val="tx1"/>
                      </a:solidFill>
                      <a:prstDash val="solid"/>
                      <a:round/>
                      <a:headEnd type="none" w="med" len="med"/>
                      <a:tailEnd type="none" w="med" len="med"/>
                    </a:lnL>
                    <a:lnT w="635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635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635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635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solidFill>
                      <a:schemeClr val="accent1">
                        <a:lumMod val="20000"/>
                        <a:lumOff val="80000"/>
                      </a:schemeClr>
                    </a:solidFill>
                  </a:tcPr>
                </a:tc>
                <a:extLst>
                  <a:ext uri="{0D108BD9-81ED-4DB2-BD59-A6C34878D82A}">
                    <a16:rowId xmlns:a16="http://schemas.microsoft.com/office/drawing/2014/main" val="1258789634"/>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285912734"/>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599900343"/>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691790879"/>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lnB w="635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635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635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635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lnB w="635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58830362"/>
                  </a:ext>
                </a:extLst>
              </a:tr>
            </a:tbl>
          </a:graphicData>
        </a:graphic>
      </p:graphicFrame>
      <p:grpSp>
        <p:nvGrpSpPr>
          <p:cNvPr id="45" name="Group 44">
            <a:extLst>
              <a:ext uri="{FF2B5EF4-FFF2-40B4-BE49-F238E27FC236}">
                <a16:creationId xmlns:a16="http://schemas.microsoft.com/office/drawing/2014/main" id="{EE900094-6B72-7E7F-6BDD-D27437FB1D05}"/>
              </a:ext>
            </a:extLst>
          </p:cNvPr>
          <p:cNvGrpSpPr>
            <a:grpSpLocks noChangeAspect="1"/>
          </p:cNvGrpSpPr>
          <p:nvPr/>
        </p:nvGrpSpPr>
        <p:grpSpPr>
          <a:xfrm>
            <a:off x="110153" y="1032603"/>
            <a:ext cx="1443385" cy="1498358"/>
            <a:chOff x="1851871" y="1287138"/>
            <a:chExt cx="1378238" cy="1430728"/>
          </a:xfrm>
        </p:grpSpPr>
        <p:grpSp>
          <p:nvGrpSpPr>
            <p:cNvPr id="46" name="Group 45">
              <a:extLst>
                <a:ext uri="{FF2B5EF4-FFF2-40B4-BE49-F238E27FC236}">
                  <a16:creationId xmlns:a16="http://schemas.microsoft.com/office/drawing/2014/main" id="{06B3877C-7F4B-69F2-D830-3480D50B2132}"/>
                </a:ext>
              </a:extLst>
            </p:cNvPr>
            <p:cNvGrpSpPr/>
            <p:nvPr/>
          </p:nvGrpSpPr>
          <p:grpSpPr>
            <a:xfrm>
              <a:off x="1871922" y="1287138"/>
              <a:ext cx="108640" cy="146399"/>
              <a:chOff x="1844231" y="869163"/>
              <a:chExt cx="108640" cy="146399"/>
            </a:xfrm>
          </p:grpSpPr>
          <p:cxnSp>
            <p:nvCxnSpPr>
              <p:cNvPr id="107" name="Straight Connector 106">
                <a:extLst>
                  <a:ext uri="{FF2B5EF4-FFF2-40B4-BE49-F238E27FC236}">
                    <a16:creationId xmlns:a16="http://schemas.microsoft.com/office/drawing/2014/main" id="{0FF7A8C7-FDC3-AADB-93AA-2D4F85BF6A1C}"/>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F2D60FDC-FFBF-ACB7-2CCD-4F732428D935}"/>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EDA86D3A-22BD-6E8C-34CB-E46B18AA848F}"/>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47" name="Group 46">
              <a:extLst>
                <a:ext uri="{FF2B5EF4-FFF2-40B4-BE49-F238E27FC236}">
                  <a16:creationId xmlns:a16="http://schemas.microsoft.com/office/drawing/2014/main" id="{4A6D710D-0075-4124-7FA0-33BFB0EA122C}"/>
                </a:ext>
              </a:extLst>
            </p:cNvPr>
            <p:cNvGrpSpPr/>
            <p:nvPr/>
          </p:nvGrpSpPr>
          <p:grpSpPr>
            <a:xfrm>
              <a:off x="1851871" y="1716303"/>
              <a:ext cx="108640" cy="146399"/>
              <a:chOff x="1844231" y="869163"/>
              <a:chExt cx="108640" cy="146399"/>
            </a:xfrm>
          </p:grpSpPr>
          <p:cxnSp>
            <p:nvCxnSpPr>
              <p:cNvPr id="104" name="Straight Connector 103">
                <a:extLst>
                  <a:ext uri="{FF2B5EF4-FFF2-40B4-BE49-F238E27FC236}">
                    <a16:creationId xmlns:a16="http://schemas.microsoft.com/office/drawing/2014/main" id="{DD1198E2-DFFD-A290-0A53-B3CC205E8271}"/>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0E3B1063-33A1-AF9B-A11D-4B4D9025092B}"/>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7BE21EE3-551F-5B01-2099-66EBAEDA012D}"/>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48" name="Group 47">
              <a:extLst>
                <a:ext uri="{FF2B5EF4-FFF2-40B4-BE49-F238E27FC236}">
                  <a16:creationId xmlns:a16="http://schemas.microsoft.com/office/drawing/2014/main" id="{34009423-0A8A-CE04-59C0-1CBBABBFF179}"/>
                </a:ext>
              </a:extLst>
            </p:cNvPr>
            <p:cNvGrpSpPr/>
            <p:nvPr/>
          </p:nvGrpSpPr>
          <p:grpSpPr>
            <a:xfrm>
              <a:off x="1858742" y="2138974"/>
              <a:ext cx="108640" cy="146399"/>
              <a:chOff x="1844231" y="869163"/>
              <a:chExt cx="108640" cy="146399"/>
            </a:xfrm>
          </p:grpSpPr>
          <p:cxnSp>
            <p:nvCxnSpPr>
              <p:cNvPr id="101" name="Straight Connector 100">
                <a:extLst>
                  <a:ext uri="{FF2B5EF4-FFF2-40B4-BE49-F238E27FC236}">
                    <a16:creationId xmlns:a16="http://schemas.microsoft.com/office/drawing/2014/main" id="{27DD1F15-48A5-DF34-76A8-39394B848385}"/>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BCD1D48B-6380-13BA-A655-6B0D51DA6C5F}"/>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97EA2856-E0E7-4E7E-21B0-9032178F33C7}"/>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49" name="Group 48">
              <a:extLst>
                <a:ext uri="{FF2B5EF4-FFF2-40B4-BE49-F238E27FC236}">
                  <a16:creationId xmlns:a16="http://schemas.microsoft.com/office/drawing/2014/main" id="{18CED46F-E981-80C8-66E9-C0E60C74A41D}"/>
                </a:ext>
              </a:extLst>
            </p:cNvPr>
            <p:cNvGrpSpPr/>
            <p:nvPr/>
          </p:nvGrpSpPr>
          <p:grpSpPr>
            <a:xfrm>
              <a:off x="1858742" y="2571204"/>
              <a:ext cx="108640" cy="146399"/>
              <a:chOff x="1844231" y="869163"/>
              <a:chExt cx="108640" cy="146399"/>
            </a:xfrm>
          </p:grpSpPr>
          <p:cxnSp>
            <p:nvCxnSpPr>
              <p:cNvPr id="98" name="Straight Connector 97">
                <a:extLst>
                  <a:ext uri="{FF2B5EF4-FFF2-40B4-BE49-F238E27FC236}">
                    <a16:creationId xmlns:a16="http://schemas.microsoft.com/office/drawing/2014/main" id="{91778B9B-C5CB-7FA0-65D8-4E7E3A1FF415}"/>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D483B1E2-5803-79B4-44A1-8D7022D8C4FE}"/>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583D1109-87E9-484D-D4D3-83990A2CF91D}"/>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50" name="Group 49">
              <a:extLst>
                <a:ext uri="{FF2B5EF4-FFF2-40B4-BE49-F238E27FC236}">
                  <a16:creationId xmlns:a16="http://schemas.microsoft.com/office/drawing/2014/main" id="{A6037D4E-8C30-677E-E0B7-0B116CFAEC71}"/>
                </a:ext>
              </a:extLst>
            </p:cNvPr>
            <p:cNvGrpSpPr/>
            <p:nvPr/>
          </p:nvGrpSpPr>
          <p:grpSpPr>
            <a:xfrm>
              <a:off x="2279675" y="1290378"/>
              <a:ext cx="108640" cy="146399"/>
              <a:chOff x="1844231" y="869163"/>
              <a:chExt cx="108640" cy="146399"/>
            </a:xfrm>
          </p:grpSpPr>
          <p:cxnSp>
            <p:nvCxnSpPr>
              <p:cNvPr id="95" name="Straight Connector 94">
                <a:extLst>
                  <a:ext uri="{FF2B5EF4-FFF2-40B4-BE49-F238E27FC236}">
                    <a16:creationId xmlns:a16="http://schemas.microsoft.com/office/drawing/2014/main" id="{3444372F-4560-4D87-FEFB-457287BC6A4D}"/>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3616B62E-2A52-32FB-747A-063D262976F6}"/>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919DF1EE-7397-E7C6-2933-EDE245E289E7}"/>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51" name="Group 50">
              <a:extLst>
                <a:ext uri="{FF2B5EF4-FFF2-40B4-BE49-F238E27FC236}">
                  <a16:creationId xmlns:a16="http://schemas.microsoft.com/office/drawing/2014/main" id="{CE5E405D-1101-C430-735B-E9E36651ACAE}"/>
                </a:ext>
              </a:extLst>
            </p:cNvPr>
            <p:cNvGrpSpPr/>
            <p:nvPr/>
          </p:nvGrpSpPr>
          <p:grpSpPr>
            <a:xfrm>
              <a:off x="2274432" y="1710028"/>
              <a:ext cx="108640" cy="146399"/>
              <a:chOff x="1844231" y="869163"/>
              <a:chExt cx="108640" cy="146399"/>
            </a:xfrm>
          </p:grpSpPr>
          <p:cxnSp>
            <p:nvCxnSpPr>
              <p:cNvPr id="92" name="Straight Connector 91">
                <a:extLst>
                  <a:ext uri="{FF2B5EF4-FFF2-40B4-BE49-F238E27FC236}">
                    <a16:creationId xmlns:a16="http://schemas.microsoft.com/office/drawing/2014/main" id="{90958A3E-4F2A-44DA-1572-A7C4D3DDC4AD}"/>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2F413AC7-74A0-9D23-C550-D4313AFD96BC}"/>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377B72A1-F372-727A-979D-B820E36BFF2E}"/>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52" name="Group 51">
              <a:extLst>
                <a:ext uri="{FF2B5EF4-FFF2-40B4-BE49-F238E27FC236}">
                  <a16:creationId xmlns:a16="http://schemas.microsoft.com/office/drawing/2014/main" id="{8DF309A9-1590-E0DF-0D0F-F2633A0F62F6}"/>
                </a:ext>
              </a:extLst>
            </p:cNvPr>
            <p:cNvGrpSpPr/>
            <p:nvPr/>
          </p:nvGrpSpPr>
          <p:grpSpPr>
            <a:xfrm>
              <a:off x="2272598" y="2132570"/>
              <a:ext cx="108640" cy="146399"/>
              <a:chOff x="1844231" y="869163"/>
              <a:chExt cx="108640" cy="146399"/>
            </a:xfrm>
          </p:grpSpPr>
          <p:cxnSp>
            <p:nvCxnSpPr>
              <p:cNvPr id="89" name="Straight Connector 88">
                <a:extLst>
                  <a:ext uri="{FF2B5EF4-FFF2-40B4-BE49-F238E27FC236}">
                    <a16:creationId xmlns:a16="http://schemas.microsoft.com/office/drawing/2014/main" id="{36D8578C-0D21-6A30-DE47-BE0EAD60A2A6}"/>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ECCC8D10-503F-0B82-81B8-CF6C218C1E4F}"/>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C1BD63D6-05C8-45A3-9A66-56A90C6024A0}"/>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53" name="Group 52">
              <a:extLst>
                <a:ext uri="{FF2B5EF4-FFF2-40B4-BE49-F238E27FC236}">
                  <a16:creationId xmlns:a16="http://schemas.microsoft.com/office/drawing/2014/main" id="{5B45FF56-6F42-DE43-B6E7-0374A37FF47D}"/>
                </a:ext>
              </a:extLst>
            </p:cNvPr>
            <p:cNvGrpSpPr/>
            <p:nvPr/>
          </p:nvGrpSpPr>
          <p:grpSpPr>
            <a:xfrm>
              <a:off x="2279055" y="2571467"/>
              <a:ext cx="108640" cy="146399"/>
              <a:chOff x="1844231" y="869163"/>
              <a:chExt cx="108640" cy="146399"/>
            </a:xfrm>
          </p:grpSpPr>
          <p:cxnSp>
            <p:nvCxnSpPr>
              <p:cNvPr id="86" name="Straight Connector 85">
                <a:extLst>
                  <a:ext uri="{FF2B5EF4-FFF2-40B4-BE49-F238E27FC236}">
                    <a16:creationId xmlns:a16="http://schemas.microsoft.com/office/drawing/2014/main" id="{63CAAC47-3DC9-85FB-F3B9-EA564D18D074}"/>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67FED169-01BD-9011-4417-CFE57C867BE8}"/>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567A537B-F355-725A-2823-15214680A153}"/>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54" name="Group 53">
              <a:extLst>
                <a:ext uri="{FF2B5EF4-FFF2-40B4-BE49-F238E27FC236}">
                  <a16:creationId xmlns:a16="http://schemas.microsoft.com/office/drawing/2014/main" id="{E858A71D-1275-A41B-495D-C4BC89786501}"/>
                </a:ext>
              </a:extLst>
            </p:cNvPr>
            <p:cNvGrpSpPr/>
            <p:nvPr/>
          </p:nvGrpSpPr>
          <p:grpSpPr>
            <a:xfrm>
              <a:off x="2713716" y="1287138"/>
              <a:ext cx="108640" cy="146399"/>
              <a:chOff x="1844231" y="869163"/>
              <a:chExt cx="108640" cy="146399"/>
            </a:xfrm>
          </p:grpSpPr>
          <p:cxnSp>
            <p:nvCxnSpPr>
              <p:cNvPr id="83" name="Straight Connector 82">
                <a:extLst>
                  <a:ext uri="{FF2B5EF4-FFF2-40B4-BE49-F238E27FC236}">
                    <a16:creationId xmlns:a16="http://schemas.microsoft.com/office/drawing/2014/main" id="{D8BF8590-BA9D-06E7-A241-60DAA4B6E3F8}"/>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22C2F2E2-CCDD-89EF-1B3F-9AEEE1B818A1}"/>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F7941275-0CBE-9D24-CC7B-8EE7A8151641}"/>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55" name="Group 54">
              <a:extLst>
                <a:ext uri="{FF2B5EF4-FFF2-40B4-BE49-F238E27FC236}">
                  <a16:creationId xmlns:a16="http://schemas.microsoft.com/office/drawing/2014/main" id="{87293BDA-23C6-DA46-96DA-854445DF56CC}"/>
                </a:ext>
              </a:extLst>
            </p:cNvPr>
            <p:cNvGrpSpPr/>
            <p:nvPr/>
          </p:nvGrpSpPr>
          <p:grpSpPr>
            <a:xfrm>
              <a:off x="2693665" y="1716303"/>
              <a:ext cx="108640" cy="146399"/>
              <a:chOff x="1844231" y="869163"/>
              <a:chExt cx="108640" cy="146399"/>
            </a:xfrm>
          </p:grpSpPr>
          <p:cxnSp>
            <p:nvCxnSpPr>
              <p:cNvPr id="80" name="Straight Connector 79">
                <a:extLst>
                  <a:ext uri="{FF2B5EF4-FFF2-40B4-BE49-F238E27FC236}">
                    <a16:creationId xmlns:a16="http://schemas.microsoft.com/office/drawing/2014/main" id="{7E6446C1-3DBB-C5FE-E284-78DABE072A5B}"/>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2CE591C0-9DDD-61A8-CB78-8BA22BB96F3C}"/>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36CF8534-35AF-8D63-DA54-0AEABAAB3B9E}"/>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56" name="Group 55">
              <a:extLst>
                <a:ext uri="{FF2B5EF4-FFF2-40B4-BE49-F238E27FC236}">
                  <a16:creationId xmlns:a16="http://schemas.microsoft.com/office/drawing/2014/main" id="{5D235AC0-E93B-23B9-FC0C-D18394FED3CA}"/>
                </a:ext>
              </a:extLst>
            </p:cNvPr>
            <p:cNvGrpSpPr/>
            <p:nvPr/>
          </p:nvGrpSpPr>
          <p:grpSpPr>
            <a:xfrm>
              <a:off x="2700536" y="2138974"/>
              <a:ext cx="108640" cy="146399"/>
              <a:chOff x="1844231" y="869163"/>
              <a:chExt cx="108640" cy="146399"/>
            </a:xfrm>
          </p:grpSpPr>
          <p:cxnSp>
            <p:nvCxnSpPr>
              <p:cNvPr id="77" name="Straight Connector 76">
                <a:extLst>
                  <a:ext uri="{FF2B5EF4-FFF2-40B4-BE49-F238E27FC236}">
                    <a16:creationId xmlns:a16="http://schemas.microsoft.com/office/drawing/2014/main" id="{A9E44523-4D81-86A5-986B-DF60DAEC66C3}"/>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59E9A484-8301-D5D3-12DA-1CE4AA92DDB3}"/>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7F33BC73-FCC1-0355-6C8E-51322EAA2620}"/>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57" name="Group 56">
              <a:extLst>
                <a:ext uri="{FF2B5EF4-FFF2-40B4-BE49-F238E27FC236}">
                  <a16:creationId xmlns:a16="http://schemas.microsoft.com/office/drawing/2014/main" id="{E1B87AB5-436E-D7BC-BE83-F9C176F28BC2}"/>
                </a:ext>
              </a:extLst>
            </p:cNvPr>
            <p:cNvGrpSpPr/>
            <p:nvPr/>
          </p:nvGrpSpPr>
          <p:grpSpPr>
            <a:xfrm>
              <a:off x="2700536" y="2571204"/>
              <a:ext cx="108640" cy="146399"/>
              <a:chOff x="1844231" y="869163"/>
              <a:chExt cx="108640" cy="146399"/>
            </a:xfrm>
          </p:grpSpPr>
          <p:cxnSp>
            <p:nvCxnSpPr>
              <p:cNvPr id="74" name="Straight Connector 73">
                <a:extLst>
                  <a:ext uri="{FF2B5EF4-FFF2-40B4-BE49-F238E27FC236}">
                    <a16:creationId xmlns:a16="http://schemas.microsoft.com/office/drawing/2014/main" id="{1ACA6D6C-EE71-02E2-FE68-72C031961BC9}"/>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66FCDC51-2A85-8E05-EB2A-E834BAB4E569}"/>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8AD414FE-F515-AF5A-41DC-895F08AE783E}"/>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58" name="Group 57">
              <a:extLst>
                <a:ext uri="{FF2B5EF4-FFF2-40B4-BE49-F238E27FC236}">
                  <a16:creationId xmlns:a16="http://schemas.microsoft.com/office/drawing/2014/main" id="{6992B011-ECD1-7522-2C4E-CF706CD2DF7B}"/>
                </a:ext>
              </a:extLst>
            </p:cNvPr>
            <p:cNvGrpSpPr/>
            <p:nvPr/>
          </p:nvGrpSpPr>
          <p:grpSpPr>
            <a:xfrm>
              <a:off x="3121469" y="1290378"/>
              <a:ext cx="108640" cy="146399"/>
              <a:chOff x="1844231" y="869163"/>
              <a:chExt cx="108640" cy="146399"/>
            </a:xfrm>
          </p:grpSpPr>
          <p:cxnSp>
            <p:nvCxnSpPr>
              <p:cNvPr id="71" name="Straight Connector 70">
                <a:extLst>
                  <a:ext uri="{FF2B5EF4-FFF2-40B4-BE49-F238E27FC236}">
                    <a16:creationId xmlns:a16="http://schemas.microsoft.com/office/drawing/2014/main" id="{DDCFF9AD-C722-956E-CDAD-9BDE8554D9BF}"/>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71663148-737D-9DD6-737B-1562B3E7B75D}"/>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A0DE5892-3820-5030-A916-AA58D56EFD9D}"/>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59" name="Group 58">
              <a:extLst>
                <a:ext uri="{FF2B5EF4-FFF2-40B4-BE49-F238E27FC236}">
                  <a16:creationId xmlns:a16="http://schemas.microsoft.com/office/drawing/2014/main" id="{05A591AC-166E-737B-6EA3-DE979531AAC0}"/>
                </a:ext>
              </a:extLst>
            </p:cNvPr>
            <p:cNvGrpSpPr/>
            <p:nvPr/>
          </p:nvGrpSpPr>
          <p:grpSpPr>
            <a:xfrm>
              <a:off x="3116226" y="1710028"/>
              <a:ext cx="108640" cy="146399"/>
              <a:chOff x="1844231" y="869163"/>
              <a:chExt cx="108640" cy="146399"/>
            </a:xfrm>
          </p:grpSpPr>
          <p:cxnSp>
            <p:nvCxnSpPr>
              <p:cNvPr id="68" name="Straight Connector 67">
                <a:extLst>
                  <a:ext uri="{FF2B5EF4-FFF2-40B4-BE49-F238E27FC236}">
                    <a16:creationId xmlns:a16="http://schemas.microsoft.com/office/drawing/2014/main" id="{058CE678-29F8-1E1D-7E43-BC04FAFA5216}"/>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81B1C9DD-216D-98EE-1E65-A5DB2A78C137}"/>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FA74915E-5D43-171A-6B59-5FB24C19438E}"/>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60" name="Group 59">
              <a:extLst>
                <a:ext uri="{FF2B5EF4-FFF2-40B4-BE49-F238E27FC236}">
                  <a16:creationId xmlns:a16="http://schemas.microsoft.com/office/drawing/2014/main" id="{CE54C2BD-589B-5F78-0E51-771DDE02B0CE}"/>
                </a:ext>
              </a:extLst>
            </p:cNvPr>
            <p:cNvGrpSpPr/>
            <p:nvPr/>
          </p:nvGrpSpPr>
          <p:grpSpPr>
            <a:xfrm>
              <a:off x="3114392" y="2132570"/>
              <a:ext cx="108640" cy="146399"/>
              <a:chOff x="1844231" y="869163"/>
              <a:chExt cx="108640" cy="146399"/>
            </a:xfrm>
          </p:grpSpPr>
          <p:cxnSp>
            <p:nvCxnSpPr>
              <p:cNvPr id="65" name="Straight Connector 64">
                <a:extLst>
                  <a:ext uri="{FF2B5EF4-FFF2-40B4-BE49-F238E27FC236}">
                    <a16:creationId xmlns:a16="http://schemas.microsoft.com/office/drawing/2014/main" id="{3607666A-C56C-F491-AFD2-E9F9D14026A3}"/>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4DFD6483-2328-A936-9990-A2DBD136FC54}"/>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39823BFF-1C16-79EE-F009-E0C41414715E}"/>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61" name="Group 60">
              <a:extLst>
                <a:ext uri="{FF2B5EF4-FFF2-40B4-BE49-F238E27FC236}">
                  <a16:creationId xmlns:a16="http://schemas.microsoft.com/office/drawing/2014/main" id="{300D53DF-809B-BF8B-EF01-EA2AD209AAA2}"/>
                </a:ext>
              </a:extLst>
            </p:cNvPr>
            <p:cNvGrpSpPr/>
            <p:nvPr/>
          </p:nvGrpSpPr>
          <p:grpSpPr>
            <a:xfrm>
              <a:off x="3120849" y="2571467"/>
              <a:ext cx="108640" cy="146399"/>
              <a:chOff x="1844231" y="869163"/>
              <a:chExt cx="108640" cy="146399"/>
            </a:xfrm>
          </p:grpSpPr>
          <p:cxnSp>
            <p:nvCxnSpPr>
              <p:cNvPr id="62" name="Straight Connector 61">
                <a:extLst>
                  <a:ext uri="{FF2B5EF4-FFF2-40B4-BE49-F238E27FC236}">
                    <a16:creationId xmlns:a16="http://schemas.microsoft.com/office/drawing/2014/main" id="{35642F17-6A53-1EE8-DDDD-E6483FAB579C}"/>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29519893-2433-0DB1-E9E4-854590A23834}"/>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4CFCFBC1-FEFA-1067-4B4D-94344E942F63}"/>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mc:AlternateContent xmlns:mc="http://schemas.openxmlformats.org/markup-compatibility/2006" xmlns:a14="http://schemas.microsoft.com/office/drawing/2010/main">
        <mc:Choice Requires="a14">
          <p:sp>
            <p:nvSpPr>
              <p:cNvPr id="110" name="TextBox 109">
                <a:extLst>
                  <a:ext uri="{FF2B5EF4-FFF2-40B4-BE49-F238E27FC236}">
                    <a16:creationId xmlns:a16="http://schemas.microsoft.com/office/drawing/2014/main" id="{3E910600-304E-7208-1241-48DFBCEF245A}"/>
                  </a:ext>
                </a:extLst>
              </p:cNvPr>
              <p:cNvSpPr txBox="1"/>
              <p:nvPr/>
            </p:nvSpPr>
            <p:spPr>
              <a:xfrm>
                <a:off x="1539085" y="3338110"/>
                <a:ext cx="50959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0"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𝐸</m:t>
                          </m:r>
                        </m:e>
                        <m:sub>
                          <m:r>
                            <a:rPr lang="en-GB" b="0" i="1" noProof="0" smtClean="0">
                              <a:latin typeface="Cambria Math" panose="02040503050406030204" pitchFamily="18" charset="0"/>
                              <a:ea typeface="Cambria Math" panose="02040503050406030204" pitchFamily="18" charset="0"/>
                            </a:rPr>
                            <m:t>𝑠</m:t>
                          </m:r>
                        </m:sub>
                      </m:sSub>
                    </m:oMath>
                  </m:oMathPara>
                </a14:m>
                <a:endParaRPr lang="en-GB" noProof="0" dirty="0"/>
              </a:p>
            </p:txBody>
          </p:sp>
        </mc:Choice>
        <mc:Fallback xmlns="">
          <p:sp>
            <p:nvSpPr>
              <p:cNvPr id="110" name="TextBox 109">
                <a:extLst>
                  <a:ext uri="{FF2B5EF4-FFF2-40B4-BE49-F238E27FC236}">
                    <a16:creationId xmlns:a16="http://schemas.microsoft.com/office/drawing/2014/main" id="{3E910600-304E-7208-1241-48DFBCEF245A}"/>
                  </a:ext>
                </a:extLst>
              </p:cNvPr>
              <p:cNvSpPr txBox="1">
                <a:spLocks noRot="1" noChangeAspect="1" noMove="1" noResize="1" noEditPoints="1" noAdjustHandles="1" noChangeArrowheads="1" noChangeShapeType="1" noTextEdit="1"/>
              </p:cNvSpPr>
              <p:nvPr/>
            </p:nvSpPr>
            <p:spPr>
              <a:xfrm>
                <a:off x="1539085" y="3338110"/>
                <a:ext cx="509598" cy="369332"/>
              </a:xfrm>
              <a:prstGeom prst="rect">
                <a:avLst/>
              </a:prstGeom>
              <a:blipFill>
                <a:blip r:embed="rId9"/>
                <a:stretch>
                  <a:fillRect/>
                </a:stretch>
              </a:blipFill>
            </p:spPr>
            <p:txBody>
              <a:bodyPr/>
              <a:lstStyle/>
              <a:p>
                <a:r>
                  <a:rPr lang="LID4096">
                    <a:noFill/>
                  </a:rPr>
                  <a:t> </a:t>
                </a:r>
              </a:p>
            </p:txBody>
          </p:sp>
        </mc:Fallback>
      </mc:AlternateContent>
      <p:cxnSp>
        <p:nvCxnSpPr>
          <p:cNvPr id="111" name="Straight Arrow Connector 110">
            <a:extLst>
              <a:ext uri="{FF2B5EF4-FFF2-40B4-BE49-F238E27FC236}">
                <a16:creationId xmlns:a16="http://schemas.microsoft.com/office/drawing/2014/main" id="{1B0E2A07-362F-57A3-34E3-24095BFCE7A3}"/>
              </a:ext>
            </a:extLst>
          </p:cNvPr>
          <p:cNvCxnSpPr/>
          <p:nvPr/>
        </p:nvCxnSpPr>
        <p:spPr>
          <a:xfrm flipV="1">
            <a:off x="1638300" y="3315321"/>
            <a:ext cx="706417" cy="889974"/>
          </a:xfrm>
          <a:prstGeom prst="straightConnector1">
            <a:avLst/>
          </a:prstGeom>
          <a:ln>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2" name="TextBox 111">
                <a:extLst>
                  <a:ext uri="{FF2B5EF4-FFF2-40B4-BE49-F238E27FC236}">
                    <a16:creationId xmlns:a16="http://schemas.microsoft.com/office/drawing/2014/main" id="{7B885189-CBDF-1314-43F0-991B06FF6173}"/>
                  </a:ext>
                </a:extLst>
              </p:cNvPr>
              <p:cNvSpPr txBox="1"/>
              <p:nvPr/>
            </p:nvSpPr>
            <p:spPr>
              <a:xfrm>
                <a:off x="1581162" y="2930163"/>
                <a:ext cx="491561"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𝐸</m:t>
                          </m:r>
                        </m:e>
                        <m:sub>
                          <m:r>
                            <a:rPr lang="en-GB" b="0" i="1" noProof="0" smtClean="0">
                              <a:latin typeface="Cambria Math" panose="02040503050406030204" pitchFamily="18" charset="0"/>
                              <a:ea typeface="Cambria Math" panose="02040503050406030204" pitchFamily="18" charset="0"/>
                            </a:rPr>
                            <m:t>𝑆</m:t>
                          </m:r>
                          <m:r>
                            <m:rPr>
                              <m:sty m:val="p"/>
                            </m:rPr>
                            <a:rPr lang="en-GB" b="0" i="0" noProof="0" smtClean="0">
                              <a:latin typeface="Cambria Math" panose="02040503050406030204" pitchFamily="18" charset="0"/>
                              <a:ea typeface="Cambria Math" panose="02040503050406030204" pitchFamily="18" charset="0"/>
                            </a:rPr>
                            <m:t>IM</m:t>
                          </m:r>
                        </m:sub>
                      </m:sSub>
                    </m:oMath>
                  </m:oMathPara>
                </a14:m>
                <a:endParaRPr lang="en-GB" noProof="0" dirty="0"/>
              </a:p>
            </p:txBody>
          </p:sp>
        </mc:Choice>
        <mc:Fallback xmlns="">
          <p:sp>
            <p:nvSpPr>
              <p:cNvPr id="112" name="TextBox 111">
                <a:extLst>
                  <a:ext uri="{FF2B5EF4-FFF2-40B4-BE49-F238E27FC236}">
                    <a16:creationId xmlns:a16="http://schemas.microsoft.com/office/drawing/2014/main" id="{7B885189-CBDF-1314-43F0-991B06FF6173}"/>
                  </a:ext>
                </a:extLst>
              </p:cNvPr>
              <p:cNvSpPr txBox="1">
                <a:spLocks noRot="1" noChangeAspect="1" noMove="1" noResize="1" noEditPoints="1" noAdjustHandles="1" noChangeArrowheads="1" noChangeShapeType="1" noTextEdit="1"/>
              </p:cNvSpPr>
              <p:nvPr/>
            </p:nvSpPr>
            <p:spPr>
              <a:xfrm>
                <a:off x="1581162" y="2930163"/>
                <a:ext cx="491561" cy="369332"/>
              </a:xfrm>
              <a:prstGeom prst="rect">
                <a:avLst/>
              </a:prstGeom>
              <a:blipFill>
                <a:blip r:embed="rId10"/>
                <a:stretch>
                  <a:fillRect r="-18519" b="-1667"/>
                </a:stretch>
              </a:blipFill>
            </p:spPr>
            <p:txBody>
              <a:bodyPr/>
              <a:lstStyle/>
              <a:p>
                <a:r>
                  <a:rPr lang="LID4096">
                    <a:noFill/>
                  </a:rPr>
                  <a:t> </a:t>
                </a:r>
              </a:p>
            </p:txBody>
          </p:sp>
        </mc:Fallback>
      </mc:AlternateContent>
      <p:pic>
        <p:nvPicPr>
          <p:cNvPr id="117" name="Graphic 116" descr="Processor outline">
            <a:extLst>
              <a:ext uri="{FF2B5EF4-FFF2-40B4-BE49-F238E27FC236}">
                <a16:creationId xmlns:a16="http://schemas.microsoft.com/office/drawing/2014/main" id="{A312BFBA-9EDB-D4A5-D6A7-B0DB3C9D476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85034" y="2607927"/>
            <a:ext cx="672227" cy="672227"/>
          </a:xfrm>
          <a:prstGeom prst="rect">
            <a:avLst/>
          </a:prstGeom>
        </p:spPr>
      </p:pic>
      <mc:AlternateContent xmlns:mc="http://schemas.openxmlformats.org/markup-compatibility/2006" xmlns:a14="http://schemas.microsoft.com/office/drawing/2010/main">
        <mc:Choice Requires="a14">
          <p:sp>
            <p:nvSpPr>
              <p:cNvPr id="120" name="TextBox 119">
                <a:extLst>
                  <a:ext uri="{FF2B5EF4-FFF2-40B4-BE49-F238E27FC236}">
                    <a16:creationId xmlns:a16="http://schemas.microsoft.com/office/drawing/2014/main" id="{900547A9-7BDD-EC65-ECC2-0C0FD0237C06}"/>
                  </a:ext>
                </a:extLst>
              </p:cNvPr>
              <p:cNvSpPr txBox="1"/>
              <p:nvPr/>
            </p:nvSpPr>
            <p:spPr>
              <a:xfrm>
                <a:off x="2754219" y="2330713"/>
                <a:ext cx="656869" cy="369332"/>
              </a:xfrm>
              <a:prstGeom prst="rect">
                <a:avLst/>
              </a:prstGeom>
              <a:solidFill>
                <a:schemeClr val="bg1">
                  <a:alpha val="65000"/>
                </a:schemeClr>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r>
                        <a:rPr lang="en-GB" b="0" i="1" noProof="0" smtClean="0">
                          <a:latin typeface="Cambria Math" panose="02040503050406030204" pitchFamily="18" charset="0"/>
                        </a:rPr>
                        <m:t>𝑡</m:t>
                      </m:r>
                      <m:r>
                        <a:rPr lang="en-GB" b="0" i="1" noProof="0" smtClean="0">
                          <a:latin typeface="Cambria Math" panose="02040503050406030204" pitchFamily="18" charset="0"/>
                        </a:rPr>
                        <m:t>)</m:t>
                      </m:r>
                    </m:oMath>
                  </m:oMathPara>
                </a14:m>
                <a:endParaRPr lang="en-GB" noProof="0" dirty="0"/>
              </a:p>
            </p:txBody>
          </p:sp>
        </mc:Choice>
        <mc:Fallback xmlns="">
          <p:sp>
            <p:nvSpPr>
              <p:cNvPr id="120" name="TextBox 119">
                <a:extLst>
                  <a:ext uri="{FF2B5EF4-FFF2-40B4-BE49-F238E27FC236}">
                    <a16:creationId xmlns:a16="http://schemas.microsoft.com/office/drawing/2014/main" id="{900547A9-7BDD-EC65-ECC2-0C0FD0237C06}"/>
                  </a:ext>
                </a:extLst>
              </p:cNvPr>
              <p:cNvSpPr txBox="1">
                <a:spLocks noRot="1" noChangeAspect="1" noMove="1" noResize="1" noEditPoints="1" noAdjustHandles="1" noChangeArrowheads="1" noChangeShapeType="1" noTextEdit="1"/>
              </p:cNvSpPr>
              <p:nvPr/>
            </p:nvSpPr>
            <p:spPr>
              <a:xfrm>
                <a:off x="2754219" y="2330713"/>
                <a:ext cx="656869" cy="369332"/>
              </a:xfrm>
              <a:prstGeom prst="rect">
                <a:avLst/>
              </a:prstGeom>
              <a:blipFill>
                <a:blip r:embed="rId13"/>
                <a:stretch>
                  <a:fillRect r="-13889" b="-14754"/>
                </a:stretch>
              </a:blipFill>
            </p:spPr>
            <p:txBody>
              <a:bodyPr/>
              <a:lstStyle/>
              <a:p>
                <a:r>
                  <a:rPr lang="LID4096">
                    <a:noFill/>
                  </a:rPr>
                  <a:t> </a:t>
                </a:r>
              </a:p>
            </p:txBody>
          </p:sp>
        </mc:Fallback>
      </mc:AlternateContent>
      <p:sp>
        <p:nvSpPr>
          <p:cNvPr id="2" name="TextBox 33">
            <a:extLst>
              <a:ext uri="{FF2B5EF4-FFF2-40B4-BE49-F238E27FC236}">
                <a16:creationId xmlns:a16="http://schemas.microsoft.com/office/drawing/2014/main" id="{DCF56758-9C6B-101C-C44D-935A60A1900D}"/>
              </a:ext>
            </a:extLst>
          </p:cNvPr>
          <p:cNvSpPr/>
          <p:nvPr/>
        </p:nvSpPr>
        <p:spPr>
          <a:xfrm>
            <a:off x="0" y="1257"/>
            <a:ext cx="3779631" cy="521766"/>
          </a:xfrm>
          <a:prstGeom prst="rect">
            <a:avLst/>
          </a:prstGeom>
          <a:solidFill>
            <a:srgbClr val="C00000">
              <a:alpha val="22000"/>
            </a:srgbClr>
          </a:solid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buNone/>
            </a:pPr>
            <a:r>
              <a:rPr lang="en-GB" sz="2800" b="0" strike="noStrike" spc="-1" noProof="0" dirty="0">
                <a:solidFill>
                  <a:srgbClr val="000000"/>
                </a:solidFill>
                <a:latin typeface="Calibri"/>
              </a:rPr>
              <a:t>Problem Formulation</a:t>
            </a:r>
            <a:endParaRPr lang="en-GB" sz="2800" b="0" strike="noStrike" spc="-1" noProof="0" dirty="0">
              <a:latin typeface="Arial"/>
            </a:endParaRPr>
          </a:p>
        </p:txBody>
      </p:sp>
      <mc:AlternateContent xmlns:mc="http://schemas.openxmlformats.org/markup-compatibility/2006" xmlns:a14="http://schemas.microsoft.com/office/drawing/2010/main">
        <mc:Choice Requires="a14">
          <p:sp>
            <p:nvSpPr>
              <p:cNvPr id="3" name="TextBox 19">
                <a:extLst>
                  <a:ext uri="{FF2B5EF4-FFF2-40B4-BE49-F238E27FC236}">
                    <a16:creationId xmlns:a16="http://schemas.microsoft.com/office/drawing/2014/main" id="{57C7F937-7A6A-AC9E-3D70-3FC5EDCBD9D3}"/>
                  </a:ext>
                </a:extLst>
              </p:cNvPr>
              <p:cNvSpPr txBox="1"/>
              <p:nvPr/>
            </p:nvSpPr>
            <p:spPr>
              <a:xfrm>
                <a:off x="8470490" y="2181422"/>
                <a:ext cx="3452680" cy="498315"/>
              </a:xfrm>
              <a:prstGeom prst="rect">
                <a:avLst/>
              </a:prstGeom>
            </p:spPr>
            <p:txBody>
              <a:bodyPr/>
              <a:lstStyle/>
              <a:p>
                <a:pPr/>
                <a14:m>
                  <m:oMathPara xmlns:m="http://schemas.openxmlformats.org/officeDocument/2006/math">
                    <m:oMathParaPr>
                      <m:jc m:val="left"/>
                    </m:oMathParaPr>
                    <m:oMath xmlns:m="http://schemas.openxmlformats.org/officeDocument/2006/math">
                      <m:r>
                        <a:rPr lang="en-GB" noProof="0" smtClean="0">
                          <a:latin typeface="Cambria Math" panose="02040503050406030204" pitchFamily="18" charset="0"/>
                        </a:rPr>
                        <m:t>𝐸</m:t>
                      </m:r>
                      <m:r>
                        <a:rPr lang="en-GB" noProof="0" smtClean="0">
                          <a:latin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𝐸</m:t>
                          </m:r>
                        </m:e>
                        <m:sub>
                          <m:r>
                            <m:rPr>
                              <m:sty m:val="p"/>
                            </m:rPr>
                            <a:rPr lang="en-GB" noProof="0" smtClean="0">
                              <a:latin typeface="Cambria Math" panose="02040503050406030204" pitchFamily="18" charset="0"/>
                              <a:ea typeface="Cambria Math" panose="02040503050406030204" pitchFamily="18" charset="0"/>
                            </a:rPr>
                            <m:t>MU</m:t>
                          </m:r>
                        </m:sub>
                      </m:sSub>
                      <m:d>
                        <m:dPr>
                          <m:ctrlPr>
                            <a:rPr lang="en-GB" i="1" noProof="0" smtClean="0">
                              <a:latin typeface="Cambria Math" panose="02040503050406030204" pitchFamily="18" charset="0"/>
                              <a:ea typeface="Cambria Math" panose="02040503050406030204" pitchFamily="18" charset="0"/>
                            </a:rPr>
                          </m:ctrlPr>
                        </m:dPr>
                        <m:e>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𝑇</m:t>
                              </m:r>
                            </m:e>
                            <m:sub>
                              <m:r>
                                <m:rPr>
                                  <m:sty m:val="p"/>
                                </m:rPr>
                                <a:rPr lang="en-GB" noProof="0" smtClean="0">
                                  <a:latin typeface="Cambria Math" panose="02040503050406030204" pitchFamily="18" charset="0"/>
                                  <a:ea typeface="Cambria Math" panose="02040503050406030204" pitchFamily="18" charset="0"/>
                                </a:rPr>
                                <m:t>upd</m:t>
                              </m:r>
                            </m:sub>
                          </m:sSub>
                        </m:e>
                      </m:d>
                      <m:r>
                        <a:rPr lang="en-GB" b="0"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𝐸</m:t>
                          </m:r>
                        </m:e>
                        <m:sub>
                          <m:r>
                            <m:rPr>
                              <m:sty m:val="p"/>
                            </m:rPr>
                            <a:rPr lang="en-GB" noProof="0" smtClean="0">
                              <a:latin typeface="Cambria Math" panose="02040503050406030204" pitchFamily="18" charset="0"/>
                            </a:rPr>
                            <m:t>SIM</m:t>
                          </m:r>
                        </m:sub>
                      </m:sSub>
                      <m:r>
                        <a:rPr lang="en-GB" i="1" noProof="0" smtClean="0">
                          <a:latin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𝑇</m:t>
                          </m:r>
                        </m:e>
                        <m:sub>
                          <m:r>
                            <m:rPr>
                              <m:sty m:val="p"/>
                            </m:rPr>
                            <a:rPr lang="en-GB" noProof="0" smtClean="0">
                              <a:latin typeface="Cambria Math" panose="02040503050406030204" pitchFamily="18" charset="0"/>
                              <a:ea typeface="Cambria Math" panose="02040503050406030204" pitchFamily="18" charset="0"/>
                            </a:rPr>
                            <m:t>upd</m:t>
                          </m:r>
                        </m:sub>
                      </m:sSub>
                      <m:r>
                        <a:rPr lang="en-GB"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𝑁</m:t>
                          </m:r>
                        </m:e>
                        <m:sub>
                          <m:r>
                            <m:rPr>
                              <m:sty m:val="p"/>
                            </m:rPr>
                            <a:rPr lang="en-GB" noProof="0" smtClean="0">
                              <a:latin typeface="Cambria Math" panose="02040503050406030204" pitchFamily="18" charset="0"/>
                              <a:ea typeface="Cambria Math" panose="02040503050406030204" pitchFamily="18" charset="0"/>
                            </a:rPr>
                            <m:t>p</m:t>
                          </m:r>
                        </m:sub>
                      </m:sSub>
                      <m:r>
                        <a:rPr lang="en-GB" i="1" noProof="0" smtClean="0">
                          <a:latin typeface="Cambria Math" panose="02040503050406030204" pitchFamily="18" charset="0"/>
                        </a:rPr>
                        <m:t>)</m:t>
                      </m:r>
                    </m:oMath>
                  </m:oMathPara>
                </a14:m>
                <a:endParaRPr lang="en-GB" noProof="0" dirty="0"/>
              </a:p>
            </p:txBody>
          </p:sp>
        </mc:Choice>
        <mc:Fallback xmlns="">
          <p:sp>
            <p:nvSpPr>
              <p:cNvPr id="3" name="TextBox 19">
                <a:extLst>
                  <a:ext uri="{FF2B5EF4-FFF2-40B4-BE49-F238E27FC236}">
                    <a16:creationId xmlns:a16="http://schemas.microsoft.com/office/drawing/2014/main" id="{57C7F937-7A6A-AC9E-3D70-3FC5EDCBD9D3}"/>
                  </a:ext>
                </a:extLst>
              </p:cNvPr>
              <p:cNvSpPr txBox="1">
                <a:spLocks noRot="1" noChangeAspect="1" noMove="1" noResize="1" noEditPoints="1" noAdjustHandles="1" noChangeArrowheads="1" noChangeShapeType="1" noTextEdit="1"/>
              </p:cNvSpPr>
              <p:nvPr/>
            </p:nvSpPr>
            <p:spPr>
              <a:xfrm>
                <a:off x="8470490" y="2181422"/>
                <a:ext cx="3452680" cy="498315"/>
              </a:xfrm>
              <a:prstGeom prst="rect">
                <a:avLst/>
              </a:prstGeom>
              <a:blipFill>
                <a:blip r:embed="rId14"/>
                <a:stretch>
                  <a:fillRect/>
                </a:stretch>
              </a:blipFill>
            </p:spPr>
            <p:txBody>
              <a:bodyPr/>
              <a:lstStyle/>
              <a:p>
                <a:r>
                  <a:rPr lang="LID4096">
                    <a:noFill/>
                  </a:rPr>
                  <a:t> </a:t>
                </a:r>
              </a:p>
            </p:txBody>
          </p:sp>
        </mc:Fallback>
      </mc:AlternateContent>
    </p:spTree>
    <p:extLst>
      <p:ext uri="{BB962C8B-B14F-4D97-AF65-F5344CB8AC3E}">
        <p14:creationId xmlns:p14="http://schemas.microsoft.com/office/powerpoint/2010/main" val="4737399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BCB0F3-940E-32B5-95AC-ECF6D9B8791C}"/>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182BEE-7114-E1F0-2272-30219345D081}"/>
              </a:ext>
            </a:extLst>
          </p:cNvPr>
          <p:cNvSpPr>
            <a:spLocks noGrp="1"/>
          </p:cNvSpPr>
          <p:nvPr>
            <p:ph type="sldNum" idx="3"/>
          </p:nvPr>
        </p:nvSpPr>
        <p:spPr/>
        <p:txBody>
          <a:bodyPr/>
          <a:lstStyle/>
          <a:p>
            <a:fld id="{C932A77E-96FA-4D0D-9FF9-7EEFED12E590}" type="slidenum">
              <a:rPr lang="en-GB" noProof="0" smtClean="0"/>
              <a:t>5</a:t>
            </a:fld>
            <a:endParaRPr lang="en-GB" noProof="0" dirty="0"/>
          </a:p>
        </p:txBody>
      </p:sp>
      <p:sp>
        <p:nvSpPr>
          <p:cNvPr id="5" name="TextBox 4">
            <a:extLst>
              <a:ext uri="{FF2B5EF4-FFF2-40B4-BE49-F238E27FC236}">
                <a16:creationId xmlns:a16="http://schemas.microsoft.com/office/drawing/2014/main" id="{9A967CF6-6187-A97C-349B-E471203C96A6}"/>
              </a:ext>
            </a:extLst>
          </p:cNvPr>
          <p:cNvSpPr txBox="1"/>
          <p:nvPr/>
        </p:nvSpPr>
        <p:spPr>
          <a:xfrm>
            <a:off x="7597593" y="5724529"/>
            <a:ext cx="2974731" cy="938719"/>
          </a:xfrm>
          <a:prstGeom prst="rect">
            <a:avLst/>
          </a:prstGeom>
          <a:noFill/>
        </p:spPr>
        <p:txBody>
          <a:bodyPr wrap="square">
            <a:spAutoFit/>
          </a:bodyPr>
          <a:lstStyle/>
          <a:p>
            <a:r>
              <a:rPr lang="en-GB" sz="1100" noProof="0" dirty="0"/>
              <a:t>J. An et al., "Two-Dimensional Direction-of-Arrival Estimation Using Stacked Intelligent </a:t>
            </a:r>
            <a:r>
              <a:rPr lang="en-GB" sz="1100" noProof="0" dirty="0" err="1"/>
              <a:t>Metasurfaces</a:t>
            </a:r>
            <a:r>
              <a:rPr lang="en-GB" sz="1100" noProof="0" dirty="0"/>
              <a:t>," in IEEE Journal on Selected Areas in Communications, vol. 42, no. 10, pp. 2786-2802, Oct. 2024.</a:t>
            </a:r>
          </a:p>
        </p:txBody>
      </p:sp>
      <p:graphicFrame>
        <p:nvGraphicFramePr>
          <p:cNvPr id="6" name="Table 5">
            <a:extLst>
              <a:ext uri="{FF2B5EF4-FFF2-40B4-BE49-F238E27FC236}">
                <a16:creationId xmlns:a16="http://schemas.microsoft.com/office/drawing/2014/main" id="{A995C4D2-A3F8-0CD4-52B4-1D2E4A88E68A}"/>
              </a:ext>
            </a:extLst>
          </p:cNvPr>
          <p:cNvGraphicFramePr>
            <a:graphicFrameLocks noGrp="1"/>
          </p:cNvGraphicFramePr>
          <p:nvPr/>
        </p:nvGraphicFramePr>
        <p:xfrm>
          <a:off x="6885820" y="1345562"/>
          <a:ext cx="1457960" cy="1493520"/>
        </p:xfrm>
        <a:graphic>
          <a:graphicData uri="http://schemas.openxmlformats.org/drawingml/2006/table">
            <a:tbl>
              <a:tblPr>
                <a:tableStyleId>{2D5ABB26-0587-4C30-8999-92F81FD0307C}</a:tableStyleId>
              </a:tblPr>
              <a:tblGrid>
                <a:gridCol w="208280">
                  <a:extLst>
                    <a:ext uri="{9D8B030D-6E8A-4147-A177-3AD203B41FA5}">
                      <a16:colId xmlns:a16="http://schemas.microsoft.com/office/drawing/2014/main" val="2882580426"/>
                    </a:ext>
                  </a:extLst>
                </a:gridCol>
                <a:gridCol w="208280">
                  <a:extLst>
                    <a:ext uri="{9D8B030D-6E8A-4147-A177-3AD203B41FA5}">
                      <a16:colId xmlns:a16="http://schemas.microsoft.com/office/drawing/2014/main" val="443376264"/>
                    </a:ext>
                  </a:extLst>
                </a:gridCol>
                <a:gridCol w="208280">
                  <a:extLst>
                    <a:ext uri="{9D8B030D-6E8A-4147-A177-3AD203B41FA5}">
                      <a16:colId xmlns:a16="http://schemas.microsoft.com/office/drawing/2014/main" val="3105435960"/>
                    </a:ext>
                  </a:extLst>
                </a:gridCol>
                <a:gridCol w="208280">
                  <a:extLst>
                    <a:ext uri="{9D8B030D-6E8A-4147-A177-3AD203B41FA5}">
                      <a16:colId xmlns:a16="http://schemas.microsoft.com/office/drawing/2014/main" val="3484105758"/>
                    </a:ext>
                  </a:extLst>
                </a:gridCol>
                <a:gridCol w="208280">
                  <a:extLst>
                    <a:ext uri="{9D8B030D-6E8A-4147-A177-3AD203B41FA5}">
                      <a16:colId xmlns:a16="http://schemas.microsoft.com/office/drawing/2014/main" val="2834287887"/>
                    </a:ext>
                  </a:extLst>
                </a:gridCol>
                <a:gridCol w="208280">
                  <a:extLst>
                    <a:ext uri="{9D8B030D-6E8A-4147-A177-3AD203B41FA5}">
                      <a16:colId xmlns:a16="http://schemas.microsoft.com/office/drawing/2014/main" val="4092967682"/>
                    </a:ext>
                  </a:extLst>
                </a:gridCol>
                <a:gridCol w="208280">
                  <a:extLst>
                    <a:ext uri="{9D8B030D-6E8A-4147-A177-3AD203B41FA5}">
                      <a16:colId xmlns:a16="http://schemas.microsoft.com/office/drawing/2014/main" val="1680628409"/>
                    </a:ext>
                  </a:extLst>
                </a:gridCol>
              </a:tblGrid>
              <a:tr h="0">
                <a:tc>
                  <a:txBody>
                    <a:bodyPr/>
                    <a:lstStyle/>
                    <a:p>
                      <a:endParaRPr lang="en-GB" sz="800" noProof="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1">
                        <a:lumMod val="20000"/>
                        <a:lumOff val="80000"/>
                      </a:schemeClr>
                    </a:solidFill>
                  </a:tcPr>
                </a:tc>
                <a:extLst>
                  <a:ext uri="{0D108BD9-81ED-4DB2-BD59-A6C34878D82A}">
                    <a16:rowId xmlns:a16="http://schemas.microsoft.com/office/drawing/2014/main" val="491537655"/>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383011268"/>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1258789634"/>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285912734"/>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599900343"/>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691790879"/>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58830362"/>
                  </a:ext>
                </a:extLst>
              </a:tr>
            </a:tbl>
          </a:graphicData>
        </a:graphic>
      </p:graphicFrame>
      <p:graphicFrame>
        <p:nvGraphicFramePr>
          <p:cNvPr id="7" name="Table 6">
            <a:extLst>
              <a:ext uri="{FF2B5EF4-FFF2-40B4-BE49-F238E27FC236}">
                <a16:creationId xmlns:a16="http://schemas.microsoft.com/office/drawing/2014/main" id="{63051021-CBCD-924F-6AC7-552A48C73163}"/>
              </a:ext>
            </a:extLst>
          </p:cNvPr>
          <p:cNvGraphicFramePr>
            <a:graphicFrameLocks noGrp="1"/>
          </p:cNvGraphicFramePr>
          <p:nvPr/>
        </p:nvGraphicFramePr>
        <p:xfrm>
          <a:off x="7152520" y="1635122"/>
          <a:ext cx="1457960" cy="1493520"/>
        </p:xfrm>
        <a:graphic>
          <a:graphicData uri="http://schemas.openxmlformats.org/drawingml/2006/table">
            <a:tbl>
              <a:tblPr>
                <a:tableStyleId>{2D5ABB26-0587-4C30-8999-92F81FD0307C}</a:tableStyleId>
              </a:tblPr>
              <a:tblGrid>
                <a:gridCol w="208280">
                  <a:extLst>
                    <a:ext uri="{9D8B030D-6E8A-4147-A177-3AD203B41FA5}">
                      <a16:colId xmlns:a16="http://schemas.microsoft.com/office/drawing/2014/main" val="2882580426"/>
                    </a:ext>
                  </a:extLst>
                </a:gridCol>
                <a:gridCol w="208280">
                  <a:extLst>
                    <a:ext uri="{9D8B030D-6E8A-4147-A177-3AD203B41FA5}">
                      <a16:colId xmlns:a16="http://schemas.microsoft.com/office/drawing/2014/main" val="443376264"/>
                    </a:ext>
                  </a:extLst>
                </a:gridCol>
                <a:gridCol w="208280">
                  <a:extLst>
                    <a:ext uri="{9D8B030D-6E8A-4147-A177-3AD203B41FA5}">
                      <a16:colId xmlns:a16="http://schemas.microsoft.com/office/drawing/2014/main" val="3105435960"/>
                    </a:ext>
                  </a:extLst>
                </a:gridCol>
                <a:gridCol w="208280">
                  <a:extLst>
                    <a:ext uri="{9D8B030D-6E8A-4147-A177-3AD203B41FA5}">
                      <a16:colId xmlns:a16="http://schemas.microsoft.com/office/drawing/2014/main" val="3484105758"/>
                    </a:ext>
                  </a:extLst>
                </a:gridCol>
                <a:gridCol w="208280">
                  <a:extLst>
                    <a:ext uri="{9D8B030D-6E8A-4147-A177-3AD203B41FA5}">
                      <a16:colId xmlns:a16="http://schemas.microsoft.com/office/drawing/2014/main" val="2834287887"/>
                    </a:ext>
                  </a:extLst>
                </a:gridCol>
                <a:gridCol w="208280">
                  <a:extLst>
                    <a:ext uri="{9D8B030D-6E8A-4147-A177-3AD203B41FA5}">
                      <a16:colId xmlns:a16="http://schemas.microsoft.com/office/drawing/2014/main" val="4092967682"/>
                    </a:ext>
                  </a:extLst>
                </a:gridCol>
                <a:gridCol w="208280">
                  <a:extLst>
                    <a:ext uri="{9D8B030D-6E8A-4147-A177-3AD203B41FA5}">
                      <a16:colId xmlns:a16="http://schemas.microsoft.com/office/drawing/2014/main" val="1680628409"/>
                    </a:ext>
                  </a:extLst>
                </a:gridCol>
              </a:tblGrid>
              <a:tr h="0">
                <a:tc>
                  <a:txBody>
                    <a:bodyPr/>
                    <a:lstStyle/>
                    <a:p>
                      <a:endParaRPr lang="en-GB" sz="800" noProof="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1">
                        <a:lumMod val="20000"/>
                        <a:lumOff val="80000"/>
                      </a:schemeClr>
                    </a:solidFill>
                  </a:tcPr>
                </a:tc>
                <a:extLst>
                  <a:ext uri="{0D108BD9-81ED-4DB2-BD59-A6C34878D82A}">
                    <a16:rowId xmlns:a16="http://schemas.microsoft.com/office/drawing/2014/main" val="491537655"/>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383011268"/>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1258789634"/>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285912734"/>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599900343"/>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691790879"/>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58830362"/>
                  </a:ext>
                </a:extLst>
              </a:tr>
            </a:tbl>
          </a:graphicData>
        </a:graphic>
      </p:graphicFrame>
      <p:graphicFrame>
        <p:nvGraphicFramePr>
          <p:cNvPr id="8" name="Table 7">
            <a:extLst>
              <a:ext uri="{FF2B5EF4-FFF2-40B4-BE49-F238E27FC236}">
                <a16:creationId xmlns:a16="http://schemas.microsoft.com/office/drawing/2014/main" id="{D5C2B2B7-1FA2-2F6B-82FC-19EA4354CCAE}"/>
              </a:ext>
            </a:extLst>
          </p:cNvPr>
          <p:cNvGraphicFramePr>
            <a:graphicFrameLocks noGrp="1"/>
          </p:cNvGraphicFramePr>
          <p:nvPr/>
        </p:nvGraphicFramePr>
        <p:xfrm>
          <a:off x="7746401" y="2231342"/>
          <a:ext cx="1041400" cy="1066800"/>
        </p:xfrm>
        <a:graphic>
          <a:graphicData uri="http://schemas.openxmlformats.org/drawingml/2006/table">
            <a:tbl>
              <a:tblPr>
                <a:tableStyleId>{2D5ABB26-0587-4C30-8999-92F81FD0307C}</a:tableStyleId>
              </a:tblPr>
              <a:tblGrid>
                <a:gridCol w="208280">
                  <a:extLst>
                    <a:ext uri="{9D8B030D-6E8A-4147-A177-3AD203B41FA5}">
                      <a16:colId xmlns:a16="http://schemas.microsoft.com/office/drawing/2014/main" val="3105435960"/>
                    </a:ext>
                  </a:extLst>
                </a:gridCol>
                <a:gridCol w="208280">
                  <a:extLst>
                    <a:ext uri="{9D8B030D-6E8A-4147-A177-3AD203B41FA5}">
                      <a16:colId xmlns:a16="http://schemas.microsoft.com/office/drawing/2014/main" val="3484105758"/>
                    </a:ext>
                  </a:extLst>
                </a:gridCol>
                <a:gridCol w="208280">
                  <a:extLst>
                    <a:ext uri="{9D8B030D-6E8A-4147-A177-3AD203B41FA5}">
                      <a16:colId xmlns:a16="http://schemas.microsoft.com/office/drawing/2014/main" val="2834287887"/>
                    </a:ext>
                  </a:extLst>
                </a:gridCol>
                <a:gridCol w="208280">
                  <a:extLst>
                    <a:ext uri="{9D8B030D-6E8A-4147-A177-3AD203B41FA5}">
                      <a16:colId xmlns:a16="http://schemas.microsoft.com/office/drawing/2014/main" val="4092967682"/>
                    </a:ext>
                  </a:extLst>
                </a:gridCol>
                <a:gridCol w="208280">
                  <a:extLst>
                    <a:ext uri="{9D8B030D-6E8A-4147-A177-3AD203B41FA5}">
                      <a16:colId xmlns:a16="http://schemas.microsoft.com/office/drawing/2014/main" val="1680628409"/>
                    </a:ext>
                  </a:extLst>
                </a:gridCol>
              </a:tblGrid>
              <a:tr h="0">
                <a:tc>
                  <a:txBody>
                    <a:bodyPr/>
                    <a:lstStyle/>
                    <a:p>
                      <a:endParaRPr lang="en-GB" sz="800" noProof="0" dirty="0"/>
                    </a:p>
                  </a:txBody>
                  <a:tcPr>
                    <a:lnL w="6350" cap="flat" cmpd="sng" algn="ctr">
                      <a:solidFill>
                        <a:schemeClr val="tx1"/>
                      </a:solidFill>
                      <a:prstDash val="solid"/>
                      <a:round/>
                      <a:headEnd type="none" w="med" len="med"/>
                      <a:tailEnd type="none" w="med" len="med"/>
                    </a:lnL>
                    <a:lnT w="635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635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635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635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solidFill>
                      <a:schemeClr val="accent1">
                        <a:lumMod val="20000"/>
                        <a:lumOff val="80000"/>
                      </a:schemeClr>
                    </a:solidFill>
                  </a:tcPr>
                </a:tc>
                <a:extLst>
                  <a:ext uri="{0D108BD9-81ED-4DB2-BD59-A6C34878D82A}">
                    <a16:rowId xmlns:a16="http://schemas.microsoft.com/office/drawing/2014/main" val="1258789634"/>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285912734"/>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599900343"/>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691790879"/>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lnB w="635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635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635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635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lnB w="635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58830362"/>
                  </a:ext>
                </a:extLst>
              </a:tr>
            </a:tbl>
          </a:graphicData>
        </a:graphic>
      </p:graphicFrame>
      <p:grpSp>
        <p:nvGrpSpPr>
          <p:cNvPr id="9" name="Group 8">
            <a:extLst>
              <a:ext uri="{FF2B5EF4-FFF2-40B4-BE49-F238E27FC236}">
                <a16:creationId xmlns:a16="http://schemas.microsoft.com/office/drawing/2014/main" id="{3A93D413-EA28-0143-D44B-464CB080C7F4}"/>
              </a:ext>
            </a:extLst>
          </p:cNvPr>
          <p:cNvGrpSpPr/>
          <p:nvPr/>
        </p:nvGrpSpPr>
        <p:grpSpPr>
          <a:xfrm>
            <a:off x="5262237" y="1344447"/>
            <a:ext cx="1378238" cy="1430728"/>
            <a:chOff x="1851871" y="1287138"/>
            <a:chExt cx="1378238" cy="1430728"/>
          </a:xfrm>
        </p:grpSpPr>
        <p:grpSp>
          <p:nvGrpSpPr>
            <p:cNvPr id="10" name="Group 9">
              <a:extLst>
                <a:ext uri="{FF2B5EF4-FFF2-40B4-BE49-F238E27FC236}">
                  <a16:creationId xmlns:a16="http://schemas.microsoft.com/office/drawing/2014/main" id="{A1350682-1FF3-4A61-6338-D6CA43E77BD0}"/>
                </a:ext>
              </a:extLst>
            </p:cNvPr>
            <p:cNvGrpSpPr/>
            <p:nvPr/>
          </p:nvGrpSpPr>
          <p:grpSpPr>
            <a:xfrm>
              <a:off x="1871922" y="1287138"/>
              <a:ext cx="108640" cy="146399"/>
              <a:chOff x="1844231" y="869163"/>
              <a:chExt cx="108640" cy="146399"/>
            </a:xfrm>
          </p:grpSpPr>
          <p:cxnSp>
            <p:nvCxnSpPr>
              <p:cNvPr id="71" name="Straight Connector 70">
                <a:extLst>
                  <a:ext uri="{FF2B5EF4-FFF2-40B4-BE49-F238E27FC236}">
                    <a16:creationId xmlns:a16="http://schemas.microsoft.com/office/drawing/2014/main" id="{CEEAF2B9-6F9E-8265-3182-9831A7B3DC74}"/>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EED3DA5F-20C5-BD79-B49F-AFC1B5D354E8}"/>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7021628E-55C3-35CF-927C-EFA4EDA84540}"/>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1" name="Group 10">
              <a:extLst>
                <a:ext uri="{FF2B5EF4-FFF2-40B4-BE49-F238E27FC236}">
                  <a16:creationId xmlns:a16="http://schemas.microsoft.com/office/drawing/2014/main" id="{9B187535-D9CB-D590-006D-306CBB5E24EA}"/>
                </a:ext>
              </a:extLst>
            </p:cNvPr>
            <p:cNvGrpSpPr/>
            <p:nvPr/>
          </p:nvGrpSpPr>
          <p:grpSpPr>
            <a:xfrm>
              <a:off x="1851871" y="1716303"/>
              <a:ext cx="108640" cy="146399"/>
              <a:chOff x="1844231" y="869163"/>
              <a:chExt cx="108640" cy="146399"/>
            </a:xfrm>
          </p:grpSpPr>
          <p:cxnSp>
            <p:nvCxnSpPr>
              <p:cNvPr id="68" name="Straight Connector 67">
                <a:extLst>
                  <a:ext uri="{FF2B5EF4-FFF2-40B4-BE49-F238E27FC236}">
                    <a16:creationId xmlns:a16="http://schemas.microsoft.com/office/drawing/2014/main" id="{E655698B-7F5B-4AEF-B796-4CE5652FD275}"/>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EC35F339-8AA4-E0D0-2E48-1814394D08B8}"/>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D90CF6BE-3E86-34F4-2A67-2E676B75DDBF}"/>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2" name="Group 11">
              <a:extLst>
                <a:ext uri="{FF2B5EF4-FFF2-40B4-BE49-F238E27FC236}">
                  <a16:creationId xmlns:a16="http://schemas.microsoft.com/office/drawing/2014/main" id="{E4B72122-BBE6-4BCA-7DB1-042AE663DECB}"/>
                </a:ext>
              </a:extLst>
            </p:cNvPr>
            <p:cNvGrpSpPr/>
            <p:nvPr/>
          </p:nvGrpSpPr>
          <p:grpSpPr>
            <a:xfrm>
              <a:off x="1858742" y="2138974"/>
              <a:ext cx="108640" cy="146399"/>
              <a:chOff x="1844231" y="869163"/>
              <a:chExt cx="108640" cy="146399"/>
            </a:xfrm>
          </p:grpSpPr>
          <p:cxnSp>
            <p:nvCxnSpPr>
              <p:cNvPr id="65" name="Straight Connector 64">
                <a:extLst>
                  <a:ext uri="{FF2B5EF4-FFF2-40B4-BE49-F238E27FC236}">
                    <a16:creationId xmlns:a16="http://schemas.microsoft.com/office/drawing/2014/main" id="{72BEAA93-3395-4248-42F3-185FCC8A920F}"/>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CBF90960-1AF4-EC27-ABB4-FAE7F69E9740}"/>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84F28349-BD3D-7998-079E-0E4EA647BFDC}"/>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9B372CF0-6950-6239-6F5B-3A7E2AC50BEA}"/>
                </a:ext>
              </a:extLst>
            </p:cNvPr>
            <p:cNvGrpSpPr/>
            <p:nvPr/>
          </p:nvGrpSpPr>
          <p:grpSpPr>
            <a:xfrm>
              <a:off x="1858742" y="2571204"/>
              <a:ext cx="108640" cy="146399"/>
              <a:chOff x="1844231" y="869163"/>
              <a:chExt cx="108640" cy="146399"/>
            </a:xfrm>
          </p:grpSpPr>
          <p:cxnSp>
            <p:nvCxnSpPr>
              <p:cNvPr id="62" name="Straight Connector 61">
                <a:extLst>
                  <a:ext uri="{FF2B5EF4-FFF2-40B4-BE49-F238E27FC236}">
                    <a16:creationId xmlns:a16="http://schemas.microsoft.com/office/drawing/2014/main" id="{0344C45D-B08E-623D-D7C4-A94FA9207A29}"/>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D2A3900D-ABC8-8D51-52AF-14C61E6FCED5}"/>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D16ADFB3-D0C2-934F-E604-338BE834122E}"/>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4" name="Group 13">
              <a:extLst>
                <a:ext uri="{FF2B5EF4-FFF2-40B4-BE49-F238E27FC236}">
                  <a16:creationId xmlns:a16="http://schemas.microsoft.com/office/drawing/2014/main" id="{4649D813-E62D-1CD7-0D15-65C6A85EC75A}"/>
                </a:ext>
              </a:extLst>
            </p:cNvPr>
            <p:cNvGrpSpPr/>
            <p:nvPr/>
          </p:nvGrpSpPr>
          <p:grpSpPr>
            <a:xfrm>
              <a:off x="2279675" y="1290378"/>
              <a:ext cx="108640" cy="146399"/>
              <a:chOff x="1844231" y="869163"/>
              <a:chExt cx="108640" cy="146399"/>
            </a:xfrm>
          </p:grpSpPr>
          <p:cxnSp>
            <p:nvCxnSpPr>
              <p:cNvPr id="59" name="Straight Connector 58">
                <a:extLst>
                  <a:ext uri="{FF2B5EF4-FFF2-40B4-BE49-F238E27FC236}">
                    <a16:creationId xmlns:a16="http://schemas.microsoft.com/office/drawing/2014/main" id="{A0201781-3D2B-973A-34BC-8C6A6CE590F3}"/>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A3652508-3039-8E64-1C90-D2F1699E66DA}"/>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F0A60630-4649-C351-AF31-E43965E7B5B2}"/>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5" name="Group 14">
              <a:extLst>
                <a:ext uri="{FF2B5EF4-FFF2-40B4-BE49-F238E27FC236}">
                  <a16:creationId xmlns:a16="http://schemas.microsoft.com/office/drawing/2014/main" id="{9A7C3763-DD2D-4D21-94EB-15ED64EA9573}"/>
                </a:ext>
              </a:extLst>
            </p:cNvPr>
            <p:cNvGrpSpPr/>
            <p:nvPr/>
          </p:nvGrpSpPr>
          <p:grpSpPr>
            <a:xfrm>
              <a:off x="2274432" y="1710028"/>
              <a:ext cx="108640" cy="146399"/>
              <a:chOff x="1844231" y="869163"/>
              <a:chExt cx="108640" cy="146399"/>
            </a:xfrm>
          </p:grpSpPr>
          <p:cxnSp>
            <p:nvCxnSpPr>
              <p:cNvPr id="56" name="Straight Connector 55">
                <a:extLst>
                  <a:ext uri="{FF2B5EF4-FFF2-40B4-BE49-F238E27FC236}">
                    <a16:creationId xmlns:a16="http://schemas.microsoft.com/office/drawing/2014/main" id="{585597D9-C921-6135-6678-48617CE212A5}"/>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03BE9B7B-EDB1-333D-E5B6-4F1611E59BF8}"/>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808CE5C4-8001-C524-1971-B1AF550B1E3C}"/>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6" name="Group 15">
              <a:extLst>
                <a:ext uri="{FF2B5EF4-FFF2-40B4-BE49-F238E27FC236}">
                  <a16:creationId xmlns:a16="http://schemas.microsoft.com/office/drawing/2014/main" id="{3B2F4E28-C64E-E3E1-432A-1FFE406E398F}"/>
                </a:ext>
              </a:extLst>
            </p:cNvPr>
            <p:cNvGrpSpPr/>
            <p:nvPr/>
          </p:nvGrpSpPr>
          <p:grpSpPr>
            <a:xfrm>
              <a:off x="2272598" y="2132570"/>
              <a:ext cx="108640" cy="146399"/>
              <a:chOff x="1844231" y="869163"/>
              <a:chExt cx="108640" cy="146399"/>
            </a:xfrm>
          </p:grpSpPr>
          <p:cxnSp>
            <p:nvCxnSpPr>
              <p:cNvPr id="53" name="Straight Connector 52">
                <a:extLst>
                  <a:ext uri="{FF2B5EF4-FFF2-40B4-BE49-F238E27FC236}">
                    <a16:creationId xmlns:a16="http://schemas.microsoft.com/office/drawing/2014/main" id="{05CE991A-E500-8946-9B49-F2F5C029A38A}"/>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E125F6E0-F155-C06B-92D9-088C91F1F138}"/>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D09FDA26-D57E-C327-7BD0-C955B98B5F88}"/>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7" name="Group 16">
              <a:extLst>
                <a:ext uri="{FF2B5EF4-FFF2-40B4-BE49-F238E27FC236}">
                  <a16:creationId xmlns:a16="http://schemas.microsoft.com/office/drawing/2014/main" id="{939A2858-EBFA-16DE-B67D-D8DF5FE117C0}"/>
                </a:ext>
              </a:extLst>
            </p:cNvPr>
            <p:cNvGrpSpPr/>
            <p:nvPr/>
          </p:nvGrpSpPr>
          <p:grpSpPr>
            <a:xfrm>
              <a:off x="2279055" y="2571467"/>
              <a:ext cx="108640" cy="146399"/>
              <a:chOff x="1844231" y="869163"/>
              <a:chExt cx="108640" cy="146399"/>
            </a:xfrm>
          </p:grpSpPr>
          <p:cxnSp>
            <p:nvCxnSpPr>
              <p:cNvPr id="50" name="Straight Connector 49">
                <a:extLst>
                  <a:ext uri="{FF2B5EF4-FFF2-40B4-BE49-F238E27FC236}">
                    <a16:creationId xmlns:a16="http://schemas.microsoft.com/office/drawing/2014/main" id="{00369F8E-BC04-909D-8D3D-295320B77E3A}"/>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5183F50E-3BB4-F8A8-90A4-FACAEE9B6DB8}"/>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03EAFCE5-459C-486B-036F-5D86253B1760}"/>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8" name="Group 17">
              <a:extLst>
                <a:ext uri="{FF2B5EF4-FFF2-40B4-BE49-F238E27FC236}">
                  <a16:creationId xmlns:a16="http://schemas.microsoft.com/office/drawing/2014/main" id="{0106FACF-7AED-C95D-BEA9-A55B9A8015F1}"/>
                </a:ext>
              </a:extLst>
            </p:cNvPr>
            <p:cNvGrpSpPr/>
            <p:nvPr/>
          </p:nvGrpSpPr>
          <p:grpSpPr>
            <a:xfrm>
              <a:off x="2713716" y="1287138"/>
              <a:ext cx="108640" cy="146399"/>
              <a:chOff x="1844231" y="869163"/>
              <a:chExt cx="108640" cy="146399"/>
            </a:xfrm>
          </p:grpSpPr>
          <p:cxnSp>
            <p:nvCxnSpPr>
              <p:cNvPr id="47" name="Straight Connector 46">
                <a:extLst>
                  <a:ext uri="{FF2B5EF4-FFF2-40B4-BE49-F238E27FC236}">
                    <a16:creationId xmlns:a16="http://schemas.microsoft.com/office/drawing/2014/main" id="{A59C6C03-5290-E801-3AB0-31615EB6EF85}"/>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B36F7720-9493-9DF3-8FC5-DA7A8FAF45BC}"/>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31BF505C-EF91-E40E-C9F6-16DCDE682177}"/>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id="{40CEFA58-339E-3C50-FFBE-3A102E91BC5E}"/>
                </a:ext>
              </a:extLst>
            </p:cNvPr>
            <p:cNvGrpSpPr/>
            <p:nvPr/>
          </p:nvGrpSpPr>
          <p:grpSpPr>
            <a:xfrm>
              <a:off x="2693665" y="1716303"/>
              <a:ext cx="108640" cy="146399"/>
              <a:chOff x="1844231" y="869163"/>
              <a:chExt cx="108640" cy="146399"/>
            </a:xfrm>
          </p:grpSpPr>
          <p:cxnSp>
            <p:nvCxnSpPr>
              <p:cNvPr id="44" name="Straight Connector 43">
                <a:extLst>
                  <a:ext uri="{FF2B5EF4-FFF2-40B4-BE49-F238E27FC236}">
                    <a16:creationId xmlns:a16="http://schemas.microsoft.com/office/drawing/2014/main" id="{1B9B29C4-8046-70F2-790C-EA1946B50AC6}"/>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F74769B4-180F-2620-693F-09837C125930}"/>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E6C36D18-61B0-8A0E-6752-B42BC78306C6}"/>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20" name="Group 19">
              <a:extLst>
                <a:ext uri="{FF2B5EF4-FFF2-40B4-BE49-F238E27FC236}">
                  <a16:creationId xmlns:a16="http://schemas.microsoft.com/office/drawing/2014/main" id="{021C4735-4980-E9EF-F50E-4BC2EFAF8CC3}"/>
                </a:ext>
              </a:extLst>
            </p:cNvPr>
            <p:cNvGrpSpPr/>
            <p:nvPr/>
          </p:nvGrpSpPr>
          <p:grpSpPr>
            <a:xfrm>
              <a:off x="2700536" y="2138974"/>
              <a:ext cx="108640" cy="146399"/>
              <a:chOff x="1844231" y="869163"/>
              <a:chExt cx="108640" cy="146399"/>
            </a:xfrm>
          </p:grpSpPr>
          <p:cxnSp>
            <p:nvCxnSpPr>
              <p:cNvPr id="41" name="Straight Connector 40">
                <a:extLst>
                  <a:ext uri="{FF2B5EF4-FFF2-40B4-BE49-F238E27FC236}">
                    <a16:creationId xmlns:a16="http://schemas.microsoft.com/office/drawing/2014/main" id="{CA61E5D0-2F43-A5A4-2718-D7D043203C0C}"/>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1BCB25D5-EE12-2288-FCAE-3ABA359B0AE6}"/>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21D9A965-869B-BFEE-8BF5-3DCD02666F75}"/>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21" name="Group 20">
              <a:extLst>
                <a:ext uri="{FF2B5EF4-FFF2-40B4-BE49-F238E27FC236}">
                  <a16:creationId xmlns:a16="http://schemas.microsoft.com/office/drawing/2014/main" id="{28E8225D-DCC9-ADC7-5F42-4479C1716B9B}"/>
                </a:ext>
              </a:extLst>
            </p:cNvPr>
            <p:cNvGrpSpPr/>
            <p:nvPr/>
          </p:nvGrpSpPr>
          <p:grpSpPr>
            <a:xfrm>
              <a:off x="2700536" y="2571204"/>
              <a:ext cx="108640" cy="146399"/>
              <a:chOff x="1844231" y="869163"/>
              <a:chExt cx="108640" cy="146399"/>
            </a:xfrm>
          </p:grpSpPr>
          <p:cxnSp>
            <p:nvCxnSpPr>
              <p:cNvPr id="38" name="Straight Connector 37">
                <a:extLst>
                  <a:ext uri="{FF2B5EF4-FFF2-40B4-BE49-F238E27FC236}">
                    <a16:creationId xmlns:a16="http://schemas.microsoft.com/office/drawing/2014/main" id="{3396F9E3-7BF1-0F04-2550-26651BBCFA59}"/>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7F68AF2C-010C-6F38-6590-F533C169FDF2}"/>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42139E69-6C9A-383D-9A00-70A301864DEE}"/>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22" name="Group 21">
              <a:extLst>
                <a:ext uri="{FF2B5EF4-FFF2-40B4-BE49-F238E27FC236}">
                  <a16:creationId xmlns:a16="http://schemas.microsoft.com/office/drawing/2014/main" id="{74F265DA-A23F-86E3-DE6A-F7436F33C1E9}"/>
                </a:ext>
              </a:extLst>
            </p:cNvPr>
            <p:cNvGrpSpPr/>
            <p:nvPr/>
          </p:nvGrpSpPr>
          <p:grpSpPr>
            <a:xfrm>
              <a:off x="3121469" y="1290378"/>
              <a:ext cx="108640" cy="146399"/>
              <a:chOff x="1844231" y="869163"/>
              <a:chExt cx="108640" cy="146399"/>
            </a:xfrm>
          </p:grpSpPr>
          <p:cxnSp>
            <p:nvCxnSpPr>
              <p:cNvPr id="35" name="Straight Connector 34">
                <a:extLst>
                  <a:ext uri="{FF2B5EF4-FFF2-40B4-BE49-F238E27FC236}">
                    <a16:creationId xmlns:a16="http://schemas.microsoft.com/office/drawing/2014/main" id="{3D58EFB9-B44C-B9A6-4C3F-36C4BF8DBDF0}"/>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2D53D886-8091-F267-4546-89601B9064C5}"/>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0E64A48D-F48C-A783-B19D-0BCDB7E080A2}"/>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23" name="Group 22">
              <a:extLst>
                <a:ext uri="{FF2B5EF4-FFF2-40B4-BE49-F238E27FC236}">
                  <a16:creationId xmlns:a16="http://schemas.microsoft.com/office/drawing/2014/main" id="{2B60502D-4807-28DF-3E9B-98B898071E7E}"/>
                </a:ext>
              </a:extLst>
            </p:cNvPr>
            <p:cNvGrpSpPr/>
            <p:nvPr/>
          </p:nvGrpSpPr>
          <p:grpSpPr>
            <a:xfrm>
              <a:off x="3116226" y="1710028"/>
              <a:ext cx="108640" cy="146399"/>
              <a:chOff x="1844231" y="869163"/>
              <a:chExt cx="108640" cy="146399"/>
            </a:xfrm>
          </p:grpSpPr>
          <p:cxnSp>
            <p:nvCxnSpPr>
              <p:cNvPr id="32" name="Straight Connector 31">
                <a:extLst>
                  <a:ext uri="{FF2B5EF4-FFF2-40B4-BE49-F238E27FC236}">
                    <a16:creationId xmlns:a16="http://schemas.microsoft.com/office/drawing/2014/main" id="{14108886-A08A-D96D-AB31-236C051553EE}"/>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ABD58B6F-A616-560B-305B-184DA8AB5A03}"/>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44F0C0E8-E2A7-68FE-519E-E257DAB8481E}"/>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24" name="Group 23">
              <a:extLst>
                <a:ext uri="{FF2B5EF4-FFF2-40B4-BE49-F238E27FC236}">
                  <a16:creationId xmlns:a16="http://schemas.microsoft.com/office/drawing/2014/main" id="{AD480AED-59D3-022F-6DEE-34525D898A01}"/>
                </a:ext>
              </a:extLst>
            </p:cNvPr>
            <p:cNvGrpSpPr/>
            <p:nvPr/>
          </p:nvGrpSpPr>
          <p:grpSpPr>
            <a:xfrm>
              <a:off x="3114392" y="2132570"/>
              <a:ext cx="108640" cy="146399"/>
              <a:chOff x="1844231" y="869163"/>
              <a:chExt cx="108640" cy="146399"/>
            </a:xfrm>
          </p:grpSpPr>
          <p:cxnSp>
            <p:nvCxnSpPr>
              <p:cNvPr id="29" name="Straight Connector 28">
                <a:extLst>
                  <a:ext uri="{FF2B5EF4-FFF2-40B4-BE49-F238E27FC236}">
                    <a16:creationId xmlns:a16="http://schemas.microsoft.com/office/drawing/2014/main" id="{6A283EA1-CDDA-D4AB-A346-530383DB69AD}"/>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478ABAE9-DA99-8347-E37E-D97D71B46EA1}"/>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A3D3EE2D-520B-BE5A-1452-404F7095A1E3}"/>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25" name="Group 24">
              <a:extLst>
                <a:ext uri="{FF2B5EF4-FFF2-40B4-BE49-F238E27FC236}">
                  <a16:creationId xmlns:a16="http://schemas.microsoft.com/office/drawing/2014/main" id="{CE5ADF8A-3B41-A8DB-2ECD-FBF41B39549F}"/>
                </a:ext>
              </a:extLst>
            </p:cNvPr>
            <p:cNvGrpSpPr/>
            <p:nvPr/>
          </p:nvGrpSpPr>
          <p:grpSpPr>
            <a:xfrm>
              <a:off x="3120849" y="2571467"/>
              <a:ext cx="108640" cy="146399"/>
              <a:chOff x="1844231" y="869163"/>
              <a:chExt cx="108640" cy="146399"/>
            </a:xfrm>
          </p:grpSpPr>
          <p:cxnSp>
            <p:nvCxnSpPr>
              <p:cNvPr id="26" name="Straight Connector 25">
                <a:extLst>
                  <a:ext uri="{FF2B5EF4-FFF2-40B4-BE49-F238E27FC236}">
                    <a16:creationId xmlns:a16="http://schemas.microsoft.com/office/drawing/2014/main" id="{BEE651E8-13CC-6DCD-2A49-72096729C33D}"/>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33AD151F-C9CD-00E6-75C2-ACE86973D69C}"/>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A4D06285-4D16-ACFA-803E-8C4E098E47B7}"/>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sp>
        <p:nvSpPr>
          <p:cNvPr id="77" name="TextBox 76">
            <a:extLst>
              <a:ext uri="{FF2B5EF4-FFF2-40B4-BE49-F238E27FC236}">
                <a16:creationId xmlns:a16="http://schemas.microsoft.com/office/drawing/2014/main" id="{9E9B886E-8934-D84E-19BB-1025378429BF}"/>
              </a:ext>
            </a:extLst>
          </p:cNvPr>
          <p:cNvSpPr txBox="1"/>
          <p:nvPr/>
        </p:nvSpPr>
        <p:spPr>
          <a:xfrm>
            <a:off x="6508901" y="937335"/>
            <a:ext cx="683491" cy="369332"/>
          </a:xfrm>
          <a:prstGeom prst="rect">
            <a:avLst/>
          </a:prstGeom>
          <a:noFill/>
        </p:spPr>
        <p:txBody>
          <a:bodyPr wrap="square">
            <a:spAutoFit/>
          </a:bodyPr>
          <a:lstStyle/>
          <a:p>
            <a:pPr algn="ctr"/>
            <a:r>
              <a:rPr lang="en-GB" sz="1800" b="0" strike="noStrike" spc="-1" noProof="0" dirty="0">
                <a:solidFill>
                  <a:srgbClr val="000000"/>
                </a:solidFill>
                <a:latin typeface="Calibri"/>
              </a:rPr>
              <a:t>SIM</a:t>
            </a:r>
            <a:endParaRPr lang="en-GB" noProof="0" dirty="0"/>
          </a:p>
        </p:txBody>
      </p:sp>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29D56F02-0BE0-3AFA-D7E6-EEA7AD3E3C7B}"/>
                  </a:ext>
                </a:extLst>
              </p:cNvPr>
              <p:cNvSpPr txBox="1"/>
              <p:nvPr/>
            </p:nvSpPr>
            <p:spPr>
              <a:xfrm>
                <a:off x="5343413" y="933257"/>
                <a:ext cx="130401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rPr>
                        <m:t>𝑟</m:t>
                      </m:r>
                      <m:r>
                        <a:rPr lang="en-GB" b="0" i="1" noProof="0" smtClean="0">
                          <a:latin typeface="Cambria Math" panose="02040503050406030204" pitchFamily="18" charset="0"/>
                        </a:rPr>
                        <m:t>(</m:t>
                      </m:r>
                      <m:r>
                        <a:rPr lang="en-GB" b="0" i="1" noProof="0" smtClean="0">
                          <a:latin typeface="Cambria Math" panose="02040503050406030204" pitchFamily="18" charset="0"/>
                        </a:rPr>
                        <m:t>𝑛</m:t>
                      </m:r>
                      <m:r>
                        <a:rPr lang="en-GB" b="0" i="1" noProof="0" smtClean="0">
                          <a:latin typeface="Cambria Math" panose="02040503050406030204" pitchFamily="18" charset="0"/>
                        </a:rPr>
                        <m:t>,</m:t>
                      </m:r>
                      <m:r>
                        <a:rPr lang="en-GB" b="0" i="1" noProof="0" smtClean="0">
                          <a:latin typeface="Cambria Math" panose="02040503050406030204" pitchFamily="18" charset="0"/>
                        </a:rPr>
                        <m:t>𝑡</m:t>
                      </m:r>
                      <m:r>
                        <a:rPr lang="en-GB" b="0" i="1" noProof="0" smtClean="0">
                          <a:latin typeface="Cambria Math" panose="02040503050406030204" pitchFamily="18" charset="0"/>
                        </a:rPr>
                        <m:t>)</m:t>
                      </m:r>
                    </m:oMath>
                  </m:oMathPara>
                </a14:m>
                <a:endParaRPr lang="en-GB" noProof="0" dirty="0"/>
              </a:p>
            </p:txBody>
          </p:sp>
        </mc:Choice>
        <mc:Fallback xmlns="">
          <p:sp>
            <p:nvSpPr>
              <p:cNvPr id="83" name="TextBox 82">
                <a:extLst>
                  <a:ext uri="{FF2B5EF4-FFF2-40B4-BE49-F238E27FC236}">
                    <a16:creationId xmlns:a16="http://schemas.microsoft.com/office/drawing/2014/main" id="{05A32AFD-D1DF-8C96-0860-A0FF099D9899}"/>
                  </a:ext>
                </a:extLst>
              </p:cNvPr>
              <p:cNvSpPr txBox="1">
                <a:spLocks noRot="1" noChangeAspect="1" noMove="1" noResize="1" noEditPoints="1" noAdjustHandles="1" noChangeArrowheads="1" noChangeShapeType="1" noTextEdit="1"/>
              </p:cNvSpPr>
              <p:nvPr/>
            </p:nvSpPr>
            <p:spPr>
              <a:xfrm>
                <a:off x="5343413" y="933257"/>
                <a:ext cx="1304012" cy="369332"/>
              </a:xfrm>
              <a:prstGeom prst="rect">
                <a:avLst/>
              </a:prstGeom>
              <a:blipFill>
                <a:blip r:embed="rId6"/>
                <a:stretch>
                  <a:fillRect b="-14754"/>
                </a:stretch>
              </a:blipFill>
            </p:spPr>
            <p:txBody>
              <a:bodyPr/>
              <a:lstStyle/>
              <a:p>
                <a:r>
                  <a:rPr lang="LID4096">
                    <a:noFill/>
                  </a:rPr>
                  <a:t> </a:t>
                </a:r>
              </a:p>
            </p:txBody>
          </p:sp>
        </mc:Fallback>
      </mc:AlternateContent>
      <p:sp>
        <p:nvSpPr>
          <p:cNvPr id="85" name="TextBox 84">
            <a:extLst>
              <a:ext uri="{FF2B5EF4-FFF2-40B4-BE49-F238E27FC236}">
                <a16:creationId xmlns:a16="http://schemas.microsoft.com/office/drawing/2014/main" id="{B3896278-1085-352B-4199-81B7D763B4D2}"/>
              </a:ext>
            </a:extLst>
          </p:cNvPr>
          <p:cNvSpPr txBox="1"/>
          <p:nvPr/>
        </p:nvSpPr>
        <p:spPr>
          <a:xfrm>
            <a:off x="8877180" y="1524687"/>
            <a:ext cx="3300968" cy="369332"/>
          </a:xfrm>
          <a:prstGeom prst="rect">
            <a:avLst/>
          </a:prstGeom>
          <a:noFill/>
        </p:spPr>
        <p:txBody>
          <a:bodyPr wrap="none" rtlCol="0">
            <a:spAutoFit/>
          </a:bodyPr>
          <a:lstStyle/>
          <a:p>
            <a:r>
              <a:rPr lang="en-GB" noProof="0" dirty="0"/>
              <a:t>2D-Discrete Fourier Transform</a:t>
            </a:r>
          </a:p>
        </p:txBody>
      </p:sp>
      <p:pic>
        <p:nvPicPr>
          <p:cNvPr id="89" name="Picture 88">
            <a:extLst>
              <a:ext uri="{FF2B5EF4-FFF2-40B4-BE49-F238E27FC236}">
                <a16:creationId xmlns:a16="http://schemas.microsoft.com/office/drawing/2014/main" id="{DEB0B9EC-9842-B28D-20EB-8FAD55876ACC}"/>
              </a:ext>
            </a:extLst>
          </p:cNvPr>
          <p:cNvPicPr>
            <a:picLocks noChangeAspect="1"/>
          </p:cNvPicPr>
          <p:nvPr/>
        </p:nvPicPr>
        <p:blipFill>
          <a:blip r:embed="rId7"/>
          <a:stretch>
            <a:fillRect/>
          </a:stretch>
        </p:blipFill>
        <p:spPr>
          <a:xfrm>
            <a:off x="1774545" y="3318754"/>
            <a:ext cx="4329486" cy="3432700"/>
          </a:xfrm>
          <a:prstGeom prst="rect">
            <a:avLst/>
          </a:prstGeom>
        </p:spPr>
      </p:pic>
      <p:sp>
        <p:nvSpPr>
          <p:cNvPr id="90" name="Arc 89">
            <a:extLst>
              <a:ext uri="{FF2B5EF4-FFF2-40B4-BE49-F238E27FC236}">
                <a16:creationId xmlns:a16="http://schemas.microsoft.com/office/drawing/2014/main" id="{97E0C156-1B7D-6A07-D7F9-9DE6CD49812A}"/>
              </a:ext>
            </a:extLst>
          </p:cNvPr>
          <p:cNvSpPr/>
          <p:nvPr/>
        </p:nvSpPr>
        <p:spPr>
          <a:xfrm rot="15226965" flipV="1">
            <a:off x="6219638" y="2425802"/>
            <a:ext cx="1450427" cy="2036091"/>
          </a:xfrm>
          <a:prstGeom prst="arc">
            <a:avLst>
              <a:gd name="adj1" fmla="val 18829512"/>
              <a:gd name="adj2" fmla="val 4030423"/>
            </a:avLst>
          </a:prstGeom>
          <a:ln w="19050">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noProof="0" dirty="0"/>
          </a:p>
        </p:txBody>
      </p:sp>
      <p:sp>
        <p:nvSpPr>
          <p:cNvPr id="91" name="TextBox 90">
            <a:extLst>
              <a:ext uri="{FF2B5EF4-FFF2-40B4-BE49-F238E27FC236}">
                <a16:creationId xmlns:a16="http://schemas.microsoft.com/office/drawing/2014/main" id="{93018D70-69E9-08A0-910B-899C3F69BF4C}"/>
              </a:ext>
            </a:extLst>
          </p:cNvPr>
          <p:cNvSpPr txBox="1"/>
          <p:nvPr/>
        </p:nvSpPr>
        <p:spPr>
          <a:xfrm>
            <a:off x="7346494" y="2479637"/>
            <a:ext cx="2031325" cy="369332"/>
          </a:xfrm>
          <a:prstGeom prst="rect">
            <a:avLst/>
          </a:prstGeom>
          <a:solidFill>
            <a:schemeClr val="bg1">
              <a:alpha val="68000"/>
            </a:schemeClr>
          </a:solidFill>
          <a:ln>
            <a:solidFill>
              <a:schemeClr val="accent1"/>
            </a:solidFill>
          </a:ln>
        </p:spPr>
        <p:txBody>
          <a:bodyPr wrap="none" rtlCol="0">
            <a:spAutoFit/>
          </a:bodyPr>
          <a:lstStyle/>
          <a:p>
            <a:r>
              <a:rPr lang="en-GB" noProof="0" dirty="0"/>
              <a:t>Signal Processing</a:t>
            </a:r>
          </a:p>
        </p:txBody>
      </p:sp>
      <p:sp>
        <p:nvSpPr>
          <p:cNvPr id="80" name="TextBox 33">
            <a:extLst>
              <a:ext uri="{FF2B5EF4-FFF2-40B4-BE49-F238E27FC236}">
                <a16:creationId xmlns:a16="http://schemas.microsoft.com/office/drawing/2014/main" id="{68D9D3F8-9789-9E35-62FC-2335161A168D}"/>
              </a:ext>
            </a:extLst>
          </p:cNvPr>
          <p:cNvSpPr/>
          <p:nvPr/>
        </p:nvSpPr>
        <p:spPr>
          <a:xfrm>
            <a:off x="0" y="1257"/>
            <a:ext cx="4234754" cy="521766"/>
          </a:xfrm>
          <a:prstGeom prst="rect">
            <a:avLst/>
          </a:prstGeom>
          <a:solidFill>
            <a:srgbClr val="C00000">
              <a:alpha val="22000"/>
            </a:srgbClr>
          </a:solid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buNone/>
            </a:pPr>
            <a:endParaRPr lang="en-GB" sz="2800" b="0" strike="noStrike" spc="-1" noProof="0" dirty="0">
              <a:latin typeface="Arial"/>
            </a:endParaRPr>
          </a:p>
        </p:txBody>
      </p:sp>
      <p:sp>
        <p:nvSpPr>
          <p:cNvPr id="84" name="TextBox 33">
            <a:extLst>
              <a:ext uri="{FF2B5EF4-FFF2-40B4-BE49-F238E27FC236}">
                <a16:creationId xmlns:a16="http://schemas.microsoft.com/office/drawing/2014/main" id="{E750A204-A9E1-9191-F7E7-4A3FE0D3B324}"/>
              </a:ext>
            </a:extLst>
          </p:cNvPr>
          <p:cNvSpPr/>
          <p:nvPr/>
        </p:nvSpPr>
        <p:spPr>
          <a:xfrm>
            <a:off x="0" y="28107"/>
            <a:ext cx="3416746" cy="521766"/>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2800" spc="-1" dirty="0">
                <a:solidFill>
                  <a:srgbClr val="000000"/>
                </a:solidFill>
                <a:latin typeface="Calibri"/>
              </a:rPr>
              <a:t>Localization Algorithm</a:t>
            </a:r>
            <a:endParaRPr lang="en-GB" sz="2800" b="0" strike="noStrike" spc="-1" noProof="0" dirty="0">
              <a:latin typeface="Arial"/>
            </a:endParaRPr>
          </a:p>
        </p:txBody>
      </p:sp>
      <p:sp>
        <p:nvSpPr>
          <p:cNvPr id="87" name="Oval 86">
            <a:extLst>
              <a:ext uri="{FF2B5EF4-FFF2-40B4-BE49-F238E27FC236}">
                <a16:creationId xmlns:a16="http://schemas.microsoft.com/office/drawing/2014/main" id="{F331C8F9-A99B-6214-1623-EA4254DE4CCC}"/>
              </a:ext>
            </a:extLst>
          </p:cNvPr>
          <p:cNvSpPr/>
          <p:nvPr/>
        </p:nvSpPr>
        <p:spPr>
          <a:xfrm>
            <a:off x="9953655" y="4181357"/>
            <a:ext cx="1214148" cy="327178"/>
          </a:xfrm>
          <a:prstGeom prst="ellipse">
            <a:avLst/>
          </a:prstGeom>
          <a:solidFill>
            <a:srgbClr val="FFE6CB"/>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grpSp>
        <p:nvGrpSpPr>
          <p:cNvPr id="88" name="Group 87">
            <a:extLst>
              <a:ext uri="{FF2B5EF4-FFF2-40B4-BE49-F238E27FC236}">
                <a16:creationId xmlns:a16="http://schemas.microsoft.com/office/drawing/2014/main" id="{6852AAC4-0CA0-4165-5F2C-A35F675C9FD3}"/>
              </a:ext>
            </a:extLst>
          </p:cNvPr>
          <p:cNvGrpSpPr>
            <a:grpSpLocks noChangeAspect="1"/>
          </p:cNvGrpSpPr>
          <p:nvPr/>
        </p:nvGrpSpPr>
        <p:grpSpPr>
          <a:xfrm>
            <a:off x="10170115" y="3664839"/>
            <a:ext cx="804417" cy="713070"/>
            <a:chOff x="1758028" y="3687481"/>
            <a:chExt cx="1312148" cy="1163145"/>
          </a:xfrm>
        </p:grpSpPr>
        <p:grpSp>
          <p:nvGrpSpPr>
            <p:cNvPr id="92" name="Group 91">
              <a:extLst>
                <a:ext uri="{FF2B5EF4-FFF2-40B4-BE49-F238E27FC236}">
                  <a16:creationId xmlns:a16="http://schemas.microsoft.com/office/drawing/2014/main" id="{72EC18B2-61E2-3115-011E-53E8B534C2F7}"/>
                </a:ext>
              </a:extLst>
            </p:cNvPr>
            <p:cNvGrpSpPr/>
            <p:nvPr/>
          </p:nvGrpSpPr>
          <p:grpSpPr>
            <a:xfrm>
              <a:off x="2615571" y="4393426"/>
              <a:ext cx="454605" cy="457200"/>
              <a:chOff x="2615571" y="4393426"/>
              <a:chExt cx="454605" cy="457200"/>
            </a:xfrm>
          </p:grpSpPr>
          <p:sp>
            <p:nvSpPr>
              <p:cNvPr id="113" name="Oval 112">
                <a:extLst>
                  <a:ext uri="{FF2B5EF4-FFF2-40B4-BE49-F238E27FC236}">
                    <a16:creationId xmlns:a16="http://schemas.microsoft.com/office/drawing/2014/main" id="{98E82697-1EBC-70D4-3FB9-6461E4AADF5F}"/>
                  </a:ext>
                </a:extLst>
              </p:cNvPr>
              <p:cNvSpPr/>
              <p:nvPr/>
            </p:nvSpPr>
            <p:spPr>
              <a:xfrm>
                <a:off x="2615571" y="4393426"/>
                <a:ext cx="454605" cy="457200"/>
              </a:xfrm>
              <a:prstGeom prst="ellipse">
                <a:avLst/>
              </a:prstGeom>
              <a:noFill/>
              <a:ln w="254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a:extLst>
                  <a:ext uri="{FF2B5EF4-FFF2-40B4-BE49-F238E27FC236}">
                    <a16:creationId xmlns:a16="http://schemas.microsoft.com/office/drawing/2014/main" id="{3EBFD308-F896-8686-9C14-701B089C2733}"/>
                  </a:ext>
                </a:extLst>
              </p:cNvPr>
              <p:cNvSpPr>
                <a:spLocks noChangeAspect="1"/>
              </p:cNvSpPr>
              <p:nvPr/>
            </p:nvSpPr>
            <p:spPr>
              <a:xfrm>
                <a:off x="2776764" y="4563411"/>
                <a:ext cx="124523" cy="125233"/>
              </a:xfrm>
              <a:prstGeom prst="ellipse">
                <a:avLst/>
              </a:prstGeom>
              <a:noFill/>
              <a:ln w="254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93" name="Group 92">
              <a:extLst>
                <a:ext uri="{FF2B5EF4-FFF2-40B4-BE49-F238E27FC236}">
                  <a16:creationId xmlns:a16="http://schemas.microsoft.com/office/drawing/2014/main" id="{9A4C3999-ECCC-7C67-7577-35542091DB2C}"/>
                </a:ext>
              </a:extLst>
            </p:cNvPr>
            <p:cNvGrpSpPr/>
            <p:nvPr/>
          </p:nvGrpSpPr>
          <p:grpSpPr>
            <a:xfrm>
              <a:off x="1758028" y="4383486"/>
              <a:ext cx="454605" cy="457200"/>
              <a:chOff x="2615571" y="4393426"/>
              <a:chExt cx="454605" cy="457200"/>
            </a:xfrm>
          </p:grpSpPr>
          <p:sp>
            <p:nvSpPr>
              <p:cNvPr id="111" name="Oval 110">
                <a:extLst>
                  <a:ext uri="{FF2B5EF4-FFF2-40B4-BE49-F238E27FC236}">
                    <a16:creationId xmlns:a16="http://schemas.microsoft.com/office/drawing/2014/main" id="{DBEEAF69-1413-5AA9-389B-17030CBA36A3}"/>
                  </a:ext>
                </a:extLst>
              </p:cNvPr>
              <p:cNvSpPr/>
              <p:nvPr/>
            </p:nvSpPr>
            <p:spPr>
              <a:xfrm>
                <a:off x="2615571" y="4393426"/>
                <a:ext cx="454605" cy="457200"/>
              </a:xfrm>
              <a:prstGeom prst="ellipse">
                <a:avLst/>
              </a:prstGeom>
              <a:noFill/>
              <a:ln w="254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Oval 111">
                <a:extLst>
                  <a:ext uri="{FF2B5EF4-FFF2-40B4-BE49-F238E27FC236}">
                    <a16:creationId xmlns:a16="http://schemas.microsoft.com/office/drawing/2014/main" id="{5728DFF7-5E1D-B76C-6B97-E378BC549687}"/>
                  </a:ext>
                </a:extLst>
              </p:cNvPr>
              <p:cNvSpPr>
                <a:spLocks noChangeAspect="1"/>
              </p:cNvSpPr>
              <p:nvPr/>
            </p:nvSpPr>
            <p:spPr>
              <a:xfrm>
                <a:off x="2776764" y="4563411"/>
                <a:ext cx="124523" cy="125233"/>
              </a:xfrm>
              <a:prstGeom prst="ellipse">
                <a:avLst/>
              </a:prstGeom>
              <a:noFill/>
              <a:ln w="254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94" name="Straight Connector 93">
              <a:extLst>
                <a:ext uri="{FF2B5EF4-FFF2-40B4-BE49-F238E27FC236}">
                  <a16:creationId xmlns:a16="http://schemas.microsoft.com/office/drawing/2014/main" id="{2A373B27-CBDA-AB35-1DE3-B69819220747}"/>
                </a:ext>
              </a:extLst>
            </p:cNvPr>
            <p:cNvCxnSpPr>
              <a:stCxn id="111" idx="6"/>
              <a:endCxn id="113" idx="2"/>
            </p:cNvCxnSpPr>
            <p:nvPr/>
          </p:nvCxnSpPr>
          <p:spPr>
            <a:xfrm>
              <a:off x="2212633" y="4612086"/>
              <a:ext cx="402938" cy="99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63270877-537A-30E2-4C01-0399AAED84A2}"/>
                </a:ext>
              </a:extLst>
            </p:cNvPr>
            <p:cNvCxnSpPr>
              <a:cxnSpLocks/>
              <a:stCxn id="111" idx="0"/>
            </p:cNvCxnSpPr>
            <p:nvPr/>
          </p:nvCxnSpPr>
          <p:spPr>
            <a:xfrm flipV="1">
              <a:off x="1985331" y="4223565"/>
              <a:ext cx="0" cy="15992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69D81387-7E89-177C-F5AF-FF468861F275}"/>
                </a:ext>
              </a:extLst>
            </p:cNvPr>
            <p:cNvCxnSpPr>
              <a:cxnSpLocks/>
            </p:cNvCxnSpPr>
            <p:nvPr/>
          </p:nvCxnSpPr>
          <p:spPr>
            <a:xfrm flipV="1">
              <a:off x="1983863" y="4120488"/>
              <a:ext cx="118781" cy="11260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D2824B08-DC13-8AB0-72BF-7462EFEEB236}"/>
                </a:ext>
              </a:extLst>
            </p:cNvPr>
            <p:cNvCxnSpPr>
              <a:cxnSpLocks/>
            </p:cNvCxnSpPr>
            <p:nvPr/>
          </p:nvCxnSpPr>
          <p:spPr>
            <a:xfrm flipH="1">
              <a:off x="2102644" y="4120488"/>
              <a:ext cx="74314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26514F7C-C31D-CD2C-E584-0BDE50840F69}"/>
                </a:ext>
              </a:extLst>
            </p:cNvPr>
            <p:cNvCxnSpPr>
              <a:cxnSpLocks/>
              <a:stCxn id="113" idx="0"/>
            </p:cNvCxnSpPr>
            <p:nvPr/>
          </p:nvCxnSpPr>
          <p:spPr>
            <a:xfrm flipV="1">
              <a:off x="2842874" y="4120488"/>
              <a:ext cx="5839" cy="2729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59A9556E-E2A8-36AC-BEB5-7F5AA95F64F3}"/>
                </a:ext>
              </a:extLst>
            </p:cNvPr>
            <p:cNvCxnSpPr/>
            <p:nvPr/>
          </p:nvCxnSpPr>
          <p:spPr>
            <a:xfrm>
              <a:off x="1981482" y="4303525"/>
              <a:ext cx="34579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FD8CE66B-7035-8D0A-1560-6F6B6F54BD1E}"/>
                </a:ext>
              </a:extLst>
            </p:cNvPr>
            <p:cNvCxnSpPr>
              <a:cxnSpLocks/>
            </p:cNvCxnSpPr>
            <p:nvPr/>
          </p:nvCxnSpPr>
          <p:spPr>
            <a:xfrm flipV="1">
              <a:off x="2313356" y="4120488"/>
              <a:ext cx="214398" cy="18303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62F195D5-FE8B-81C7-FC55-533FBDD5FCDE}"/>
                </a:ext>
              </a:extLst>
            </p:cNvPr>
            <p:cNvCxnSpPr>
              <a:cxnSpLocks/>
            </p:cNvCxnSpPr>
            <p:nvPr/>
          </p:nvCxnSpPr>
          <p:spPr>
            <a:xfrm flipV="1">
              <a:off x="2396967" y="3874689"/>
              <a:ext cx="0" cy="23584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80026557-E9D0-76A0-05D7-E00FB6B9E323}"/>
                </a:ext>
              </a:extLst>
            </p:cNvPr>
            <p:cNvCxnSpPr>
              <a:cxnSpLocks/>
            </p:cNvCxnSpPr>
            <p:nvPr/>
          </p:nvCxnSpPr>
          <p:spPr>
            <a:xfrm flipV="1">
              <a:off x="2615571" y="3874689"/>
              <a:ext cx="0" cy="23584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3" name="Oval 102">
              <a:extLst>
                <a:ext uri="{FF2B5EF4-FFF2-40B4-BE49-F238E27FC236}">
                  <a16:creationId xmlns:a16="http://schemas.microsoft.com/office/drawing/2014/main" id="{E8EA9449-D1C0-808B-2134-B756030A2B86}"/>
                </a:ext>
              </a:extLst>
            </p:cNvPr>
            <p:cNvSpPr>
              <a:spLocks noChangeAspect="1"/>
            </p:cNvSpPr>
            <p:nvPr/>
          </p:nvSpPr>
          <p:spPr>
            <a:xfrm>
              <a:off x="2494458" y="3687481"/>
              <a:ext cx="200126" cy="201267"/>
            </a:xfrm>
            <a:prstGeom prst="ellipse">
              <a:avLst/>
            </a:prstGeom>
            <a:noFill/>
            <a:ln w="254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4" name="Oval 103">
              <a:extLst>
                <a:ext uri="{FF2B5EF4-FFF2-40B4-BE49-F238E27FC236}">
                  <a16:creationId xmlns:a16="http://schemas.microsoft.com/office/drawing/2014/main" id="{06D8C4DD-4CE1-A289-9455-FC3D9C3AC4D6}"/>
                </a:ext>
              </a:extLst>
            </p:cNvPr>
            <p:cNvSpPr>
              <a:spLocks noChangeAspect="1"/>
            </p:cNvSpPr>
            <p:nvPr/>
          </p:nvSpPr>
          <p:spPr>
            <a:xfrm>
              <a:off x="2074531" y="3732390"/>
              <a:ext cx="131835" cy="132589"/>
            </a:xfrm>
            <a:prstGeom prst="ellipse">
              <a:avLst/>
            </a:prstGeom>
            <a:noFill/>
            <a:ln w="254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5" name="Straight Connector 104">
              <a:extLst>
                <a:ext uri="{FF2B5EF4-FFF2-40B4-BE49-F238E27FC236}">
                  <a16:creationId xmlns:a16="http://schemas.microsoft.com/office/drawing/2014/main" id="{9C22DC03-D962-C221-7F05-1DB528423862}"/>
                </a:ext>
              </a:extLst>
            </p:cNvPr>
            <p:cNvCxnSpPr>
              <a:stCxn id="103" idx="4"/>
              <a:endCxn id="104" idx="4"/>
            </p:cNvCxnSpPr>
            <p:nvPr/>
          </p:nvCxnSpPr>
          <p:spPr>
            <a:xfrm flipH="1" flipV="1">
              <a:off x="2140449" y="3864979"/>
              <a:ext cx="454072" cy="2376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3EBE67C7-3567-BB28-931D-1B208941B70E}"/>
                </a:ext>
              </a:extLst>
            </p:cNvPr>
            <p:cNvCxnSpPr>
              <a:cxnSpLocks/>
              <a:stCxn id="103" idx="0"/>
              <a:endCxn id="104" idx="0"/>
            </p:cNvCxnSpPr>
            <p:nvPr/>
          </p:nvCxnSpPr>
          <p:spPr>
            <a:xfrm flipH="1">
              <a:off x="2140450" y="3687481"/>
              <a:ext cx="454071" cy="4491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F5DE90EE-75B4-26AF-BB16-6995F058A327}"/>
                </a:ext>
              </a:extLst>
            </p:cNvPr>
            <p:cNvCxnSpPr>
              <a:stCxn id="104" idx="2"/>
            </p:cNvCxnSpPr>
            <p:nvPr/>
          </p:nvCxnSpPr>
          <p:spPr>
            <a:xfrm flipH="1" flipV="1">
              <a:off x="1981482" y="3798684"/>
              <a:ext cx="93049" cy="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22F56E36-E2AC-B7C9-5E94-70698CCA0E94}"/>
                </a:ext>
              </a:extLst>
            </p:cNvPr>
            <p:cNvCxnSpPr/>
            <p:nvPr/>
          </p:nvCxnSpPr>
          <p:spPr>
            <a:xfrm flipV="1">
              <a:off x="1981482" y="3709935"/>
              <a:ext cx="0" cy="16475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90427D39-159F-0B9A-BD59-548F704B1EC7}"/>
                </a:ext>
              </a:extLst>
            </p:cNvPr>
            <p:cNvCxnSpPr/>
            <p:nvPr/>
          </p:nvCxnSpPr>
          <p:spPr>
            <a:xfrm flipH="1">
              <a:off x="1840706" y="3709935"/>
              <a:ext cx="140776" cy="3342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B3F06B64-BA50-9A4D-5A94-DCE483A3BCAE}"/>
                </a:ext>
              </a:extLst>
            </p:cNvPr>
            <p:cNvCxnSpPr>
              <a:cxnSpLocks/>
            </p:cNvCxnSpPr>
            <p:nvPr/>
          </p:nvCxnSpPr>
          <p:spPr>
            <a:xfrm flipH="1" flipV="1">
              <a:off x="1845353" y="3838066"/>
              <a:ext cx="140776" cy="3342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115" name="Graphic 114" descr="Wireless with solid fill">
            <a:extLst>
              <a:ext uri="{FF2B5EF4-FFF2-40B4-BE49-F238E27FC236}">
                <a16:creationId xmlns:a16="http://schemas.microsoft.com/office/drawing/2014/main" id="{B43DF251-FF58-B23C-21E9-C831DEC7C3D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rot="20955696">
            <a:off x="10348356" y="3292162"/>
            <a:ext cx="322586" cy="297515"/>
          </a:xfrm>
          <a:prstGeom prst="rect">
            <a:avLst/>
          </a:prstGeom>
        </p:spPr>
      </p:pic>
    </p:spTree>
    <p:extLst>
      <p:ext uri="{BB962C8B-B14F-4D97-AF65-F5344CB8AC3E}">
        <p14:creationId xmlns:p14="http://schemas.microsoft.com/office/powerpoint/2010/main" val="31144577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9CD717-24F8-4D79-D5CD-8CA306599932}"/>
            </a:ext>
          </a:extLst>
        </p:cNvPr>
        <p:cNvGrpSpPr/>
        <p:nvPr/>
      </p:nvGrpSpPr>
      <p:grpSpPr>
        <a:xfrm>
          <a:off x="0" y="0"/>
          <a:ext cx="0" cy="0"/>
          <a:chOff x="0" y="0"/>
          <a:chExt cx="0" cy="0"/>
        </a:xfrm>
      </p:grpSpPr>
      <p:cxnSp>
        <p:nvCxnSpPr>
          <p:cNvPr id="140" name="Connector: Elbow 139">
            <a:extLst>
              <a:ext uri="{FF2B5EF4-FFF2-40B4-BE49-F238E27FC236}">
                <a16:creationId xmlns:a16="http://schemas.microsoft.com/office/drawing/2014/main" id="{EDAD75B7-AB85-22B2-D600-2C294251AF74}"/>
              </a:ext>
            </a:extLst>
          </p:cNvPr>
          <p:cNvCxnSpPr>
            <a:cxnSpLocks/>
          </p:cNvCxnSpPr>
          <p:nvPr/>
        </p:nvCxnSpPr>
        <p:spPr>
          <a:xfrm rot="16200000" flipV="1">
            <a:off x="5840805" y="2610262"/>
            <a:ext cx="2868444" cy="347524"/>
          </a:xfrm>
          <a:prstGeom prst="bentConnector3">
            <a:avLst>
              <a:gd name="adj1" fmla="val 79517"/>
            </a:avLst>
          </a:prstGeom>
          <a:ln w="19050">
            <a:prstDash val="dash"/>
            <a:headEnd type="triangle" w="lg" len="lg"/>
            <a:tailEnd type="none"/>
          </a:ln>
        </p:spPr>
        <p:style>
          <a:lnRef idx="1">
            <a:schemeClr val="accent1"/>
          </a:lnRef>
          <a:fillRef idx="0">
            <a:schemeClr val="accent1"/>
          </a:fillRef>
          <a:effectRef idx="0">
            <a:schemeClr val="accent1"/>
          </a:effectRef>
          <a:fontRef idx="minor">
            <a:schemeClr val="tx1"/>
          </a:fontRef>
        </p:style>
      </p:cxnSp>
      <p:cxnSp>
        <p:nvCxnSpPr>
          <p:cNvPr id="135" name="Connector: Elbow 134">
            <a:extLst>
              <a:ext uri="{FF2B5EF4-FFF2-40B4-BE49-F238E27FC236}">
                <a16:creationId xmlns:a16="http://schemas.microsoft.com/office/drawing/2014/main" id="{D77052BB-F0A2-FDB3-BB7D-97486EA65309}"/>
              </a:ext>
            </a:extLst>
          </p:cNvPr>
          <p:cNvCxnSpPr>
            <a:cxnSpLocks/>
            <a:stCxn id="122" idx="0"/>
          </p:cNvCxnSpPr>
          <p:nvPr/>
        </p:nvCxnSpPr>
        <p:spPr>
          <a:xfrm rot="16200000" flipV="1">
            <a:off x="4380470" y="2443474"/>
            <a:ext cx="2229581" cy="231682"/>
          </a:xfrm>
          <a:prstGeom prst="bentConnector3">
            <a:avLst>
              <a:gd name="adj1" fmla="val 85340"/>
            </a:avLst>
          </a:prstGeom>
          <a:ln w="19050">
            <a:prstDash val="dash"/>
            <a:headEnd type="triangle" w="lg" len="lg"/>
            <a:tailEnd type="none"/>
          </a:ln>
        </p:spPr>
        <p:style>
          <a:lnRef idx="1">
            <a:schemeClr val="accent1"/>
          </a:lnRef>
          <a:fillRef idx="0">
            <a:schemeClr val="accent1"/>
          </a:fillRef>
          <a:effectRef idx="0">
            <a:schemeClr val="accent1"/>
          </a:effectRef>
          <a:fontRef idx="minor">
            <a:schemeClr val="tx1"/>
          </a:fontRef>
        </p:style>
      </p:cxnSp>
      <p:sp>
        <p:nvSpPr>
          <p:cNvPr id="136" name="Rectangle: Rounded Corners 135">
            <a:extLst>
              <a:ext uri="{FF2B5EF4-FFF2-40B4-BE49-F238E27FC236}">
                <a16:creationId xmlns:a16="http://schemas.microsoft.com/office/drawing/2014/main" id="{1B6B64CC-F06D-A029-C936-BB61AE2D46C1}"/>
              </a:ext>
            </a:extLst>
          </p:cNvPr>
          <p:cNvSpPr/>
          <p:nvPr/>
        </p:nvSpPr>
        <p:spPr>
          <a:xfrm>
            <a:off x="4282211" y="1910156"/>
            <a:ext cx="4225235" cy="1458569"/>
          </a:xfrm>
          <a:prstGeom prst="roundRect">
            <a:avLst/>
          </a:prstGeom>
          <a:solidFill>
            <a:schemeClr val="bg1">
              <a:alpha val="52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37" name="Right Brace 36">
            <a:extLst>
              <a:ext uri="{FF2B5EF4-FFF2-40B4-BE49-F238E27FC236}">
                <a16:creationId xmlns:a16="http://schemas.microsoft.com/office/drawing/2014/main" id="{3D95CC71-D13D-196F-8C3D-1010E8794581}"/>
              </a:ext>
            </a:extLst>
          </p:cNvPr>
          <p:cNvSpPr/>
          <p:nvPr/>
        </p:nvSpPr>
        <p:spPr>
          <a:xfrm>
            <a:off x="3465804" y="1349802"/>
            <a:ext cx="153858" cy="1437053"/>
          </a:xfrm>
          <a:prstGeom prst="rightBrace">
            <a:avLst>
              <a:gd name="adj1" fmla="val 77396"/>
              <a:gd name="adj2" fmla="val 32988"/>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noProof="0" dirty="0"/>
          </a:p>
        </p:txBody>
      </p:sp>
      <p:graphicFrame>
        <p:nvGraphicFramePr>
          <p:cNvPr id="129" name="Table 128">
            <a:extLst>
              <a:ext uri="{FF2B5EF4-FFF2-40B4-BE49-F238E27FC236}">
                <a16:creationId xmlns:a16="http://schemas.microsoft.com/office/drawing/2014/main" id="{647503B2-E75F-34E1-7F7E-4EF5D828E6D1}"/>
              </a:ext>
            </a:extLst>
          </p:cNvPr>
          <p:cNvGraphicFramePr>
            <a:graphicFrameLocks noGrp="1"/>
          </p:cNvGraphicFramePr>
          <p:nvPr>
            <p:extLst>
              <p:ext uri="{D42A27DB-BD31-4B8C-83A1-F6EECF244321}">
                <p14:modId xmlns:p14="http://schemas.microsoft.com/office/powerpoint/2010/main" val="2279470269"/>
              </p:ext>
            </p:extLst>
          </p:nvPr>
        </p:nvGraphicFramePr>
        <p:xfrm>
          <a:off x="1668986" y="1107754"/>
          <a:ext cx="1457960" cy="1493520"/>
        </p:xfrm>
        <a:graphic>
          <a:graphicData uri="http://schemas.openxmlformats.org/drawingml/2006/table">
            <a:tbl>
              <a:tblPr>
                <a:tableStyleId>{2D5ABB26-0587-4C30-8999-92F81FD0307C}</a:tableStyleId>
              </a:tblPr>
              <a:tblGrid>
                <a:gridCol w="208280">
                  <a:extLst>
                    <a:ext uri="{9D8B030D-6E8A-4147-A177-3AD203B41FA5}">
                      <a16:colId xmlns:a16="http://schemas.microsoft.com/office/drawing/2014/main" val="2882580426"/>
                    </a:ext>
                  </a:extLst>
                </a:gridCol>
                <a:gridCol w="208280">
                  <a:extLst>
                    <a:ext uri="{9D8B030D-6E8A-4147-A177-3AD203B41FA5}">
                      <a16:colId xmlns:a16="http://schemas.microsoft.com/office/drawing/2014/main" val="443376264"/>
                    </a:ext>
                  </a:extLst>
                </a:gridCol>
                <a:gridCol w="208280">
                  <a:extLst>
                    <a:ext uri="{9D8B030D-6E8A-4147-A177-3AD203B41FA5}">
                      <a16:colId xmlns:a16="http://schemas.microsoft.com/office/drawing/2014/main" val="3105435960"/>
                    </a:ext>
                  </a:extLst>
                </a:gridCol>
                <a:gridCol w="208280">
                  <a:extLst>
                    <a:ext uri="{9D8B030D-6E8A-4147-A177-3AD203B41FA5}">
                      <a16:colId xmlns:a16="http://schemas.microsoft.com/office/drawing/2014/main" val="3484105758"/>
                    </a:ext>
                  </a:extLst>
                </a:gridCol>
                <a:gridCol w="208280">
                  <a:extLst>
                    <a:ext uri="{9D8B030D-6E8A-4147-A177-3AD203B41FA5}">
                      <a16:colId xmlns:a16="http://schemas.microsoft.com/office/drawing/2014/main" val="2834287887"/>
                    </a:ext>
                  </a:extLst>
                </a:gridCol>
                <a:gridCol w="208280">
                  <a:extLst>
                    <a:ext uri="{9D8B030D-6E8A-4147-A177-3AD203B41FA5}">
                      <a16:colId xmlns:a16="http://schemas.microsoft.com/office/drawing/2014/main" val="4092967682"/>
                    </a:ext>
                  </a:extLst>
                </a:gridCol>
                <a:gridCol w="208280">
                  <a:extLst>
                    <a:ext uri="{9D8B030D-6E8A-4147-A177-3AD203B41FA5}">
                      <a16:colId xmlns:a16="http://schemas.microsoft.com/office/drawing/2014/main" val="1680628409"/>
                    </a:ext>
                  </a:extLst>
                </a:gridCol>
              </a:tblGrid>
              <a:tr h="0">
                <a:tc>
                  <a:txBody>
                    <a:bodyPr/>
                    <a:lstStyle/>
                    <a:p>
                      <a:endParaRPr lang="en-GB" sz="800" noProof="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1">
                        <a:lumMod val="20000"/>
                        <a:lumOff val="80000"/>
                      </a:schemeClr>
                    </a:solidFill>
                  </a:tcPr>
                </a:tc>
                <a:extLst>
                  <a:ext uri="{0D108BD9-81ED-4DB2-BD59-A6C34878D82A}">
                    <a16:rowId xmlns:a16="http://schemas.microsoft.com/office/drawing/2014/main" val="491537655"/>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383011268"/>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1258789634"/>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285912734"/>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599900343"/>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691790879"/>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58830362"/>
                  </a:ext>
                </a:extLst>
              </a:tr>
            </a:tbl>
          </a:graphicData>
        </a:graphic>
      </p:graphicFrame>
      <p:graphicFrame>
        <p:nvGraphicFramePr>
          <p:cNvPr id="130" name="Table 129">
            <a:extLst>
              <a:ext uri="{FF2B5EF4-FFF2-40B4-BE49-F238E27FC236}">
                <a16:creationId xmlns:a16="http://schemas.microsoft.com/office/drawing/2014/main" id="{F9B955C2-F59C-1F87-9325-A6BAE8DAC56C}"/>
              </a:ext>
            </a:extLst>
          </p:cNvPr>
          <p:cNvGraphicFramePr>
            <a:graphicFrameLocks noGrp="1"/>
          </p:cNvGraphicFramePr>
          <p:nvPr>
            <p:extLst>
              <p:ext uri="{D42A27DB-BD31-4B8C-83A1-F6EECF244321}">
                <p14:modId xmlns:p14="http://schemas.microsoft.com/office/powerpoint/2010/main" val="2178652067"/>
              </p:ext>
            </p:extLst>
          </p:nvPr>
        </p:nvGraphicFramePr>
        <p:xfrm>
          <a:off x="1935686" y="1397314"/>
          <a:ext cx="1457960" cy="1493520"/>
        </p:xfrm>
        <a:graphic>
          <a:graphicData uri="http://schemas.openxmlformats.org/drawingml/2006/table">
            <a:tbl>
              <a:tblPr>
                <a:tableStyleId>{2D5ABB26-0587-4C30-8999-92F81FD0307C}</a:tableStyleId>
              </a:tblPr>
              <a:tblGrid>
                <a:gridCol w="208280">
                  <a:extLst>
                    <a:ext uri="{9D8B030D-6E8A-4147-A177-3AD203B41FA5}">
                      <a16:colId xmlns:a16="http://schemas.microsoft.com/office/drawing/2014/main" val="2882580426"/>
                    </a:ext>
                  </a:extLst>
                </a:gridCol>
                <a:gridCol w="208280">
                  <a:extLst>
                    <a:ext uri="{9D8B030D-6E8A-4147-A177-3AD203B41FA5}">
                      <a16:colId xmlns:a16="http://schemas.microsoft.com/office/drawing/2014/main" val="443376264"/>
                    </a:ext>
                  </a:extLst>
                </a:gridCol>
                <a:gridCol w="208280">
                  <a:extLst>
                    <a:ext uri="{9D8B030D-6E8A-4147-A177-3AD203B41FA5}">
                      <a16:colId xmlns:a16="http://schemas.microsoft.com/office/drawing/2014/main" val="3105435960"/>
                    </a:ext>
                  </a:extLst>
                </a:gridCol>
                <a:gridCol w="208280">
                  <a:extLst>
                    <a:ext uri="{9D8B030D-6E8A-4147-A177-3AD203B41FA5}">
                      <a16:colId xmlns:a16="http://schemas.microsoft.com/office/drawing/2014/main" val="3484105758"/>
                    </a:ext>
                  </a:extLst>
                </a:gridCol>
                <a:gridCol w="208280">
                  <a:extLst>
                    <a:ext uri="{9D8B030D-6E8A-4147-A177-3AD203B41FA5}">
                      <a16:colId xmlns:a16="http://schemas.microsoft.com/office/drawing/2014/main" val="2834287887"/>
                    </a:ext>
                  </a:extLst>
                </a:gridCol>
                <a:gridCol w="208280">
                  <a:extLst>
                    <a:ext uri="{9D8B030D-6E8A-4147-A177-3AD203B41FA5}">
                      <a16:colId xmlns:a16="http://schemas.microsoft.com/office/drawing/2014/main" val="4092967682"/>
                    </a:ext>
                  </a:extLst>
                </a:gridCol>
                <a:gridCol w="208280">
                  <a:extLst>
                    <a:ext uri="{9D8B030D-6E8A-4147-A177-3AD203B41FA5}">
                      <a16:colId xmlns:a16="http://schemas.microsoft.com/office/drawing/2014/main" val="1680628409"/>
                    </a:ext>
                  </a:extLst>
                </a:gridCol>
              </a:tblGrid>
              <a:tr h="0">
                <a:tc>
                  <a:txBody>
                    <a:bodyPr/>
                    <a:lstStyle/>
                    <a:p>
                      <a:endParaRPr lang="en-GB" sz="800" noProof="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1">
                        <a:lumMod val="20000"/>
                        <a:lumOff val="80000"/>
                      </a:schemeClr>
                    </a:solidFill>
                  </a:tcPr>
                </a:tc>
                <a:extLst>
                  <a:ext uri="{0D108BD9-81ED-4DB2-BD59-A6C34878D82A}">
                    <a16:rowId xmlns:a16="http://schemas.microsoft.com/office/drawing/2014/main" val="491537655"/>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383011268"/>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1258789634"/>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285912734"/>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599900343"/>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691790879"/>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58830362"/>
                  </a:ext>
                </a:extLst>
              </a:tr>
            </a:tbl>
          </a:graphicData>
        </a:graphic>
      </p:graphicFrame>
      <p:graphicFrame>
        <p:nvGraphicFramePr>
          <p:cNvPr id="131" name="Table 130">
            <a:extLst>
              <a:ext uri="{FF2B5EF4-FFF2-40B4-BE49-F238E27FC236}">
                <a16:creationId xmlns:a16="http://schemas.microsoft.com/office/drawing/2014/main" id="{CD9F876D-CB16-DEF3-3D73-7D0E03AB8DE6}"/>
              </a:ext>
            </a:extLst>
          </p:cNvPr>
          <p:cNvGraphicFramePr>
            <a:graphicFrameLocks noGrp="1"/>
          </p:cNvGraphicFramePr>
          <p:nvPr>
            <p:extLst>
              <p:ext uri="{D42A27DB-BD31-4B8C-83A1-F6EECF244321}">
                <p14:modId xmlns:p14="http://schemas.microsoft.com/office/powerpoint/2010/main" val="644332634"/>
              </p:ext>
            </p:extLst>
          </p:nvPr>
        </p:nvGraphicFramePr>
        <p:xfrm>
          <a:off x="2529567" y="1993534"/>
          <a:ext cx="1041400" cy="1066800"/>
        </p:xfrm>
        <a:graphic>
          <a:graphicData uri="http://schemas.openxmlformats.org/drawingml/2006/table">
            <a:tbl>
              <a:tblPr>
                <a:tableStyleId>{2D5ABB26-0587-4C30-8999-92F81FD0307C}</a:tableStyleId>
              </a:tblPr>
              <a:tblGrid>
                <a:gridCol w="208280">
                  <a:extLst>
                    <a:ext uri="{9D8B030D-6E8A-4147-A177-3AD203B41FA5}">
                      <a16:colId xmlns:a16="http://schemas.microsoft.com/office/drawing/2014/main" val="3105435960"/>
                    </a:ext>
                  </a:extLst>
                </a:gridCol>
                <a:gridCol w="208280">
                  <a:extLst>
                    <a:ext uri="{9D8B030D-6E8A-4147-A177-3AD203B41FA5}">
                      <a16:colId xmlns:a16="http://schemas.microsoft.com/office/drawing/2014/main" val="3484105758"/>
                    </a:ext>
                  </a:extLst>
                </a:gridCol>
                <a:gridCol w="208280">
                  <a:extLst>
                    <a:ext uri="{9D8B030D-6E8A-4147-A177-3AD203B41FA5}">
                      <a16:colId xmlns:a16="http://schemas.microsoft.com/office/drawing/2014/main" val="2834287887"/>
                    </a:ext>
                  </a:extLst>
                </a:gridCol>
                <a:gridCol w="208280">
                  <a:extLst>
                    <a:ext uri="{9D8B030D-6E8A-4147-A177-3AD203B41FA5}">
                      <a16:colId xmlns:a16="http://schemas.microsoft.com/office/drawing/2014/main" val="4092967682"/>
                    </a:ext>
                  </a:extLst>
                </a:gridCol>
                <a:gridCol w="208280">
                  <a:extLst>
                    <a:ext uri="{9D8B030D-6E8A-4147-A177-3AD203B41FA5}">
                      <a16:colId xmlns:a16="http://schemas.microsoft.com/office/drawing/2014/main" val="1680628409"/>
                    </a:ext>
                  </a:extLst>
                </a:gridCol>
              </a:tblGrid>
              <a:tr h="0">
                <a:tc>
                  <a:txBody>
                    <a:bodyPr/>
                    <a:lstStyle/>
                    <a:p>
                      <a:endParaRPr lang="en-GB" sz="800" noProof="0" dirty="0"/>
                    </a:p>
                  </a:txBody>
                  <a:tcPr>
                    <a:lnL w="6350" cap="flat" cmpd="sng" algn="ctr">
                      <a:solidFill>
                        <a:schemeClr val="tx1"/>
                      </a:solidFill>
                      <a:prstDash val="solid"/>
                      <a:round/>
                      <a:headEnd type="none" w="med" len="med"/>
                      <a:tailEnd type="none" w="med" len="med"/>
                    </a:lnL>
                    <a:lnT w="635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635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635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635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solidFill>
                      <a:schemeClr val="accent1">
                        <a:lumMod val="20000"/>
                        <a:lumOff val="80000"/>
                      </a:schemeClr>
                    </a:solidFill>
                  </a:tcPr>
                </a:tc>
                <a:extLst>
                  <a:ext uri="{0D108BD9-81ED-4DB2-BD59-A6C34878D82A}">
                    <a16:rowId xmlns:a16="http://schemas.microsoft.com/office/drawing/2014/main" val="1258789634"/>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285912734"/>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599900343"/>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691790879"/>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lnB w="635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635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635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635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lnB w="635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58830362"/>
                  </a:ext>
                </a:extLst>
              </a:tr>
            </a:tbl>
          </a:graphicData>
        </a:graphic>
      </p:graphicFrame>
      <p:sp>
        <p:nvSpPr>
          <p:cNvPr id="6" name="Oval 5">
            <a:extLst>
              <a:ext uri="{FF2B5EF4-FFF2-40B4-BE49-F238E27FC236}">
                <a16:creationId xmlns:a16="http://schemas.microsoft.com/office/drawing/2014/main" id="{29883DF9-7920-768B-5E64-5ECA44903056}"/>
              </a:ext>
            </a:extLst>
          </p:cNvPr>
          <p:cNvSpPr/>
          <p:nvPr/>
        </p:nvSpPr>
        <p:spPr>
          <a:xfrm>
            <a:off x="633157" y="5645221"/>
            <a:ext cx="2211302" cy="658091"/>
          </a:xfrm>
          <a:prstGeom prst="ellipse">
            <a:avLst/>
          </a:prstGeom>
          <a:solidFill>
            <a:srgbClr val="FFE6CB"/>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114" name="TextBox 8">
            <a:extLst>
              <a:ext uri="{FF2B5EF4-FFF2-40B4-BE49-F238E27FC236}">
                <a16:creationId xmlns:a16="http://schemas.microsoft.com/office/drawing/2014/main" id="{97206A4A-84CA-F01F-93B8-A16D4C23B322}"/>
              </a:ext>
            </a:extLst>
          </p:cNvPr>
          <p:cNvSpPr/>
          <p:nvPr/>
        </p:nvSpPr>
        <p:spPr>
          <a:xfrm>
            <a:off x="570242" y="4862114"/>
            <a:ext cx="868320" cy="64487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n-GB" sz="1800" b="0" strike="noStrike" spc="-1" noProof="0" dirty="0">
                <a:solidFill>
                  <a:srgbClr val="000000"/>
                </a:solidFill>
                <a:latin typeface="Calibri"/>
              </a:rPr>
              <a:t>Mobile</a:t>
            </a:r>
          </a:p>
          <a:p>
            <a:pPr algn="ctr">
              <a:lnSpc>
                <a:spcPct val="100000"/>
              </a:lnSpc>
              <a:buNone/>
            </a:pPr>
            <a:r>
              <a:rPr lang="en-GB" spc="-1" noProof="0" dirty="0">
                <a:solidFill>
                  <a:srgbClr val="000000"/>
                </a:solidFill>
                <a:latin typeface="Calibri"/>
              </a:rPr>
              <a:t>User</a:t>
            </a:r>
            <a:endParaRPr lang="en-GB" sz="1800" b="0" strike="noStrike" spc="-1" noProof="0" dirty="0">
              <a:latin typeface="Arial"/>
            </a:endParaRPr>
          </a:p>
        </p:txBody>
      </p:sp>
      <p:pic>
        <p:nvPicPr>
          <p:cNvPr id="125" name="Graphic 35" descr="Smart Phone with solid fill">
            <a:extLst>
              <a:ext uri="{FF2B5EF4-FFF2-40B4-BE49-F238E27FC236}">
                <a16:creationId xmlns:a16="http://schemas.microsoft.com/office/drawing/2014/main" id="{D160E9DD-A38E-C719-6F83-4C5A9EC7A3D3}"/>
              </a:ext>
            </a:extLst>
          </p:cNvPr>
          <p:cNvPicPr/>
          <p:nvPr/>
        </p:nvPicPr>
        <p:blipFill>
          <a:blip r:embed="rId3"/>
          <a:stretch/>
        </p:blipFill>
        <p:spPr>
          <a:xfrm rot="1730551">
            <a:off x="2012115" y="5221512"/>
            <a:ext cx="616517" cy="570959"/>
          </a:xfrm>
          <a:prstGeom prst="rect">
            <a:avLst/>
          </a:prstGeom>
          <a:ln w="0">
            <a:noFill/>
          </a:ln>
        </p:spPr>
      </p:pic>
      <p:sp>
        <p:nvSpPr>
          <p:cNvPr id="127" name="PlaceHolder 1">
            <a:extLst>
              <a:ext uri="{FF2B5EF4-FFF2-40B4-BE49-F238E27FC236}">
                <a16:creationId xmlns:a16="http://schemas.microsoft.com/office/drawing/2014/main" id="{795BF48B-9571-8DB0-CCA6-320D2EC5B87E}"/>
              </a:ext>
            </a:extLst>
          </p:cNvPr>
          <p:cNvSpPr>
            <a:spLocks noGrp="1"/>
          </p:cNvSpPr>
          <p:nvPr>
            <p:ph type="sldNum" idx="8"/>
          </p:nvPr>
        </p:nvSpPr>
        <p:spPr>
          <a:xfrm>
            <a:off x="11723213" y="6396851"/>
            <a:ext cx="277650" cy="364320"/>
          </a:xfrm>
          <a:prstGeom prst="rect">
            <a:avLst/>
          </a:prstGeom>
          <a:noFill/>
          <a:ln w="0">
            <a:noFill/>
          </a:ln>
        </p:spPr>
        <p:txBody>
          <a:bodyPr anchor="ctr">
            <a:noAutofit/>
          </a:bodyPr>
          <a:lstStyle>
            <a:lvl1pPr algn="r">
              <a:lnSpc>
                <a:spcPct val="100000"/>
              </a:lnSpc>
              <a:buNone/>
              <a:defRPr lang="en-DE" sz="2000" b="0" strike="noStrike" spc="-1">
                <a:solidFill>
                  <a:srgbClr val="8B8B8B"/>
                </a:solidFill>
                <a:latin typeface="Calibri"/>
              </a:defRPr>
            </a:lvl1pPr>
          </a:lstStyle>
          <a:p>
            <a:pPr algn="r">
              <a:lnSpc>
                <a:spcPct val="100000"/>
              </a:lnSpc>
              <a:buNone/>
            </a:pPr>
            <a:fld id="{81255DAC-7A2D-4214-8EEB-05093A7AB0F8}" type="slidenum">
              <a:rPr lang="en-GB" sz="2000" b="0" strike="noStrike" spc="-1" noProof="0" smtClean="0">
                <a:solidFill>
                  <a:srgbClr val="8B8B8B"/>
                </a:solidFill>
                <a:latin typeface="Calibri"/>
              </a:rPr>
              <a:t>50</a:t>
            </a:fld>
            <a:endParaRPr lang="en-GB" sz="2000" b="0" strike="noStrike" spc="-1" noProof="0" dirty="0">
              <a:latin typeface="Times New Roman"/>
            </a:endParaRPr>
          </a:p>
        </p:txBody>
      </p:sp>
      <p:pic>
        <p:nvPicPr>
          <p:cNvPr id="5" name="Graphic 4" descr="Walk with solid fill">
            <a:extLst>
              <a:ext uri="{FF2B5EF4-FFF2-40B4-BE49-F238E27FC236}">
                <a16:creationId xmlns:a16="http://schemas.microsoft.com/office/drawing/2014/main" id="{68D2F973-DD85-A0DB-DD26-AA637A1A5BA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251098" y="5136191"/>
            <a:ext cx="914400" cy="914400"/>
          </a:xfrm>
          <a:prstGeom prst="rect">
            <a:avLst/>
          </a:prstGeom>
        </p:spPr>
      </p:pic>
      <p:sp>
        <p:nvSpPr>
          <p:cNvPr id="29" name="TextBox 28">
            <a:extLst>
              <a:ext uri="{FF2B5EF4-FFF2-40B4-BE49-F238E27FC236}">
                <a16:creationId xmlns:a16="http://schemas.microsoft.com/office/drawing/2014/main" id="{FD305AFB-091C-C383-648D-B8C47F0042A1}"/>
              </a:ext>
            </a:extLst>
          </p:cNvPr>
          <p:cNvSpPr txBox="1"/>
          <p:nvPr/>
        </p:nvSpPr>
        <p:spPr>
          <a:xfrm>
            <a:off x="4423718" y="547822"/>
            <a:ext cx="2213894" cy="338554"/>
          </a:xfrm>
          <a:prstGeom prst="rect">
            <a:avLst/>
          </a:prstGeom>
          <a:noFill/>
        </p:spPr>
        <p:txBody>
          <a:bodyPr wrap="square" rtlCol="0">
            <a:spAutoFit/>
          </a:bodyPr>
          <a:lstStyle/>
          <a:p>
            <a:r>
              <a:rPr lang="en-GB" sz="1600" noProof="0" dirty="0"/>
              <a:t>Energy consumption</a:t>
            </a:r>
          </a:p>
        </p:txBody>
      </p:sp>
      <p:sp>
        <p:nvSpPr>
          <p:cNvPr id="23" name="TextBox 22">
            <a:extLst>
              <a:ext uri="{FF2B5EF4-FFF2-40B4-BE49-F238E27FC236}">
                <a16:creationId xmlns:a16="http://schemas.microsoft.com/office/drawing/2014/main" id="{A13D4DFD-77D1-AC86-485F-AD1EEB004B4A}"/>
              </a:ext>
            </a:extLst>
          </p:cNvPr>
          <p:cNvSpPr txBox="1"/>
          <p:nvPr/>
        </p:nvSpPr>
        <p:spPr>
          <a:xfrm>
            <a:off x="1405789" y="547822"/>
            <a:ext cx="683491" cy="369332"/>
          </a:xfrm>
          <a:prstGeom prst="rect">
            <a:avLst/>
          </a:prstGeom>
          <a:noFill/>
        </p:spPr>
        <p:txBody>
          <a:bodyPr wrap="square">
            <a:spAutoFit/>
          </a:bodyPr>
          <a:lstStyle/>
          <a:p>
            <a:pPr algn="ctr"/>
            <a:r>
              <a:rPr lang="en-GB" sz="1800" b="0" strike="noStrike" spc="-1" noProof="0" dirty="0">
                <a:solidFill>
                  <a:srgbClr val="000000"/>
                </a:solidFill>
                <a:latin typeface="Calibri"/>
              </a:rPr>
              <a:t>SIM</a:t>
            </a:r>
            <a:endParaRPr lang="en-GB" noProof="0" dirty="0"/>
          </a:p>
        </p:txBody>
      </p:sp>
      <p:sp>
        <p:nvSpPr>
          <p:cNvPr id="41" name="Arc 40">
            <a:extLst>
              <a:ext uri="{FF2B5EF4-FFF2-40B4-BE49-F238E27FC236}">
                <a16:creationId xmlns:a16="http://schemas.microsoft.com/office/drawing/2014/main" id="{08E62F59-1C67-D956-F967-BE17E962FC5B}"/>
              </a:ext>
            </a:extLst>
          </p:cNvPr>
          <p:cNvSpPr/>
          <p:nvPr/>
        </p:nvSpPr>
        <p:spPr>
          <a:xfrm flipH="1">
            <a:off x="2578347" y="2560574"/>
            <a:ext cx="972886" cy="1179576"/>
          </a:xfrm>
          <a:prstGeom prst="arc">
            <a:avLst>
              <a:gd name="adj1" fmla="val 20479574"/>
              <a:gd name="adj2" fmla="val 3048912"/>
            </a:avLst>
          </a:prstGeom>
          <a:ln w="19050">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CBDB5630-592F-2746-6FA3-16A9DA1E7E88}"/>
                  </a:ext>
                </a:extLst>
              </p:cNvPr>
              <p:cNvSpPr txBox="1"/>
              <p:nvPr/>
            </p:nvSpPr>
            <p:spPr>
              <a:xfrm>
                <a:off x="2713933" y="3432288"/>
                <a:ext cx="568195" cy="39401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𝑃</m:t>
                          </m:r>
                        </m:e>
                        <m:sub>
                          <m:r>
                            <m:rPr>
                              <m:sty m:val="p"/>
                            </m:rPr>
                            <a:rPr lang="en-GB" noProof="0" smtClean="0">
                              <a:latin typeface="Cambria Math" panose="02040503050406030204" pitchFamily="18" charset="0"/>
                              <a:ea typeface="Cambria Math" panose="02040503050406030204" pitchFamily="18" charset="0"/>
                            </a:rPr>
                            <m:t>atom</m:t>
                          </m:r>
                          <m:r>
                            <a:rPr lang="en-GB" noProof="0" smtClean="0">
                              <a:latin typeface="Cambria Math" panose="02040503050406030204" pitchFamily="18" charset="0"/>
                              <a:ea typeface="Cambria Math" panose="02040503050406030204" pitchFamily="18" charset="0"/>
                            </a:rPr>
                            <m:t>−</m:t>
                          </m:r>
                          <m:r>
                            <m:rPr>
                              <m:sty m:val="p"/>
                            </m:rPr>
                            <a:rPr lang="en-GB" noProof="0" smtClean="0">
                              <a:latin typeface="Cambria Math" panose="02040503050406030204" pitchFamily="18" charset="0"/>
                              <a:ea typeface="Cambria Math" panose="02040503050406030204" pitchFamily="18" charset="0"/>
                            </a:rPr>
                            <m:t>disip</m:t>
                          </m:r>
                        </m:sub>
                      </m:sSub>
                    </m:oMath>
                  </m:oMathPara>
                </a14:m>
                <a:endParaRPr lang="en-GB" noProof="0" dirty="0"/>
              </a:p>
            </p:txBody>
          </p:sp>
        </mc:Choice>
        <mc:Fallback xmlns="">
          <p:sp>
            <p:nvSpPr>
              <p:cNvPr id="43" name="TextBox 42">
                <a:extLst>
                  <a:ext uri="{FF2B5EF4-FFF2-40B4-BE49-F238E27FC236}">
                    <a16:creationId xmlns:a16="http://schemas.microsoft.com/office/drawing/2014/main" id="{CBDB5630-592F-2746-6FA3-16A9DA1E7E88}"/>
                  </a:ext>
                </a:extLst>
              </p:cNvPr>
              <p:cNvSpPr txBox="1">
                <a:spLocks noRot="1" noChangeAspect="1" noMove="1" noResize="1" noEditPoints="1" noAdjustHandles="1" noChangeArrowheads="1" noChangeShapeType="1" noTextEdit="1"/>
              </p:cNvSpPr>
              <p:nvPr/>
            </p:nvSpPr>
            <p:spPr>
              <a:xfrm>
                <a:off x="2713933" y="3432288"/>
                <a:ext cx="568195" cy="394019"/>
              </a:xfrm>
              <a:prstGeom prst="rect">
                <a:avLst/>
              </a:prstGeom>
              <a:blipFill>
                <a:blip r:embed="rId6"/>
                <a:stretch>
                  <a:fillRect r="-121505" b="-9231"/>
                </a:stretch>
              </a:blipFill>
            </p:spPr>
            <p:txBody>
              <a:bodyPr/>
              <a:lstStyle/>
              <a:p>
                <a:r>
                  <a:rPr lang="LID4096">
                    <a:noFill/>
                  </a:rPr>
                  <a:t> </a:t>
                </a:r>
              </a:p>
            </p:txBody>
          </p:sp>
        </mc:Fallback>
      </mc:AlternateContent>
      <p:sp>
        <p:nvSpPr>
          <p:cNvPr id="44" name="Rectangle 43">
            <a:extLst>
              <a:ext uri="{FF2B5EF4-FFF2-40B4-BE49-F238E27FC236}">
                <a16:creationId xmlns:a16="http://schemas.microsoft.com/office/drawing/2014/main" id="{D0D4E9F6-FDC4-C84B-85F6-9314A375EBB2}"/>
              </a:ext>
            </a:extLst>
          </p:cNvPr>
          <p:cNvSpPr/>
          <p:nvPr/>
        </p:nvSpPr>
        <p:spPr>
          <a:xfrm>
            <a:off x="4423718" y="523023"/>
            <a:ext cx="4227663" cy="981863"/>
          </a:xfrm>
          <a:prstGeom prst="rect">
            <a:avLst/>
          </a:prstGeom>
          <a:noFill/>
          <a:ln w="127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grpSp>
        <p:nvGrpSpPr>
          <p:cNvPr id="49" name="Group 48">
            <a:extLst>
              <a:ext uri="{FF2B5EF4-FFF2-40B4-BE49-F238E27FC236}">
                <a16:creationId xmlns:a16="http://schemas.microsoft.com/office/drawing/2014/main" id="{6C0F1F6D-1333-FF70-BE7B-E80E6ECE36A5}"/>
              </a:ext>
            </a:extLst>
          </p:cNvPr>
          <p:cNvGrpSpPr>
            <a:grpSpLocks noChangeAspect="1"/>
          </p:cNvGrpSpPr>
          <p:nvPr/>
        </p:nvGrpSpPr>
        <p:grpSpPr>
          <a:xfrm>
            <a:off x="110153" y="1032603"/>
            <a:ext cx="1443385" cy="1498358"/>
            <a:chOff x="1851871" y="1287138"/>
            <a:chExt cx="1378238" cy="1430728"/>
          </a:xfrm>
        </p:grpSpPr>
        <p:grpSp>
          <p:nvGrpSpPr>
            <p:cNvPr id="50" name="Group 49">
              <a:extLst>
                <a:ext uri="{FF2B5EF4-FFF2-40B4-BE49-F238E27FC236}">
                  <a16:creationId xmlns:a16="http://schemas.microsoft.com/office/drawing/2014/main" id="{117AEA1A-198C-962D-EC57-96C1DC8909CC}"/>
                </a:ext>
              </a:extLst>
            </p:cNvPr>
            <p:cNvGrpSpPr/>
            <p:nvPr/>
          </p:nvGrpSpPr>
          <p:grpSpPr>
            <a:xfrm>
              <a:off x="1871922" y="1287138"/>
              <a:ext cx="108640" cy="146399"/>
              <a:chOff x="1844231" y="869163"/>
              <a:chExt cx="108640" cy="146399"/>
            </a:xfrm>
          </p:grpSpPr>
          <p:cxnSp>
            <p:nvCxnSpPr>
              <p:cNvPr id="111" name="Straight Connector 110">
                <a:extLst>
                  <a:ext uri="{FF2B5EF4-FFF2-40B4-BE49-F238E27FC236}">
                    <a16:creationId xmlns:a16="http://schemas.microsoft.com/office/drawing/2014/main" id="{1039CAB0-5A46-79D1-EE85-11DC27C107DC}"/>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9B798359-E0A6-0074-8824-56758053BD79}"/>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02D33698-5D1B-3150-BE90-69BB65DD147E}"/>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51" name="Group 50">
              <a:extLst>
                <a:ext uri="{FF2B5EF4-FFF2-40B4-BE49-F238E27FC236}">
                  <a16:creationId xmlns:a16="http://schemas.microsoft.com/office/drawing/2014/main" id="{8ECB5433-1A9F-77D6-59A4-1A22328B205B}"/>
                </a:ext>
              </a:extLst>
            </p:cNvPr>
            <p:cNvGrpSpPr/>
            <p:nvPr/>
          </p:nvGrpSpPr>
          <p:grpSpPr>
            <a:xfrm>
              <a:off x="1851871" y="1716303"/>
              <a:ext cx="108640" cy="146399"/>
              <a:chOff x="1844231" y="869163"/>
              <a:chExt cx="108640" cy="146399"/>
            </a:xfrm>
          </p:grpSpPr>
          <p:cxnSp>
            <p:nvCxnSpPr>
              <p:cNvPr id="108" name="Straight Connector 107">
                <a:extLst>
                  <a:ext uri="{FF2B5EF4-FFF2-40B4-BE49-F238E27FC236}">
                    <a16:creationId xmlns:a16="http://schemas.microsoft.com/office/drawing/2014/main" id="{18F36589-A691-2DF2-A73F-5E9F7D49A992}"/>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D0BEBAEF-48E9-A973-2E91-8622BD896BAB}"/>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BE8723B3-267E-AADC-15EE-3250E23BDEDA}"/>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52" name="Group 51">
              <a:extLst>
                <a:ext uri="{FF2B5EF4-FFF2-40B4-BE49-F238E27FC236}">
                  <a16:creationId xmlns:a16="http://schemas.microsoft.com/office/drawing/2014/main" id="{6E1FFE96-3716-1003-3AF1-612BEEADFA70}"/>
                </a:ext>
              </a:extLst>
            </p:cNvPr>
            <p:cNvGrpSpPr/>
            <p:nvPr/>
          </p:nvGrpSpPr>
          <p:grpSpPr>
            <a:xfrm>
              <a:off x="1858742" y="2138974"/>
              <a:ext cx="108640" cy="146399"/>
              <a:chOff x="1844231" y="869163"/>
              <a:chExt cx="108640" cy="146399"/>
            </a:xfrm>
          </p:grpSpPr>
          <p:cxnSp>
            <p:nvCxnSpPr>
              <p:cNvPr id="105" name="Straight Connector 104">
                <a:extLst>
                  <a:ext uri="{FF2B5EF4-FFF2-40B4-BE49-F238E27FC236}">
                    <a16:creationId xmlns:a16="http://schemas.microsoft.com/office/drawing/2014/main" id="{EED97DC7-2B1E-2419-01D7-A2E635F34137}"/>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9AD4A2A1-8FBA-7E00-51B2-E60EEAD5952E}"/>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D5274529-43AC-FB4D-20A7-743C050F0814}"/>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53" name="Group 52">
              <a:extLst>
                <a:ext uri="{FF2B5EF4-FFF2-40B4-BE49-F238E27FC236}">
                  <a16:creationId xmlns:a16="http://schemas.microsoft.com/office/drawing/2014/main" id="{7B3100A6-4B7B-5FC2-2AB0-3EE7F2DC6374}"/>
                </a:ext>
              </a:extLst>
            </p:cNvPr>
            <p:cNvGrpSpPr/>
            <p:nvPr/>
          </p:nvGrpSpPr>
          <p:grpSpPr>
            <a:xfrm>
              <a:off x="1858742" y="2571204"/>
              <a:ext cx="108640" cy="146399"/>
              <a:chOff x="1844231" y="869163"/>
              <a:chExt cx="108640" cy="146399"/>
            </a:xfrm>
          </p:grpSpPr>
          <p:cxnSp>
            <p:nvCxnSpPr>
              <p:cNvPr id="102" name="Straight Connector 101">
                <a:extLst>
                  <a:ext uri="{FF2B5EF4-FFF2-40B4-BE49-F238E27FC236}">
                    <a16:creationId xmlns:a16="http://schemas.microsoft.com/office/drawing/2014/main" id="{C7BE447B-D8D4-CB92-3043-D7E595799C31}"/>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A377CECB-28E3-320C-3AF7-C97EFFC6BBCD}"/>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F49D5D9A-A162-049E-6E4B-1DC5660CBA67}"/>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54" name="Group 53">
              <a:extLst>
                <a:ext uri="{FF2B5EF4-FFF2-40B4-BE49-F238E27FC236}">
                  <a16:creationId xmlns:a16="http://schemas.microsoft.com/office/drawing/2014/main" id="{55F6D665-E82E-20FE-1793-E72585752AFA}"/>
                </a:ext>
              </a:extLst>
            </p:cNvPr>
            <p:cNvGrpSpPr/>
            <p:nvPr/>
          </p:nvGrpSpPr>
          <p:grpSpPr>
            <a:xfrm>
              <a:off x="2279675" y="1290378"/>
              <a:ext cx="108640" cy="146399"/>
              <a:chOff x="1844231" y="869163"/>
              <a:chExt cx="108640" cy="146399"/>
            </a:xfrm>
          </p:grpSpPr>
          <p:cxnSp>
            <p:nvCxnSpPr>
              <p:cNvPr id="99" name="Straight Connector 98">
                <a:extLst>
                  <a:ext uri="{FF2B5EF4-FFF2-40B4-BE49-F238E27FC236}">
                    <a16:creationId xmlns:a16="http://schemas.microsoft.com/office/drawing/2014/main" id="{3B04E9EE-CF4D-099A-4049-B265E7012F60}"/>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B4F219D1-5894-E74D-13D9-1F5E18A923FD}"/>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5BF7179C-4BDB-BC62-712F-96B8C40A9411}"/>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55" name="Group 54">
              <a:extLst>
                <a:ext uri="{FF2B5EF4-FFF2-40B4-BE49-F238E27FC236}">
                  <a16:creationId xmlns:a16="http://schemas.microsoft.com/office/drawing/2014/main" id="{AEE83D6F-93A6-09A5-93EE-56118DDA10B4}"/>
                </a:ext>
              </a:extLst>
            </p:cNvPr>
            <p:cNvGrpSpPr/>
            <p:nvPr/>
          </p:nvGrpSpPr>
          <p:grpSpPr>
            <a:xfrm>
              <a:off x="2274432" y="1710028"/>
              <a:ext cx="108640" cy="146399"/>
              <a:chOff x="1844231" y="869163"/>
              <a:chExt cx="108640" cy="146399"/>
            </a:xfrm>
          </p:grpSpPr>
          <p:cxnSp>
            <p:nvCxnSpPr>
              <p:cNvPr id="96" name="Straight Connector 95">
                <a:extLst>
                  <a:ext uri="{FF2B5EF4-FFF2-40B4-BE49-F238E27FC236}">
                    <a16:creationId xmlns:a16="http://schemas.microsoft.com/office/drawing/2014/main" id="{B82DDED3-26DC-B08F-E219-A9F8E4F7D534}"/>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455567F2-A462-112A-8673-70E3328F250D}"/>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F40720B4-14D3-20D8-BDF8-A2B4E155D793}"/>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56" name="Group 55">
              <a:extLst>
                <a:ext uri="{FF2B5EF4-FFF2-40B4-BE49-F238E27FC236}">
                  <a16:creationId xmlns:a16="http://schemas.microsoft.com/office/drawing/2014/main" id="{5C3EC12C-9447-D2FC-E957-D905356749AC}"/>
                </a:ext>
              </a:extLst>
            </p:cNvPr>
            <p:cNvGrpSpPr/>
            <p:nvPr/>
          </p:nvGrpSpPr>
          <p:grpSpPr>
            <a:xfrm>
              <a:off x="2272598" y="2132570"/>
              <a:ext cx="108640" cy="146399"/>
              <a:chOff x="1844231" y="869163"/>
              <a:chExt cx="108640" cy="146399"/>
            </a:xfrm>
          </p:grpSpPr>
          <p:cxnSp>
            <p:nvCxnSpPr>
              <p:cNvPr id="93" name="Straight Connector 92">
                <a:extLst>
                  <a:ext uri="{FF2B5EF4-FFF2-40B4-BE49-F238E27FC236}">
                    <a16:creationId xmlns:a16="http://schemas.microsoft.com/office/drawing/2014/main" id="{E7505AE1-31B4-25BB-2732-9AF1D28F26EF}"/>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28852546-D299-91C4-34CE-FDB06C5975CF}"/>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93BAD7E3-6C6E-C2E8-4084-8298CC7C4956}"/>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57" name="Group 56">
              <a:extLst>
                <a:ext uri="{FF2B5EF4-FFF2-40B4-BE49-F238E27FC236}">
                  <a16:creationId xmlns:a16="http://schemas.microsoft.com/office/drawing/2014/main" id="{5099FE11-62DE-0BD7-7BF1-870CF12B1515}"/>
                </a:ext>
              </a:extLst>
            </p:cNvPr>
            <p:cNvGrpSpPr/>
            <p:nvPr/>
          </p:nvGrpSpPr>
          <p:grpSpPr>
            <a:xfrm>
              <a:off x="2279055" y="2571467"/>
              <a:ext cx="108640" cy="146399"/>
              <a:chOff x="1844231" y="869163"/>
              <a:chExt cx="108640" cy="146399"/>
            </a:xfrm>
          </p:grpSpPr>
          <p:cxnSp>
            <p:nvCxnSpPr>
              <p:cNvPr id="90" name="Straight Connector 89">
                <a:extLst>
                  <a:ext uri="{FF2B5EF4-FFF2-40B4-BE49-F238E27FC236}">
                    <a16:creationId xmlns:a16="http://schemas.microsoft.com/office/drawing/2014/main" id="{2740BA46-907C-B5F7-597D-C19E774EA1A1}"/>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A7C41336-65DC-2E1B-BD6C-9AB53834F393}"/>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E4AC7F17-C85C-A149-1B68-ACEB9861B406}"/>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58" name="Group 57">
              <a:extLst>
                <a:ext uri="{FF2B5EF4-FFF2-40B4-BE49-F238E27FC236}">
                  <a16:creationId xmlns:a16="http://schemas.microsoft.com/office/drawing/2014/main" id="{8368ADA4-8813-E5BD-0E03-91B9CDF76CEE}"/>
                </a:ext>
              </a:extLst>
            </p:cNvPr>
            <p:cNvGrpSpPr/>
            <p:nvPr/>
          </p:nvGrpSpPr>
          <p:grpSpPr>
            <a:xfrm>
              <a:off x="2713716" y="1287138"/>
              <a:ext cx="108640" cy="146399"/>
              <a:chOff x="1844231" y="869163"/>
              <a:chExt cx="108640" cy="146399"/>
            </a:xfrm>
          </p:grpSpPr>
          <p:cxnSp>
            <p:nvCxnSpPr>
              <p:cNvPr id="87" name="Straight Connector 86">
                <a:extLst>
                  <a:ext uri="{FF2B5EF4-FFF2-40B4-BE49-F238E27FC236}">
                    <a16:creationId xmlns:a16="http://schemas.microsoft.com/office/drawing/2014/main" id="{B3336F86-0F6D-627B-6B98-DC54E01089CE}"/>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2408EC95-189D-0B51-4A39-82194B4164E8}"/>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021463D5-1417-59A1-3C96-6B16B4533551}"/>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59" name="Group 58">
              <a:extLst>
                <a:ext uri="{FF2B5EF4-FFF2-40B4-BE49-F238E27FC236}">
                  <a16:creationId xmlns:a16="http://schemas.microsoft.com/office/drawing/2014/main" id="{C8AE5EB5-D582-CF85-67A5-8992D4C5E989}"/>
                </a:ext>
              </a:extLst>
            </p:cNvPr>
            <p:cNvGrpSpPr/>
            <p:nvPr/>
          </p:nvGrpSpPr>
          <p:grpSpPr>
            <a:xfrm>
              <a:off x="2693665" y="1716303"/>
              <a:ext cx="108640" cy="146399"/>
              <a:chOff x="1844231" y="869163"/>
              <a:chExt cx="108640" cy="146399"/>
            </a:xfrm>
          </p:grpSpPr>
          <p:cxnSp>
            <p:nvCxnSpPr>
              <p:cNvPr id="84" name="Straight Connector 83">
                <a:extLst>
                  <a:ext uri="{FF2B5EF4-FFF2-40B4-BE49-F238E27FC236}">
                    <a16:creationId xmlns:a16="http://schemas.microsoft.com/office/drawing/2014/main" id="{0ADDD8A0-39C0-AE6B-4DF9-D940D02DCEC1}"/>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9935FF48-69CE-A2CD-4569-A314E6F88298}"/>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661E6D24-2AAF-F0B3-BC6F-FFECA07AD383}"/>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60" name="Group 59">
              <a:extLst>
                <a:ext uri="{FF2B5EF4-FFF2-40B4-BE49-F238E27FC236}">
                  <a16:creationId xmlns:a16="http://schemas.microsoft.com/office/drawing/2014/main" id="{A5EAD5F2-1038-EFA6-C685-DD6DDA9B4FD9}"/>
                </a:ext>
              </a:extLst>
            </p:cNvPr>
            <p:cNvGrpSpPr/>
            <p:nvPr/>
          </p:nvGrpSpPr>
          <p:grpSpPr>
            <a:xfrm>
              <a:off x="2700536" y="2138974"/>
              <a:ext cx="108640" cy="146399"/>
              <a:chOff x="1844231" y="869163"/>
              <a:chExt cx="108640" cy="146399"/>
            </a:xfrm>
          </p:grpSpPr>
          <p:cxnSp>
            <p:nvCxnSpPr>
              <p:cNvPr id="81" name="Straight Connector 80">
                <a:extLst>
                  <a:ext uri="{FF2B5EF4-FFF2-40B4-BE49-F238E27FC236}">
                    <a16:creationId xmlns:a16="http://schemas.microsoft.com/office/drawing/2014/main" id="{A7178823-01A4-FDB0-2B19-F93D330BEBC7}"/>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CC3E27C9-6EBA-8933-809A-808342366614}"/>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675DF87E-1A8B-6D71-5634-ECADC2C49C30}"/>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61" name="Group 60">
              <a:extLst>
                <a:ext uri="{FF2B5EF4-FFF2-40B4-BE49-F238E27FC236}">
                  <a16:creationId xmlns:a16="http://schemas.microsoft.com/office/drawing/2014/main" id="{54809636-59C8-C122-6C29-C8E17AFAE3D7}"/>
                </a:ext>
              </a:extLst>
            </p:cNvPr>
            <p:cNvGrpSpPr/>
            <p:nvPr/>
          </p:nvGrpSpPr>
          <p:grpSpPr>
            <a:xfrm>
              <a:off x="2700536" y="2571204"/>
              <a:ext cx="108640" cy="146399"/>
              <a:chOff x="1844231" y="869163"/>
              <a:chExt cx="108640" cy="146399"/>
            </a:xfrm>
          </p:grpSpPr>
          <p:cxnSp>
            <p:nvCxnSpPr>
              <p:cNvPr id="78" name="Straight Connector 77">
                <a:extLst>
                  <a:ext uri="{FF2B5EF4-FFF2-40B4-BE49-F238E27FC236}">
                    <a16:creationId xmlns:a16="http://schemas.microsoft.com/office/drawing/2014/main" id="{E8A45A5F-3C5A-90CB-E7A7-013DAB682A12}"/>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9B8F4435-F37C-3ED5-1D52-748A50143C7F}"/>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BCF64FAF-D29E-96B9-44C4-2B17AE947BBA}"/>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62" name="Group 61">
              <a:extLst>
                <a:ext uri="{FF2B5EF4-FFF2-40B4-BE49-F238E27FC236}">
                  <a16:creationId xmlns:a16="http://schemas.microsoft.com/office/drawing/2014/main" id="{226D7FCF-8063-342A-7F96-28B30565593F}"/>
                </a:ext>
              </a:extLst>
            </p:cNvPr>
            <p:cNvGrpSpPr/>
            <p:nvPr/>
          </p:nvGrpSpPr>
          <p:grpSpPr>
            <a:xfrm>
              <a:off x="3121469" y="1290378"/>
              <a:ext cx="108640" cy="146399"/>
              <a:chOff x="1844231" y="869163"/>
              <a:chExt cx="108640" cy="146399"/>
            </a:xfrm>
          </p:grpSpPr>
          <p:cxnSp>
            <p:nvCxnSpPr>
              <p:cNvPr id="75" name="Straight Connector 74">
                <a:extLst>
                  <a:ext uri="{FF2B5EF4-FFF2-40B4-BE49-F238E27FC236}">
                    <a16:creationId xmlns:a16="http://schemas.microsoft.com/office/drawing/2014/main" id="{703D0705-F71B-BCDF-2499-B546EA506C9A}"/>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E722A3F1-91F6-3888-FB1E-452D849A49A2}"/>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7639DA85-B44B-B6FE-8DCA-16FA6DB23367}"/>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63" name="Group 62">
              <a:extLst>
                <a:ext uri="{FF2B5EF4-FFF2-40B4-BE49-F238E27FC236}">
                  <a16:creationId xmlns:a16="http://schemas.microsoft.com/office/drawing/2014/main" id="{1AC60291-F586-F417-9132-70EA7A69286A}"/>
                </a:ext>
              </a:extLst>
            </p:cNvPr>
            <p:cNvGrpSpPr/>
            <p:nvPr/>
          </p:nvGrpSpPr>
          <p:grpSpPr>
            <a:xfrm>
              <a:off x="3116226" y="1710028"/>
              <a:ext cx="108640" cy="146399"/>
              <a:chOff x="1844231" y="869163"/>
              <a:chExt cx="108640" cy="146399"/>
            </a:xfrm>
          </p:grpSpPr>
          <p:cxnSp>
            <p:nvCxnSpPr>
              <p:cNvPr id="72" name="Straight Connector 71">
                <a:extLst>
                  <a:ext uri="{FF2B5EF4-FFF2-40B4-BE49-F238E27FC236}">
                    <a16:creationId xmlns:a16="http://schemas.microsoft.com/office/drawing/2014/main" id="{96B3D169-A961-ED0E-3B33-0115727AB413}"/>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B1C57F15-725E-E510-02D9-90FAFDC8030D}"/>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52E929C8-BBF7-C17D-D045-D99E7ADA9703}"/>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64" name="Group 63">
              <a:extLst>
                <a:ext uri="{FF2B5EF4-FFF2-40B4-BE49-F238E27FC236}">
                  <a16:creationId xmlns:a16="http://schemas.microsoft.com/office/drawing/2014/main" id="{02E64BAB-041E-B878-B4A7-DB596FDDECF1}"/>
                </a:ext>
              </a:extLst>
            </p:cNvPr>
            <p:cNvGrpSpPr/>
            <p:nvPr/>
          </p:nvGrpSpPr>
          <p:grpSpPr>
            <a:xfrm>
              <a:off x="3114392" y="2132570"/>
              <a:ext cx="108640" cy="146399"/>
              <a:chOff x="1844231" y="869163"/>
              <a:chExt cx="108640" cy="146399"/>
            </a:xfrm>
          </p:grpSpPr>
          <p:cxnSp>
            <p:nvCxnSpPr>
              <p:cNvPr id="69" name="Straight Connector 68">
                <a:extLst>
                  <a:ext uri="{FF2B5EF4-FFF2-40B4-BE49-F238E27FC236}">
                    <a16:creationId xmlns:a16="http://schemas.microsoft.com/office/drawing/2014/main" id="{497FF605-DB22-2029-6438-B890EE1C5BCC}"/>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E701DC39-2025-F5CD-5177-4CA63A9D24FC}"/>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AC00CBEC-D7AF-08C0-543F-F5E39C9E53EE}"/>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65" name="Group 64">
              <a:extLst>
                <a:ext uri="{FF2B5EF4-FFF2-40B4-BE49-F238E27FC236}">
                  <a16:creationId xmlns:a16="http://schemas.microsoft.com/office/drawing/2014/main" id="{37C15749-1A87-8465-C5F3-D5379D5F32EC}"/>
                </a:ext>
              </a:extLst>
            </p:cNvPr>
            <p:cNvGrpSpPr/>
            <p:nvPr/>
          </p:nvGrpSpPr>
          <p:grpSpPr>
            <a:xfrm>
              <a:off x="3120849" y="2571467"/>
              <a:ext cx="108640" cy="146399"/>
              <a:chOff x="1844231" y="869163"/>
              <a:chExt cx="108640" cy="146399"/>
            </a:xfrm>
          </p:grpSpPr>
          <p:cxnSp>
            <p:nvCxnSpPr>
              <p:cNvPr id="66" name="Straight Connector 65">
                <a:extLst>
                  <a:ext uri="{FF2B5EF4-FFF2-40B4-BE49-F238E27FC236}">
                    <a16:creationId xmlns:a16="http://schemas.microsoft.com/office/drawing/2014/main" id="{D6B1631C-86C3-2964-B090-B34583669E0B}"/>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7A50B4F2-6F83-17E5-95C4-E26A3C59C360}"/>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AF498382-5E3B-36CB-B315-E55966B114C9}"/>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mc:AlternateContent xmlns:mc="http://schemas.openxmlformats.org/markup-compatibility/2006" xmlns:a14="http://schemas.microsoft.com/office/drawing/2010/main">
        <mc:Choice Requires="a14">
          <p:sp>
            <p:nvSpPr>
              <p:cNvPr id="119" name="TextBox 118">
                <a:extLst>
                  <a:ext uri="{FF2B5EF4-FFF2-40B4-BE49-F238E27FC236}">
                    <a16:creationId xmlns:a16="http://schemas.microsoft.com/office/drawing/2014/main" id="{B38CD31D-B374-B6EC-21CB-40340A55509F}"/>
                  </a:ext>
                </a:extLst>
              </p:cNvPr>
              <p:cNvSpPr txBox="1"/>
              <p:nvPr/>
            </p:nvSpPr>
            <p:spPr>
              <a:xfrm>
                <a:off x="1514741" y="4241035"/>
                <a:ext cx="50959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0"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𝑃</m:t>
                          </m:r>
                        </m:e>
                        <m:sub>
                          <m:r>
                            <m:rPr>
                              <m:sty m:val="p"/>
                            </m:rPr>
                            <a:rPr lang="en-GB" b="0" i="0" noProof="0" smtClean="0">
                              <a:latin typeface="Cambria Math" panose="02040503050406030204" pitchFamily="18" charset="0"/>
                              <a:ea typeface="Cambria Math" panose="02040503050406030204" pitchFamily="18" charset="0"/>
                            </a:rPr>
                            <m:t>MU</m:t>
                          </m:r>
                        </m:sub>
                      </m:sSub>
                    </m:oMath>
                  </m:oMathPara>
                </a14:m>
                <a:endParaRPr lang="en-GB" noProof="0" dirty="0"/>
              </a:p>
            </p:txBody>
          </p:sp>
        </mc:Choice>
        <mc:Fallback xmlns="">
          <p:sp>
            <p:nvSpPr>
              <p:cNvPr id="119" name="TextBox 118">
                <a:extLst>
                  <a:ext uri="{FF2B5EF4-FFF2-40B4-BE49-F238E27FC236}">
                    <a16:creationId xmlns:a16="http://schemas.microsoft.com/office/drawing/2014/main" id="{B38CD31D-B374-B6EC-21CB-40340A55509F}"/>
                  </a:ext>
                </a:extLst>
              </p:cNvPr>
              <p:cNvSpPr txBox="1">
                <a:spLocks noRot="1" noChangeAspect="1" noMove="1" noResize="1" noEditPoints="1" noAdjustHandles="1" noChangeArrowheads="1" noChangeShapeType="1" noTextEdit="1"/>
              </p:cNvSpPr>
              <p:nvPr/>
            </p:nvSpPr>
            <p:spPr>
              <a:xfrm>
                <a:off x="1514741" y="4241035"/>
                <a:ext cx="509598" cy="369332"/>
              </a:xfrm>
              <a:prstGeom prst="rect">
                <a:avLst/>
              </a:prstGeom>
              <a:blipFill>
                <a:blip r:embed="rId7"/>
                <a:stretch>
                  <a:fillRect r="-5952" b="-1667"/>
                </a:stretch>
              </a:blipFill>
            </p:spPr>
            <p:txBody>
              <a:bodyPr/>
              <a:lstStyle/>
              <a:p>
                <a:r>
                  <a:rPr lang="LID4096">
                    <a:noFill/>
                  </a:rPr>
                  <a:t> </a:t>
                </a:r>
              </a:p>
            </p:txBody>
          </p:sp>
        </mc:Fallback>
      </mc:AlternateContent>
      <p:cxnSp>
        <p:nvCxnSpPr>
          <p:cNvPr id="121" name="Straight Arrow Connector 120">
            <a:extLst>
              <a:ext uri="{FF2B5EF4-FFF2-40B4-BE49-F238E27FC236}">
                <a16:creationId xmlns:a16="http://schemas.microsoft.com/office/drawing/2014/main" id="{CF57E8C1-0509-1551-94F3-386CD34764DB}"/>
              </a:ext>
            </a:extLst>
          </p:cNvPr>
          <p:cNvCxnSpPr/>
          <p:nvPr/>
        </p:nvCxnSpPr>
        <p:spPr>
          <a:xfrm flipV="1">
            <a:off x="1613956" y="4218246"/>
            <a:ext cx="706417" cy="889974"/>
          </a:xfrm>
          <a:prstGeom prst="straightConnector1">
            <a:avLst/>
          </a:prstGeom>
          <a:ln>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3" name="TextBox 122">
                <a:extLst>
                  <a:ext uri="{FF2B5EF4-FFF2-40B4-BE49-F238E27FC236}">
                    <a16:creationId xmlns:a16="http://schemas.microsoft.com/office/drawing/2014/main" id="{A9C37A72-CCF0-AFCB-187F-BB6DD2438C2E}"/>
                  </a:ext>
                </a:extLst>
              </p:cNvPr>
              <p:cNvSpPr txBox="1"/>
              <p:nvPr/>
            </p:nvSpPr>
            <p:spPr>
              <a:xfrm>
                <a:off x="66107" y="3206778"/>
                <a:ext cx="250162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ctrlPr>
                            <a:rPr lang="en-GB" i="1" noProof="0" smtClean="0">
                              <a:latin typeface="Cambria Math" panose="02040503050406030204" pitchFamily="18" charset="0"/>
                              <a:ea typeface="Cambria Math" panose="02040503050406030204" pitchFamily="18" charset="0"/>
                            </a:rPr>
                          </m:ctrlPr>
                        </m:dPr>
                        <m:e>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𝑃</m:t>
                              </m:r>
                            </m:e>
                            <m:sub>
                              <m:r>
                                <m:rPr>
                                  <m:sty m:val="p"/>
                                </m:rPr>
                                <a:rPr lang="en-GB" noProof="0" smtClean="0">
                                  <a:latin typeface="Cambria Math" panose="02040503050406030204" pitchFamily="18" charset="0"/>
                                  <a:ea typeface="Cambria Math" panose="02040503050406030204" pitchFamily="18" charset="0"/>
                                </a:rPr>
                                <m:t>FPGA</m:t>
                              </m:r>
                            </m:sub>
                          </m:sSub>
                          <m:r>
                            <a:rPr lang="en-GB"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𝑃</m:t>
                              </m:r>
                            </m:e>
                            <m:sub>
                              <m:r>
                                <m:rPr>
                                  <m:sty m:val="p"/>
                                </m:rPr>
                                <a:rPr lang="en-GB" noProof="0" smtClean="0">
                                  <a:latin typeface="Cambria Math" panose="02040503050406030204" pitchFamily="18" charset="0"/>
                                  <a:ea typeface="Cambria Math" panose="02040503050406030204" pitchFamily="18" charset="0"/>
                                </a:rPr>
                                <m:t>drive</m:t>
                              </m:r>
                              <m:r>
                                <a:rPr lang="en-GB" noProof="0" smtClean="0">
                                  <a:latin typeface="Cambria Math" panose="02040503050406030204" pitchFamily="18" charset="0"/>
                                  <a:ea typeface="Cambria Math" panose="02040503050406030204" pitchFamily="18" charset="0"/>
                                </a:rPr>
                                <m:t>−</m:t>
                              </m:r>
                              <m:r>
                                <m:rPr>
                                  <m:sty m:val="p"/>
                                </m:rPr>
                                <a:rPr lang="en-GB" noProof="0" smtClean="0">
                                  <a:latin typeface="Cambria Math" panose="02040503050406030204" pitchFamily="18" charset="0"/>
                                  <a:ea typeface="Cambria Math" panose="02040503050406030204" pitchFamily="18" charset="0"/>
                                </a:rPr>
                                <m:t>circuit</m:t>
                              </m:r>
                            </m:sub>
                          </m:sSub>
                        </m:e>
                      </m:d>
                    </m:oMath>
                  </m:oMathPara>
                </a14:m>
                <a:endParaRPr lang="en-GB" noProof="0" dirty="0"/>
              </a:p>
            </p:txBody>
          </p:sp>
        </mc:Choice>
        <mc:Fallback xmlns="">
          <p:sp>
            <p:nvSpPr>
              <p:cNvPr id="123" name="TextBox 122">
                <a:extLst>
                  <a:ext uri="{FF2B5EF4-FFF2-40B4-BE49-F238E27FC236}">
                    <a16:creationId xmlns:a16="http://schemas.microsoft.com/office/drawing/2014/main" id="{A9C37A72-CCF0-AFCB-187F-BB6DD2438C2E}"/>
                  </a:ext>
                </a:extLst>
              </p:cNvPr>
              <p:cNvSpPr txBox="1">
                <a:spLocks noRot="1" noChangeAspect="1" noMove="1" noResize="1" noEditPoints="1" noAdjustHandles="1" noChangeArrowheads="1" noChangeShapeType="1" noTextEdit="1"/>
              </p:cNvSpPr>
              <p:nvPr/>
            </p:nvSpPr>
            <p:spPr>
              <a:xfrm>
                <a:off x="66107" y="3206778"/>
                <a:ext cx="2501628" cy="369332"/>
              </a:xfrm>
              <a:prstGeom prst="rect">
                <a:avLst/>
              </a:prstGeom>
              <a:blipFill>
                <a:blip r:embed="rId8"/>
                <a:stretch>
                  <a:fillRect b="-1639"/>
                </a:stretch>
              </a:blipFill>
            </p:spPr>
            <p:txBody>
              <a:bodyPr/>
              <a:lstStyle/>
              <a:p>
                <a:r>
                  <a:rPr lang="LID4096">
                    <a:noFill/>
                  </a:rPr>
                  <a:t> </a:t>
                </a:r>
              </a:p>
            </p:txBody>
          </p:sp>
        </mc:Fallback>
      </mc:AlternateContent>
      <p:pic>
        <p:nvPicPr>
          <p:cNvPr id="128" name="Graphic 127" descr="Processor outline">
            <a:extLst>
              <a:ext uri="{FF2B5EF4-FFF2-40B4-BE49-F238E27FC236}">
                <a16:creationId xmlns:a16="http://schemas.microsoft.com/office/drawing/2014/main" id="{8577F46A-5980-6EBA-AEFA-A03B90D7779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166323" y="2611425"/>
            <a:ext cx="672227" cy="672227"/>
          </a:xfrm>
          <a:prstGeom prst="rect">
            <a:avLst/>
          </a:prstGeom>
        </p:spPr>
      </p:pic>
      <p:sp>
        <p:nvSpPr>
          <p:cNvPr id="12" name="TextBox 33">
            <a:extLst>
              <a:ext uri="{FF2B5EF4-FFF2-40B4-BE49-F238E27FC236}">
                <a16:creationId xmlns:a16="http://schemas.microsoft.com/office/drawing/2014/main" id="{B4F660A9-047F-990E-022A-485C89647656}"/>
              </a:ext>
            </a:extLst>
          </p:cNvPr>
          <p:cNvSpPr/>
          <p:nvPr/>
        </p:nvSpPr>
        <p:spPr>
          <a:xfrm>
            <a:off x="0" y="1257"/>
            <a:ext cx="4257007" cy="521766"/>
          </a:xfrm>
          <a:prstGeom prst="rect">
            <a:avLst/>
          </a:prstGeom>
          <a:solidFill>
            <a:schemeClr val="accent2">
              <a:lumMod val="60000"/>
              <a:lumOff val="40000"/>
              <a:alpha val="22000"/>
            </a:schemeClr>
          </a:solid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buNone/>
            </a:pPr>
            <a:r>
              <a:rPr lang="en-GB" sz="2800" b="0" strike="noStrike" spc="-1" noProof="0" dirty="0">
                <a:solidFill>
                  <a:srgbClr val="000000"/>
                </a:solidFill>
                <a:latin typeface="Calibri"/>
              </a:rPr>
              <a:t>Energy-consumption model</a:t>
            </a:r>
            <a:endParaRPr lang="en-GB" sz="2800" b="0" strike="noStrike" spc="-1" noProof="0" dirty="0">
              <a:latin typeface="Arial"/>
            </a:endParaRP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90100D23-8F0B-825A-B182-6AF97EF84045}"/>
                  </a:ext>
                </a:extLst>
              </p:cNvPr>
              <p:cNvSpPr txBox="1"/>
              <p:nvPr/>
            </p:nvSpPr>
            <p:spPr>
              <a:xfrm>
                <a:off x="3061816" y="675569"/>
                <a:ext cx="97328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rPr>
                        <m:t>(</m:t>
                      </m:r>
                      <m:r>
                        <a:rPr lang="en-GB" b="0" i="1" noProof="0" smtClean="0">
                          <a:latin typeface="Cambria Math" panose="02040503050406030204" pitchFamily="18" charset="0"/>
                        </a:rPr>
                        <m:t>𝐿</m:t>
                      </m:r>
                      <m:r>
                        <a:rPr lang="en-GB" b="0" i="1" noProof="0" smtClean="0">
                          <a:latin typeface="Cambria Math" panose="02040503050406030204" pitchFamily="18" charset="0"/>
                        </a:rPr>
                        <m:t>+1)</m:t>
                      </m:r>
                    </m:oMath>
                  </m:oMathPara>
                </a14:m>
                <a:endParaRPr lang="en-GB" noProof="0" dirty="0"/>
              </a:p>
            </p:txBody>
          </p:sp>
        </mc:Choice>
        <mc:Fallback xmlns="">
          <p:sp>
            <p:nvSpPr>
              <p:cNvPr id="33" name="TextBox 32">
                <a:extLst>
                  <a:ext uri="{FF2B5EF4-FFF2-40B4-BE49-F238E27FC236}">
                    <a16:creationId xmlns:a16="http://schemas.microsoft.com/office/drawing/2014/main" id="{90100D23-8F0B-825A-B182-6AF97EF84045}"/>
                  </a:ext>
                </a:extLst>
              </p:cNvPr>
              <p:cNvSpPr txBox="1">
                <a:spLocks noRot="1" noChangeAspect="1" noMove="1" noResize="1" noEditPoints="1" noAdjustHandles="1" noChangeArrowheads="1" noChangeShapeType="1" noTextEdit="1"/>
              </p:cNvSpPr>
              <p:nvPr/>
            </p:nvSpPr>
            <p:spPr>
              <a:xfrm>
                <a:off x="3061816" y="675569"/>
                <a:ext cx="973280" cy="369332"/>
              </a:xfrm>
              <a:prstGeom prst="rect">
                <a:avLst/>
              </a:prstGeom>
              <a:blipFill>
                <a:blip r:embed="rId11"/>
                <a:stretch>
                  <a:fillRect b="-15000"/>
                </a:stretch>
              </a:blipFill>
            </p:spPr>
            <p:txBody>
              <a:bodyPr/>
              <a:lstStyle/>
              <a:p>
                <a:r>
                  <a:rPr lang="LID4096">
                    <a:noFill/>
                  </a:rPr>
                  <a:t> </a:t>
                </a:r>
              </a:p>
            </p:txBody>
          </p:sp>
        </mc:Fallback>
      </mc:AlternateContent>
      <p:cxnSp>
        <p:nvCxnSpPr>
          <p:cNvPr id="34" name="Straight Arrow Connector 33">
            <a:extLst>
              <a:ext uri="{FF2B5EF4-FFF2-40B4-BE49-F238E27FC236}">
                <a16:creationId xmlns:a16="http://schemas.microsoft.com/office/drawing/2014/main" id="{153FC715-4635-0E17-2664-591893143CFF}"/>
              </a:ext>
            </a:extLst>
          </p:cNvPr>
          <p:cNvCxnSpPr>
            <a:cxnSpLocks/>
          </p:cNvCxnSpPr>
          <p:nvPr/>
        </p:nvCxnSpPr>
        <p:spPr>
          <a:xfrm>
            <a:off x="3232174" y="1061819"/>
            <a:ext cx="478518" cy="37509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4050F38D-A1A4-2746-63E0-D9A209102E33}"/>
                  </a:ext>
                </a:extLst>
              </p:cNvPr>
              <p:cNvSpPr txBox="1"/>
              <p:nvPr/>
            </p:nvSpPr>
            <p:spPr>
              <a:xfrm>
                <a:off x="3037638" y="3139268"/>
                <a:ext cx="54585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i="1" noProof="0" smtClean="0">
                              <a:latin typeface="Cambria Math" panose="02040503050406030204" pitchFamily="18" charset="0"/>
                            </a:rPr>
                          </m:ctrlPr>
                        </m:sSubPr>
                        <m:e>
                          <m:r>
                            <a:rPr lang="en-GB" b="0" i="1" noProof="0" smtClean="0">
                              <a:latin typeface="Cambria Math" panose="02040503050406030204" pitchFamily="18" charset="0"/>
                            </a:rPr>
                            <m:t>𝑀</m:t>
                          </m:r>
                        </m:e>
                        <m:sub>
                          <m:r>
                            <a:rPr lang="en-GB" b="0" i="1" noProof="0" smtClean="0">
                              <a:latin typeface="Cambria Math" panose="02040503050406030204" pitchFamily="18" charset="0"/>
                            </a:rPr>
                            <m:t>𝑥</m:t>
                          </m:r>
                        </m:sub>
                      </m:sSub>
                    </m:oMath>
                  </m:oMathPara>
                </a14:m>
                <a:endParaRPr lang="en-GB" noProof="0" dirty="0"/>
              </a:p>
            </p:txBody>
          </p:sp>
        </mc:Choice>
        <mc:Fallback xmlns="">
          <p:sp>
            <p:nvSpPr>
              <p:cNvPr id="35" name="TextBox 34">
                <a:extLst>
                  <a:ext uri="{FF2B5EF4-FFF2-40B4-BE49-F238E27FC236}">
                    <a16:creationId xmlns:a16="http://schemas.microsoft.com/office/drawing/2014/main" id="{4050F38D-A1A4-2746-63E0-D9A209102E33}"/>
                  </a:ext>
                </a:extLst>
              </p:cNvPr>
              <p:cNvSpPr txBox="1">
                <a:spLocks noRot="1" noChangeAspect="1" noMove="1" noResize="1" noEditPoints="1" noAdjustHandles="1" noChangeArrowheads="1" noChangeShapeType="1" noTextEdit="1"/>
              </p:cNvSpPr>
              <p:nvPr/>
            </p:nvSpPr>
            <p:spPr>
              <a:xfrm>
                <a:off x="3037638" y="3139268"/>
                <a:ext cx="545855" cy="369332"/>
              </a:xfrm>
              <a:prstGeom prst="rect">
                <a:avLst/>
              </a:prstGeom>
              <a:blipFill>
                <a:blip r:embed="rId12"/>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2CC2FF90-0C6C-8D35-E600-BE83D7DA3EB0}"/>
                  </a:ext>
                </a:extLst>
              </p:cNvPr>
              <p:cNvSpPr txBox="1"/>
              <p:nvPr/>
            </p:nvSpPr>
            <p:spPr>
              <a:xfrm>
                <a:off x="3503624" y="1675573"/>
                <a:ext cx="553485" cy="39126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i="1" noProof="0" smtClean="0">
                              <a:latin typeface="Cambria Math" panose="02040503050406030204" pitchFamily="18" charset="0"/>
                            </a:rPr>
                          </m:ctrlPr>
                        </m:sSubPr>
                        <m:e>
                          <m:r>
                            <a:rPr lang="en-GB" b="0" i="1" noProof="0" smtClean="0">
                              <a:latin typeface="Cambria Math" panose="02040503050406030204" pitchFamily="18" charset="0"/>
                            </a:rPr>
                            <m:t>𝑀</m:t>
                          </m:r>
                        </m:e>
                        <m:sub>
                          <m:r>
                            <a:rPr lang="en-GB" b="0" i="1" noProof="0" smtClean="0">
                              <a:latin typeface="Cambria Math" panose="02040503050406030204" pitchFamily="18" charset="0"/>
                            </a:rPr>
                            <m:t>𝑦</m:t>
                          </m:r>
                        </m:sub>
                      </m:sSub>
                    </m:oMath>
                  </m:oMathPara>
                </a14:m>
                <a:endParaRPr lang="en-GB" noProof="0" dirty="0"/>
              </a:p>
            </p:txBody>
          </p:sp>
        </mc:Choice>
        <mc:Fallback xmlns="">
          <p:sp>
            <p:nvSpPr>
              <p:cNvPr id="36" name="TextBox 35">
                <a:extLst>
                  <a:ext uri="{FF2B5EF4-FFF2-40B4-BE49-F238E27FC236}">
                    <a16:creationId xmlns:a16="http://schemas.microsoft.com/office/drawing/2014/main" id="{2CC2FF90-0C6C-8D35-E600-BE83D7DA3EB0}"/>
                  </a:ext>
                </a:extLst>
              </p:cNvPr>
              <p:cNvSpPr txBox="1">
                <a:spLocks noRot="1" noChangeAspect="1" noMove="1" noResize="1" noEditPoints="1" noAdjustHandles="1" noChangeArrowheads="1" noChangeShapeType="1" noTextEdit="1"/>
              </p:cNvSpPr>
              <p:nvPr/>
            </p:nvSpPr>
            <p:spPr>
              <a:xfrm>
                <a:off x="3503624" y="1675573"/>
                <a:ext cx="553485" cy="391261"/>
              </a:xfrm>
              <a:prstGeom prst="rect">
                <a:avLst/>
              </a:prstGeom>
              <a:blipFill>
                <a:blip r:embed="rId13"/>
                <a:stretch>
                  <a:fillRect b="-3125"/>
                </a:stretch>
              </a:blipFill>
            </p:spPr>
            <p:txBody>
              <a:bodyPr/>
              <a:lstStyle/>
              <a:p>
                <a:r>
                  <a:rPr lang="LID4096">
                    <a:noFill/>
                  </a:rPr>
                  <a:t> </a:t>
                </a:r>
              </a:p>
            </p:txBody>
          </p:sp>
        </mc:Fallback>
      </mc:AlternateContent>
      <p:sp>
        <p:nvSpPr>
          <p:cNvPr id="38" name="Right Brace 37">
            <a:extLst>
              <a:ext uri="{FF2B5EF4-FFF2-40B4-BE49-F238E27FC236}">
                <a16:creationId xmlns:a16="http://schemas.microsoft.com/office/drawing/2014/main" id="{8CEF1626-941F-53FD-6D0A-0E03FD3563E1}"/>
              </a:ext>
            </a:extLst>
          </p:cNvPr>
          <p:cNvSpPr/>
          <p:nvPr/>
        </p:nvSpPr>
        <p:spPr>
          <a:xfrm rot="5400000">
            <a:off x="2549228" y="2433544"/>
            <a:ext cx="165258" cy="1385244"/>
          </a:xfrm>
          <a:prstGeom prst="rightBrace">
            <a:avLst>
              <a:gd name="adj1" fmla="val 77396"/>
              <a:gd name="adj2" fmla="val 324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122" name="TextBox 121">
                <a:extLst>
                  <a:ext uri="{FF2B5EF4-FFF2-40B4-BE49-F238E27FC236}">
                    <a16:creationId xmlns:a16="http://schemas.microsoft.com/office/drawing/2014/main" id="{2958E975-E4A1-674F-13C3-E358B4976976}"/>
                  </a:ext>
                </a:extLst>
              </p:cNvPr>
              <p:cNvSpPr txBox="1"/>
              <p:nvPr/>
            </p:nvSpPr>
            <p:spPr>
              <a:xfrm>
                <a:off x="4217028" y="3674105"/>
                <a:ext cx="2788146" cy="413768"/>
              </a:xfrm>
              <a:prstGeom prst="rect">
                <a:avLst/>
              </a:prstGeom>
              <a:noFill/>
            </p:spPr>
            <p:txBody>
              <a:bodyPr wrap="square">
                <a:spAutoFit/>
              </a:bodyPr>
              <a:lstStyle/>
              <a:p>
                <a14:m>
                  <m:oMath xmlns:m="http://schemas.openxmlformats.org/officeDocument/2006/math">
                    <m:sSub>
                      <m:sSubPr>
                        <m:ctrlPr>
                          <a:rPr lang="en-GB" b="0"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𝐸</m:t>
                        </m:r>
                      </m:e>
                      <m:sub>
                        <m:r>
                          <m:rPr>
                            <m:sty m:val="p"/>
                          </m:rPr>
                          <a:rPr lang="en-GB" b="0" i="0" noProof="0" smtClean="0">
                            <a:latin typeface="Cambria Math" panose="02040503050406030204" pitchFamily="18" charset="0"/>
                            <a:ea typeface="Cambria Math" panose="02040503050406030204" pitchFamily="18" charset="0"/>
                          </a:rPr>
                          <m:t>MU</m:t>
                        </m:r>
                      </m:sub>
                    </m:sSub>
                    <m:d>
                      <m:dPr>
                        <m:ctrlPr>
                          <a:rPr lang="en-GB" b="0" i="1" noProof="0" smtClean="0">
                            <a:latin typeface="Cambria Math" panose="02040503050406030204" pitchFamily="18" charset="0"/>
                            <a:ea typeface="Cambria Math" panose="02040503050406030204" pitchFamily="18" charset="0"/>
                          </a:rPr>
                        </m:ctrlPr>
                      </m:dPr>
                      <m:e>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𝑇</m:t>
                            </m:r>
                          </m:e>
                          <m:sub>
                            <m:r>
                              <m:rPr>
                                <m:sty m:val="p"/>
                              </m:rPr>
                              <a:rPr lang="en-GB" noProof="0" smtClean="0">
                                <a:latin typeface="Cambria Math" panose="02040503050406030204" pitchFamily="18" charset="0"/>
                                <a:ea typeface="Cambria Math" panose="02040503050406030204" pitchFamily="18" charset="0"/>
                              </a:rPr>
                              <m:t>upd</m:t>
                            </m:r>
                          </m:sub>
                        </m:sSub>
                      </m:e>
                    </m:d>
                    <m:r>
                      <a:rPr lang="en-GB" b="0" i="1" noProof="0" smtClean="0">
                        <a:latin typeface="Cambria Math" panose="02040503050406030204" pitchFamily="18" charset="0"/>
                        <a:ea typeface="Cambria Math" panose="02040503050406030204" pitchFamily="18" charset="0"/>
                      </a:rPr>
                      <m:t>=</m:t>
                    </m:r>
                  </m:oMath>
                </a14:m>
                <a:r>
                  <a:rPr lang="en-GB" noProof="0" dirty="0">
                    <a:ea typeface="Cambria Math" panose="02040503050406030204" pitchFamily="18" charset="0"/>
                  </a:rPr>
                  <a:t> </a:t>
                </a:r>
                <a14:m>
                  <m:oMath xmlns:m="http://schemas.openxmlformats.org/officeDocument/2006/math">
                    <m:sSub>
                      <m:sSubPr>
                        <m:ctrlPr>
                          <a:rPr lang="en-GB"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𝑃</m:t>
                        </m:r>
                      </m:e>
                      <m:sub>
                        <m:r>
                          <m:rPr>
                            <m:sty m:val="p"/>
                          </m:rPr>
                          <a:rPr lang="en-GB" b="0" i="0" noProof="0" smtClean="0">
                            <a:latin typeface="Cambria Math" panose="02040503050406030204" pitchFamily="18" charset="0"/>
                            <a:ea typeface="Cambria Math" panose="02040503050406030204" pitchFamily="18" charset="0"/>
                          </a:rPr>
                          <m:t>MU</m:t>
                        </m:r>
                      </m:sub>
                    </m:sSub>
                    <m:r>
                      <a:rPr lang="en-GB" b="0"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𝑇</m:t>
                        </m:r>
                      </m:e>
                      <m:sub>
                        <m:r>
                          <m:rPr>
                            <m:sty m:val="p"/>
                          </m:rPr>
                          <a:rPr lang="en-GB" noProof="0" smtClean="0">
                            <a:latin typeface="Cambria Math" panose="02040503050406030204" pitchFamily="18" charset="0"/>
                            <a:ea typeface="Cambria Math" panose="02040503050406030204" pitchFamily="18" charset="0"/>
                          </a:rPr>
                          <m:t>upd</m:t>
                        </m:r>
                      </m:sub>
                    </m:sSub>
                  </m:oMath>
                </a14:m>
                <a:endParaRPr lang="en-GB" noProof="0" dirty="0"/>
              </a:p>
            </p:txBody>
          </p:sp>
        </mc:Choice>
        <mc:Fallback xmlns="">
          <p:sp>
            <p:nvSpPr>
              <p:cNvPr id="122" name="TextBox 121">
                <a:extLst>
                  <a:ext uri="{FF2B5EF4-FFF2-40B4-BE49-F238E27FC236}">
                    <a16:creationId xmlns:a16="http://schemas.microsoft.com/office/drawing/2014/main" id="{2958E975-E4A1-674F-13C3-E358B4976976}"/>
                  </a:ext>
                </a:extLst>
              </p:cNvPr>
              <p:cNvSpPr txBox="1">
                <a:spLocks noRot="1" noChangeAspect="1" noMove="1" noResize="1" noEditPoints="1" noAdjustHandles="1" noChangeArrowheads="1" noChangeShapeType="1" noTextEdit="1"/>
              </p:cNvSpPr>
              <p:nvPr/>
            </p:nvSpPr>
            <p:spPr>
              <a:xfrm>
                <a:off x="4217028" y="3674105"/>
                <a:ext cx="2788146" cy="413768"/>
              </a:xfrm>
              <a:prstGeom prst="rect">
                <a:avLst/>
              </a:prstGeom>
              <a:blipFill>
                <a:blip r:embed="rId14"/>
                <a:stretch>
                  <a:fillRect b="-8824"/>
                </a:stretch>
              </a:blipFill>
            </p:spPr>
            <p:txBody>
              <a:bodyPr/>
              <a:lstStyle/>
              <a:p>
                <a:r>
                  <a:rPr lang="LID4096">
                    <a:noFill/>
                  </a:rPr>
                  <a:t> </a:t>
                </a:r>
              </a:p>
            </p:txBody>
          </p:sp>
        </mc:Fallback>
      </mc:AlternateContent>
      <p:sp>
        <p:nvSpPr>
          <p:cNvPr id="126" name="TextBox 125">
            <a:extLst>
              <a:ext uri="{FF2B5EF4-FFF2-40B4-BE49-F238E27FC236}">
                <a16:creationId xmlns:a16="http://schemas.microsoft.com/office/drawing/2014/main" id="{E8511EEF-7671-2D68-70FD-5A481B094C7C}"/>
              </a:ext>
            </a:extLst>
          </p:cNvPr>
          <p:cNvSpPr txBox="1"/>
          <p:nvPr/>
        </p:nvSpPr>
        <p:spPr>
          <a:xfrm>
            <a:off x="4257007" y="1648509"/>
            <a:ext cx="1242269" cy="338554"/>
          </a:xfrm>
          <a:prstGeom prst="rect">
            <a:avLst/>
          </a:prstGeom>
          <a:noFill/>
        </p:spPr>
        <p:txBody>
          <a:bodyPr wrap="square" rtlCol="0">
            <a:spAutoFit/>
          </a:bodyPr>
          <a:lstStyle/>
          <a:p>
            <a:r>
              <a:rPr lang="en-GB" sz="1600" b="1" noProof="0" dirty="0"/>
              <a:t>Protocol</a:t>
            </a:r>
          </a:p>
        </p:txBody>
      </p:sp>
      <p:sp>
        <p:nvSpPr>
          <p:cNvPr id="133" name="TextBox 132">
            <a:extLst>
              <a:ext uri="{FF2B5EF4-FFF2-40B4-BE49-F238E27FC236}">
                <a16:creationId xmlns:a16="http://schemas.microsoft.com/office/drawing/2014/main" id="{9AFF3AF9-54C2-4408-F48F-EF8FB2C3D49E}"/>
              </a:ext>
            </a:extLst>
          </p:cNvPr>
          <p:cNvSpPr txBox="1"/>
          <p:nvPr/>
        </p:nvSpPr>
        <p:spPr>
          <a:xfrm>
            <a:off x="6942119" y="3761027"/>
            <a:ext cx="420308" cy="323165"/>
          </a:xfrm>
          <a:prstGeom prst="rect">
            <a:avLst/>
          </a:prstGeom>
          <a:noFill/>
        </p:spPr>
        <p:txBody>
          <a:bodyPr wrap="none" rtlCol="0">
            <a:spAutoFit/>
          </a:bodyPr>
          <a:lstStyle/>
          <a:p>
            <a:r>
              <a:rPr lang="en-GB" sz="1500" noProof="0" dirty="0"/>
              <a:t>(2)</a:t>
            </a:r>
          </a:p>
        </p:txBody>
      </p:sp>
      <p:grpSp>
        <p:nvGrpSpPr>
          <p:cNvPr id="124" name="Group 123">
            <a:extLst>
              <a:ext uri="{FF2B5EF4-FFF2-40B4-BE49-F238E27FC236}">
                <a16:creationId xmlns:a16="http://schemas.microsoft.com/office/drawing/2014/main" id="{0820EA87-889D-54EF-8766-BF1655663412}"/>
              </a:ext>
            </a:extLst>
          </p:cNvPr>
          <p:cNvGrpSpPr/>
          <p:nvPr/>
        </p:nvGrpSpPr>
        <p:grpSpPr>
          <a:xfrm>
            <a:off x="4492322" y="1877303"/>
            <a:ext cx="4089873" cy="1497159"/>
            <a:chOff x="8756062" y="1133890"/>
            <a:chExt cx="4089873" cy="1497159"/>
          </a:xfrm>
        </p:grpSpPr>
        <p:cxnSp>
          <p:nvCxnSpPr>
            <p:cNvPr id="3" name="Straight Arrow Connector 2">
              <a:extLst>
                <a:ext uri="{FF2B5EF4-FFF2-40B4-BE49-F238E27FC236}">
                  <a16:creationId xmlns:a16="http://schemas.microsoft.com/office/drawing/2014/main" id="{B14FF2A4-4378-84EA-9CB2-03D9F131AC1C}"/>
                </a:ext>
              </a:extLst>
            </p:cNvPr>
            <p:cNvCxnSpPr>
              <a:cxnSpLocks/>
            </p:cNvCxnSpPr>
            <p:nvPr/>
          </p:nvCxnSpPr>
          <p:spPr>
            <a:xfrm>
              <a:off x="8777935" y="2244637"/>
              <a:ext cx="4068000" cy="0"/>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65F6351C-4A9F-4A4D-5CB3-F04D97519CCB}"/>
                    </a:ext>
                  </a:extLst>
                </p:cNvPr>
                <p:cNvSpPr txBox="1"/>
                <p:nvPr/>
              </p:nvSpPr>
              <p:spPr>
                <a:xfrm>
                  <a:off x="12636040" y="2354050"/>
                  <a:ext cx="16113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rPr>
                          <m:t>𝑡</m:t>
                        </m:r>
                      </m:oMath>
                    </m:oMathPara>
                  </a14:m>
                  <a:endParaRPr lang="en-GB" noProof="0" dirty="0"/>
                </a:p>
              </p:txBody>
            </p:sp>
          </mc:Choice>
          <mc:Fallback xmlns="">
            <p:sp>
              <p:nvSpPr>
                <p:cNvPr id="4" name="TextBox 3">
                  <a:extLst>
                    <a:ext uri="{FF2B5EF4-FFF2-40B4-BE49-F238E27FC236}">
                      <a16:creationId xmlns:a16="http://schemas.microsoft.com/office/drawing/2014/main" id="{65F6351C-4A9F-4A4D-5CB3-F04D97519CCB}"/>
                    </a:ext>
                  </a:extLst>
                </p:cNvPr>
                <p:cNvSpPr txBox="1">
                  <a:spLocks noRot="1" noChangeAspect="1" noMove="1" noResize="1" noEditPoints="1" noAdjustHandles="1" noChangeArrowheads="1" noChangeShapeType="1" noTextEdit="1"/>
                </p:cNvSpPr>
                <p:nvPr/>
              </p:nvSpPr>
              <p:spPr>
                <a:xfrm>
                  <a:off x="12636040" y="2354050"/>
                  <a:ext cx="161133" cy="276999"/>
                </a:xfrm>
                <a:prstGeom prst="rect">
                  <a:avLst/>
                </a:prstGeom>
                <a:blipFill>
                  <a:blip r:embed="rId15"/>
                  <a:stretch>
                    <a:fillRect l="-25926" r="-22222" b="-6522"/>
                  </a:stretch>
                </a:blipFill>
              </p:spPr>
              <p:txBody>
                <a:bodyPr/>
                <a:lstStyle/>
                <a:p>
                  <a:r>
                    <a:rPr lang="LID4096">
                      <a:noFill/>
                    </a:rPr>
                    <a:t> </a:t>
                  </a:r>
                </a:p>
              </p:txBody>
            </p:sp>
          </mc:Fallback>
        </mc:AlternateContent>
        <p:sp>
          <p:nvSpPr>
            <p:cNvPr id="10" name="Rectangle: Rounded Corners 9">
              <a:extLst>
                <a:ext uri="{FF2B5EF4-FFF2-40B4-BE49-F238E27FC236}">
                  <a16:creationId xmlns:a16="http://schemas.microsoft.com/office/drawing/2014/main" id="{74AE655E-E67A-8821-2715-5EB83F9A790B}"/>
                </a:ext>
              </a:extLst>
            </p:cNvPr>
            <p:cNvSpPr/>
            <p:nvPr/>
          </p:nvSpPr>
          <p:spPr>
            <a:xfrm>
              <a:off x="8796702" y="1783667"/>
              <a:ext cx="714286"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182BE819-E47E-6E41-62FE-03F61C83091C}"/>
                    </a:ext>
                  </a:extLst>
                </p:cNvPr>
                <p:cNvSpPr txBox="1"/>
                <p:nvPr/>
              </p:nvSpPr>
              <p:spPr>
                <a:xfrm>
                  <a:off x="8756062" y="1786375"/>
                  <a:ext cx="79302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𝑡</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oMath>
                    </m:oMathPara>
                  </a14:m>
                  <a:endParaRPr lang="en-GB" noProof="0" dirty="0"/>
                </a:p>
              </p:txBody>
            </p:sp>
          </mc:Choice>
          <mc:Fallback xmlns="">
            <p:sp>
              <p:nvSpPr>
                <p:cNvPr id="11" name="TextBox 10">
                  <a:extLst>
                    <a:ext uri="{FF2B5EF4-FFF2-40B4-BE49-F238E27FC236}">
                      <a16:creationId xmlns:a16="http://schemas.microsoft.com/office/drawing/2014/main" id="{182BE819-E47E-6E41-62FE-03F61C83091C}"/>
                    </a:ext>
                  </a:extLst>
                </p:cNvPr>
                <p:cNvSpPr txBox="1">
                  <a:spLocks noRot="1" noChangeAspect="1" noMove="1" noResize="1" noEditPoints="1" noAdjustHandles="1" noChangeArrowheads="1" noChangeShapeType="1" noTextEdit="1"/>
                </p:cNvSpPr>
                <p:nvPr/>
              </p:nvSpPr>
              <p:spPr>
                <a:xfrm>
                  <a:off x="8756062" y="1786375"/>
                  <a:ext cx="793026" cy="369332"/>
                </a:xfrm>
                <a:prstGeom prst="rect">
                  <a:avLst/>
                </a:prstGeom>
                <a:blipFill>
                  <a:blip r:embed="rId16"/>
                  <a:stretch>
                    <a:fillRect r="-6923" b="-13115"/>
                  </a:stretch>
                </a:blipFill>
              </p:spPr>
              <p:txBody>
                <a:bodyPr/>
                <a:lstStyle/>
                <a:p>
                  <a:r>
                    <a:rPr lang="LID4096">
                      <a:noFill/>
                    </a:rPr>
                    <a:t> </a:t>
                  </a:r>
                </a:p>
              </p:txBody>
            </p:sp>
          </mc:Fallback>
        </mc:AlternateContent>
        <p:sp>
          <p:nvSpPr>
            <p:cNvPr id="39" name="Rectangle: Rounded Corners 38">
              <a:extLst>
                <a:ext uri="{FF2B5EF4-FFF2-40B4-BE49-F238E27FC236}">
                  <a16:creationId xmlns:a16="http://schemas.microsoft.com/office/drawing/2014/main" id="{76CB7B41-B5C5-DA93-04DD-A9D92937BC2C}"/>
                </a:ext>
              </a:extLst>
            </p:cNvPr>
            <p:cNvSpPr/>
            <p:nvPr/>
          </p:nvSpPr>
          <p:spPr>
            <a:xfrm>
              <a:off x="9603415" y="1785193"/>
              <a:ext cx="714286"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BB09E4FE-57BC-9721-93E1-9A7A159B0D43}"/>
                    </a:ext>
                  </a:extLst>
                </p:cNvPr>
                <p:cNvSpPr txBox="1"/>
                <p:nvPr/>
              </p:nvSpPr>
              <p:spPr>
                <a:xfrm>
                  <a:off x="9562775" y="1787901"/>
                  <a:ext cx="79302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𝑡</m:t>
                            </m:r>
                          </m:e>
                          <m:sub>
                            <m:r>
                              <a:rPr lang="en-GB" b="0" i="1" noProof="0" smtClean="0">
                                <a:latin typeface="Cambria Math" panose="02040503050406030204" pitchFamily="18" charset="0"/>
                              </a:rPr>
                              <m:t>1</m:t>
                            </m:r>
                          </m:sub>
                        </m:sSub>
                        <m:r>
                          <a:rPr lang="en-GB" b="0" i="1" noProof="0" smtClean="0">
                            <a:latin typeface="Cambria Math" panose="02040503050406030204" pitchFamily="18" charset="0"/>
                          </a:rPr>
                          <m:t>)</m:t>
                        </m:r>
                      </m:oMath>
                    </m:oMathPara>
                  </a14:m>
                  <a:endParaRPr lang="en-GB" noProof="0" dirty="0"/>
                </a:p>
              </p:txBody>
            </p:sp>
          </mc:Choice>
          <mc:Fallback xmlns="">
            <p:sp>
              <p:nvSpPr>
                <p:cNvPr id="40" name="TextBox 39">
                  <a:extLst>
                    <a:ext uri="{FF2B5EF4-FFF2-40B4-BE49-F238E27FC236}">
                      <a16:creationId xmlns:a16="http://schemas.microsoft.com/office/drawing/2014/main" id="{BB09E4FE-57BC-9721-93E1-9A7A159B0D43}"/>
                    </a:ext>
                  </a:extLst>
                </p:cNvPr>
                <p:cNvSpPr txBox="1">
                  <a:spLocks noRot="1" noChangeAspect="1" noMove="1" noResize="1" noEditPoints="1" noAdjustHandles="1" noChangeArrowheads="1" noChangeShapeType="1" noTextEdit="1"/>
                </p:cNvSpPr>
                <p:nvPr/>
              </p:nvSpPr>
              <p:spPr>
                <a:xfrm>
                  <a:off x="9562775" y="1787901"/>
                  <a:ext cx="793026" cy="369332"/>
                </a:xfrm>
                <a:prstGeom prst="rect">
                  <a:avLst/>
                </a:prstGeom>
                <a:blipFill>
                  <a:blip r:embed="rId17"/>
                  <a:stretch>
                    <a:fillRect r="-6923" b="-14754"/>
                  </a:stretch>
                </a:blipFill>
              </p:spPr>
              <p:txBody>
                <a:bodyPr/>
                <a:lstStyle/>
                <a:p>
                  <a:r>
                    <a:rPr lang="LID4096">
                      <a:noFill/>
                    </a:rPr>
                    <a:t> </a:t>
                  </a:r>
                </a:p>
              </p:txBody>
            </p:sp>
          </mc:Fallback>
        </mc:AlternateContent>
        <p:sp>
          <p:nvSpPr>
            <p:cNvPr id="42" name="Rectangle: Rounded Corners 41">
              <a:extLst>
                <a:ext uri="{FF2B5EF4-FFF2-40B4-BE49-F238E27FC236}">
                  <a16:creationId xmlns:a16="http://schemas.microsoft.com/office/drawing/2014/main" id="{96EA0F5F-1F97-52C2-D596-8DECEC6990A0}"/>
                </a:ext>
              </a:extLst>
            </p:cNvPr>
            <p:cNvSpPr/>
            <p:nvPr/>
          </p:nvSpPr>
          <p:spPr>
            <a:xfrm>
              <a:off x="10368769" y="1785193"/>
              <a:ext cx="714286"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0EC387B4-CDA2-4172-5030-7736F4FDE948}"/>
                    </a:ext>
                  </a:extLst>
                </p:cNvPr>
                <p:cNvSpPr txBox="1"/>
                <p:nvPr/>
              </p:nvSpPr>
              <p:spPr>
                <a:xfrm>
                  <a:off x="10328129" y="1787901"/>
                  <a:ext cx="79302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𝑡</m:t>
                            </m:r>
                          </m:e>
                          <m:sub>
                            <m:r>
                              <a:rPr lang="en-GB" b="0" i="1" noProof="0" smtClean="0">
                                <a:latin typeface="Cambria Math" panose="02040503050406030204" pitchFamily="18" charset="0"/>
                              </a:rPr>
                              <m:t>2</m:t>
                            </m:r>
                          </m:sub>
                        </m:sSub>
                        <m:r>
                          <a:rPr lang="en-GB" b="0" i="1" noProof="0" smtClean="0">
                            <a:latin typeface="Cambria Math" panose="02040503050406030204" pitchFamily="18" charset="0"/>
                          </a:rPr>
                          <m:t>)</m:t>
                        </m:r>
                      </m:oMath>
                    </m:oMathPara>
                  </a14:m>
                  <a:endParaRPr lang="en-GB" noProof="0" dirty="0"/>
                </a:p>
              </p:txBody>
            </p:sp>
          </mc:Choice>
          <mc:Fallback xmlns="">
            <p:sp>
              <p:nvSpPr>
                <p:cNvPr id="46" name="TextBox 45">
                  <a:extLst>
                    <a:ext uri="{FF2B5EF4-FFF2-40B4-BE49-F238E27FC236}">
                      <a16:creationId xmlns:a16="http://schemas.microsoft.com/office/drawing/2014/main" id="{0EC387B4-CDA2-4172-5030-7736F4FDE948}"/>
                    </a:ext>
                  </a:extLst>
                </p:cNvPr>
                <p:cNvSpPr txBox="1">
                  <a:spLocks noRot="1" noChangeAspect="1" noMove="1" noResize="1" noEditPoints="1" noAdjustHandles="1" noChangeArrowheads="1" noChangeShapeType="1" noTextEdit="1"/>
                </p:cNvSpPr>
                <p:nvPr/>
              </p:nvSpPr>
              <p:spPr>
                <a:xfrm>
                  <a:off x="10328129" y="1787901"/>
                  <a:ext cx="793026" cy="369332"/>
                </a:xfrm>
                <a:prstGeom prst="rect">
                  <a:avLst/>
                </a:prstGeom>
                <a:blipFill>
                  <a:blip r:embed="rId18"/>
                  <a:stretch>
                    <a:fillRect r="-6923" b="-14754"/>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F900221C-4CE9-CAC6-4402-43F3EC803E88}"/>
                    </a:ext>
                  </a:extLst>
                </p:cNvPr>
                <p:cNvSpPr txBox="1"/>
                <p:nvPr/>
              </p:nvSpPr>
              <p:spPr>
                <a:xfrm>
                  <a:off x="11172223" y="1786375"/>
                  <a:ext cx="38173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ea typeface="Cambria Math" panose="02040503050406030204" pitchFamily="18" charset="0"/>
                          </a:rPr>
                          <m:t>⋯</m:t>
                        </m:r>
                      </m:oMath>
                    </m:oMathPara>
                  </a14:m>
                  <a:endParaRPr lang="en-GB" noProof="0" dirty="0"/>
                </a:p>
              </p:txBody>
            </p:sp>
          </mc:Choice>
          <mc:Fallback xmlns="">
            <p:sp>
              <p:nvSpPr>
                <p:cNvPr id="47" name="TextBox 46">
                  <a:extLst>
                    <a:ext uri="{FF2B5EF4-FFF2-40B4-BE49-F238E27FC236}">
                      <a16:creationId xmlns:a16="http://schemas.microsoft.com/office/drawing/2014/main" id="{F900221C-4CE9-CAC6-4402-43F3EC803E88}"/>
                    </a:ext>
                  </a:extLst>
                </p:cNvPr>
                <p:cNvSpPr txBox="1">
                  <a:spLocks noRot="1" noChangeAspect="1" noMove="1" noResize="1" noEditPoints="1" noAdjustHandles="1" noChangeArrowheads="1" noChangeShapeType="1" noTextEdit="1"/>
                </p:cNvSpPr>
                <p:nvPr/>
              </p:nvSpPr>
              <p:spPr>
                <a:xfrm>
                  <a:off x="11172223" y="1786375"/>
                  <a:ext cx="381730" cy="369332"/>
                </a:xfrm>
                <a:prstGeom prst="rect">
                  <a:avLst/>
                </a:prstGeom>
                <a:blipFill>
                  <a:blip r:embed="rId19"/>
                  <a:stretch>
                    <a:fillRect/>
                  </a:stretch>
                </a:blipFill>
              </p:spPr>
              <p:txBody>
                <a:bodyPr/>
                <a:lstStyle/>
                <a:p>
                  <a:r>
                    <a:rPr lang="LID4096">
                      <a:noFill/>
                    </a:rPr>
                    <a:t> </a:t>
                  </a:r>
                </a:p>
              </p:txBody>
            </p:sp>
          </mc:Fallback>
        </mc:AlternateContent>
        <p:sp>
          <p:nvSpPr>
            <p:cNvPr id="113" name="Rectangle: Rounded Corners 112">
              <a:extLst>
                <a:ext uri="{FF2B5EF4-FFF2-40B4-BE49-F238E27FC236}">
                  <a16:creationId xmlns:a16="http://schemas.microsoft.com/office/drawing/2014/main" id="{B370FB5A-188E-0E34-ECC8-A0C403AA98B8}"/>
                </a:ext>
              </a:extLst>
            </p:cNvPr>
            <p:cNvSpPr/>
            <p:nvPr/>
          </p:nvSpPr>
          <p:spPr>
            <a:xfrm>
              <a:off x="11878029" y="1761659"/>
              <a:ext cx="714286"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115" name="TextBox 114">
                  <a:extLst>
                    <a:ext uri="{FF2B5EF4-FFF2-40B4-BE49-F238E27FC236}">
                      <a16:creationId xmlns:a16="http://schemas.microsoft.com/office/drawing/2014/main" id="{5D90F8AD-A5D8-D49E-C60B-22B5665B3B96}"/>
                    </a:ext>
                  </a:extLst>
                </p:cNvPr>
                <p:cNvSpPr txBox="1"/>
                <p:nvPr/>
              </p:nvSpPr>
              <p:spPr>
                <a:xfrm>
                  <a:off x="11837389" y="1764367"/>
                  <a:ext cx="79302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𝑡</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oMath>
                    </m:oMathPara>
                  </a14:m>
                  <a:endParaRPr lang="en-GB" noProof="0" dirty="0"/>
                </a:p>
              </p:txBody>
            </p:sp>
          </mc:Choice>
          <mc:Fallback xmlns="">
            <p:sp>
              <p:nvSpPr>
                <p:cNvPr id="115" name="TextBox 114">
                  <a:extLst>
                    <a:ext uri="{FF2B5EF4-FFF2-40B4-BE49-F238E27FC236}">
                      <a16:creationId xmlns:a16="http://schemas.microsoft.com/office/drawing/2014/main" id="{5D90F8AD-A5D8-D49E-C60B-22B5665B3B96}"/>
                    </a:ext>
                  </a:extLst>
                </p:cNvPr>
                <p:cNvSpPr txBox="1">
                  <a:spLocks noRot="1" noChangeAspect="1" noMove="1" noResize="1" noEditPoints="1" noAdjustHandles="1" noChangeArrowheads="1" noChangeShapeType="1" noTextEdit="1"/>
                </p:cNvSpPr>
                <p:nvPr/>
              </p:nvSpPr>
              <p:spPr>
                <a:xfrm>
                  <a:off x="11837389" y="1764367"/>
                  <a:ext cx="793026" cy="369332"/>
                </a:xfrm>
                <a:prstGeom prst="rect">
                  <a:avLst/>
                </a:prstGeom>
                <a:blipFill>
                  <a:blip r:embed="rId20"/>
                  <a:stretch>
                    <a:fillRect r="-6923" b="-14754"/>
                  </a:stretch>
                </a:blipFill>
              </p:spPr>
              <p:txBody>
                <a:bodyPr/>
                <a:lstStyle/>
                <a:p>
                  <a:r>
                    <a:rPr lang="LID4096">
                      <a:noFill/>
                    </a:rPr>
                    <a:t> </a:t>
                  </a:r>
                </a:p>
              </p:txBody>
            </p:sp>
          </mc:Fallback>
        </mc:AlternateContent>
        <p:cxnSp>
          <p:nvCxnSpPr>
            <p:cNvPr id="116" name="Straight Arrow Connector 115">
              <a:extLst>
                <a:ext uri="{FF2B5EF4-FFF2-40B4-BE49-F238E27FC236}">
                  <a16:creationId xmlns:a16="http://schemas.microsoft.com/office/drawing/2014/main" id="{23A0663E-342C-9F85-E25D-AE489E9FB5C4}"/>
                </a:ext>
              </a:extLst>
            </p:cNvPr>
            <p:cNvCxnSpPr>
              <a:cxnSpLocks/>
            </p:cNvCxnSpPr>
            <p:nvPr/>
          </p:nvCxnSpPr>
          <p:spPr>
            <a:xfrm>
              <a:off x="8796702" y="1538375"/>
              <a:ext cx="3081327" cy="0"/>
            </a:xfrm>
            <a:prstGeom prst="straightConnector1">
              <a:avLst/>
            </a:prstGeom>
            <a:ln w="19050">
              <a:headEnd type="triangle" w="lg" len="lg"/>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8" name="TextBox 117">
                  <a:extLst>
                    <a:ext uri="{FF2B5EF4-FFF2-40B4-BE49-F238E27FC236}">
                      <a16:creationId xmlns:a16="http://schemas.microsoft.com/office/drawing/2014/main" id="{351C5B9C-679C-1089-6C8D-256A9D2C283D}"/>
                    </a:ext>
                  </a:extLst>
                </p:cNvPr>
                <p:cNvSpPr txBox="1"/>
                <p:nvPr/>
              </p:nvSpPr>
              <p:spPr>
                <a:xfrm>
                  <a:off x="9801736" y="1133890"/>
                  <a:ext cx="1101348" cy="39401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0"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𝑇</m:t>
                            </m:r>
                          </m:e>
                          <m:sub>
                            <m:r>
                              <m:rPr>
                                <m:sty m:val="p"/>
                              </m:rPr>
                              <a:rPr lang="en-GB" b="0" i="0" noProof="0" smtClean="0">
                                <a:latin typeface="Cambria Math" panose="02040503050406030204" pitchFamily="18" charset="0"/>
                                <a:ea typeface="Cambria Math" panose="02040503050406030204" pitchFamily="18" charset="0"/>
                              </a:rPr>
                              <m:t>upd</m:t>
                            </m:r>
                          </m:sub>
                        </m:sSub>
                      </m:oMath>
                    </m:oMathPara>
                  </a14:m>
                  <a:endParaRPr lang="en-GB" noProof="0" dirty="0"/>
                </a:p>
              </p:txBody>
            </p:sp>
          </mc:Choice>
          <mc:Fallback xmlns="">
            <p:sp>
              <p:nvSpPr>
                <p:cNvPr id="118" name="TextBox 117">
                  <a:extLst>
                    <a:ext uri="{FF2B5EF4-FFF2-40B4-BE49-F238E27FC236}">
                      <a16:creationId xmlns:a16="http://schemas.microsoft.com/office/drawing/2014/main" id="{351C5B9C-679C-1089-6C8D-256A9D2C283D}"/>
                    </a:ext>
                  </a:extLst>
                </p:cNvPr>
                <p:cNvSpPr txBox="1">
                  <a:spLocks noRot="1" noChangeAspect="1" noMove="1" noResize="1" noEditPoints="1" noAdjustHandles="1" noChangeArrowheads="1" noChangeShapeType="1" noTextEdit="1"/>
                </p:cNvSpPr>
                <p:nvPr/>
              </p:nvSpPr>
              <p:spPr>
                <a:xfrm>
                  <a:off x="9801736" y="1133890"/>
                  <a:ext cx="1101348" cy="394019"/>
                </a:xfrm>
                <a:prstGeom prst="rect">
                  <a:avLst/>
                </a:prstGeom>
                <a:blipFill>
                  <a:blip r:embed="rId21"/>
                  <a:stretch>
                    <a:fillRect b="-9231"/>
                  </a:stretch>
                </a:blipFill>
              </p:spPr>
              <p:txBody>
                <a:bodyPr/>
                <a:lstStyle/>
                <a:p>
                  <a:r>
                    <a:rPr lang="LID4096">
                      <a:noFill/>
                    </a:rPr>
                    <a:t> </a:t>
                  </a:r>
                </a:p>
              </p:txBody>
            </p:sp>
          </mc:Fallback>
        </mc:AlternateContent>
      </p:grpSp>
      <mc:AlternateContent xmlns:mc="http://schemas.openxmlformats.org/markup-compatibility/2006" xmlns:a14="http://schemas.microsoft.com/office/drawing/2010/main">
        <mc:Choice Requires="a14">
          <p:sp>
            <p:nvSpPr>
              <p:cNvPr id="139" name="TextBox 138">
                <a:extLst>
                  <a:ext uri="{FF2B5EF4-FFF2-40B4-BE49-F238E27FC236}">
                    <a16:creationId xmlns:a16="http://schemas.microsoft.com/office/drawing/2014/main" id="{5ECF553B-8CA7-67A9-11FF-A16F21EA3E90}"/>
                  </a:ext>
                </a:extLst>
              </p:cNvPr>
              <p:cNvSpPr txBox="1"/>
              <p:nvPr/>
            </p:nvSpPr>
            <p:spPr>
              <a:xfrm>
                <a:off x="4226755" y="4403076"/>
                <a:ext cx="6309113" cy="413768"/>
              </a:xfrm>
              <a:prstGeom prst="rect">
                <a:avLst/>
              </a:prstGeom>
              <a:noFill/>
            </p:spPr>
            <p:txBody>
              <a:bodyPr wrap="square">
                <a:spAutoFit/>
              </a:bodyPr>
              <a:lstStyle/>
              <a:p>
                <a14:m>
                  <m:oMath xmlns:m="http://schemas.openxmlformats.org/officeDocument/2006/math">
                    <m:sSub>
                      <m:sSubPr>
                        <m:ctrlPr>
                          <a:rPr lang="en-GB" b="0"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𝐸</m:t>
                        </m:r>
                      </m:e>
                      <m:sub>
                        <m:r>
                          <m:rPr>
                            <m:sty m:val="p"/>
                          </m:rPr>
                          <a:rPr lang="en-GB" b="0" i="0" noProof="0" smtClean="0">
                            <a:latin typeface="Cambria Math" panose="02040503050406030204" pitchFamily="18" charset="0"/>
                            <a:ea typeface="Cambria Math" panose="02040503050406030204" pitchFamily="18" charset="0"/>
                          </a:rPr>
                          <m:t>SIM</m:t>
                        </m:r>
                      </m:sub>
                    </m:sSub>
                    <m:d>
                      <m:dPr>
                        <m:ctrlPr>
                          <a:rPr lang="en-GB" b="0" i="1" noProof="0" smtClean="0">
                            <a:latin typeface="Cambria Math" panose="02040503050406030204" pitchFamily="18" charset="0"/>
                            <a:ea typeface="Cambria Math" panose="02040503050406030204" pitchFamily="18" charset="0"/>
                          </a:rPr>
                        </m:ctrlPr>
                      </m:dPr>
                      <m:e>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𝑇</m:t>
                            </m:r>
                          </m:e>
                          <m:sub>
                            <m:r>
                              <m:rPr>
                                <m:sty m:val="p"/>
                              </m:rPr>
                              <a:rPr lang="en-GB" noProof="0" smtClean="0">
                                <a:latin typeface="Cambria Math" panose="02040503050406030204" pitchFamily="18" charset="0"/>
                                <a:ea typeface="Cambria Math" panose="02040503050406030204" pitchFamily="18" charset="0"/>
                              </a:rPr>
                              <m:t>upd</m:t>
                            </m:r>
                          </m:sub>
                        </m:sSub>
                      </m:e>
                    </m:d>
                    <m:r>
                      <a:rPr lang="en-GB" b="0" i="1" noProof="0" smtClean="0">
                        <a:latin typeface="Cambria Math" panose="02040503050406030204" pitchFamily="18" charset="0"/>
                        <a:ea typeface="Cambria Math" panose="02040503050406030204" pitchFamily="18" charset="0"/>
                      </a:rPr>
                      <m:t>=</m:t>
                    </m:r>
                  </m:oMath>
                </a14:m>
                <a:r>
                  <a:rPr lang="en-GB" noProof="0" dirty="0">
                    <a:ea typeface="Cambria Math" panose="02040503050406030204" pitchFamily="18" charset="0"/>
                  </a:rPr>
                  <a:t> </a:t>
                </a:r>
                <a14:m>
                  <m:oMath xmlns:m="http://schemas.openxmlformats.org/officeDocument/2006/math">
                    <m:d>
                      <m:dPr>
                        <m:ctrlPr>
                          <a:rPr lang="en-GB" i="1" noProof="0" smtClean="0">
                            <a:latin typeface="Cambria Math" panose="02040503050406030204" pitchFamily="18" charset="0"/>
                            <a:ea typeface="Cambria Math" panose="02040503050406030204" pitchFamily="18" charset="0"/>
                          </a:rPr>
                        </m:ctrlPr>
                      </m:dPr>
                      <m:e>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𝑃</m:t>
                            </m:r>
                          </m:e>
                          <m:sub>
                            <m:r>
                              <m:rPr>
                                <m:sty m:val="p"/>
                              </m:rPr>
                              <a:rPr lang="en-GB" noProof="0" smtClean="0">
                                <a:latin typeface="Cambria Math" panose="02040503050406030204" pitchFamily="18" charset="0"/>
                                <a:ea typeface="Cambria Math" panose="02040503050406030204" pitchFamily="18" charset="0"/>
                              </a:rPr>
                              <m:t>FPGA</m:t>
                            </m:r>
                          </m:sub>
                        </m:sSub>
                        <m:r>
                          <a:rPr lang="en-GB"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𝑃</m:t>
                            </m:r>
                          </m:e>
                          <m:sub>
                            <m:r>
                              <m:rPr>
                                <m:sty m:val="p"/>
                              </m:rPr>
                              <a:rPr lang="en-GB" noProof="0" smtClean="0">
                                <a:latin typeface="Cambria Math" panose="02040503050406030204" pitchFamily="18" charset="0"/>
                                <a:ea typeface="Cambria Math" panose="02040503050406030204" pitchFamily="18" charset="0"/>
                              </a:rPr>
                              <m:t>drive</m:t>
                            </m:r>
                            <m:r>
                              <a:rPr lang="en-GB" noProof="0" smtClean="0">
                                <a:latin typeface="Cambria Math" panose="02040503050406030204" pitchFamily="18" charset="0"/>
                                <a:ea typeface="Cambria Math" panose="02040503050406030204" pitchFamily="18" charset="0"/>
                              </a:rPr>
                              <m:t>−</m:t>
                            </m:r>
                            <m:r>
                              <m:rPr>
                                <m:sty m:val="p"/>
                              </m:rPr>
                              <a:rPr lang="en-GB" noProof="0" smtClean="0">
                                <a:latin typeface="Cambria Math" panose="02040503050406030204" pitchFamily="18" charset="0"/>
                                <a:ea typeface="Cambria Math" panose="02040503050406030204" pitchFamily="18" charset="0"/>
                              </a:rPr>
                              <m:t>circuit</m:t>
                            </m:r>
                          </m:sub>
                        </m:sSub>
                        <m:r>
                          <a:rPr lang="en-GB" b="0"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𝑃</m:t>
                            </m:r>
                          </m:e>
                          <m:sub>
                            <m:r>
                              <m:rPr>
                                <m:sty m:val="p"/>
                              </m:rPr>
                              <a:rPr lang="en-GB" noProof="0" smtClean="0">
                                <a:latin typeface="Cambria Math" panose="02040503050406030204" pitchFamily="18" charset="0"/>
                              </a:rPr>
                              <m:t>p</m:t>
                            </m:r>
                          </m:sub>
                        </m:sSub>
                      </m:e>
                    </m:d>
                    <m:r>
                      <a:rPr lang="en-GB"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𝑇</m:t>
                        </m:r>
                      </m:e>
                      <m:sub>
                        <m:r>
                          <m:rPr>
                            <m:sty m:val="p"/>
                          </m:rPr>
                          <a:rPr lang="en-GB" noProof="0" smtClean="0">
                            <a:latin typeface="Cambria Math" panose="02040503050406030204" pitchFamily="18" charset="0"/>
                            <a:ea typeface="Cambria Math" panose="02040503050406030204" pitchFamily="18" charset="0"/>
                          </a:rPr>
                          <m:t>upd</m:t>
                        </m:r>
                      </m:sub>
                    </m:sSub>
                    <m:r>
                      <a:rPr lang="en-GB" b="0"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𝑃</m:t>
                        </m:r>
                      </m:e>
                      <m:sub>
                        <m:r>
                          <a:rPr lang="en-GB" b="0" i="1" noProof="0" smtClean="0">
                            <a:latin typeface="Cambria Math" panose="02040503050406030204" pitchFamily="18" charset="0"/>
                            <a:ea typeface="Cambria Math" panose="02040503050406030204" pitchFamily="18" charset="0"/>
                          </a:rPr>
                          <m:t>𝑎</m:t>
                        </m:r>
                      </m:sub>
                    </m:sSub>
                    <m:r>
                      <a:rPr lang="en-GB"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𝑇</m:t>
                        </m:r>
                      </m:e>
                      <m:sub>
                        <m:r>
                          <m:rPr>
                            <m:sty m:val="p"/>
                          </m:rPr>
                          <a:rPr lang="en-GB" noProof="0" smtClean="0">
                            <a:latin typeface="Cambria Math" panose="02040503050406030204" pitchFamily="18" charset="0"/>
                            <a:ea typeface="Cambria Math" panose="02040503050406030204" pitchFamily="18" charset="0"/>
                          </a:rPr>
                          <m:t>upd</m:t>
                        </m:r>
                      </m:sub>
                    </m:sSub>
                  </m:oMath>
                </a14:m>
                <a:endParaRPr lang="en-GB" noProof="0" dirty="0"/>
              </a:p>
            </p:txBody>
          </p:sp>
        </mc:Choice>
        <mc:Fallback xmlns="">
          <p:sp>
            <p:nvSpPr>
              <p:cNvPr id="139" name="TextBox 138">
                <a:extLst>
                  <a:ext uri="{FF2B5EF4-FFF2-40B4-BE49-F238E27FC236}">
                    <a16:creationId xmlns:a16="http://schemas.microsoft.com/office/drawing/2014/main" id="{5ECF553B-8CA7-67A9-11FF-A16F21EA3E90}"/>
                  </a:ext>
                </a:extLst>
              </p:cNvPr>
              <p:cNvSpPr txBox="1">
                <a:spLocks noRot="1" noChangeAspect="1" noMove="1" noResize="1" noEditPoints="1" noAdjustHandles="1" noChangeArrowheads="1" noChangeShapeType="1" noTextEdit="1"/>
              </p:cNvSpPr>
              <p:nvPr/>
            </p:nvSpPr>
            <p:spPr>
              <a:xfrm>
                <a:off x="4226755" y="4403076"/>
                <a:ext cx="6309113" cy="413768"/>
              </a:xfrm>
              <a:prstGeom prst="rect">
                <a:avLst/>
              </a:prstGeom>
              <a:blipFill>
                <a:blip r:embed="rId22"/>
                <a:stretch>
                  <a:fillRect b="-8824"/>
                </a:stretch>
              </a:blipFill>
            </p:spPr>
            <p:txBody>
              <a:bodyPr/>
              <a:lstStyle/>
              <a:p>
                <a:r>
                  <a:rPr lang="LID4096">
                    <a:noFill/>
                  </a:rPr>
                  <a:t> </a:t>
                </a:r>
              </a:p>
            </p:txBody>
          </p:sp>
        </mc:Fallback>
      </mc:AlternateContent>
      <p:sp>
        <p:nvSpPr>
          <p:cNvPr id="144" name="TextBox 143">
            <a:extLst>
              <a:ext uri="{FF2B5EF4-FFF2-40B4-BE49-F238E27FC236}">
                <a16:creationId xmlns:a16="http://schemas.microsoft.com/office/drawing/2014/main" id="{C1291132-397A-04FA-5E00-C9D058AC1108}"/>
              </a:ext>
            </a:extLst>
          </p:cNvPr>
          <p:cNvSpPr txBox="1"/>
          <p:nvPr/>
        </p:nvSpPr>
        <p:spPr>
          <a:xfrm>
            <a:off x="10578044" y="4422307"/>
            <a:ext cx="420308" cy="323165"/>
          </a:xfrm>
          <a:prstGeom prst="rect">
            <a:avLst/>
          </a:prstGeom>
          <a:noFill/>
        </p:spPr>
        <p:txBody>
          <a:bodyPr wrap="none" rtlCol="0">
            <a:spAutoFit/>
          </a:bodyPr>
          <a:lstStyle/>
          <a:p>
            <a:r>
              <a:rPr lang="en-GB" sz="1500" noProof="0" dirty="0"/>
              <a:t>(3)</a:t>
            </a:r>
          </a:p>
        </p:txBody>
      </p:sp>
      <p:sp>
        <p:nvSpPr>
          <p:cNvPr id="146" name="TextBox 145">
            <a:extLst>
              <a:ext uri="{FF2B5EF4-FFF2-40B4-BE49-F238E27FC236}">
                <a16:creationId xmlns:a16="http://schemas.microsoft.com/office/drawing/2014/main" id="{4FAAB59B-9B8D-72F1-7190-3A6C39302172}"/>
              </a:ext>
            </a:extLst>
          </p:cNvPr>
          <p:cNvSpPr txBox="1"/>
          <p:nvPr/>
        </p:nvSpPr>
        <p:spPr>
          <a:xfrm>
            <a:off x="0" y="6441585"/>
            <a:ext cx="11628330" cy="230832"/>
          </a:xfrm>
          <a:prstGeom prst="rect">
            <a:avLst/>
          </a:prstGeom>
          <a:noFill/>
        </p:spPr>
        <p:txBody>
          <a:bodyPr wrap="square">
            <a:spAutoFit/>
          </a:bodyPr>
          <a:lstStyle/>
          <a:p>
            <a:r>
              <a:rPr lang="en-GB" sz="900" noProof="0" dirty="0"/>
              <a:t>[1] J. Wang et al., “Reconfigurable Intelligent Surface: Power Consumption </a:t>
            </a:r>
            <a:r>
              <a:rPr lang="en-GB" sz="900" noProof="0" dirty="0" err="1"/>
              <a:t>Modeling</a:t>
            </a:r>
            <a:r>
              <a:rPr lang="en-GB" sz="900" noProof="0" dirty="0"/>
              <a:t> and Practical Measurement Validation,” IEEE Transactions on Communications, vol. 72, no. 9, pp. 5720–5734, Sep. 2024</a:t>
            </a:r>
          </a:p>
        </p:txBody>
      </p:sp>
      <mc:AlternateContent xmlns:mc="http://schemas.openxmlformats.org/markup-compatibility/2006" xmlns:a14="http://schemas.microsoft.com/office/drawing/2010/main">
        <mc:Choice Requires="a14">
          <p:sp>
            <p:nvSpPr>
              <p:cNvPr id="227" name="TextBox 19">
                <a:extLst>
                  <a:ext uri="{FF2B5EF4-FFF2-40B4-BE49-F238E27FC236}">
                    <a16:creationId xmlns:a16="http://schemas.microsoft.com/office/drawing/2014/main" id="{055F774F-8F83-F096-38A2-40FC573FCC77}"/>
                  </a:ext>
                </a:extLst>
              </p:cNvPr>
              <p:cNvSpPr txBox="1"/>
              <p:nvPr/>
            </p:nvSpPr>
            <p:spPr>
              <a:xfrm>
                <a:off x="4653065" y="983893"/>
                <a:ext cx="3452680" cy="498315"/>
              </a:xfrm>
              <a:prstGeom prst="rect">
                <a:avLst/>
              </a:prstGeom>
            </p:spPr>
            <p:txBody>
              <a:bodyPr/>
              <a:lstStyle/>
              <a:p>
                <a:pPr/>
                <a14:m>
                  <m:oMathPara xmlns:m="http://schemas.openxmlformats.org/officeDocument/2006/math">
                    <m:oMathParaPr>
                      <m:jc m:val="left"/>
                    </m:oMathParaPr>
                    <m:oMath xmlns:m="http://schemas.openxmlformats.org/officeDocument/2006/math">
                      <m:r>
                        <a:rPr lang="en-GB" noProof="0" smtClean="0">
                          <a:latin typeface="Cambria Math" panose="02040503050406030204" pitchFamily="18" charset="0"/>
                        </a:rPr>
                        <m:t>𝐸</m:t>
                      </m:r>
                      <m:r>
                        <a:rPr lang="en-GB" noProof="0" smtClean="0">
                          <a:latin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𝐸</m:t>
                          </m:r>
                        </m:e>
                        <m:sub>
                          <m:r>
                            <m:rPr>
                              <m:sty m:val="p"/>
                            </m:rPr>
                            <a:rPr lang="en-GB" noProof="0" smtClean="0">
                              <a:latin typeface="Cambria Math" panose="02040503050406030204" pitchFamily="18" charset="0"/>
                              <a:ea typeface="Cambria Math" panose="02040503050406030204" pitchFamily="18" charset="0"/>
                            </a:rPr>
                            <m:t>MU</m:t>
                          </m:r>
                        </m:sub>
                      </m:sSub>
                      <m:d>
                        <m:dPr>
                          <m:ctrlPr>
                            <a:rPr lang="en-GB" i="1" noProof="0" smtClean="0">
                              <a:latin typeface="Cambria Math" panose="02040503050406030204" pitchFamily="18" charset="0"/>
                              <a:ea typeface="Cambria Math" panose="02040503050406030204" pitchFamily="18" charset="0"/>
                            </a:rPr>
                          </m:ctrlPr>
                        </m:dPr>
                        <m:e>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𝑇</m:t>
                              </m:r>
                            </m:e>
                            <m:sub>
                              <m:r>
                                <m:rPr>
                                  <m:sty m:val="p"/>
                                </m:rPr>
                                <a:rPr lang="en-GB" noProof="0" smtClean="0">
                                  <a:latin typeface="Cambria Math" panose="02040503050406030204" pitchFamily="18" charset="0"/>
                                  <a:ea typeface="Cambria Math" panose="02040503050406030204" pitchFamily="18" charset="0"/>
                                </a:rPr>
                                <m:t>upd</m:t>
                              </m:r>
                            </m:sub>
                          </m:sSub>
                        </m:e>
                      </m:d>
                      <m:r>
                        <a:rPr lang="en-GB" b="0"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𝐸</m:t>
                          </m:r>
                        </m:e>
                        <m:sub>
                          <m:r>
                            <m:rPr>
                              <m:sty m:val="p"/>
                            </m:rPr>
                            <a:rPr lang="en-GB" noProof="0" smtClean="0">
                              <a:latin typeface="Cambria Math" panose="02040503050406030204" pitchFamily="18" charset="0"/>
                            </a:rPr>
                            <m:t>SIM</m:t>
                          </m:r>
                        </m:sub>
                      </m:sSub>
                      <m:r>
                        <a:rPr lang="en-GB" i="1" noProof="0" smtClean="0">
                          <a:latin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𝑇</m:t>
                          </m:r>
                        </m:e>
                        <m:sub>
                          <m:r>
                            <m:rPr>
                              <m:sty m:val="p"/>
                            </m:rPr>
                            <a:rPr lang="en-GB" noProof="0" smtClean="0">
                              <a:latin typeface="Cambria Math" panose="02040503050406030204" pitchFamily="18" charset="0"/>
                              <a:ea typeface="Cambria Math" panose="02040503050406030204" pitchFamily="18" charset="0"/>
                            </a:rPr>
                            <m:t>upd</m:t>
                          </m:r>
                        </m:sub>
                      </m:sSub>
                      <m:r>
                        <a:rPr lang="en-GB"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𝑁</m:t>
                          </m:r>
                        </m:e>
                        <m:sub>
                          <m:r>
                            <m:rPr>
                              <m:sty m:val="p"/>
                            </m:rPr>
                            <a:rPr lang="en-GB" noProof="0" smtClean="0">
                              <a:latin typeface="Cambria Math" panose="02040503050406030204" pitchFamily="18" charset="0"/>
                              <a:ea typeface="Cambria Math" panose="02040503050406030204" pitchFamily="18" charset="0"/>
                            </a:rPr>
                            <m:t>p</m:t>
                          </m:r>
                        </m:sub>
                      </m:sSub>
                      <m:r>
                        <a:rPr lang="en-GB" i="1" noProof="0" smtClean="0">
                          <a:latin typeface="Cambria Math" panose="02040503050406030204" pitchFamily="18" charset="0"/>
                        </a:rPr>
                        <m:t>)</m:t>
                      </m:r>
                    </m:oMath>
                  </m:oMathPara>
                </a14:m>
                <a:endParaRPr lang="en-GB" noProof="0" dirty="0"/>
              </a:p>
            </p:txBody>
          </p:sp>
        </mc:Choice>
        <mc:Fallback xmlns="">
          <p:sp>
            <p:nvSpPr>
              <p:cNvPr id="227" name="TextBox 19">
                <a:extLst>
                  <a:ext uri="{FF2B5EF4-FFF2-40B4-BE49-F238E27FC236}">
                    <a16:creationId xmlns:a16="http://schemas.microsoft.com/office/drawing/2014/main" id="{055F774F-8F83-F096-38A2-40FC573FCC77}"/>
                  </a:ext>
                </a:extLst>
              </p:cNvPr>
              <p:cNvSpPr txBox="1">
                <a:spLocks noRot="1" noChangeAspect="1" noMove="1" noResize="1" noEditPoints="1" noAdjustHandles="1" noChangeArrowheads="1" noChangeShapeType="1" noTextEdit="1"/>
              </p:cNvSpPr>
              <p:nvPr/>
            </p:nvSpPr>
            <p:spPr>
              <a:xfrm>
                <a:off x="4653065" y="983893"/>
                <a:ext cx="3452680" cy="498315"/>
              </a:xfrm>
              <a:prstGeom prst="rect">
                <a:avLst/>
              </a:prstGeom>
              <a:blipFill>
                <a:blip r:embed="rId23"/>
                <a:stretch>
                  <a:fillRect/>
                </a:stretch>
              </a:blipFill>
            </p:spPr>
            <p:txBody>
              <a:bodyPr/>
              <a:lstStyle/>
              <a:p>
                <a:r>
                  <a:rPr lang="LID4096">
                    <a:noFill/>
                  </a:rPr>
                  <a:t> </a:t>
                </a:r>
              </a:p>
            </p:txBody>
          </p:sp>
        </mc:Fallback>
      </mc:AlternateContent>
      <p:sp>
        <p:nvSpPr>
          <p:cNvPr id="228" name="TextBox 227">
            <a:extLst>
              <a:ext uri="{FF2B5EF4-FFF2-40B4-BE49-F238E27FC236}">
                <a16:creationId xmlns:a16="http://schemas.microsoft.com/office/drawing/2014/main" id="{460BF20B-E60A-8406-9ECC-4EA7AF919617}"/>
              </a:ext>
            </a:extLst>
          </p:cNvPr>
          <p:cNvSpPr txBox="1"/>
          <p:nvPr/>
        </p:nvSpPr>
        <p:spPr>
          <a:xfrm>
            <a:off x="8103598" y="1020536"/>
            <a:ext cx="420308" cy="323165"/>
          </a:xfrm>
          <a:prstGeom prst="rect">
            <a:avLst/>
          </a:prstGeom>
          <a:noFill/>
        </p:spPr>
        <p:txBody>
          <a:bodyPr wrap="none" rtlCol="0">
            <a:spAutoFit/>
          </a:bodyPr>
          <a:lstStyle/>
          <a:p>
            <a:r>
              <a:rPr lang="en-GB" sz="1500" noProof="0" dirty="0"/>
              <a:t>(1)</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83250D21-27E0-D6EB-B216-56D308A55F0C}"/>
                  </a:ext>
                </a:extLst>
              </p:cNvPr>
              <p:cNvSpPr txBox="1"/>
              <p:nvPr/>
            </p:nvSpPr>
            <p:spPr>
              <a:xfrm>
                <a:off x="552187" y="1545985"/>
                <a:ext cx="568195" cy="39074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𝑃</m:t>
                          </m:r>
                        </m:e>
                        <m:sub>
                          <m:r>
                            <m:rPr>
                              <m:sty m:val="p"/>
                            </m:rPr>
                            <a:rPr lang="en-GB" b="0" i="0" noProof="0" smtClean="0">
                              <a:latin typeface="Cambria Math" panose="02040503050406030204" pitchFamily="18" charset="0"/>
                            </a:rPr>
                            <m:t>p</m:t>
                          </m:r>
                        </m:sub>
                      </m:sSub>
                    </m:oMath>
                  </m:oMathPara>
                </a14:m>
                <a:endParaRPr lang="en-GB" noProof="0" dirty="0"/>
              </a:p>
            </p:txBody>
          </p:sp>
        </mc:Choice>
        <mc:Fallback xmlns="">
          <p:sp>
            <p:nvSpPr>
              <p:cNvPr id="2" name="TextBox 1">
                <a:extLst>
                  <a:ext uri="{FF2B5EF4-FFF2-40B4-BE49-F238E27FC236}">
                    <a16:creationId xmlns:a16="http://schemas.microsoft.com/office/drawing/2014/main" id="{83250D21-27E0-D6EB-B216-56D308A55F0C}"/>
                  </a:ext>
                </a:extLst>
              </p:cNvPr>
              <p:cNvSpPr txBox="1">
                <a:spLocks noRot="1" noChangeAspect="1" noMove="1" noResize="1" noEditPoints="1" noAdjustHandles="1" noChangeArrowheads="1" noChangeShapeType="1" noTextEdit="1"/>
              </p:cNvSpPr>
              <p:nvPr/>
            </p:nvSpPr>
            <p:spPr>
              <a:xfrm>
                <a:off x="552187" y="1545985"/>
                <a:ext cx="568195" cy="390748"/>
              </a:xfrm>
              <a:prstGeom prst="rect">
                <a:avLst/>
              </a:prstGeom>
              <a:blipFill>
                <a:blip r:embed="rId24"/>
                <a:stretch>
                  <a:fillRect b="-6250"/>
                </a:stretch>
              </a:blipFill>
            </p:spPr>
            <p:txBody>
              <a:bodyPr/>
              <a:lstStyle/>
              <a:p>
                <a:r>
                  <a:rPr lang="LID4096">
                    <a:noFill/>
                  </a:rPr>
                  <a:t> </a:t>
                </a:r>
              </a:p>
            </p:txBody>
          </p:sp>
        </mc:Fallback>
      </mc:AlternateContent>
    </p:spTree>
    <p:extLst>
      <p:ext uri="{BB962C8B-B14F-4D97-AF65-F5344CB8AC3E}">
        <p14:creationId xmlns:p14="http://schemas.microsoft.com/office/powerpoint/2010/main" val="22939583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6"/>
                                        </p:tgtEl>
                                        <p:attrNameLst>
                                          <p:attrName>style.visibility</p:attrName>
                                        </p:attrNameLst>
                                      </p:cBhvr>
                                      <p:to>
                                        <p:strVal val="visible"/>
                                      </p:to>
                                    </p:set>
                                    <p:animEffect transition="in" filter="fade">
                                      <p:cBhvr>
                                        <p:cTn id="7" dur="500"/>
                                        <p:tgtEl>
                                          <p:spTgt spid="13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6"/>
                                        </p:tgtEl>
                                        <p:attrNameLst>
                                          <p:attrName>style.visibility</p:attrName>
                                        </p:attrNameLst>
                                      </p:cBhvr>
                                      <p:to>
                                        <p:strVal val="visible"/>
                                      </p:to>
                                    </p:set>
                                    <p:animEffect transition="in" filter="fade">
                                      <p:cBhvr>
                                        <p:cTn id="10" dur="500"/>
                                        <p:tgtEl>
                                          <p:spTgt spid="126"/>
                                        </p:tgtEl>
                                      </p:cBhvr>
                                    </p:animEffect>
                                  </p:childTnLst>
                                </p:cTn>
                              </p:par>
                              <p:par>
                                <p:cTn id="11" presetID="10" presetClass="entr" presetSubtype="0" fill="hold" nodeType="withEffect">
                                  <p:stCondLst>
                                    <p:cond delay="0"/>
                                  </p:stCondLst>
                                  <p:childTnLst>
                                    <p:set>
                                      <p:cBhvr>
                                        <p:cTn id="12" dur="1" fill="hold">
                                          <p:stCondLst>
                                            <p:cond delay="0"/>
                                          </p:stCondLst>
                                        </p:cTn>
                                        <p:tgtEl>
                                          <p:spTgt spid="124"/>
                                        </p:tgtEl>
                                        <p:attrNameLst>
                                          <p:attrName>style.visibility</p:attrName>
                                        </p:attrNameLst>
                                      </p:cBhvr>
                                      <p:to>
                                        <p:strVal val="visible"/>
                                      </p:to>
                                    </p:set>
                                    <p:animEffect transition="in" filter="fade">
                                      <p:cBhvr>
                                        <p:cTn id="13" dur="500"/>
                                        <p:tgtEl>
                                          <p:spTgt spid="12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35"/>
                                        </p:tgtEl>
                                        <p:attrNameLst>
                                          <p:attrName>style.visibility</p:attrName>
                                        </p:attrNameLst>
                                      </p:cBhvr>
                                      <p:to>
                                        <p:strVal val="visible"/>
                                      </p:to>
                                    </p:set>
                                    <p:animEffect transition="in" filter="fade">
                                      <p:cBhvr>
                                        <p:cTn id="18" dur="500"/>
                                        <p:tgtEl>
                                          <p:spTgt spid="13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22"/>
                                        </p:tgtEl>
                                        <p:attrNameLst>
                                          <p:attrName>style.visibility</p:attrName>
                                        </p:attrNameLst>
                                      </p:cBhvr>
                                      <p:to>
                                        <p:strVal val="visible"/>
                                      </p:to>
                                    </p:set>
                                    <p:animEffect transition="in" filter="fade">
                                      <p:cBhvr>
                                        <p:cTn id="21" dur="500"/>
                                        <p:tgtEl>
                                          <p:spTgt spid="122"/>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33"/>
                                        </p:tgtEl>
                                        <p:attrNameLst>
                                          <p:attrName>style.visibility</p:attrName>
                                        </p:attrNameLst>
                                      </p:cBhvr>
                                      <p:to>
                                        <p:strVal val="visible"/>
                                      </p:to>
                                    </p:set>
                                    <p:animEffect transition="in" filter="fade">
                                      <p:cBhvr>
                                        <p:cTn id="24" dur="500"/>
                                        <p:tgtEl>
                                          <p:spTgt spid="133"/>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40"/>
                                        </p:tgtEl>
                                        <p:attrNameLst>
                                          <p:attrName>style.visibility</p:attrName>
                                        </p:attrNameLst>
                                      </p:cBhvr>
                                      <p:to>
                                        <p:strVal val="visible"/>
                                      </p:to>
                                    </p:set>
                                    <p:animEffect transition="in" filter="fade">
                                      <p:cBhvr>
                                        <p:cTn id="29" dur="500"/>
                                        <p:tgtEl>
                                          <p:spTgt spid="140"/>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39"/>
                                        </p:tgtEl>
                                        <p:attrNameLst>
                                          <p:attrName>style.visibility</p:attrName>
                                        </p:attrNameLst>
                                      </p:cBhvr>
                                      <p:to>
                                        <p:strVal val="visible"/>
                                      </p:to>
                                    </p:set>
                                    <p:animEffect transition="in" filter="fade">
                                      <p:cBhvr>
                                        <p:cTn id="32" dur="500"/>
                                        <p:tgtEl>
                                          <p:spTgt spid="139"/>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44"/>
                                        </p:tgtEl>
                                        <p:attrNameLst>
                                          <p:attrName>style.visibility</p:attrName>
                                        </p:attrNameLst>
                                      </p:cBhvr>
                                      <p:to>
                                        <p:strVal val="visible"/>
                                      </p:to>
                                    </p:set>
                                    <p:animEffect transition="in" filter="fade">
                                      <p:cBhvr>
                                        <p:cTn id="35" dur="500"/>
                                        <p:tgtEl>
                                          <p:spTgt spid="1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6" grpId="0" animBg="1"/>
      <p:bldP spid="122" grpId="0"/>
      <p:bldP spid="126" grpId="0"/>
      <p:bldP spid="133" grpId="0"/>
      <p:bldP spid="139" grpId="0"/>
      <p:bldP spid="144"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673B76-3F2D-F170-2A11-C4AB7F66D1B7}"/>
            </a:ext>
          </a:extLst>
        </p:cNvPr>
        <p:cNvGrpSpPr/>
        <p:nvPr/>
      </p:nvGrpSpPr>
      <p:grpSpPr>
        <a:xfrm>
          <a:off x="0" y="0"/>
          <a:ext cx="0" cy="0"/>
          <a:chOff x="0" y="0"/>
          <a:chExt cx="0" cy="0"/>
        </a:xfrm>
      </p:grpSpPr>
      <p:sp>
        <p:nvSpPr>
          <p:cNvPr id="6" name="Oval 5">
            <a:extLst>
              <a:ext uri="{FF2B5EF4-FFF2-40B4-BE49-F238E27FC236}">
                <a16:creationId xmlns:a16="http://schemas.microsoft.com/office/drawing/2014/main" id="{199095D6-5361-2669-858B-1391243BEFB1}"/>
              </a:ext>
            </a:extLst>
          </p:cNvPr>
          <p:cNvSpPr/>
          <p:nvPr/>
        </p:nvSpPr>
        <p:spPr>
          <a:xfrm>
            <a:off x="633157" y="5645221"/>
            <a:ext cx="2211302" cy="658091"/>
          </a:xfrm>
          <a:prstGeom prst="ellipse">
            <a:avLst/>
          </a:prstGeom>
          <a:solidFill>
            <a:srgbClr val="FFE6CB"/>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114" name="TextBox 8">
            <a:extLst>
              <a:ext uri="{FF2B5EF4-FFF2-40B4-BE49-F238E27FC236}">
                <a16:creationId xmlns:a16="http://schemas.microsoft.com/office/drawing/2014/main" id="{29ECCDEA-D8F9-C881-290D-0201ECEA3C37}"/>
              </a:ext>
            </a:extLst>
          </p:cNvPr>
          <p:cNvSpPr/>
          <p:nvPr/>
        </p:nvSpPr>
        <p:spPr>
          <a:xfrm>
            <a:off x="570242" y="4862114"/>
            <a:ext cx="868320" cy="64487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n-GB" sz="1800" b="0" strike="noStrike" spc="-1" noProof="0" dirty="0">
                <a:solidFill>
                  <a:srgbClr val="000000"/>
                </a:solidFill>
                <a:latin typeface="Calibri"/>
              </a:rPr>
              <a:t>Mobile</a:t>
            </a:r>
          </a:p>
          <a:p>
            <a:pPr algn="ctr">
              <a:lnSpc>
                <a:spcPct val="100000"/>
              </a:lnSpc>
              <a:buNone/>
            </a:pPr>
            <a:r>
              <a:rPr lang="en-GB" spc="-1" noProof="0" dirty="0">
                <a:solidFill>
                  <a:srgbClr val="000000"/>
                </a:solidFill>
                <a:latin typeface="Calibri"/>
              </a:rPr>
              <a:t>User</a:t>
            </a:r>
            <a:endParaRPr lang="en-GB" sz="1800" b="0" strike="noStrike" spc="-1" noProof="0" dirty="0">
              <a:latin typeface="Arial"/>
            </a:endParaRPr>
          </a:p>
        </p:txBody>
      </p:sp>
      <p:pic>
        <p:nvPicPr>
          <p:cNvPr id="125" name="Graphic 35" descr="Smart Phone with solid fill">
            <a:extLst>
              <a:ext uri="{FF2B5EF4-FFF2-40B4-BE49-F238E27FC236}">
                <a16:creationId xmlns:a16="http://schemas.microsoft.com/office/drawing/2014/main" id="{4E666971-7844-E41E-7C27-F4F11A05B46A}"/>
              </a:ext>
            </a:extLst>
          </p:cNvPr>
          <p:cNvPicPr/>
          <p:nvPr/>
        </p:nvPicPr>
        <p:blipFill>
          <a:blip r:embed="rId3"/>
          <a:stretch/>
        </p:blipFill>
        <p:spPr>
          <a:xfrm rot="1730551">
            <a:off x="2012115" y="5221512"/>
            <a:ext cx="616517" cy="570959"/>
          </a:xfrm>
          <a:prstGeom prst="rect">
            <a:avLst/>
          </a:prstGeom>
          <a:ln w="0">
            <a:noFill/>
          </a:ln>
        </p:spPr>
      </p:pic>
      <p:sp>
        <p:nvSpPr>
          <p:cNvPr id="127" name="PlaceHolder 1">
            <a:extLst>
              <a:ext uri="{FF2B5EF4-FFF2-40B4-BE49-F238E27FC236}">
                <a16:creationId xmlns:a16="http://schemas.microsoft.com/office/drawing/2014/main" id="{9D655CDE-2A38-78EB-9B09-9522368F3C7E}"/>
              </a:ext>
            </a:extLst>
          </p:cNvPr>
          <p:cNvSpPr>
            <a:spLocks noGrp="1"/>
          </p:cNvSpPr>
          <p:nvPr>
            <p:ph type="sldNum" idx="8"/>
          </p:nvPr>
        </p:nvSpPr>
        <p:spPr>
          <a:xfrm>
            <a:off x="11723213" y="6396851"/>
            <a:ext cx="277650" cy="364320"/>
          </a:xfrm>
          <a:prstGeom prst="rect">
            <a:avLst/>
          </a:prstGeom>
          <a:noFill/>
          <a:ln w="0">
            <a:noFill/>
          </a:ln>
        </p:spPr>
        <p:txBody>
          <a:bodyPr anchor="ctr">
            <a:noAutofit/>
          </a:bodyPr>
          <a:lstStyle>
            <a:lvl1pPr algn="r">
              <a:lnSpc>
                <a:spcPct val="100000"/>
              </a:lnSpc>
              <a:buNone/>
              <a:defRPr lang="en-DE" sz="2000" b="0" strike="noStrike" spc="-1">
                <a:solidFill>
                  <a:srgbClr val="8B8B8B"/>
                </a:solidFill>
                <a:latin typeface="Calibri"/>
              </a:defRPr>
            </a:lvl1pPr>
          </a:lstStyle>
          <a:p>
            <a:pPr algn="r">
              <a:lnSpc>
                <a:spcPct val="100000"/>
              </a:lnSpc>
              <a:buNone/>
            </a:pPr>
            <a:fld id="{81255DAC-7A2D-4214-8EEB-05093A7AB0F8}" type="slidenum">
              <a:rPr lang="en-GB" sz="2000" b="0" strike="noStrike" spc="-1" noProof="0" smtClean="0">
                <a:solidFill>
                  <a:srgbClr val="8B8B8B"/>
                </a:solidFill>
                <a:latin typeface="Calibri"/>
              </a:rPr>
              <a:t>51</a:t>
            </a:fld>
            <a:endParaRPr lang="en-GB" sz="2000" b="0" strike="noStrike" spc="-1" noProof="0" dirty="0">
              <a:latin typeface="Times New Roman"/>
            </a:endParaRPr>
          </a:p>
        </p:txBody>
      </p:sp>
      <p:pic>
        <p:nvPicPr>
          <p:cNvPr id="5" name="Graphic 4" descr="Walk with solid fill">
            <a:extLst>
              <a:ext uri="{FF2B5EF4-FFF2-40B4-BE49-F238E27FC236}">
                <a16:creationId xmlns:a16="http://schemas.microsoft.com/office/drawing/2014/main" id="{AC0EE894-2845-E3BC-0485-92AF9D4DBA3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251098" y="5136191"/>
            <a:ext cx="914400" cy="914400"/>
          </a:xfrm>
          <a:prstGeom prst="rect">
            <a:avLst/>
          </a:prstGeom>
        </p:spPr>
      </p:pic>
      <p:sp>
        <p:nvSpPr>
          <p:cNvPr id="29" name="TextBox 28">
            <a:extLst>
              <a:ext uri="{FF2B5EF4-FFF2-40B4-BE49-F238E27FC236}">
                <a16:creationId xmlns:a16="http://schemas.microsoft.com/office/drawing/2014/main" id="{9B99E75B-2514-6B3A-6709-43700E21A280}"/>
              </a:ext>
            </a:extLst>
          </p:cNvPr>
          <p:cNvSpPr txBox="1"/>
          <p:nvPr/>
        </p:nvSpPr>
        <p:spPr>
          <a:xfrm>
            <a:off x="4423718" y="547822"/>
            <a:ext cx="2213894" cy="338554"/>
          </a:xfrm>
          <a:prstGeom prst="rect">
            <a:avLst/>
          </a:prstGeom>
          <a:noFill/>
        </p:spPr>
        <p:txBody>
          <a:bodyPr wrap="square" rtlCol="0">
            <a:spAutoFit/>
          </a:bodyPr>
          <a:lstStyle/>
          <a:p>
            <a:r>
              <a:rPr lang="en-GB" sz="1600" noProof="0" dirty="0"/>
              <a:t>Energy consumption</a:t>
            </a:r>
          </a:p>
        </p:txBody>
      </p: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E8885554-51CF-4533-A869-FC40CCE2150F}"/>
                  </a:ext>
                </a:extLst>
              </p:cNvPr>
              <p:cNvSpPr txBox="1"/>
              <p:nvPr/>
            </p:nvSpPr>
            <p:spPr>
              <a:xfrm>
                <a:off x="1462208" y="3467812"/>
                <a:ext cx="136404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𝑃</m:t>
                          </m:r>
                        </m:e>
                        <m:sub>
                          <m:r>
                            <m:rPr>
                              <m:sty m:val="p"/>
                            </m:rPr>
                            <a:rPr lang="en-GB" b="0" i="0" noProof="0" smtClean="0">
                              <a:latin typeface="Cambria Math" panose="02040503050406030204" pitchFamily="18" charset="0"/>
                            </a:rPr>
                            <m:t>unit</m:t>
                          </m:r>
                          <m:r>
                            <a:rPr lang="en-GB" b="0" i="0" noProof="0" smtClean="0">
                              <a:latin typeface="Cambria Math" panose="02040503050406030204" pitchFamily="18" charset="0"/>
                            </a:rPr>
                            <m:t>−</m:t>
                          </m:r>
                          <m:r>
                            <m:rPr>
                              <m:sty m:val="p"/>
                            </m:rPr>
                            <a:rPr lang="en-GB" b="0" i="0" noProof="0" smtClean="0">
                              <a:latin typeface="Cambria Math" panose="02040503050406030204" pitchFamily="18" charset="0"/>
                            </a:rPr>
                            <m:t>circuit</m:t>
                          </m:r>
                        </m:sub>
                      </m:sSub>
                    </m:oMath>
                  </m:oMathPara>
                </a14:m>
                <a:endParaRPr lang="en-GB" noProof="0" dirty="0"/>
              </a:p>
            </p:txBody>
          </p:sp>
        </mc:Choice>
        <mc:Fallback xmlns="">
          <p:sp>
            <p:nvSpPr>
              <p:cNvPr id="43" name="TextBox 42">
                <a:extLst>
                  <a:ext uri="{FF2B5EF4-FFF2-40B4-BE49-F238E27FC236}">
                    <a16:creationId xmlns:a16="http://schemas.microsoft.com/office/drawing/2014/main" id="{E8885554-51CF-4533-A869-FC40CCE2150F}"/>
                  </a:ext>
                </a:extLst>
              </p:cNvPr>
              <p:cNvSpPr txBox="1">
                <a:spLocks noRot="1" noChangeAspect="1" noMove="1" noResize="1" noEditPoints="1" noAdjustHandles="1" noChangeArrowheads="1" noChangeShapeType="1" noTextEdit="1"/>
              </p:cNvSpPr>
              <p:nvPr/>
            </p:nvSpPr>
            <p:spPr>
              <a:xfrm>
                <a:off x="1462208" y="3467812"/>
                <a:ext cx="1364049" cy="369332"/>
              </a:xfrm>
              <a:prstGeom prst="rect">
                <a:avLst/>
              </a:prstGeom>
              <a:blipFill>
                <a:blip r:embed="rId6"/>
                <a:stretch>
                  <a:fillRect b="-3333"/>
                </a:stretch>
              </a:blipFill>
            </p:spPr>
            <p:txBody>
              <a:bodyPr/>
              <a:lstStyle/>
              <a:p>
                <a:r>
                  <a:rPr lang="LID4096">
                    <a:noFill/>
                  </a:rPr>
                  <a:t> </a:t>
                </a:r>
              </a:p>
            </p:txBody>
          </p:sp>
        </mc:Fallback>
      </mc:AlternateContent>
      <p:sp>
        <p:nvSpPr>
          <p:cNvPr id="44" name="Rectangle 43">
            <a:extLst>
              <a:ext uri="{FF2B5EF4-FFF2-40B4-BE49-F238E27FC236}">
                <a16:creationId xmlns:a16="http://schemas.microsoft.com/office/drawing/2014/main" id="{70A70CE1-50B9-D9DB-8F1E-7810157FC849}"/>
              </a:ext>
            </a:extLst>
          </p:cNvPr>
          <p:cNvSpPr/>
          <p:nvPr/>
        </p:nvSpPr>
        <p:spPr>
          <a:xfrm>
            <a:off x="4490607" y="615794"/>
            <a:ext cx="4160774" cy="889092"/>
          </a:xfrm>
          <a:prstGeom prst="rect">
            <a:avLst/>
          </a:prstGeom>
          <a:noFill/>
          <a:ln w="127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119" name="TextBox 118">
                <a:extLst>
                  <a:ext uri="{FF2B5EF4-FFF2-40B4-BE49-F238E27FC236}">
                    <a16:creationId xmlns:a16="http://schemas.microsoft.com/office/drawing/2014/main" id="{CC411557-CA5F-CF93-343F-C5CDC477C3AE}"/>
                  </a:ext>
                </a:extLst>
              </p:cNvPr>
              <p:cNvSpPr txBox="1"/>
              <p:nvPr/>
            </p:nvSpPr>
            <p:spPr>
              <a:xfrm>
                <a:off x="2011099" y="4601850"/>
                <a:ext cx="50959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0"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𝐸</m:t>
                          </m:r>
                        </m:e>
                        <m:sub>
                          <m:r>
                            <m:rPr>
                              <m:sty m:val="p"/>
                            </m:rPr>
                            <a:rPr lang="en-GB" b="0" i="0" noProof="0" smtClean="0">
                              <a:latin typeface="Cambria Math" panose="02040503050406030204" pitchFamily="18" charset="0"/>
                              <a:ea typeface="Cambria Math" panose="02040503050406030204" pitchFamily="18" charset="0"/>
                            </a:rPr>
                            <m:t>MU</m:t>
                          </m:r>
                        </m:sub>
                      </m:sSub>
                    </m:oMath>
                  </m:oMathPara>
                </a14:m>
                <a:endParaRPr lang="en-GB" noProof="0" dirty="0"/>
              </a:p>
            </p:txBody>
          </p:sp>
        </mc:Choice>
        <mc:Fallback xmlns="">
          <p:sp>
            <p:nvSpPr>
              <p:cNvPr id="119" name="TextBox 118">
                <a:extLst>
                  <a:ext uri="{FF2B5EF4-FFF2-40B4-BE49-F238E27FC236}">
                    <a16:creationId xmlns:a16="http://schemas.microsoft.com/office/drawing/2014/main" id="{CC411557-CA5F-CF93-343F-C5CDC477C3AE}"/>
                  </a:ext>
                </a:extLst>
              </p:cNvPr>
              <p:cNvSpPr txBox="1">
                <a:spLocks noRot="1" noChangeAspect="1" noMove="1" noResize="1" noEditPoints="1" noAdjustHandles="1" noChangeArrowheads="1" noChangeShapeType="1" noTextEdit="1"/>
              </p:cNvSpPr>
              <p:nvPr/>
            </p:nvSpPr>
            <p:spPr>
              <a:xfrm>
                <a:off x="2011099" y="4601850"/>
                <a:ext cx="509598" cy="369332"/>
              </a:xfrm>
              <a:prstGeom prst="rect">
                <a:avLst/>
              </a:prstGeom>
              <a:blipFill>
                <a:blip r:embed="rId7"/>
                <a:stretch>
                  <a:fillRect r="-9524" b="-1667"/>
                </a:stretch>
              </a:blipFill>
            </p:spPr>
            <p:txBody>
              <a:bodyPr/>
              <a:lstStyle/>
              <a:p>
                <a:r>
                  <a:rPr lang="LID4096">
                    <a:noFill/>
                  </a:rPr>
                  <a:t> </a:t>
                </a:r>
              </a:p>
            </p:txBody>
          </p:sp>
        </mc:Fallback>
      </mc:AlternateContent>
      <p:cxnSp>
        <p:nvCxnSpPr>
          <p:cNvPr id="121" name="Straight Arrow Connector 120">
            <a:extLst>
              <a:ext uri="{FF2B5EF4-FFF2-40B4-BE49-F238E27FC236}">
                <a16:creationId xmlns:a16="http://schemas.microsoft.com/office/drawing/2014/main" id="{C0328CE2-D24B-4AD4-9318-913DCF8E21A4}"/>
              </a:ext>
            </a:extLst>
          </p:cNvPr>
          <p:cNvCxnSpPr>
            <a:cxnSpLocks/>
          </p:cNvCxnSpPr>
          <p:nvPr/>
        </p:nvCxnSpPr>
        <p:spPr>
          <a:xfrm flipV="1">
            <a:off x="1613956" y="4534407"/>
            <a:ext cx="505002" cy="573813"/>
          </a:xfrm>
          <a:prstGeom prst="straightConnector1">
            <a:avLst/>
          </a:prstGeom>
          <a:ln>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3" name="TextBox 122">
                <a:extLst>
                  <a:ext uri="{FF2B5EF4-FFF2-40B4-BE49-F238E27FC236}">
                    <a16:creationId xmlns:a16="http://schemas.microsoft.com/office/drawing/2014/main" id="{31024CBD-5405-2B9A-489C-71394B503737}"/>
                  </a:ext>
                </a:extLst>
              </p:cNvPr>
              <p:cNvSpPr txBox="1"/>
              <p:nvPr/>
            </p:nvSpPr>
            <p:spPr>
              <a:xfrm>
                <a:off x="-25092" y="3471697"/>
                <a:ext cx="1679456" cy="369332"/>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en-GB"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𝑃</m:t>
                          </m:r>
                        </m:e>
                        <m:sub>
                          <m:r>
                            <m:rPr>
                              <m:sty m:val="p"/>
                            </m:rPr>
                            <a:rPr lang="en-GB" b="0" i="0" noProof="0" smtClean="0">
                              <a:latin typeface="Cambria Math" panose="02040503050406030204" pitchFamily="18" charset="0"/>
                              <a:ea typeface="Cambria Math" panose="02040503050406030204" pitchFamily="18" charset="0"/>
                            </a:rPr>
                            <m:t>control</m:t>
                          </m:r>
                          <m:r>
                            <a:rPr lang="en-GB" b="0" i="0" noProof="0" smtClean="0">
                              <a:latin typeface="Cambria Math" panose="02040503050406030204" pitchFamily="18" charset="0"/>
                              <a:ea typeface="Cambria Math" panose="02040503050406030204" pitchFamily="18" charset="0"/>
                            </a:rPr>
                            <m:t>−</m:t>
                          </m:r>
                          <m:r>
                            <m:rPr>
                              <m:sty m:val="p"/>
                            </m:rPr>
                            <a:rPr lang="en-GB" b="0" i="0" noProof="0" smtClean="0">
                              <a:latin typeface="Cambria Math" panose="02040503050406030204" pitchFamily="18" charset="0"/>
                              <a:ea typeface="Cambria Math" panose="02040503050406030204" pitchFamily="18" charset="0"/>
                            </a:rPr>
                            <m:t>board</m:t>
                          </m:r>
                        </m:sub>
                      </m:sSub>
                    </m:oMath>
                  </m:oMathPara>
                </a14:m>
                <a:endParaRPr lang="en-GB" noProof="0" dirty="0"/>
              </a:p>
            </p:txBody>
          </p:sp>
        </mc:Choice>
        <mc:Fallback xmlns="">
          <p:sp>
            <p:nvSpPr>
              <p:cNvPr id="123" name="TextBox 122">
                <a:extLst>
                  <a:ext uri="{FF2B5EF4-FFF2-40B4-BE49-F238E27FC236}">
                    <a16:creationId xmlns:a16="http://schemas.microsoft.com/office/drawing/2014/main" id="{31024CBD-5405-2B9A-489C-71394B503737}"/>
                  </a:ext>
                </a:extLst>
              </p:cNvPr>
              <p:cNvSpPr txBox="1">
                <a:spLocks noRot="1" noChangeAspect="1" noMove="1" noResize="1" noEditPoints="1" noAdjustHandles="1" noChangeArrowheads="1" noChangeShapeType="1" noTextEdit="1"/>
              </p:cNvSpPr>
              <p:nvPr/>
            </p:nvSpPr>
            <p:spPr>
              <a:xfrm>
                <a:off x="-25092" y="3471697"/>
                <a:ext cx="1679456" cy="369332"/>
              </a:xfrm>
              <a:prstGeom prst="rect">
                <a:avLst/>
              </a:prstGeom>
              <a:blipFill>
                <a:blip r:embed="rId8"/>
                <a:stretch>
                  <a:fillRect b="-3333"/>
                </a:stretch>
              </a:blipFill>
            </p:spPr>
            <p:txBody>
              <a:bodyPr/>
              <a:lstStyle/>
              <a:p>
                <a:r>
                  <a:rPr lang="LID4096">
                    <a:noFill/>
                  </a:rPr>
                  <a:t> </a:t>
                </a:r>
              </a:p>
            </p:txBody>
          </p:sp>
        </mc:Fallback>
      </mc:AlternateContent>
      <p:pic>
        <p:nvPicPr>
          <p:cNvPr id="128" name="Graphic 127" descr="Processor outline">
            <a:extLst>
              <a:ext uri="{FF2B5EF4-FFF2-40B4-BE49-F238E27FC236}">
                <a16:creationId xmlns:a16="http://schemas.microsoft.com/office/drawing/2014/main" id="{73EE81EF-8CC3-A94D-9CB2-73C94A06E0D9}"/>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78412" y="3764586"/>
            <a:ext cx="672227" cy="672227"/>
          </a:xfrm>
          <a:prstGeom prst="rect">
            <a:avLst/>
          </a:prstGeom>
        </p:spPr>
      </p:pic>
      <p:sp>
        <p:nvSpPr>
          <p:cNvPr id="12" name="TextBox 33">
            <a:extLst>
              <a:ext uri="{FF2B5EF4-FFF2-40B4-BE49-F238E27FC236}">
                <a16:creationId xmlns:a16="http://schemas.microsoft.com/office/drawing/2014/main" id="{484F5F9E-3BE7-516F-E9A4-0706D48084CC}"/>
              </a:ext>
            </a:extLst>
          </p:cNvPr>
          <p:cNvSpPr/>
          <p:nvPr/>
        </p:nvSpPr>
        <p:spPr>
          <a:xfrm>
            <a:off x="0" y="1257"/>
            <a:ext cx="7137723" cy="521766"/>
          </a:xfrm>
          <a:prstGeom prst="rect">
            <a:avLst/>
          </a:prstGeom>
          <a:solidFill>
            <a:schemeClr val="accent2">
              <a:lumMod val="60000"/>
              <a:lumOff val="40000"/>
              <a:alpha val="22000"/>
            </a:schemeClr>
          </a:solid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buNone/>
            </a:pPr>
            <a:r>
              <a:rPr lang="en-GB" sz="2800" b="0" strike="noStrike" spc="-1" noProof="0" dirty="0">
                <a:solidFill>
                  <a:srgbClr val="000000"/>
                </a:solidFill>
                <a:latin typeface="Calibri"/>
              </a:rPr>
              <a:t>Energy-consumption model: Varactor Diode</a:t>
            </a:r>
            <a:endParaRPr lang="en-GB" sz="2800" b="0" strike="noStrike" spc="-1" noProof="0" dirty="0">
              <a:latin typeface="Arial"/>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360D3A1-8E90-0658-D1B7-AC065423F0E0}"/>
                  </a:ext>
                </a:extLst>
              </p:cNvPr>
              <p:cNvSpPr txBox="1"/>
              <p:nvPr/>
            </p:nvSpPr>
            <p:spPr>
              <a:xfrm>
                <a:off x="358283" y="3201637"/>
                <a:ext cx="54585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i="1" noProof="0" smtClean="0">
                              <a:latin typeface="Cambria Math" panose="02040503050406030204" pitchFamily="18" charset="0"/>
                            </a:rPr>
                          </m:ctrlPr>
                        </m:sSubPr>
                        <m:e>
                          <m:r>
                            <a:rPr lang="en-GB" b="0" i="1" noProof="0" smtClean="0">
                              <a:latin typeface="Cambria Math" panose="02040503050406030204" pitchFamily="18" charset="0"/>
                            </a:rPr>
                            <m:t>𝑀</m:t>
                          </m:r>
                        </m:e>
                        <m:sub>
                          <m:r>
                            <a:rPr lang="en-GB" b="0" i="1" noProof="0" smtClean="0">
                              <a:latin typeface="Cambria Math" panose="02040503050406030204" pitchFamily="18" charset="0"/>
                            </a:rPr>
                            <m:t>𝑥</m:t>
                          </m:r>
                        </m:sub>
                      </m:sSub>
                    </m:oMath>
                  </m:oMathPara>
                </a14:m>
                <a:endParaRPr lang="en-GB" noProof="0" dirty="0"/>
              </a:p>
            </p:txBody>
          </p:sp>
        </mc:Choice>
        <mc:Fallback xmlns="">
          <p:sp>
            <p:nvSpPr>
              <p:cNvPr id="35" name="TextBox 34">
                <a:extLst>
                  <a:ext uri="{FF2B5EF4-FFF2-40B4-BE49-F238E27FC236}">
                    <a16:creationId xmlns:a16="http://schemas.microsoft.com/office/drawing/2014/main" id="{2360D3A1-8E90-0658-D1B7-AC065423F0E0}"/>
                  </a:ext>
                </a:extLst>
              </p:cNvPr>
              <p:cNvSpPr txBox="1">
                <a:spLocks noRot="1" noChangeAspect="1" noMove="1" noResize="1" noEditPoints="1" noAdjustHandles="1" noChangeArrowheads="1" noChangeShapeType="1" noTextEdit="1"/>
              </p:cNvSpPr>
              <p:nvPr/>
            </p:nvSpPr>
            <p:spPr>
              <a:xfrm>
                <a:off x="358283" y="3201637"/>
                <a:ext cx="545855" cy="369332"/>
              </a:xfrm>
              <a:prstGeom prst="rect">
                <a:avLst/>
              </a:prstGeom>
              <a:blipFill>
                <a:blip r:embed="rId11"/>
                <a:stretch>
                  <a:fillRect/>
                </a:stretch>
              </a:blipFill>
            </p:spPr>
            <p:txBody>
              <a:bodyPr/>
              <a:lstStyle/>
              <a:p>
                <a:r>
                  <a:rPr lang="LID4096">
                    <a:noFill/>
                  </a:rPr>
                  <a:t> </a:t>
                </a:r>
              </a:p>
            </p:txBody>
          </p:sp>
        </mc:Fallback>
      </mc:AlternateContent>
      <p:sp>
        <p:nvSpPr>
          <p:cNvPr id="38" name="Right Brace 37">
            <a:extLst>
              <a:ext uri="{FF2B5EF4-FFF2-40B4-BE49-F238E27FC236}">
                <a16:creationId xmlns:a16="http://schemas.microsoft.com/office/drawing/2014/main" id="{52DCC5AD-5AFF-E546-CA0F-71AB45572661}"/>
              </a:ext>
            </a:extLst>
          </p:cNvPr>
          <p:cNvSpPr/>
          <p:nvPr/>
        </p:nvSpPr>
        <p:spPr>
          <a:xfrm rot="5400000">
            <a:off x="1634384" y="1745867"/>
            <a:ext cx="145857" cy="2929713"/>
          </a:xfrm>
          <a:prstGeom prst="rightBrace">
            <a:avLst>
              <a:gd name="adj1" fmla="val 77396"/>
              <a:gd name="adj2" fmla="val 87177"/>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139" name="TextBox 138">
                <a:extLst>
                  <a:ext uri="{FF2B5EF4-FFF2-40B4-BE49-F238E27FC236}">
                    <a16:creationId xmlns:a16="http://schemas.microsoft.com/office/drawing/2014/main" id="{78551CA1-40A7-BF22-30BA-01544D474E74}"/>
                  </a:ext>
                </a:extLst>
              </p:cNvPr>
              <p:cNvSpPr txBox="1"/>
              <p:nvPr/>
            </p:nvSpPr>
            <p:spPr>
              <a:xfrm>
                <a:off x="3974855" y="1635373"/>
                <a:ext cx="7653476" cy="413768"/>
              </a:xfrm>
              <a:prstGeom prst="rect">
                <a:avLst/>
              </a:prstGeom>
              <a:noFill/>
            </p:spPr>
            <p:txBody>
              <a:bodyPr wrap="square">
                <a:spAutoFit/>
              </a:bodyPr>
              <a:lstStyle/>
              <a:p>
                <a14:m>
                  <m:oMath xmlns:m="http://schemas.openxmlformats.org/officeDocument/2006/math">
                    <m:sSub>
                      <m:sSubPr>
                        <m:ctrlPr>
                          <a:rPr lang="en-GB" b="0"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𝐸</m:t>
                        </m:r>
                      </m:e>
                      <m:sub>
                        <m:r>
                          <m:rPr>
                            <m:sty m:val="p"/>
                          </m:rPr>
                          <a:rPr lang="en-GB" b="0" i="0" noProof="0" smtClean="0">
                            <a:latin typeface="Cambria Math" panose="02040503050406030204" pitchFamily="18" charset="0"/>
                            <a:ea typeface="Cambria Math" panose="02040503050406030204" pitchFamily="18" charset="0"/>
                          </a:rPr>
                          <m:t>SIM</m:t>
                        </m:r>
                      </m:sub>
                    </m:sSub>
                    <m:d>
                      <m:dPr>
                        <m:ctrlPr>
                          <a:rPr lang="en-GB" b="0" i="1" noProof="0" smtClean="0">
                            <a:latin typeface="Cambria Math" panose="02040503050406030204" pitchFamily="18" charset="0"/>
                            <a:ea typeface="Cambria Math" panose="02040503050406030204" pitchFamily="18" charset="0"/>
                          </a:rPr>
                        </m:ctrlPr>
                      </m:dPr>
                      <m:e>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𝑇</m:t>
                            </m:r>
                          </m:e>
                          <m:sub>
                            <m:r>
                              <m:rPr>
                                <m:sty m:val="p"/>
                              </m:rPr>
                              <a:rPr lang="en-GB" noProof="0" smtClean="0">
                                <a:latin typeface="Cambria Math" panose="02040503050406030204" pitchFamily="18" charset="0"/>
                                <a:ea typeface="Cambria Math" panose="02040503050406030204" pitchFamily="18" charset="0"/>
                              </a:rPr>
                              <m:t>upd</m:t>
                            </m:r>
                          </m:sub>
                        </m:sSub>
                      </m:e>
                    </m:d>
                    <m:r>
                      <a:rPr lang="en-GB" b="0" i="1" noProof="0" smtClean="0">
                        <a:latin typeface="Cambria Math" panose="02040503050406030204" pitchFamily="18" charset="0"/>
                        <a:ea typeface="Cambria Math" panose="02040503050406030204" pitchFamily="18" charset="0"/>
                      </a:rPr>
                      <m:t>=</m:t>
                    </m:r>
                  </m:oMath>
                </a14:m>
                <a:r>
                  <a:rPr lang="en-GB" noProof="0" dirty="0">
                    <a:ea typeface="Cambria Math" panose="02040503050406030204" pitchFamily="18" charset="0"/>
                  </a:rPr>
                  <a:t> </a:t>
                </a:r>
                <a14:m>
                  <m:oMath xmlns:m="http://schemas.openxmlformats.org/officeDocument/2006/math">
                    <m:d>
                      <m:dPr>
                        <m:ctrlPr>
                          <a:rPr lang="en-GB" i="1" noProof="0" smtClean="0">
                            <a:latin typeface="Cambria Math" panose="02040503050406030204" pitchFamily="18" charset="0"/>
                            <a:ea typeface="Cambria Math" panose="02040503050406030204" pitchFamily="18" charset="0"/>
                          </a:rPr>
                        </m:ctrlPr>
                      </m:dPr>
                      <m:e>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𝑃</m:t>
                            </m:r>
                          </m:e>
                          <m:sub>
                            <m:r>
                              <m:rPr>
                                <m:sty m:val="p"/>
                              </m:rPr>
                              <a:rPr lang="en-GB" b="0" i="0" noProof="0" smtClean="0">
                                <a:latin typeface="Cambria Math" panose="02040503050406030204" pitchFamily="18" charset="0"/>
                                <a:ea typeface="Cambria Math" panose="02040503050406030204" pitchFamily="18" charset="0"/>
                              </a:rPr>
                              <m:t>control</m:t>
                            </m:r>
                            <m:r>
                              <a:rPr lang="en-GB" b="0" i="0" noProof="0" smtClean="0">
                                <a:latin typeface="Cambria Math" panose="02040503050406030204" pitchFamily="18" charset="0"/>
                                <a:ea typeface="Cambria Math" panose="02040503050406030204" pitchFamily="18" charset="0"/>
                              </a:rPr>
                              <m:t>−</m:t>
                            </m:r>
                            <m:r>
                              <m:rPr>
                                <m:sty m:val="p"/>
                              </m:rPr>
                              <a:rPr lang="en-GB" b="0" i="0" noProof="0" smtClean="0">
                                <a:latin typeface="Cambria Math" panose="02040503050406030204" pitchFamily="18" charset="0"/>
                                <a:ea typeface="Cambria Math" panose="02040503050406030204" pitchFamily="18" charset="0"/>
                              </a:rPr>
                              <m:t>board</m:t>
                            </m:r>
                          </m:sub>
                        </m:sSub>
                        <m:r>
                          <a:rPr lang="en-GB"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𝑃</m:t>
                            </m:r>
                          </m:e>
                          <m:sub>
                            <m:r>
                              <m:rPr>
                                <m:sty m:val="p"/>
                              </m:rPr>
                              <a:rPr lang="en-GB" noProof="0" smtClean="0">
                                <a:latin typeface="Cambria Math" panose="02040503050406030204" pitchFamily="18" charset="0"/>
                                <a:ea typeface="Cambria Math" panose="02040503050406030204" pitchFamily="18" charset="0"/>
                              </a:rPr>
                              <m:t>drive</m:t>
                            </m:r>
                            <m:r>
                              <a:rPr lang="en-GB" noProof="0" smtClean="0">
                                <a:latin typeface="Cambria Math" panose="02040503050406030204" pitchFamily="18" charset="0"/>
                                <a:ea typeface="Cambria Math" panose="02040503050406030204" pitchFamily="18" charset="0"/>
                              </a:rPr>
                              <m:t>−</m:t>
                            </m:r>
                            <m:r>
                              <m:rPr>
                                <m:sty m:val="p"/>
                              </m:rPr>
                              <a:rPr lang="en-GB" noProof="0" smtClean="0">
                                <a:latin typeface="Cambria Math" panose="02040503050406030204" pitchFamily="18" charset="0"/>
                                <a:ea typeface="Cambria Math" panose="02040503050406030204" pitchFamily="18" charset="0"/>
                              </a:rPr>
                              <m:t>circuit</m:t>
                            </m:r>
                          </m:sub>
                        </m:sSub>
                        <m:r>
                          <a:rPr lang="en-GB"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𝑃</m:t>
                            </m:r>
                          </m:e>
                          <m:sub>
                            <m:r>
                              <m:rPr>
                                <m:sty m:val="p"/>
                              </m:rPr>
                              <a:rPr lang="en-GB" noProof="0" smtClean="0">
                                <a:latin typeface="Cambria Math" panose="02040503050406030204" pitchFamily="18" charset="0"/>
                              </a:rPr>
                              <m:t>p</m:t>
                            </m:r>
                          </m:sub>
                        </m:sSub>
                      </m:e>
                    </m:d>
                    <m:r>
                      <a:rPr lang="en-GB"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𝑇</m:t>
                        </m:r>
                      </m:e>
                      <m:sub>
                        <m:r>
                          <m:rPr>
                            <m:sty m:val="p"/>
                          </m:rPr>
                          <a:rPr lang="en-GB" noProof="0" smtClean="0">
                            <a:latin typeface="Cambria Math" panose="02040503050406030204" pitchFamily="18" charset="0"/>
                            <a:ea typeface="Cambria Math" panose="02040503050406030204" pitchFamily="18" charset="0"/>
                          </a:rPr>
                          <m:t>upd</m:t>
                        </m:r>
                      </m:sub>
                    </m:sSub>
                    <m:r>
                      <a:rPr lang="en-GB" b="0"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𝑃</m:t>
                        </m:r>
                      </m:e>
                      <m:sub>
                        <m:r>
                          <m:rPr>
                            <m:sty m:val="p"/>
                          </m:rPr>
                          <a:rPr lang="en-GB" b="0" i="0" noProof="0" smtClean="0">
                            <a:latin typeface="Cambria Math" panose="02040503050406030204" pitchFamily="18" charset="0"/>
                            <a:ea typeface="Cambria Math" panose="02040503050406030204" pitchFamily="18" charset="0"/>
                          </a:rPr>
                          <m:t>atom</m:t>
                        </m:r>
                        <m:r>
                          <a:rPr lang="en-GB" b="0" i="0" noProof="0" smtClean="0">
                            <a:latin typeface="Cambria Math" panose="02040503050406030204" pitchFamily="18" charset="0"/>
                            <a:ea typeface="Cambria Math" panose="02040503050406030204" pitchFamily="18" charset="0"/>
                          </a:rPr>
                          <m:t>−</m:t>
                        </m:r>
                        <m:r>
                          <m:rPr>
                            <m:sty m:val="p"/>
                          </m:rPr>
                          <a:rPr lang="en-GB" b="0" i="0" noProof="0" smtClean="0">
                            <a:latin typeface="Cambria Math" panose="02040503050406030204" pitchFamily="18" charset="0"/>
                            <a:ea typeface="Cambria Math" panose="02040503050406030204" pitchFamily="18" charset="0"/>
                          </a:rPr>
                          <m:t>disip</m:t>
                        </m:r>
                      </m:sub>
                    </m:sSub>
                    <m:r>
                      <a:rPr lang="en-GB"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𝑇</m:t>
                        </m:r>
                      </m:e>
                      <m:sub>
                        <m:r>
                          <m:rPr>
                            <m:sty m:val="p"/>
                          </m:rPr>
                          <a:rPr lang="en-GB" noProof="0" smtClean="0">
                            <a:latin typeface="Cambria Math" panose="02040503050406030204" pitchFamily="18" charset="0"/>
                            <a:ea typeface="Cambria Math" panose="02040503050406030204" pitchFamily="18" charset="0"/>
                          </a:rPr>
                          <m:t>upd</m:t>
                        </m:r>
                      </m:sub>
                    </m:sSub>
                  </m:oMath>
                </a14:m>
                <a:endParaRPr lang="en-GB" noProof="0" dirty="0"/>
              </a:p>
            </p:txBody>
          </p:sp>
        </mc:Choice>
        <mc:Fallback xmlns="">
          <p:sp>
            <p:nvSpPr>
              <p:cNvPr id="139" name="TextBox 138">
                <a:extLst>
                  <a:ext uri="{FF2B5EF4-FFF2-40B4-BE49-F238E27FC236}">
                    <a16:creationId xmlns:a16="http://schemas.microsoft.com/office/drawing/2014/main" id="{78551CA1-40A7-BF22-30BA-01544D474E74}"/>
                  </a:ext>
                </a:extLst>
              </p:cNvPr>
              <p:cNvSpPr txBox="1">
                <a:spLocks noRot="1" noChangeAspect="1" noMove="1" noResize="1" noEditPoints="1" noAdjustHandles="1" noChangeArrowheads="1" noChangeShapeType="1" noTextEdit="1"/>
              </p:cNvSpPr>
              <p:nvPr/>
            </p:nvSpPr>
            <p:spPr>
              <a:xfrm>
                <a:off x="3974855" y="1635373"/>
                <a:ext cx="7653476" cy="413768"/>
              </a:xfrm>
              <a:prstGeom prst="rect">
                <a:avLst/>
              </a:prstGeom>
              <a:blipFill>
                <a:blip r:embed="rId12"/>
                <a:stretch>
                  <a:fillRect b="-8824"/>
                </a:stretch>
              </a:blipFill>
            </p:spPr>
            <p:txBody>
              <a:bodyPr/>
              <a:lstStyle/>
              <a:p>
                <a:r>
                  <a:rPr lang="LID4096">
                    <a:noFill/>
                  </a:rPr>
                  <a:t> </a:t>
                </a:r>
              </a:p>
            </p:txBody>
          </p:sp>
        </mc:Fallback>
      </mc:AlternateContent>
      <p:sp>
        <p:nvSpPr>
          <p:cNvPr id="144" name="TextBox 143">
            <a:extLst>
              <a:ext uri="{FF2B5EF4-FFF2-40B4-BE49-F238E27FC236}">
                <a16:creationId xmlns:a16="http://schemas.microsoft.com/office/drawing/2014/main" id="{560D5A0E-5ED3-B8EF-04C0-C2F6E128FE55}"/>
              </a:ext>
            </a:extLst>
          </p:cNvPr>
          <p:cNvSpPr txBox="1"/>
          <p:nvPr/>
        </p:nvSpPr>
        <p:spPr>
          <a:xfrm>
            <a:off x="11746100" y="1678331"/>
            <a:ext cx="402674" cy="307777"/>
          </a:xfrm>
          <a:prstGeom prst="rect">
            <a:avLst/>
          </a:prstGeom>
          <a:noFill/>
        </p:spPr>
        <p:txBody>
          <a:bodyPr wrap="none" rtlCol="0">
            <a:spAutoFit/>
          </a:bodyPr>
          <a:lstStyle/>
          <a:p>
            <a:r>
              <a:rPr lang="en-GB" sz="1400" noProof="0" dirty="0"/>
              <a:t>(2)</a:t>
            </a:r>
          </a:p>
        </p:txBody>
      </p:sp>
      <p:sp>
        <p:nvSpPr>
          <p:cNvPr id="146" name="TextBox 145">
            <a:extLst>
              <a:ext uri="{FF2B5EF4-FFF2-40B4-BE49-F238E27FC236}">
                <a16:creationId xmlns:a16="http://schemas.microsoft.com/office/drawing/2014/main" id="{939E709A-CC40-4E69-88EA-AA8DC63E283B}"/>
              </a:ext>
            </a:extLst>
          </p:cNvPr>
          <p:cNvSpPr txBox="1"/>
          <p:nvPr/>
        </p:nvSpPr>
        <p:spPr>
          <a:xfrm>
            <a:off x="0" y="6362562"/>
            <a:ext cx="11628330" cy="507831"/>
          </a:xfrm>
          <a:prstGeom prst="rect">
            <a:avLst/>
          </a:prstGeom>
          <a:noFill/>
        </p:spPr>
        <p:txBody>
          <a:bodyPr wrap="square">
            <a:spAutoFit/>
          </a:bodyPr>
          <a:lstStyle/>
          <a:p>
            <a:r>
              <a:rPr lang="en-GB" sz="900" noProof="0" dirty="0"/>
              <a:t>[1] J. Wang et al., “Reconfigurable Intelligent Surface: Power Consumption </a:t>
            </a:r>
            <a:r>
              <a:rPr lang="en-GB" sz="900" noProof="0" dirty="0" err="1"/>
              <a:t>Modeling</a:t>
            </a:r>
            <a:r>
              <a:rPr lang="en-GB" sz="900" noProof="0" dirty="0"/>
              <a:t> and Practical Measurement Validation,” IEEE Transactions on Communications, vol. 72, no. 9, pp. 5720–5734, Sep. 2024</a:t>
            </a:r>
            <a:endParaRPr lang="en-GB" sz="900" noProof="0" dirty="0">
              <a:effectLst/>
            </a:endParaRPr>
          </a:p>
          <a:p>
            <a:r>
              <a:rPr lang="en-GB" sz="900" noProof="0" dirty="0">
                <a:effectLst/>
              </a:rPr>
              <a:t>[2] J. Tong, Z. An, X. Zhao, S. Liao, and L. Yang, “In-Sensor Machine Learning: Radio Frequency Neural Networks for Wireless Sensing,” in </a:t>
            </a:r>
            <a:r>
              <a:rPr lang="en-GB" sz="900" i="1" noProof="0" dirty="0">
                <a:effectLst/>
              </a:rPr>
              <a:t>Proceedings of the Twenty-fifth International Symposium on Theory, Algorithmic Foundations, and Protocol Design for Mobile Networks and Mobile Computing</a:t>
            </a:r>
            <a:r>
              <a:rPr lang="en-GB" sz="900" noProof="0" dirty="0">
                <a:effectLst/>
              </a:rPr>
              <a:t>, in </a:t>
            </a:r>
            <a:r>
              <a:rPr lang="en-GB" sz="900" noProof="0" dirty="0" err="1">
                <a:effectLst/>
              </a:rPr>
              <a:t>MobiHoc</a:t>
            </a:r>
            <a:r>
              <a:rPr lang="en-GB" sz="900" noProof="0" dirty="0">
                <a:effectLst/>
              </a:rPr>
              <a:t> ’24. New York, NY, USA: Association for Computing Machinery, Oktober 2024, pp. 261–270. </a:t>
            </a:r>
            <a:r>
              <a:rPr lang="en-GB" sz="900" noProof="0" dirty="0" err="1">
                <a:effectLst/>
              </a:rPr>
              <a:t>doi</a:t>
            </a:r>
            <a:r>
              <a:rPr lang="en-GB" sz="900" noProof="0" dirty="0">
                <a:effectLst/>
              </a:rPr>
              <a:t>: </a:t>
            </a:r>
            <a:r>
              <a:rPr lang="en-GB" sz="900" noProof="0" dirty="0">
                <a:effectLst/>
                <a:hlinkClick r:id="rId13"/>
              </a:rPr>
              <a:t>10.1145/3641512.3686393</a:t>
            </a:r>
            <a:r>
              <a:rPr lang="en-GB" sz="900" noProof="0" dirty="0">
                <a:effectLst/>
              </a:rPr>
              <a:t>.</a:t>
            </a:r>
          </a:p>
        </p:txBody>
      </p:sp>
      <p:graphicFrame>
        <p:nvGraphicFramePr>
          <p:cNvPr id="148" name="Table 147">
            <a:extLst>
              <a:ext uri="{FF2B5EF4-FFF2-40B4-BE49-F238E27FC236}">
                <a16:creationId xmlns:a16="http://schemas.microsoft.com/office/drawing/2014/main" id="{D5FA8E2E-CC0A-0F41-CE8F-1CB9DAD36444}"/>
              </a:ext>
            </a:extLst>
          </p:cNvPr>
          <p:cNvGraphicFramePr>
            <a:graphicFrameLocks noGrp="1"/>
          </p:cNvGraphicFramePr>
          <p:nvPr>
            <p:extLst>
              <p:ext uri="{D42A27DB-BD31-4B8C-83A1-F6EECF244321}">
                <p14:modId xmlns:p14="http://schemas.microsoft.com/office/powerpoint/2010/main" val="3377012001"/>
              </p:ext>
            </p:extLst>
          </p:nvPr>
        </p:nvGraphicFramePr>
        <p:xfrm>
          <a:off x="4796814" y="2419861"/>
          <a:ext cx="2412000" cy="914400"/>
        </p:xfrm>
        <a:graphic>
          <a:graphicData uri="http://schemas.openxmlformats.org/drawingml/2006/table">
            <a:tbl>
              <a:tblPr firstRow="1" bandRow="1">
                <a:tableStyleId>{3B4B98B0-60AC-42C2-AFA5-B58CD77FA1E5}</a:tableStyleId>
              </a:tblPr>
              <a:tblGrid>
                <a:gridCol w="1351149">
                  <a:extLst>
                    <a:ext uri="{9D8B030D-6E8A-4147-A177-3AD203B41FA5}">
                      <a16:colId xmlns:a16="http://schemas.microsoft.com/office/drawing/2014/main" val="3284982849"/>
                    </a:ext>
                  </a:extLst>
                </a:gridCol>
                <a:gridCol w="1060851">
                  <a:extLst>
                    <a:ext uri="{9D8B030D-6E8A-4147-A177-3AD203B41FA5}">
                      <a16:colId xmlns:a16="http://schemas.microsoft.com/office/drawing/2014/main" val="1369903436"/>
                    </a:ext>
                  </a:extLst>
                </a:gridCol>
              </a:tblGrid>
              <a:tr h="300000">
                <a:tc>
                  <a:txBody>
                    <a:bodyPr/>
                    <a:lstStyle/>
                    <a:p>
                      <a:r>
                        <a:rPr lang="en-GB" sz="1400" noProof="0" dirty="0"/>
                        <a:t>Board</a:t>
                      </a:r>
                    </a:p>
                  </a:txBody>
                  <a:tcPr anchor="ctr"/>
                </a:tc>
                <a:tc>
                  <a:txBody>
                    <a:bodyPr/>
                    <a:lstStyle/>
                    <a:p>
                      <a:r>
                        <a:rPr lang="en-GB" sz="1400" noProof="0" dirty="0"/>
                        <a:t>Power</a:t>
                      </a:r>
                      <a:endParaRPr lang="en-GB" sz="1400" b="0" noProof="0" dirty="0"/>
                    </a:p>
                  </a:txBody>
                  <a:tcPr anchor="ctr"/>
                </a:tc>
                <a:extLst>
                  <a:ext uri="{0D108BD9-81ED-4DB2-BD59-A6C34878D82A}">
                    <a16:rowId xmlns:a16="http://schemas.microsoft.com/office/drawing/2014/main" val="2832751205"/>
                  </a:ext>
                </a:extLst>
              </a:tr>
              <a:tr h="300000">
                <a:tc>
                  <a:txBody>
                    <a:bodyPr/>
                    <a:lstStyle/>
                    <a:p>
                      <a:r>
                        <a:rPr lang="en-GB" sz="1400" noProof="0" dirty="0"/>
                        <a:t>XC7K70T</a:t>
                      </a:r>
                    </a:p>
                  </a:txBody>
                  <a:tcPr anchor="ctr"/>
                </a:tc>
                <a:tc>
                  <a:txBody>
                    <a:bodyPr/>
                    <a:lstStyle/>
                    <a:p>
                      <a:r>
                        <a:rPr lang="en-GB" sz="1400" noProof="0" dirty="0"/>
                        <a:t>4.8 W</a:t>
                      </a:r>
                    </a:p>
                  </a:txBody>
                  <a:tcPr anchor="ctr"/>
                </a:tc>
                <a:extLst>
                  <a:ext uri="{0D108BD9-81ED-4DB2-BD59-A6C34878D82A}">
                    <a16:rowId xmlns:a16="http://schemas.microsoft.com/office/drawing/2014/main" val="2537969298"/>
                  </a:ext>
                </a:extLst>
              </a:tr>
              <a:tr h="300000">
                <a:tc>
                  <a:txBody>
                    <a:bodyPr/>
                    <a:lstStyle/>
                    <a:p>
                      <a:r>
                        <a:rPr lang="en-GB" sz="1400" noProof="0" dirty="0"/>
                        <a:t>ZYNQ7100</a:t>
                      </a:r>
                    </a:p>
                  </a:txBody>
                  <a:tcPr anchor="ctr"/>
                </a:tc>
                <a:tc>
                  <a:txBody>
                    <a:bodyPr/>
                    <a:lstStyle/>
                    <a:p>
                      <a:r>
                        <a:rPr lang="en-GB" sz="1400" noProof="0" dirty="0"/>
                        <a:t>1.5 W</a:t>
                      </a:r>
                    </a:p>
                  </a:txBody>
                  <a:tcPr anchor="ctr"/>
                </a:tc>
                <a:extLst>
                  <a:ext uri="{0D108BD9-81ED-4DB2-BD59-A6C34878D82A}">
                    <a16:rowId xmlns:a16="http://schemas.microsoft.com/office/drawing/2014/main" val="4050783368"/>
                  </a:ext>
                </a:extLst>
              </a:tr>
            </a:tbl>
          </a:graphicData>
        </a:graphic>
      </p:graphicFrame>
      <p:cxnSp>
        <p:nvCxnSpPr>
          <p:cNvPr id="149" name="Connector: Elbow 148">
            <a:extLst>
              <a:ext uri="{FF2B5EF4-FFF2-40B4-BE49-F238E27FC236}">
                <a16:creationId xmlns:a16="http://schemas.microsoft.com/office/drawing/2014/main" id="{8A6DDAC9-D709-79BD-F995-9779624DC03D}"/>
              </a:ext>
            </a:extLst>
          </p:cNvPr>
          <p:cNvCxnSpPr>
            <a:cxnSpLocks/>
            <a:stCxn id="148" idx="0"/>
          </p:cNvCxnSpPr>
          <p:nvPr/>
        </p:nvCxnSpPr>
        <p:spPr>
          <a:xfrm rot="5400000" flipH="1" flipV="1">
            <a:off x="5974953" y="2077002"/>
            <a:ext cx="370720" cy="314999"/>
          </a:xfrm>
          <a:prstGeom prst="bentConnector3">
            <a:avLst>
              <a:gd name="adj1" fmla="val 50000"/>
            </a:avLst>
          </a:prstGeom>
          <a:ln w="19050">
            <a:prstDash val="dash"/>
            <a:headEnd type="triangle" w="lg" len="lg"/>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C75FD8E-9D6E-71E0-CB17-807878835100}"/>
                  </a:ext>
                </a:extLst>
              </p:cNvPr>
              <p:cNvSpPr txBox="1"/>
              <p:nvPr/>
            </p:nvSpPr>
            <p:spPr>
              <a:xfrm>
                <a:off x="4510957" y="3634695"/>
                <a:ext cx="6166302" cy="73590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𝑃</m:t>
                          </m:r>
                        </m:e>
                        <m:sub>
                          <m:r>
                            <m:rPr>
                              <m:sty m:val="p"/>
                            </m:rPr>
                            <a:rPr lang="en-GB" noProof="0" smtClean="0">
                              <a:latin typeface="Cambria Math" panose="02040503050406030204" pitchFamily="18" charset="0"/>
                              <a:ea typeface="Cambria Math" panose="02040503050406030204" pitchFamily="18" charset="0"/>
                            </a:rPr>
                            <m:t>drive</m:t>
                          </m:r>
                          <m:r>
                            <a:rPr lang="en-GB" noProof="0" smtClean="0">
                              <a:latin typeface="Cambria Math" panose="02040503050406030204" pitchFamily="18" charset="0"/>
                              <a:ea typeface="Cambria Math" panose="02040503050406030204" pitchFamily="18" charset="0"/>
                            </a:rPr>
                            <m:t>−</m:t>
                          </m:r>
                          <m:r>
                            <m:rPr>
                              <m:sty m:val="p"/>
                            </m:rPr>
                            <a:rPr lang="en-GB" noProof="0" smtClean="0">
                              <a:latin typeface="Cambria Math" panose="02040503050406030204" pitchFamily="18" charset="0"/>
                              <a:ea typeface="Cambria Math" panose="02040503050406030204" pitchFamily="18" charset="0"/>
                            </a:rPr>
                            <m:t>circuit</m:t>
                          </m:r>
                        </m:sub>
                      </m:sSub>
                      <m:r>
                        <a:rPr lang="en-GB" b="0" i="1" noProof="0" smtClean="0">
                          <a:latin typeface="Cambria Math" panose="02040503050406030204" pitchFamily="18" charset="0"/>
                          <a:ea typeface="Cambria Math" panose="02040503050406030204" pitchFamily="18" charset="0"/>
                        </a:rPr>
                        <m:t>=</m:t>
                      </m:r>
                      <m:d>
                        <m:dPr>
                          <m:ctrlPr>
                            <a:rPr lang="en-GB" b="0" i="1" noProof="0" smtClean="0">
                              <a:latin typeface="Cambria Math" panose="02040503050406030204" pitchFamily="18" charset="0"/>
                              <a:ea typeface="Cambria Math" panose="02040503050406030204" pitchFamily="18" charset="0"/>
                            </a:rPr>
                          </m:ctrlPr>
                        </m:dPr>
                        <m:e>
                          <m:d>
                            <m:dPr>
                              <m:begChr m:val="⌈"/>
                              <m:endChr m:val="⌉"/>
                              <m:ctrlPr>
                                <a:rPr lang="en-GB" i="1" noProof="0" smtClean="0">
                                  <a:latin typeface="Cambria Math" panose="02040503050406030204" pitchFamily="18" charset="0"/>
                                  <a:ea typeface="Cambria Math" panose="02040503050406030204" pitchFamily="18" charset="0"/>
                                </a:rPr>
                              </m:ctrlPr>
                            </m:dPr>
                            <m:e>
                              <m:f>
                                <m:fPr>
                                  <m:ctrlPr>
                                    <a:rPr lang="en-GB" i="1" noProof="0" smtClean="0">
                                      <a:latin typeface="Cambria Math" panose="02040503050406030204" pitchFamily="18" charset="0"/>
                                      <a:ea typeface="Cambria Math" panose="02040503050406030204" pitchFamily="18" charset="0"/>
                                    </a:rPr>
                                  </m:ctrlPr>
                                </m:fPr>
                                <m:num>
                                  <m:nary>
                                    <m:naryPr>
                                      <m:chr m:val="∑"/>
                                      <m:ctrlPr>
                                        <a:rPr lang="en-GB" i="1" noProof="0" smtClean="0">
                                          <a:latin typeface="Cambria Math" panose="02040503050406030204" pitchFamily="18" charset="0"/>
                                          <a:ea typeface="Cambria Math" panose="02040503050406030204" pitchFamily="18" charset="0"/>
                                        </a:rPr>
                                      </m:ctrlPr>
                                    </m:naryPr>
                                    <m:sub>
                                      <m:r>
                                        <m:rPr>
                                          <m:brk m:alnAt="23"/>
                                        </m:rPr>
                                        <a:rPr lang="en-GB" i="1" noProof="0" smtClean="0">
                                          <a:latin typeface="Cambria Math" panose="02040503050406030204" pitchFamily="18" charset="0"/>
                                          <a:ea typeface="Cambria Math" panose="02040503050406030204" pitchFamily="18" charset="0"/>
                                        </a:rPr>
                                        <m:t>𝑖</m:t>
                                      </m:r>
                                      <m:r>
                                        <a:rPr lang="en-GB" i="1" noProof="0" smtClean="0">
                                          <a:latin typeface="Cambria Math" panose="02040503050406030204" pitchFamily="18" charset="0"/>
                                          <a:ea typeface="Cambria Math" panose="02040503050406030204" pitchFamily="18" charset="0"/>
                                        </a:rPr>
                                        <m:t>=</m:t>
                                      </m:r>
                                      <m:r>
                                        <m:rPr>
                                          <m:brk m:alnAt="23"/>
                                        </m:rPr>
                                        <a:rPr lang="en-GB" i="1" noProof="0" smtClean="0">
                                          <a:latin typeface="Cambria Math" panose="02040503050406030204" pitchFamily="18" charset="0"/>
                                          <a:ea typeface="Cambria Math" panose="02040503050406030204" pitchFamily="18" charset="0"/>
                                        </a:rPr>
                                        <m:t>1</m:t>
                                      </m:r>
                                    </m:sub>
                                    <m:sup>
                                      <m:r>
                                        <a:rPr lang="en-GB" i="1" noProof="0" smtClean="0">
                                          <a:latin typeface="Cambria Math" panose="02040503050406030204" pitchFamily="18" charset="0"/>
                                          <a:ea typeface="Cambria Math" panose="02040503050406030204" pitchFamily="18" charset="0"/>
                                        </a:rPr>
                                        <m:t>𝑁</m:t>
                                      </m:r>
                                    </m:sup>
                                    <m:e>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𝐼</m:t>
                                          </m:r>
                                        </m:e>
                                        <m:sub>
                                          <m:r>
                                            <a:rPr lang="en-GB" i="1" noProof="0" smtClean="0">
                                              <a:latin typeface="Cambria Math" panose="02040503050406030204" pitchFamily="18" charset="0"/>
                                              <a:ea typeface="Cambria Math" panose="02040503050406030204" pitchFamily="18" charset="0"/>
                                            </a:rPr>
                                            <m:t>𝑖</m:t>
                                          </m:r>
                                          <m:r>
                                            <a:rPr lang="en-GB" i="1" noProof="0" smtClean="0">
                                              <a:latin typeface="Cambria Math" panose="02040503050406030204" pitchFamily="18" charset="0"/>
                                              <a:ea typeface="Cambria Math" panose="02040503050406030204" pitchFamily="18" charset="0"/>
                                            </a:rPr>
                                            <m:t>,</m:t>
                                          </m:r>
                                          <m:r>
                                            <a:rPr lang="en-GB" i="1" noProof="0" smtClean="0">
                                              <a:latin typeface="Cambria Math" panose="02040503050406030204" pitchFamily="18" charset="0"/>
                                              <a:ea typeface="Cambria Math" panose="02040503050406030204" pitchFamily="18" charset="0"/>
                                            </a:rPr>
                                            <m:t>𝑣</m:t>
                                          </m:r>
                                        </m:sub>
                                      </m:sSub>
                                    </m:e>
                                  </m:nary>
                                </m:num>
                                <m:den>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𝑁</m:t>
                                      </m:r>
                                    </m:e>
                                    <m:sub>
                                      <m:r>
                                        <a:rPr lang="en-GB" i="1" noProof="0" smtClean="0">
                                          <a:latin typeface="Cambria Math" panose="02040503050406030204" pitchFamily="18" charset="0"/>
                                          <a:ea typeface="Cambria Math" panose="02040503050406030204" pitchFamily="18" charset="0"/>
                                        </a:rPr>
                                        <m:t>𝑔</m:t>
                                      </m:r>
                                      <m:r>
                                        <a:rPr lang="en-GB" i="1" noProof="0" smtClean="0">
                                          <a:latin typeface="Cambria Math" panose="02040503050406030204" pitchFamily="18" charset="0"/>
                                          <a:ea typeface="Cambria Math" panose="02040503050406030204" pitchFamily="18" charset="0"/>
                                        </a:rPr>
                                        <m:t>,</m:t>
                                      </m:r>
                                      <m:r>
                                        <a:rPr lang="en-GB" i="1" noProof="0" smtClean="0">
                                          <a:latin typeface="Cambria Math" panose="02040503050406030204" pitchFamily="18" charset="0"/>
                                          <a:ea typeface="Cambria Math" panose="02040503050406030204" pitchFamily="18" charset="0"/>
                                        </a:rPr>
                                        <m:t>𝑣</m:t>
                                      </m:r>
                                    </m:sub>
                                  </m:sSub>
                                  <m:r>
                                    <a:rPr lang="en-GB"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𝑁</m:t>
                                      </m:r>
                                    </m:e>
                                    <m:sub>
                                      <m:r>
                                        <a:rPr lang="en-GB" i="1" noProof="0" smtClean="0">
                                          <a:latin typeface="Cambria Math" panose="02040503050406030204" pitchFamily="18" charset="0"/>
                                          <a:ea typeface="Cambria Math" panose="02040503050406030204" pitchFamily="18" charset="0"/>
                                        </a:rPr>
                                        <m:t>𝑠</m:t>
                                      </m:r>
                                    </m:sub>
                                  </m:sSub>
                                </m:den>
                              </m:f>
                            </m:e>
                          </m:d>
                          <m:r>
                            <a:rPr lang="en-GB" i="1" noProof="0" smtClean="0">
                              <a:latin typeface="Cambria Math" panose="02040503050406030204" pitchFamily="18" charset="0"/>
                              <a:ea typeface="Cambria Math" panose="02040503050406030204" pitchFamily="18" charset="0"/>
                            </a:rPr>
                            <m:t>+</m:t>
                          </m:r>
                          <m:d>
                            <m:dPr>
                              <m:begChr m:val="⌈"/>
                              <m:endChr m:val="⌉"/>
                              <m:ctrlPr>
                                <a:rPr lang="en-GB" i="1" noProof="0" smtClean="0">
                                  <a:latin typeface="Cambria Math" panose="02040503050406030204" pitchFamily="18" charset="0"/>
                                  <a:ea typeface="Cambria Math" panose="02040503050406030204" pitchFamily="18" charset="0"/>
                                </a:rPr>
                              </m:ctrlPr>
                            </m:dPr>
                            <m:e>
                              <m:f>
                                <m:fPr>
                                  <m:ctrlPr>
                                    <a:rPr lang="en-GB" i="1" noProof="0" smtClean="0">
                                      <a:latin typeface="Cambria Math" panose="02040503050406030204" pitchFamily="18" charset="0"/>
                                      <a:ea typeface="Cambria Math" panose="02040503050406030204" pitchFamily="18" charset="0"/>
                                    </a:rPr>
                                  </m:ctrlPr>
                                </m:fPr>
                                <m:num>
                                  <m:nary>
                                    <m:naryPr>
                                      <m:chr m:val="∑"/>
                                      <m:ctrlPr>
                                        <a:rPr lang="en-GB" i="1" noProof="0" smtClean="0">
                                          <a:latin typeface="Cambria Math" panose="02040503050406030204" pitchFamily="18" charset="0"/>
                                          <a:ea typeface="Cambria Math" panose="02040503050406030204" pitchFamily="18" charset="0"/>
                                        </a:rPr>
                                      </m:ctrlPr>
                                    </m:naryPr>
                                    <m:sub>
                                      <m:r>
                                        <m:rPr>
                                          <m:brk m:alnAt="23"/>
                                        </m:rPr>
                                        <a:rPr lang="en-GB" i="1" noProof="0" smtClean="0">
                                          <a:latin typeface="Cambria Math" panose="02040503050406030204" pitchFamily="18" charset="0"/>
                                          <a:ea typeface="Cambria Math" panose="02040503050406030204" pitchFamily="18" charset="0"/>
                                        </a:rPr>
                                        <m:t>𝑖</m:t>
                                      </m:r>
                                      <m:r>
                                        <a:rPr lang="en-GB" i="1" noProof="0" smtClean="0">
                                          <a:latin typeface="Cambria Math" panose="02040503050406030204" pitchFamily="18" charset="0"/>
                                          <a:ea typeface="Cambria Math" panose="02040503050406030204" pitchFamily="18" charset="0"/>
                                        </a:rPr>
                                        <m:t>=</m:t>
                                      </m:r>
                                      <m:r>
                                        <m:rPr>
                                          <m:brk m:alnAt="23"/>
                                        </m:rPr>
                                        <a:rPr lang="en-GB" i="1" noProof="0" smtClean="0">
                                          <a:latin typeface="Cambria Math" panose="02040503050406030204" pitchFamily="18" charset="0"/>
                                          <a:ea typeface="Cambria Math" panose="02040503050406030204" pitchFamily="18" charset="0"/>
                                        </a:rPr>
                                        <m:t>1</m:t>
                                      </m:r>
                                    </m:sub>
                                    <m:sup>
                                      <m:r>
                                        <a:rPr lang="en-GB" i="1" noProof="0" smtClean="0">
                                          <a:latin typeface="Cambria Math" panose="02040503050406030204" pitchFamily="18" charset="0"/>
                                          <a:ea typeface="Cambria Math" panose="02040503050406030204" pitchFamily="18" charset="0"/>
                                        </a:rPr>
                                        <m:t>𝑁</m:t>
                                      </m:r>
                                    </m:sup>
                                    <m:e>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𝐼</m:t>
                                          </m:r>
                                        </m:e>
                                        <m:sub>
                                          <m:r>
                                            <a:rPr lang="en-GB" i="1" noProof="0" smtClean="0">
                                              <a:latin typeface="Cambria Math" panose="02040503050406030204" pitchFamily="18" charset="0"/>
                                              <a:ea typeface="Cambria Math" panose="02040503050406030204" pitchFamily="18" charset="0"/>
                                            </a:rPr>
                                            <m:t>𝑖</m:t>
                                          </m:r>
                                          <m:r>
                                            <a:rPr lang="en-GB" i="1" noProof="0" smtClean="0">
                                              <a:latin typeface="Cambria Math" panose="02040503050406030204" pitchFamily="18" charset="0"/>
                                              <a:ea typeface="Cambria Math" panose="02040503050406030204" pitchFamily="18" charset="0"/>
                                            </a:rPr>
                                            <m:t>,</m:t>
                                          </m:r>
                                          <m:r>
                                            <a:rPr lang="en-GB" i="1" noProof="0" smtClean="0">
                                              <a:latin typeface="Cambria Math" panose="02040503050406030204" pitchFamily="18" charset="0"/>
                                              <a:ea typeface="Cambria Math" panose="02040503050406030204" pitchFamily="18" charset="0"/>
                                            </a:rPr>
                                            <m:t>h</m:t>
                                          </m:r>
                                        </m:sub>
                                      </m:sSub>
                                    </m:e>
                                  </m:nary>
                                </m:num>
                                <m:den>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𝑁</m:t>
                                      </m:r>
                                    </m:e>
                                    <m:sub>
                                      <m:r>
                                        <a:rPr lang="en-GB" i="1" noProof="0" smtClean="0">
                                          <a:latin typeface="Cambria Math" panose="02040503050406030204" pitchFamily="18" charset="0"/>
                                          <a:ea typeface="Cambria Math" panose="02040503050406030204" pitchFamily="18" charset="0"/>
                                        </a:rPr>
                                        <m:t>𝑔</m:t>
                                      </m:r>
                                      <m:r>
                                        <a:rPr lang="en-GB" i="1" noProof="0" smtClean="0">
                                          <a:latin typeface="Cambria Math" panose="02040503050406030204" pitchFamily="18" charset="0"/>
                                          <a:ea typeface="Cambria Math" panose="02040503050406030204" pitchFamily="18" charset="0"/>
                                        </a:rPr>
                                        <m:t>,</m:t>
                                      </m:r>
                                      <m:r>
                                        <a:rPr lang="en-GB" i="1" noProof="0" smtClean="0">
                                          <a:latin typeface="Cambria Math" panose="02040503050406030204" pitchFamily="18" charset="0"/>
                                          <a:ea typeface="Cambria Math" panose="02040503050406030204" pitchFamily="18" charset="0"/>
                                        </a:rPr>
                                        <m:t>h</m:t>
                                      </m:r>
                                    </m:sub>
                                  </m:sSub>
                                  <m:r>
                                    <a:rPr lang="en-GB"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𝑁</m:t>
                                      </m:r>
                                    </m:e>
                                    <m:sub>
                                      <m:r>
                                        <a:rPr lang="en-GB" i="1" noProof="0" smtClean="0">
                                          <a:latin typeface="Cambria Math" panose="02040503050406030204" pitchFamily="18" charset="0"/>
                                          <a:ea typeface="Cambria Math" panose="02040503050406030204" pitchFamily="18" charset="0"/>
                                        </a:rPr>
                                        <m:t>𝑠</m:t>
                                      </m:r>
                                    </m:sub>
                                  </m:sSub>
                                </m:den>
                              </m:f>
                            </m:e>
                          </m:d>
                        </m:e>
                      </m:d>
                      <m:r>
                        <a:rPr lang="en-GB" b="0"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𝑃</m:t>
                          </m:r>
                        </m:e>
                        <m:sub>
                          <m:r>
                            <m:rPr>
                              <m:sty m:val="p"/>
                            </m:rPr>
                            <a:rPr lang="en-GB" b="0" i="0" noProof="0" smtClean="0">
                              <a:latin typeface="Cambria Math" panose="02040503050406030204" pitchFamily="18" charset="0"/>
                              <a:ea typeface="Cambria Math" panose="02040503050406030204" pitchFamily="18" charset="0"/>
                            </a:rPr>
                            <m:t>unit</m:t>
                          </m:r>
                          <m:r>
                            <a:rPr lang="en-GB" noProof="0" smtClean="0">
                              <a:latin typeface="Cambria Math" panose="02040503050406030204" pitchFamily="18" charset="0"/>
                              <a:ea typeface="Cambria Math" panose="02040503050406030204" pitchFamily="18" charset="0"/>
                            </a:rPr>
                            <m:t>−</m:t>
                          </m:r>
                          <m:r>
                            <m:rPr>
                              <m:sty m:val="p"/>
                            </m:rPr>
                            <a:rPr lang="en-GB" noProof="0" smtClean="0">
                              <a:latin typeface="Cambria Math" panose="02040503050406030204" pitchFamily="18" charset="0"/>
                              <a:ea typeface="Cambria Math" panose="02040503050406030204" pitchFamily="18" charset="0"/>
                            </a:rPr>
                            <m:t>circuit</m:t>
                          </m:r>
                        </m:sub>
                      </m:sSub>
                    </m:oMath>
                  </m:oMathPara>
                </a14:m>
                <a:endParaRPr lang="en-GB" noProof="0" dirty="0"/>
              </a:p>
            </p:txBody>
          </p:sp>
        </mc:Choice>
        <mc:Fallback xmlns="">
          <p:sp>
            <p:nvSpPr>
              <p:cNvPr id="7" name="TextBox 6">
                <a:extLst>
                  <a:ext uri="{FF2B5EF4-FFF2-40B4-BE49-F238E27FC236}">
                    <a16:creationId xmlns:a16="http://schemas.microsoft.com/office/drawing/2014/main" id="{EC75FD8E-9D6E-71E0-CB17-807878835100}"/>
                  </a:ext>
                </a:extLst>
              </p:cNvPr>
              <p:cNvSpPr txBox="1">
                <a:spLocks noRot="1" noChangeAspect="1" noMove="1" noResize="1" noEditPoints="1" noAdjustHandles="1" noChangeArrowheads="1" noChangeShapeType="1" noTextEdit="1"/>
              </p:cNvSpPr>
              <p:nvPr/>
            </p:nvSpPr>
            <p:spPr>
              <a:xfrm>
                <a:off x="4510957" y="3634695"/>
                <a:ext cx="6166302" cy="735907"/>
              </a:xfrm>
              <a:prstGeom prst="rect">
                <a:avLst/>
              </a:prstGeom>
              <a:blipFill>
                <a:blip r:embed="rId14"/>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92050124-8D30-94B5-A0E1-C2B6238AC5FA}"/>
                  </a:ext>
                </a:extLst>
              </p:cNvPr>
              <p:cNvSpPr txBox="1"/>
              <p:nvPr/>
            </p:nvSpPr>
            <p:spPr>
              <a:xfrm>
                <a:off x="4622939" y="4425701"/>
                <a:ext cx="4354454" cy="1892698"/>
              </a:xfrm>
              <a:prstGeom prst="rect">
                <a:avLst/>
              </a:prstGeom>
              <a:noFill/>
            </p:spPr>
            <p:txBody>
              <a:bodyPr wrap="square">
                <a:spAutoFit/>
              </a:bodyPr>
              <a:lstStyle/>
              <a:p>
                <a14:m>
                  <m:oMath xmlns:m="http://schemas.openxmlformats.org/officeDocument/2006/math">
                    <m:r>
                      <a:rPr lang="en-GB" sz="1600" i="1" noProof="0" smtClean="0">
                        <a:latin typeface="Cambria Math" panose="02040503050406030204" pitchFamily="18" charset="0"/>
                        <a:ea typeface="Cambria Math" panose="02040503050406030204" pitchFamily="18" charset="0"/>
                      </a:rPr>
                      <m:t>𝑁</m:t>
                    </m:r>
                  </m:oMath>
                </a14:m>
                <a:r>
                  <a:rPr lang="en-GB" sz="1600" noProof="0" dirty="0"/>
                  <a:t>: number of atoms</a:t>
                </a:r>
              </a:p>
              <a:p>
                <a:pPr/>
                <a14:m>
                  <m:oMathPara xmlns:m="http://schemas.openxmlformats.org/officeDocument/2006/math">
                    <m:oMathParaPr>
                      <m:jc m:val="left"/>
                    </m:oMathParaPr>
                    <m:oMath xmlns:m="http://schemas.openxmlformats.org/officeDocument/2006/math">
                      <m:sSub>
                        <m:sSubPr>
                          <m:ctrlPr>
                            <a:rPr lang="en-GB" sz="1600" i="1" noProof="0" smtClean="0">
                              <a:latin typeface="Cambria Math" panose="02040503050406030204" pitchFamily="18" charset="0"/>
                              <a:ea typeface="Cambria Math" panose="02040503050406030204" pitchFamily="18" charset="0"/>
                            </a:rPr>
                          </m:ctrlPr>
                        </m:sSubPr>
                        <m:e>
                          <m:r>
                            <a:rPr lang="en-GB" sz="1600" i="1" noProof="0" smtClean="0">
                              <a:latin typeface="Cambria Math" panose="02040503050406030204" pitchFamily="18" charset="0"/>
                              <a:ea typeface="Cambria Math" panose="02040503050406030204" pitchFamily="18" charset="0"/>
                            </a:rPr>
                            <m:t>𝐼</m:t>
                          </m:r>
                        </m:e>
                        <m:sub>
                          <m:r>
                            <a:rPr lang="en-GB" sz="1600" i="1" noProof="0" smtClean="0">
                              <a:latin typeface="Cambria Math" panose="02040503050406030204" pitchFamily="18" charset="0"/>
                              <a:ea typeface="Cambria Math" panose="02040503050406030204" pitchFamily="18" charset="0"/>
                            </a:rPr>
                            <m:t>𝑖</m:t>
                          </m:r>
                          <m:r>
                            <a:rPr lang="en-GB" sz="1600" i="1" noProof="0" smtClean="0">
                              <a:latin typeface="Cambria Math" panose="02040503050406030204" pitchFamily="18" charset="0"/>
                              <a:ea typeface="Cambria Math" panose="02040503050406030204" pitchFamily="18" charset="0"/>
                            </a:rPr>
                            <m:t>,</m:t>
                          </m:r>
                          <m:r>
                            <a:rPr lang="en-GB" sz="1600" i="1" noProof="0" smtClean="0">
                              <a:latin typeface="Cambria Math" panose="02040503050406030204" pitchFamily="18" charset="0"/>
                              <a:ea typeface="Cambria Math" panose="02040503050406030204" pitchFamily="18" charset="0"/>
                            </a:rPr>
                            <m:t>𝑣</m:t>
                          </m:r>
                        </m:sub>
                      </m:sSub>
                      <m:d>
                        <m:dPr>
                          <m:begChr m:val="{"/>
                          <m:endChr m:val=""/>
                          <m:ctrlPr>
                            <a:rPr lang="en-GB" sz="1600" i="1" noProof="0" smtClean="0">
                              <a:latin typeface="Cambria Math" panose="02040503050406030204" pitchFamily="18" charset="0"/>
                              <a:ea typeface="Cambria Math" panose="02040503050406030204" pitchFamily="18" charset="0"/>
                            </a:rPr>
                          </m:ctrlPr>
                        </m:dPr>
                        <m:e>
                          <m:m>
                            <m:mPr>
                              <m:mcs>
                                <m:mc>
                                  <m:mcPr>
                                    <m:count m:val="2"/>
                                    <m:mcJc m:val="center"/>
                                  </m:mcPr>
                                </m:mc>
                              </m:mcs>
                              <m:ctrlPr>
                                <a:rPr lang="en-GB" sz="1600" i="1" noProof="0" smtClean="0">
                                  <a:latin typeface="Cambria Math" panose="02040503050406030204" pitchFamily="18" charset="0"/>
                                  <a:ea typeface="Cambria Math" panose="02040503050406030204" pitchFamily="18" charset="0"/>
                                </a:rPr>
                              </m:ctrlPr>
                            </m:mPr>
                            <m:mr>
                              <m:e>
                                <m:r>
                                  <a:rPr lang="en-GB" sz="1600" i="1" noProof="0" smtClean="0">
                                    <a:latin typeface="Cambria Math" panose="02040503050406030204" pitchFamily="18" charset="0"/>
                                  </a:rPr>
                                  <m:t>1</m:t>
                                </m:r>
                              </m:e>
                              <m:e>
                                <m:r>
                                  <m:rPr>
                                    <m:nor/>
                                  </m:rPr>
                                  <a:rPr lang="en-GB" sz="1600" noProof="0" smtClean="0"/>
                                  <m:t>if</m:t>
                                </m:r>
                                <m:r>
                                  <m:rPr>
                                    <m:nor/>
                                  </m:rPr>
                                  <a:rPr lang="en-GB" sz="1600" noProof="0" smtClean="0"/>
                                  <m:t> </m:t>
                                </m:r>
                                <m:r>
                                  <m:rPr>
                                    <m:nor/>
                                  </m:rPr>
                                  <a:rPr lang="en-GB" sz="1600" noProof="0" smtClean="0"/>
                                  <m:t>the</m:t>
                                </m:r>
                                <m:r>
                                  <m:rPr>
                                    <m:nor/>
                                  </m:rPr>
                                  <a:rPr lang="en-GB" sz="1600" noProof="0" smtClean="0"/>
                                  <m:t> </m:t>
                                </m:r>
                                <m:r>
                                  <m:rPr>
                                    <m:nor/>
                                  </m:rPr>
                                  <a:rPr lang="en-GB" sz="1600" noProof="0" smtClean="0"/>
                                  <m:t>i</m:t>
                                </m:r>
                                <m:r>
                                  <m:rPr>
                                    <m:nor/>
                                  </m:rPr>
                                  <a:rPr lang="en-GB" sz="1600" noProof="0" smtClean="0"/>
                                  <m:t>−</m:t>
                                </m:r>
                                <m:r>
                                  <m:rPr>
                                    <m:nor/>
                                  </m:rPr>
                                  <a:rPr lang="en-GB" sz="1600" noProof="0" smtClean="0"/>
                                  <m:t>th</m:t>
                                </m:r>
                                <m:r>
                                  <m:rPr>
                                    <m:nor/>
                                  </m:rPr>
                                  <a:rPr lang="en-GB" sz="1600" noProof="0" smtClean="0"/>
                                  <m:t> </m:t>
                                </m:r>
                                <m:r>
                                  <m:rPr>
                                    <m:nor/>
                                  </m:rPr>
                                  <a:rPr lang="en-GB" sz="1600" noProof="0" smtClean="0"/>
                                  <m:t>atom</m:t>
                                </m:r>
                                <m:r>
                                  <a:rPr lang="en-GB" sz="1600" noProof="0" smtClean="0">
                                    <a:latin typeface="Cambria Math" panose="02040503050406030204" pitchFamily="18" charset="0"/>
                                  </a:rPr>
                                  <m:t> </m:t>
                                </m:r>
                                <m:r>
                                  <m:rPr>
                                    <m:sty m:val="p"/>
                                  </m:rPr>
                                  <a:rPr lang="en-GB" sz="1600" noProof="0" smtClean="0">
                                    <a:latin typeface="Cambria Math" panose="02040503050406030204" pitchFamily="18" charset="0"/>
                                  </a:rPr>
                                  <m:t>is</m:t>
                                </m:r>
                                <m:r>
                                  <a:rPr lang="en-GB" sz="1600" noProof="0" smtClean="0">
                                    <a:latin typeface="Cambria Math" panose="02040503050406030204" pitchFamily="18" charset="0"/>
                                  </a:rPr>
                                  <m:t> </m:t>
                                </m:r>
                                <m:r>
                                  <m:rPr>
                                    <m:sty m:val="p"/>
                                  </m:rPr>
                                  <a:rPr lang="en-GB" sz="1600" noProof="0" smtClean="0">
                                    <a:latin typeface="Cambria Math" panose="02040503050406030204" pitchFamily="18" charset="0"/>
                                  </a:rPr>
                                  <m:t>reconfigurable</m:t>
                                </m:r>
                              </m:e>
                            </m:mr>
                            <m:mr>
                              <m:e>
                                <m:r>
                                  <a:rPr lang="en-GB" sz="1600" b="0" i="1" noProof="0" smtClean="0">
                                    <a:latin typeface="Cambria Math" panose="02040503050406030204" pitchFamily="18" charset="0"/>
                                    <a:ea typeface="Cambria Math" panose="02040503050406030204" pitchFamily="18" charset="0"/>
                                  </a:rPr>
                                  <m:t>0</m:t>
                                </m:r>
                              </m:e>
                              <m:e>
                                <m:r>
                                  <m:rPr>
                                    <m:sty m:val="p"/>
                                  </m:rPr>
                                  <a:rPr lang="en-GB" sz="1600" noProof="0" smtClean="0">
                                    <a:latin typeface="Cambria Math" panose="02040503050406030204" pitchFamily="18" charset="0"/>
                                    <a:ea typeface="Cambria Math" panose="02040503050406030204" pitchFamily="18" charset="0"/>
                                  </a:rPr>
                                  <m:t>otherwise</m:t>
                                </m:r>
                              </m:e>
                            </m:mr>
                          </m:m>
                        </m:e>
                      </m:d>
                    </m:oMath>
                  </m:oMathPara>
                </a14:m>
                <a:endParaRPr lang="en-GB" sz="1600" noProof="0" dirty="0">
                  <a:ea typeface="Cambria Math" panose="02040503050406030204" pitchFamily="18" charset="0"/>
                </a:endParaRPr>
              </a:p>
              <a:p>
                <a14:m>
                  <m:oMath xmlns:m="http://schemas.openxmlformats.org/officeDocument/2006/math">
                    <m:sSub>
                      <m:sSubPr>
                        <m:ctrlPr>
                          <a:rPr lang="en-GB" sz="1600" i="1" noProof="0" smtClean="0">
                            <a:latin typeface="Cambria Math" panose="02040503050406030204" pitchFamily="18" charset="0"/>
                            <a:ea typeface="Cambria Math" panose="02040503050406030204" pitchFamily="18" charset="0"/>
                          </a:rPr>
                        </m:ctrlPr>
                      </m:sSubPr>
                      <m:e>
                        <m:r>
                          <a:rPr lang="en-GB" sz="1600" i="1" noProof="0" smtClean="0">
                            <a:latin typeface="Cambria Math" panose="02040503050406030204" pitchFamily="18" charset="0"/>
                            <a:ea typeface="Cambria Math" panose="02040503050406030204" pitchFamily="18" charset="0"/>
                          </a:rPr>
                          <m:t>𝑁</m:t>
                        </m:r>
                      </m:e>
                      <m:sub>
                        <m:r>
                          <a:rPr lang="en-GB" sz="1600" i="1" noProof="0" smtClean="0">
                            <a:latin typeface="Cambria Math" panose="02040503050406030204" pitchFamily="18" charset="0"/>
                            <a:ea typeface="Cambria Math" panose="02040503050406030204" pitchFamily="18" charset="0"/>
                          </a:rPr>
                          <m:t>𝑔</m:t>
                        </m:r>
                        <m:r>
                          <a:rPr lang="en-GB" sz="1600" i="1" noProof="0" smtClean="0">
                            <a:latin typeface="Cambria Math" panose="02040503050406030204" pitchFamily="18" charset="0"/>
                            <a:ea typeface="Cambria Math" panose="02040503050406030204" pitchFamily="18" charset="0"/>
                          </a:rPr>
                          <m:t>,</m:t>
                        </m:r>
                        <m:r>
                          <a:rPr lang="en-GB" sz="1600" i="1" noProof="0" smtClean="0">
                            <a:latin typeface="Cambria Math" panose="02040503050406030204" pitchFamily="18" charset="0"/>
                            <a:ea typeface="Cambria Math" panose="02040503050406030204" pitchFamily="18" charset="0"/>
                          </a:rPr>
                          <m:t>𝑣</m:t>
                        </m:r>
                      </m:sub>
                    </m:sSub>
                  </m:oMath>
                </a14:m>
                <a:r>
                  <a:rPr lang="en-GB" sz="1600" noProof="0" dirty="0"/>
                  <a:t>: number of atoms in the same group, where all are configured the same.</a:t>
                </a:r>
              </a:p>
              <a:p>
                <a14:m>
                  <m:oMath xmlns:m="http://schemas.openxmlformats.org/officeDocument/2006/math">
                    <m:sSub>
                      <m:sSubPr>
                        <m:ctrlPr>
                          <a:rPr lang="en-GB" sz="1600" i="1" noProof="0" smtClean="0">
                            <a:latin typeface="Cambria Math" panose="02040503050406030204" pitchFamily="18" charset="0"/>
                            <a:ea typeface="Cambria Math" panose="02040503050406030204" pitchFamily="18" charset="0"/>
                          </a:rPr>
                        </m:ctrlPr>
                      </m:sSubPr>
                      <m:e>
                        <m:r>
                          <a:rPr lang="en-GB" sz="1600" i="1" noProof="0" smtClean="0">
                            <a:latin typeface="Cambria Math" panose="02040503050406030204" pitchFamily="18" charset="0"/>
                            <a:ea typeface="Cambria Math" panose="02040503050406030204" pitchFamily="18" charset="0"/>
                          </a:rPr>
                          <m:t>𝑁</m:t>
                        </m:r>
                      </m:e>
                      <m:sub>
                        <m:r>
                          <a:rPr lang="en-GB" sz="1600" b="0" i="1" noProof="0" smtClean="0">
                            <a:latin typeface="Cambria Math" panose="02040503050406030204" pitchFamily="18" charset="0"/>
                            <a:ea typeface="Cambria Math" panose="02040503050406030204" pitchFamily="18" charset="0"/>
                          </a:rPr>
                          <m:t>𝑠</m:t>
                        </m:r>
                      </m:sub>
                    </m:sSub>
                  </m:oMath>
                </a14:m>
                <a:r>
                  <a:rPr lang="en-GB" sz="1600" noProof="0" dirty="0"/>
                  <a:t>: number of signal generated by the same atom-circuit.</a:t>
                </a:r>
              </a:p>
            </p:txBody>
          </p:sp>
        </mc:Choice>
        <mc:Fallback xmlns="">
          <p:sp>
            <p:nvSpPr>
              <p:cNvPr id="9" name="TextBox 8">
                <a:extLst>
                  <a:ext uri="{FF2B5EF4-FFF2-40B4-BE49-F238E27FC236}">
                    <a16:creationId xmlns:a16="http://schemas.microsoft.com/office/drawing/2014/main" id="{92050124-8D30-94B5-A0E1-C2B6238AC5FA}"/>
                  </a:ext>
                </a:extLst>
              </p:cNvPr>
              <p:cNvSpPr txBox="1">
                <a:spLocks noRot="1" noChangeAspect="1" noMove="1" noResize="1" noEditPoints="1" noAdjustHandles="1" noChangeArrowheads="1" noChangeShapeType="1" noTextEdit="1"/>
              </p:cNvSpPr>
              <p:nvPr/>
            </p:nvSpPr>
            <p:spPr>
              <a:xfrm>
                <a:off x="4622939" y="4425701"/>
                <a:ext cx="4354454" cy="1892698"/>
              </a:xfrm>
              <a:prstGeom prst="rect">
                <a:avLst/>
              </a:prstGeom>
              <a:blipFill>
                <a:blip r:embed="rId15"/>
                <a:stretch>
                  <a:fillRect l="-699" t="-968" b="-3548"/>
                </a:stretch>
              </a:blipFill>
            </p:spPr>
            <p:txBody>
              <a:bodyPr/>
              <a:lstStyle/>
              <a:p>
                <a:r>
                  <a:rPr lang="LID4096">
                    <a:noFill/>
                  </a:rPr>
                  <a:t> </a:t>
                </a:r>
              </a:p>
            </p:txBody>
          </p:sp>
        </mc:Fallback>
      </mc:AlternateContent>
      <p:cxnSp>
        <p:nvCxnSpPr>
          <p:cNvPr id="13" name="Connector: Elbow 12">
            <a:extLst>
              <a:ext uri="{FF2B5EF4-FFF2-40B4-BE49-F238E27FC236}">
                <a16:creationId xmlns:a16="http://schemas.microsoft.com/office/drawing/2014/main" id="{0AF3A958-EC04-DD11-5E44-1B7A0D2F9099}"/>
              </a:ext>
            </a:extLst>
          </p:cNvPr>
          <p:cNvCxnSpPr>
            <a:cxnSpLocks/>
          </p:cNvCxnSpPr>
          <p:nvPr/>
        </p:nvCxnSpPr>
        <p:spPr>
          <a:xfrm rot="5400000" flipH="1" flipV="1">
            <a:off x="6901280" y="2682543"/>
            <a:ext cx="1585554" cy="207485"/>
          </a:xfrm>
          <a:prstGeom prst="bentConnector3">
            <a:avLst>
              <a:gd name="adj1" fmla="val 50000"/>
            </a:avLst>
          </a:prstGeom>
          <a:ln w="19050">
            <a:prstDash val="dash"/>
            <a:headEnd type="triangle" w="lg" len="lg"/>
            <a:tailEnd type="non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05577A22-723A-987F-7AA2-06F11ACCCE23}"/>
              </a:ext>
            </a:extLst>
          </p:cNvPr>
          <p:cNvSpPr txBox="1"/>
          <p:nvPr/>
        </p:nvSpPr>
        <p:spPr>
          <a:xfrm>
            <a:off x="10529522" y="3865313"/>
            <a:ext cx="402674" cy="307777"/>
          </a:xfrm>
          <a:prstGeom prst="rect">
            <a:avLst/>
          </a:prstGeom>
          <a:noFill/>
        </p:spPr>
        <p:txBody>
          <a:bodyPr wrap="none" rtlCol="0">
            <a:spAutoFit/>
          </a:bodyPr>
          <a:lstStyle/>
          <a:p>
            <a:r>
              <a:rPr lang="en-GB" sz="1400" noProof="0" dirty="0"/>
              <a:t>(3)</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73C6A58A-0938-4FFF-A65C-1407237BF643}"/>
                  </a:ext>
                </a:extLst>
              </p:cNvPr>
              <p:cNvSpPr txBox="1"/>
              <p:nvPr/>
            </p:nvSpPr>
            <p:spPr>
              <a:xfrm>
                <a:off x="9474109" y="2604647"/>
                <a:ext cx="1801015" cy="39401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𝑃</m:t>
                          </m:r>
                        </m:e>
                        <m:sub>
                          <m:r>
                            <m:rPr>
                              <m:sty m:val="p"/>
                            </m:rPr>
                            <a:rPr lang="en-GB" noProof="0" smtClean="0">
                              <a:latin typeface="Cambria Math" panose="02040503050406030204" pitchFamily="18" charset="0"/>
                              <a:ea typeface="Cambria Math" panose="02040503050406030204" pitchFamily="18" charset="0"/>
                            </a:rPr>
                            <m:t>atom</m:t>
                          </m:r>
                          <m:r>
                            <a:rPr lang="en-GB" noProof="0" smtClean="0">
                              <a:latin typeface="Cambria Math" panose="02040503050406030204" pitchFamily="18" charset="0"/>
                              <a:ea typeface="Cambria Math" panose="02040503050406030204" pitchFamily="18" charset="0"/>
                            </a:rPr>
                            <m:t>−</m:t>
                          </m:r>
                          <m:r>
                            <m:rPr>
                              <m:sty m:val="p"/>
                            </m:rPr>
                            <a:rPr lang="en-GB" noProof="0" smtClean="0">
                              <a:latin typeface="Cambria Math" panose="02040503050406030204" pitchFamily="18" charset="0"/>
                              <a:ea typeface="Cambria Math" panose="02040503050406030204" pitchFamily="18" charset="0"/>
                            </a:rPr>
                            <m:t>disip</m:t>
                          </m:r>
                        </m:sub>
                      </m:sSub>
                      <m:r>
                        <a:rPr lang="en-GB" b="0" i="1" noProof="0" smtClean="0">
                          <a:latin typeface="Cambria Math" panose="02040503050406030204" pitchFamily="18" charset="0"/>
                          <a:ea typeface="Cambria Math" panose="02040503050406030204" pitchFamily="18" charset="0"/>
                        </a:rPr>
                        <m:t>≈0</m:t>
                      </m:r>
                    </m:oMath>
                  </m:oMathPara>
                </a14:m>
                <a:endParaRPr lang="en-GB" noProof="0" dirty="0"/>
              </a:p>
            </p:txBody>
          </p:sp>
        </mc:Choice>
        <mc:Fallback xmlns="">
          <p:sp>
            <p:nvSpPr>
              <p:cNvPr id="17" name="TextBox 16">
                <a:extLst>
                  <a:ext uri="{FF2B5EF4-FFF2-40B4-BE49-F238E27FC236}">
                    <a16:creationId xmlns:a16="http://schemas.microsoft.com/office/drawing/2014/main" id="{73C6A58A-0938-4FFF-A65C-1407237BF643}"/>
                  </a:ext>
                </a:extLst>
              </p:cNvPr>
              <p:cNvSpPr txBox="1">
                <a:spLocks noRot="1" noChangeAspect="1" noMove="1" noResize="1" noEditPoints="1" noAdjustHandles="1" noChangeArrowheads="1" noChangeShapeType="1" noTextEdit="1"/>
              </p:cNvSpPr>
              <p:nvPr/>
            </p:nvSpPr>
            <p:spPr>
              <a:xfrm>
                <a:off x="9474109" y="2604647"/>
                <a:ext cx="1801015" cy="394019"/>
              </a:xfrm>
              <a:prstGeom prst="rect">
                <a:avLst/>
              </a:prstGeom>
              <a:blipFill>
                <a:blip r:embed="rId16"/>
                <a:stretch>
                  <a:fillRect b="-9231"/>
                </a:stretch>
              </a:blipFill>
            </p:spPr>
            <p:txBody>
              <a:bodyPr/>
              <a:lstStyle/>
              <a:p>
                <a:r>
                  <a:rPr lang="LID4096">
                    <a:noFill/>
                  </a:rPr>
                  <a:t> </a:t>
                </a:r>
              </a:p>
            </p:txBody>
          </p:sp>
        </mc:Fallback>
      </mc:AlternateContent>
      <p:cxnSp>
        <p:nvCxnSpPr>
          <p:cNvPr id="18" name="Connector: Elbow 17">
            <a:extLst>
              <a:ext uri="{FF2B5EF4-FFF2-40B4-BE49-F238E27FC236}">
                <a16:creationId xmlns:a16="http://schemas.microsoft.com/office/drawing/2014/main" id="{9DB968E8-2410-9EDF-3CE2-3AB42E0CD9EF}"/>
              </a:ext>
            </a:extLst>
          </p:cNvPr>
          <p:cNvCxnSpPr>
            <a:cxnSpLocks/>
            <a:stCxn id="17" idx="0"/>
          </p:cNvCxnSpPr>
          <p:nvPr/>
        </p:nvCxnSpPr>
        <p:spPr>
          <a:xfrm rot="16200000" flipV="1">
            <a:off x="9965498" y="2195528"/>
            <a:ext cx="535888" cy="282350"/>
          </a:xfrm>
          <a:prstGeom prst="bentConnector3">
            <a:avLst>
              <a:gd name="adj1" fmla="val 50000"/>
            </a:avLst>
          </a:prstGeom>
          <a:ln w="19050">
            <a:prstDash val="dash"/>
            <a:headEnd type="triangle" w="lg" len="lg"/>
            <a:tailEnd type="non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CB3FA37D-75A5-279F-1379-8C56F6EDB52D}"/>
              </a:ext>
            </a:extLst>
          </p:cNvPr>
          <p:cNvSpPr txBox="1"/>
          <p:nvPr/>
        </p:nvSpPr>
        <p:spPr>
          <a:xfrm>
            <a:off x="11172995" y="2651990"/>
            <a:ext cx="402674" cy="307777"/>
          </a:xfrm>
          <a:prstGeom prst="rect">
            <a:avLst/>
          </a:prstGeom>
          <a:noFill/>
        </p:spPr>
        <p:txBody>
          <a:bodyPr wrap="none" rtlCol="0">
            <a:spAutoFit/>
          </a:bodyPr>
          <a:lstStyle/>
          <a:p>
            <a:r>
              <a:rPr lang="en-GB" sz="1400" noProof="0" dirty="0"/>
              <a:t>(4)</a:t>
            </a:r>
          </a:p>
        </p:txBody>
      </p:sp>
      <p:graphicFrame>
        <p:nvGraphicFramePr>
          <p:cNvPr id="24" name="Table 23">
            <a:extLst>
              <a:ext uri="{FF2B5EF4-FFF2-40B4-BE49-F238E27FC236}">
                <a16:creationId xmlns:a16="http://schemas.microsoft.com/office/drawing/2014/main" id="{8CEE2C90-DF96-C721-8BD1-8DC971EA865C}"/>
              </a:ext>
            </a:extLst>
          </p:cNvPr>
          <p:cNvGraphicFramePr>
            <a:graphicFrameLocks noGrp="1"/>
          </p:cNvGraphicFramePr>
          <p:nvPr>
            <p:extLst>
              <p:ext uri="{D42A27DB-BD31-4B8C-83A1-F6EECF244321}">
                <p14:modId xmlns:p14="http://schemas.microsoft.com/office/powerpoint/2010/main" val="232812568"/>
              </p:ext>
            </p:extLst>
          </p:nvPr>
        </p:nvGraphicFramePr>
        <p:xfrm>
          <a:off x="9311213" y="4559533"/>
          <a:ext cx="2412000" cy="914400"/>
        </p:xfrm>
        <a:graphic>
          <a:graphicData uri="http://schemas.openxmlformats.org/drawingml/2006/table">
            <a:tbl>
              <a:tblPr firstRow="1" bandRow="1">
                <a:tableStyleId>{3B4B98B0-60AC-42C2-AFA5-B58CD77FA1E5}</a:tableStyleId>
              </a:tblPr>
              <a:tblGrid>
                <a:gridCol w="1351149">
                  <a:extLst>
                    <a:ext uri="{9D8B030D-6E8A-4147-A177-3AD203B41FA5}">
                      <a16:colId xmlns:a16="http://schemas.microsoft.com/office/drawing/2014/main" val="3284982849"/>
                    </a:ext>
                  </a:extLst>
                </a:gridCol>
                <a:gridCol w="1060851">
                  <a:extLst>
                    <a:ext uri="{9D8B030D-6E8A-4147-A177-3AD203B41FA5}">
                      <a16:colId xmlns:a16="http://schemas.microsoft.com/office/drawing/2014/main" val="1369903436"/>
                    </a:ext>
                  </a:extLst>
                </a:gridCol>
              </a:tblGrid>
              <a:tr h="300000">
                <a:tc>
                  <a:txBody>
                    <a:bodyPr/>
                    <a:lstStyle/>
                    <a:p>
                      <a:r>
                        <a:rPr lang="en-GB" sz="1400" noProof="0" dirty="0"/>
                        <a:t>Component</a:t>
                      </a:r>
                    </a:p>
                  </a:txBody>
                  <a:tcPr anchor="ctr"/>
                </a:tc>
                <a:tc>
                  <a:txBody>
                    <a:bodyPr/>
                    <a:lstStyle/>
                    <a:p>
                      <a:r>
                        <a:rPr lang="en-GB" sz="1400" noProof="0" dirty="0"/>
                        <a:t>Power</a:t>
                      </a:r>
                      <a:endParaRPr lang="en-GB" sz="1400" b="0" noProof="0" dirty="0"/>
                    </a:p>
                  </a:txBody>
                  <a:tcPr anchor="ctr"/>
                </a:tc>
                <a:extLst>
                  <a:ext uri="{0D108BD9-81ED-4DB2-BD59-A6C34878D82A}">
                    <a16:rowId xmlns:a16="http://schemas.microsoft.com/office/drawing/2014/main" val="2832751205"/>
                  </a:ext>
                </a:extLst>
              </a:tr>
              <a:tr h="300000">
                <a:tc>
                  <a:txBody>
                    <a:bodyPr/>
                    <a:lstStyle/>
                    <a:p>
                      <a:r>
                        <a:rPr lang="en-GB" sz="1400" noProof="0" dirty="0"/>
                        <a:t>DAC3484</a:t>
                      </a:r>
                    </a:p>
                  </a:txBody>
                  <a:tcPr anchor="ctr"/>
                </a:tc>
                <a:tc>
                  <a:txBody>
                    <a:bodyPr/>
                    <a:lstStyle/>
                    <a:p>
                      <a:r>
                        <a:rPr lang="en-GB" sz="1400" noProof="0" dirty="0"/>
                        <a:t>250 </a:t>
                      </a:r>
                      <a:r>
                        <a:rPr lang="en-GB" sz="1400" noProof="0" dirty="0" err="1"/>
                        <a:t>mW</a:t>
                      </a:r>
                      <a:endParaRPr lang="en-GB" sz="1400" noProof="0" dirty="0"/>
                    </a:p>
                  </a:txBody>
                  <a:tcPr anchor="ctr"/>
                </a:tc>
                <a:extLst>
                  <a:ext uri="{0D108BD9-81ED-4DB2-BD59-A6C34878D82A}">
                    <a16:rowId xmlns:a16="http://schemas.microsoft.com/office/drawing/2014/main" val="2537969298"/>
                  </a:ext>
                </a:extLst>
              </a:tr>
              <a:tr h="300000">
                <a:tc>
                  <a:txBody>
                    <a:bodyPr/>
                    <a:lstStyle/>
                    <a:p>
                      <a:r>
                        <a:rPr lang="en-GB" sz="1400" noProof="0" dirty="0"/>
                        <a:t>AD8021</a:t>
                      </a:r>
                    </a:p>
                  </a:txBody>
                  <a:tcPr anchor="ctr"/>
                </a:tc>
                <a:tc>
                  <a:txBody>
                    <a:bodyPr/>
                    <a:lstStyle/>
                    <a:p>
                      <a:r>
                        <a:rPr lang="en-GB" sz="1400" noProof="0" dirty="0"/>
                        <a:t>180 </a:t>
                      </a:r>
                      <a:r>
                        <a:rPr lang="en-GB" sz="1400" noProof="0" dirty="0" err="1"/>
                        <a:t>mW</a:t>
                      </a:r>
                      <a:endParaRPr lang="en-GB" sz="1400" noProof="0" dirty="0"/>
                    </a:p>
                  </a:txBody>
                  <a:tcPr anchor="ctr"/>
                </a:tc>
                <a:extLst>
                  <a:ext uri="{0D108BD9-81ED-4DB2-BD59-A6C34878D82A}">
                    <a16:rowId xmlns:a16="http://schemas.microsoft.com/office/drawing/2014/main" val="4050783368"/>
                  </a:ext>
                </a:extLst>
              </a:tr>
            </a:tbl>
          </a:graphicData>
        </a:graphic>
      </p:graphicFrame>
      <p:cxnSp>
        <p:nvCxnSpPr>
          <p:cNvPr id="25" name="Connector: Elbow 24">
            <a:extLst>
              <a:ext uri="{FF2B5EF4-FFF2-40B4-BE49-F238E27FC236}">
                <a16:creationId xmlns:a16="http://schemas.microsoft.com/office/drawing/2014/main" id="{144FADF4-161D-A58E-4578-EDEB897B7B86}"/>
              </a:ext>
            </a:extLst>
          </p:cNvPr>
          <p:cNvCxnSpPr>
            <a:cxnSpLocks/>
          </p:cNvCxnSpPr>
          <p:nvPr/>
        </p:nvCxnSpPr>
        <p:spPr>
          <a:xfrm rot="16200000" flipV="1">
            <a:off x="9657498" y="4170490"/>
            <a:ext cx="339655" cy="337115"/>
          </a:xfrm>
          <a:prstGeom prst="bentConnector3">
            <a:avLst>
              <a:gd name="adj1" fmla="val 50000"/>
            </a:avLst>
          </a:prstGeom>
          <a:ln w="19050">
            <a:prstDash val="dash"/>
            <a:headEnd type="triangle" w="lg" len="lg"/>
            <a:tailEnd type="non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C4BBAB5A-DD03-D611-1AB6-2A5DCAB92D30}"/>
              </a:ext>
            </a:extLst>
          </p:cNvPr>
          <p:cNvPicPr>
            <a:picLocks noChangeAspect="1"/>
          </p:cNvPicPr>
          <p:nvPr/>
        </p:nvPicPr>
        <p:blipFill>
          <a:blip r:embed="rId17"/>
          <a:stretch>
            <a:fillRect/>
          </a:stretch>
        </p:blipFill>
        <p:spPr>
          <a:xfrm>
            <a:off x="43226" y="549251"/>
            <a:ext cx="3259660" cy="2565938"/>
          </a:xfrm>
          <a:prstGeom prst="rect">
            <a:avLst/>
          </a:prstGeom>
        </p:spPr>
      </p:pic>
      <p:sp>
        <p:nvSpPr>
          <p:cNvPr id="31" name="Right Brace 30">
            <a:extLst>
              <a:ext uri="{FF2B5EF4-FFF2-40B4-BE49-F238E27FC236}">
                <a16:creationId xmlns:a16="http://schemas.microsoft.com/office/drawing/2014/main" id="{A7FABF06-C261-1670-C08D-6017D67C84DB}"/>
              </a:ext>
            </a:extLst>
          </p:cNvPr>
          <p:cNvSpPr/>
          <p:nvPr/>
        </p:nvSpPr>
        <p:spPr>
          <a:xfrm rot="19856797">
            <a:off x="3053647" y="2083220"/>
            <a:ext cx="134515" cy="985679"/>
          </a:xfrm>
          <a:prstGeom prst="rightBrace">
            <a:avLst>
              <a:gd name="adj1" fmla="val 77396"/>
              <a:gd name="adj2" fmla="val 83865"/>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24ECDDB4-7ED8-2FEC-5AEE-166E41320E16}"/>
                  </a:ext>
                </a:extLst>
              </p:cNvPr>
              <p:cNvSpPr txBox="1"/>
              <p:nvPr/>
            </p:nvSpPr>
            <p:spPr>
              <a:xfrm>
                <a:off x="3316819" y="2591320"/>
                <a:ext cx="553485" cy="39126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i="1" noProof="0" smtClean="0">
                              <a:latin typeface="Cambria Math" panose="02040503050406030204" pitchFamily="18" charset="0"/>
                            </a:rPr>
                          </m:ctrlPr>
                        </m:sSubPr>
                        <m:e>
                          <m:r>
                            <a:rPr lang="en-GB" b="0" i="1" noProof="0" smtClean="0">
                              <a:latin typeface="Cambria Math" panose="02040503050406030204" pitchFamily="18" charset="0"/>
                            </a:rPr>
                            <m:t>𝑀</m:t>
                          </m:r>
                        </m:e>
                        <m:sub>
                          <m:r>
                            <a:rPr lang="en-GB" b="0" i="1" noProof="0" smtClean="0">
                              <a:latin typeface="Cambria Math" panose="02040503050406030204" pitchFamily="18" charset="0"/>
                            </a:rPr>
                            <m:t>𝑦</m:t>
                          </m:r>
                        </m:sub>
                      </m:sSub>
                    </m:oMath>
                  </m:oMathPara>
                </a14:m>
                <a:endParaRPr lang="en-GB" noProof="0" dirty="0"/>
              </a:p>
            </p:txBody>
          </p:sp>
        </mc:Choice>
        <mc:Fallback xmlns="">
          <p:sp>
            <p:nvSpPr>
              <p:cNvPr id="32" name="TextBox 31">
                <a:extLst>
                  <a:ext uri="{FF2B5EF4-FFF2-40B4-BE49-F238E27FC236}">
                    <a16:creationId xmlns:a16="http://schemas.microsoft.com/office/drawing/2014/main" id="{24ECDDB4-7ED8-2FEC-5AEE-166E41320E16}"/>
                  </a:ext>
                </a:extLst>
              </p:cNvPr>
              <p:cNvSpPr txBox="1">
                <a:spLocks noRot="1" noChangeAspect="1" noMove="1" noResize="1" noEditPoints="1" noAdjustHandles="1" noChangeArrowheads="1" noChangeShapeType="1" noTextEdit="1"/>
              </p:cNvSpPr>
              <p:nvPr/>
            </p:nvSpPr>
            <p:spPr>
              <a:xfrm>
                <a:off x="3316819" y="2591320"/>
                <a:ext cx="553485" cy="391261"/>
              </a:xfrm>
              <a:prstGeom prst="rect">
                <a:avLst/>
              </a:prstGeom>
              <a:blipFill>
                <a:blip r:embed="rId18"/>
                <a:stretch>
                  <a:fillRect b="-4688"/>
                </a:stretch>
              </a:blipFill>
            </p:spPr>
            <p:txBody>
              <a:bodyPr/>
              <a:lstStyle/>
              <a:p>
                <a:r>
                  <a:rPr lang="LID4096">
                    <a:noFill/>
                  </a:rPr>
                  <a:t> </a:t>
                </a:r>
              </a:p>
            </p:txBody>
          </p:sp>
        </mc:Fallback>
      </mc:AlternateContent>
      <p:grpSp>
        <p:nvGrpSpPr>
          <p:cNvPr id="150" name="Group 149">
            <a:extLst>
              <a:ext uri="{FF2B5EF4-FFF2-40B4-BE49-F238E27FC236}">
                <a16:creationId xmlns:a16="http://schemas.microsoft.com/office/drawing/2014/main" id="{FC0777EC-67BC-A796-C687-2DB28733E406}"/>
              </a:ext>
            </a:extLst>
          </p:cNvPr>
          <p:cNvGrpSpPr/>
          <p:nvPr/>
        </p:nvGrpSpPr>
        <p:grpSpPr>
          <a:xfrm>
            <a:off x="1621870" y="3853345"/>
            <a:ext cx="597930" cy="447114"/>
            <a:chOff x="1928850" y="3753874"/>
            <a:chExt cx="597930" cy="447114"/>
          </a:xfrm>
        </p:grpSpPr>
        <p:sp>
          <p:nvSpPr>
            <p:cNvPr id="120" name="Isosceles Triangle 119">
              <a:extLst>
                <a:ext uri="{FF2B5EF4-FFF2-40B4-BE49-F238E27FC236}">
                  <a16:creationId xmlns:a16="http://schemas.microsoft.com/office/drawing/2014/main" id="{AF93D9EC-2910-4A0D-845D-A54D8CCEE597}"/>
                </a:ext>
              </a:extLst>
            </p:cNvPr>
            <p:cNvSpPr/>
            <p:nvPr/>
          </p:nvSpPr>
          <p:spPr>
            <a:xfrm rot="5400000">
              <a:off x="2003986" y="3764586"/>
              <a:ext cx="447114" cy="425689"/>
            </a:xfrm>
            <a:prstGeom prst="triangle">
              <a:avLst/>
            </a:prstGeom>
            <a:noFill/>
            <a:ln w="158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cxnSp>
          <p:nvCxnSpPr>
            <p:cNvPr id="137" name="Straight Connector 136">
              <a:extLst>
                <a:ext uri="{FF2B5EF4-FFF2-40B4-BE49-F238E27FC236}">
                  <a16:creationId xmlns:a16="http://schemas.microsoft.com/office/drawing/2014/main" id="{8A28F025-A008-762E-5E0E-389DD5AA4052}"/>
                </a:ext>
              </a:extLst>
            </p:cNvPr>
            <p:cNvCxnSpPr/>
            <p:nvPr/>
          </p:nvCxnSpPr>
          <p:spPr>
            <a:xfrm>
              <a:off x="1928850" y="3817018"/>
              <a:ext cx="86392"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C26AC962-1EC6-059F-ED3B-34B70970B190}"/>
                </a:ext>
              </a:extLst>
            </p:cNvPr>
            <p:cNvCxnSpPr/>
            <p:nvPr/>
          </p:nvCxnSpPr>
          <p:spPr>
            <a:xfrm>
              <a:off x="1931237" y="3883694"/>
              <a:ext cx="86392"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EF06F630-8F05-EB9A-F84D-DABEDCEEE2B8}"/>
                </a:ext>
              </a:extLst>
            </p:cNvPr>
            <p:cNvCxnSpPr/>
            <p:nvPr/>
          </p:nvCxnSpPr>
          <p:spPr>
            <a:xfrm>
              <a:off x="1931233" y="3957513"/>
              <a:ext cx="86392"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643255FD-0239-8713-8F21-856E604D62DF}"/>
                </a:ext>
              </a:extLst>
            </p:cNvPr>
            <p:cNvCxnSpPr/>
            <p:nvPr/>
          </p:nvCxnSpPr>
          <p:spPr>
            <a:xfrm>
              <a:off x="1933620" y="4024189"/>
              <a:ext cx="86392"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338505FC-C0E0-8ABC-70B1-D129E5514983}"/>
                </a:ext>
              </a:extLst>
            </p:cNvPr>
            <p:cNvCxnSpPr/>
            <p:nvPr/>
          </p:nvCxnSpPr>
          <p:spPr>
            <a:xfrm>
              <a:off x="1930687" y="4090863"/>
              <a:ext cx="86392"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B38EE029-A3A6-2AB2-9293-975DE22B7E57}"/>
                </a:ext>
              </a:extLst>
            </p:cNvPr>
            <p:cNvCxnSpPr/>
            <p:nvPr/>
          </p:nvCxnSpPr>
          <p:spPr>
            <a:xfrm>
              <a:off x="1933074" y="4157539"/>
              <a:ext cx="86392"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F3840121-01AB-8109-F91C-F164246ACB71}"/>
                </a:ext>
              </a:extLst>
            </p:cNvPr>
            <p:cNvCxnSpPr/>
            <p:nvPr/>
          </p:nvCxnSpPr>
          <p:spPr>
            <a:xfrm>
              <a:off x="2440388" y="3976561"/>
              <a:ext cx="86392"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52" name="Arc 151">
            <a:extLst>
              <a:ext uri="{FF2B5EF4-FFF2-40B4-BE49-F238E27FC236}">
                <a16:creationId xmlns:a16="http://schemas.microsoft.com/office/drawing/2014/main" id="{DEC41ACA-92F6-5D28-E303-ECD99AD7A6E3}"/>
              </a:ext>
            </a:extLst>
          </p:cNvPr>
          <p:cNvSpPr/>
          <p:nvPr/>
        </p:nvSpPr>
        <p:spPr>
          <a:xfrm flipH="1">
            <a:off x="1740934" y="1866901"/>
            <a:ext cx="972886" cy="2115124"/>
          </a:xfrm>
          <a:prstGeom prst="arc">
            <a:avLst>
              <a:gd name="adj1" fmla="val 20479574"/>
              <a:gd name="adj2" fmla="val 3542754"/>
            </a:avLst>
          </a:prstGeom>
          <a:ln w="19050">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noProof="0" dirty="0"/>
          </a:p>
        </p:txBody>
      </p:sp>
      <p:sp>
        <p:nvSpPr>
          <p:cNvPr id="153" name="TextBox 152">
            <a:extLst>
              <a:ext uri="{FF2B5EF4-FFF2-40B4-BE49-F238E27FC236}">
                <a16:creationId xmlns:a16="http://schemas.microsoft.com/office/drawing/2014/main" id="{8629453E-ED4D-80D4-2D7E-77747EEEE498}"/>
              </a:ext>
            </a:extLst>
          </p:cNvPr>
          <p:cNvSpPr txBox="1"/>
          <p:nvPr/>
        </p:nvSpPr>
        <p:spPr>
          <a:xfrm>
            <a:off x="3241962" y="1048384"/>
            <a:ext cx="732893" cy="276999"/>
          </a:xfrm>
          <a:prstGeom prst="rect">
            <a:avLst/>
          </a:prstGeom>
          <a:noFill/>
        </p:spPr>
        <p:txBody>
          <a:bodyPr wrap="none" rtlCol="0">
            <a:spAutoFit/>
          </a:bodyPr>
          <a:lstStyle/>
          <a:p>
            <a:r>
              <a:rPr lang="en-GB" sz="1200" noProof="0" dirty="0"/>
              <a:t>@5GHz</a:t>
            </a:r>
          </a:p>
        </p:txBody>
      </p:sp>
      <mc:AlternateContent xmlns:mc="http://schemas.openxmlformats.org/markup-compatibility/2006" xmlns:a14="http://schemas.microsoft.com/office/drawing/2010/main">
        <mc:Choice Requires="a14">
          <p:sp>
            <p:nvSpPr>
              <p:cNvPr id="154" name="TextBox 19">
                <a:extLst>
                  <a:ext uri="{FF2B5EF4-FFF2-40B4-BE49-F238E27FC236}">
                    <a16:creationId xmlns:a16="http://schemas.microsoft.com/office/drawing/2014/main" id="{DE1A9BF3-045A-C9C8-4F2B-040F94A0A148}"/>
                  </a:ext>
                </a:extLst>
              </p:cNvPr>
              <p:cNvSpPr txBox="1"/>
              <p:nvPr/>
            </p:nvSpPr>
            <p:spPr>
              <a:xfrm>
                <a:off x="4653065" y="983893"/>
                <a:ext cx="3452680" cy="498315"/>
              </a:xfrm>
              <a:prstGeom prst="rect">
                <a:avLst/>
              </a:prstGeom>
            </p:spPr>
            <p:txBody>
              <a:bodyPr/>
              <a:lstStyle/>
              <a:p>
                <a:pPr/>
                <a14:m>
                  <m:oMathPara xmlns:m="http://schemas.openxmlformats.org/officeDocument/2006/math">
                    <m:oMathParaPr>
                      <m:jc m:val="left"/>
                    </m:oMathParaPr>
                    <m:oMath xmlns:m="http://schemas.openxmlformats.org/officeDocument/2006/math">
                      <m:r>
                        <a:rPr lang="en-GB" noProof="0" smtClean="0">
                          <a:latin typeface="Cambria Math" panose="02040503050406030204" pitchFamily="18" charset="0"/>
                        </a:rPr>
                        <m:t>𝐸</m:t>
                      </m:r>
                      <m:r>
                        <a:rPr lang="en-GB" noProof="0" smtClean="0">
                          <a:latin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𝐸</m:t>
                          </m:r>
                        </m:e>
                        <m:sub>
                          <m:r>
                            <m:rPr>
                              <m:sty m:val="p"/>
                            </m:rPr>
                            <a:rPr lang="en-GB" noProof="0" smtClean="0">
                              <a:latin typeface="Cambria Math" panose="02040503050406030204" pitchFamily="18" charset="0"/>
                              <a:ea typeface="Cambria Math" panose="02040503050406030204" pitchFamily="18" charset="0"/>
                            </a:rPr>
                            <m:t>MU</m:t>
                          </m:r>
                        </m:sub>
                      </m:sSub>
                      <m:d>
                        <m:dPr>
                          <m:ctrlPr>
                            <a:rPr lang="en-GB" i="1" noProof="0" smtClean="0">
                              <a:latin typeface="Cambria Math" panose="02040503050406030204" pitchFamily="18" charset="0"/>
                              <a:ea typeface="Cambria Math" panose="02040503050406030204" pitchFamily="18" charset="0"/>
                            </a:rPr>
                          </m:ctrlPr>
                        </m:dPr>
                        <m:e>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𝑇</m:t>
                              </m:r>
                            </m:e>
                            <m:sub>
                              <m:r>
                                <m:rPr>
                                  <m:sty m:val="p"/>
                                </m:rPr>
                                <a:rPr lang="en-GB" noProof="0" smtClean="0">
                                  <a:latin typeface="Cambria Math" panose="02040503050406030204" pitchFamily="18" charset="0"/>
                                  <a:ea typeface="Cambria Math" panose="02040503050406030204" pitchFamily="18" charset="0"/>
                                </a:rPr>
                                <m:t>upd</m:t>
                              </m:r>
                            </m:sub>
                          </m:sSub>
                        </m:e>
                      </m:d>
                      <m:r>
                        <a:rPr lang="en-GB" b="0" i="1" noProof="0" smtClean="0">
                          <a:latin typeface="Cambria Math" panose="02040503050406030204" pitchFamily="18" charset="0"/>
                          <a:ea typeface="Cambria Math" panose="02040503050406030204" pitchFamily="18" charset="0"/>
                        </a:rPr>
                        <m:t>+</m:t>
                      </m:r>
                      <m:sSub>
                        <m:sSubPr>
                          <m:ctrlPr>
                            <a:rPr lang="en-GB" i="1" noProof="0" smtClean="0">
                              <a:solidFill>
                                <a:srgbClr val="C00000"/>
                              </a:solidFill>
                              <a:latin typeface="Cambria Math" panose="02040503050406030204" pitchFamily="18" charset="0"/>
                            </a:rPr>
                          </m:ctrlPr>
                        </m:sSubPr>
                        <m:e>
                          <m:r>
                            <a:rPr lang="en-GB" i="1" noProof="0" smtClean="0">
                              <a:solidFill>
                                <a:srgbClr val="C00000"/>
                              </a:solidFill>
                              <a:latin typeface="Cambria Math" panose="02040503050406030204" pitchFamily="18" charset="0"/>
                            </a:rPr>
                            <m:t>𝐸</m:t>
                          </m:r>
                        </m:e>
                        <m:sub>
                          <m:r>
                            <m:rPr>
                              <m:sty m:val="p"/>
                            </m:rPr>
                            <a:rPr lang="en-GB" noProof="0" smtClean="0">
                              <a:solidFill>
                                <a:srgbClr val="C00000"/>
                              </a:solidFill>
                              <a:latin typeface="Cambria Math" panose="02040503050406030204" pitchFamily="18" charset="0"/>
                            </a:rPr>
                            <m:t>SIM</m:t>
                          </m:r>
                        </m:sub>
                      </m:sSub>
                      <m:r>
                        <a:rPr lang="en-GB" i="1" noProof="0" smtClean="0">
                          <a:solidFill>
                            <a:srgbClr val="C00000"/>
                          </a:solidFill>
                          <a:latin typeface="Cambria Math" panose="02040503050406030204" pitchFamily="18" charset="0"/>
                        </a:rPr>
                        <m:t>(</m:t>
                      </m:r>
                      <m:sSub>
                        <m:sSubPr>
                          <m:ctrlPr>
                            <a:rPr lang="en-GB" i="1" noProof="0" smtClean="0">
                              <a:solidFill>
                                <a:srgbClr val="C00000"/>
                              </a:solidFill>
                              <a:latin typeface="Cambria Math" panose="02040503050406030204" pitchFamily="18" charset="0"/>
                              <a:ea typeface="Cambria Math" panose="02040503050406030204" pitchFamily="18" charset="0"/>
                            </a:rPr>
                          </m:ctrlPr>
                        </m:sSubPr>
                        <m:e>
                          <m:r>
                            <a:rPr lang="en-GB" i="1" noProof="0" smtClean="0">
                              <a:solidFill>
                                <a:srgbClr val="C00000"/>
                              </a:solidFill>
                              <a:latin typeface="Cambria Math" panose="02040503050406030204" pitchFamily="18" charset="0"/>
                              <a:ea typeface="Cambria Math" panose="02040503050406030204" pitchFamily="18" charset="0"/>
                            </a:rPr>
                            <m:t>𝑇</m:t>
                          </m:r>
                        </m:e>
                        <m:sub>
                          <m:r>
                            <m:rPr>
                              <m:sty m:val="p"/>
                            </m:rPr>
                            <a:rPr lang="en-GB" noProof="0" smtClean="0">
                              <a:solidFill>
                                <a:srgbClr val="C00000"/>
                              </a:solidFill>
                              <a:latin typeface="Cambria Math" panose="02040503050406030204" pitchFamily="18" charset="0"/>
                              <a:ea typeface="Cambria Math" panose="02040503050406030204" pitchFamily="18" charset="0"/>
                            </a:rPr>
                            <m:t>upd</m:t>
                          </m:r>
                        </m:sub>
                      </m:sSub>
                      <m:r>
                        <a:rPr lang="en-GB" i="1" noProof="0" smtClean="0">
                          <a:solidFill>
                            <a:srgbClr val="C00000"/>
                          </a:solidFill>
                          <a:latin typeface="Cambria Math" panose="02040503050406030204" pitchFamily="18" charset="0"/>
                          <a:ea typeface="Cambria Math" panose="02040503050406030204" pitchFamily="18" charset="0"/>
                        </a:rPr>
                        <m:t>,</m:t>
                      </m:r>
                      <m:sSub>
                        <m:sSubPr>
                          <m:ctrlPr>
                            <a:rPr lang="en-GB" i="1" noProof="0" smtClean="0">
                              <a:solidFill>
                                <a:srgbClr val="C00000"/>
                              </a:solidFill>
                              <a:latin typeface="Cambria Math" panose="02040503050406030204" pitchFamily="18" charset="0"/>
                              <a:ea typeface="Cambria Math" panose="02040503050406030204" pitchFamily="18" charset="0"/>
                            </a:rPr>
                          </m:ctrlPr>
                        </m:sSubPr>
                        <m:e>
                          <m:r>
                            <a:rPr lang="en-GB" i="1" noProof="0" smtClean="0">
                              <a:solidFill>
                                <a:srgbClr val="C00000"/>
                              </a:solidFill>
                              <a:latin typeface="Cambria Math" panose="02040503050406030204" pitchFamily="18" charset="0"/>
                              <a:ea typeface="Cambria Math" panose="02040503050406030204" pitchFamily="18" charset="0"/>
                            </a:rPr>
                            <m:t>𝑁</m:t>
                          </m:r>
                        </m:e>
                        <m:sub>
                          <m:r>
                            <m:rPr>
                              <m:sty m:val="p"/>
                            </m:rPr>
                            <a:rPr lang="en-GB" noProof="0" smtClean="0">
                              <a:solidFill>
                                <a:srgbClr val="C00000"/>
                              </a:solidFill>
                              <a:latin typeface="Cambria Math" panose="02040503050406030204" pitchFamily="18" charset="0"/>
                              <a:ea typeface="Cambria Math" panose="02040503050406030204" pitchFamily="18" charset="0"/>
                            </a:rPr>
                            <m:t>p</m:t>
                          </m:r>
                        </m:sub>
                      </m:sSub>
                      <m:r>
                        <a:rPr lang="en-GB" i="1" noProof="0" smtClean="0">
                          <a:solidFill>
                            <a:srgbClr val="C00000"/>
                          </a:solidFill>
                          <a:latin typeface="Cambria Math" panose="02040503050406030204" pitchFamily="18" charset="0"/>
                        </a:rPr>
                        <m:t>)</m:t>
                      </m:r>
                    </m:oMath>
                  </m:oMathPara>
                </a14:m>
                <a:endParaRPr lang="en-GB" noProof="0" dirty="0"/>
              </a:p>
            </p:txBody>
          </p:sp>
        </mc:Choice>
        <mc:Fallback xmlns="">
          <p:sp>
            <p:nvSpPr>
              <p:cNvPr id="154" name="TextBox 19">
                <a:extLst>
                  <a:ext uri="{FF2B5EF4-FFF2-40B4-BE49-F238E27FC236}">
                    <a16:creationId xmlns:a16="http://schemas.microsoft.com/office/drawing/2014/main" id="{DE1A9BF3-045A-C9C8-4F2B-040F94A0A148}"/>
                  </a:ext>
                </a:extLst>
              </p:cNvPr>
              <p:cNvSpPr txBox="1">
                <a:spLocks noRot="1" noChangeAspect="1" noMove="1" noResize="1" noEditPoints="1" noAdjustHandles="1" noChangeArrowheads="1" noChangeShapeType="1" noTextEdit="1"/>
              </p:cNvSpPr>
              <p:nvPr/>
            </p:nvSpPr>
            <p:spPr>
              <a:xfrm>
                <a:off x="4653065" y="983893"/>
                <a:ext cx="3452680" cy="498315"/>
              </a:xfrm>
              <a:prstGeom prst="rect">
                <a:avLst/>
              </a:prstGeom>
              <a:blipFill>
                <a:blip r:embed="rId19"/>
                <a:stretch>
                  <a:fillRect/>
                </a:stretch>
              </a:blipFill>
            </p:spPr>
            <p:txBody>
              <a:bodyPr/>
              <a:lstStyle/>
              <a:p>
                <a:r>
                  <a:rPr lang="LID4096">
                    <a:noFill/>
                  </a:rPr>
                  <a:t> </a:t>
                </a:r>
              </a:p>
            </p:txBody>
          </p:sp>
        </mc:Fallback>
      </mc:AlternateContent>
      <p:sp>
        <p:nvSpPr>
          <p:cNvPr id="155" name="TextBox 154">
            <a:extLst>
              <a:ext uri="{FF2B5EF4-FFF2-40B4-BE49-F238E27FC236}">
                <a16:creationId xmlns:a16="http://schemas.microsoft.com/office/drawing/2014/main" id="{3D762C96-716F-BBE2-DF1A-BFD9D9C99B3E}"/>
              </a:ext>
            </a:extLst>
          </p:cNvPr>
          <p:cNvSpPr txBox="1"/>
          <p:nvPr/>
        </p:nvSpPr>
        <p:spPr>
          <a:xfrm>
            <a:off x="8103598" y="1059448"/>
            <a:ext cx="389850" cy="292388"/>
          </a:xfrm>
          <a:prstGeom prst="rect">
            <a:avLst/>
          </a:prstGeom>
          <a:noFill/>
        </p:spPr>
        <p:txBody>
          <a:bodyPr wrap="none" rtlCol="0">
            <a:spAutoFit/>
          </a:bodyPr>
          <a:lstStyle/>
          <a:p>
            <a:r>
              <a:rPr lang="en-GB" sz="1300" noProof="0" dirty="0"/>
              <a:t>(1)</a:t>
            </a:r>
          </a:p>
        </p:txBody>
      </p:sp>
    </p:spTree>
    <p:extLst>
      <p:ext uri="{BB962C8B-B14F-4D97-AF65-F5344CB8AC3E}">
        <p14:creationId xmlns:p14="http://schemas.microsoft.com/office/powerpoint/2010/main" val="3053244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500"/>
                                        <p:tgtEl>
                                          <p:spTgt spid="2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49"/>
                                        </p:tgtEl>
                                        <p:attrNameLst>
                                          <p:attrName>style.visibility</p:attrName>
                                        </p:attrNameLst>
                                      </p:cBhvr>
                                      <p:to>
                                        <p:strVal val="visible"/>
                                      </p:to>
                                    </p:set>
                                    <p:animEffect transition="in" filter="fade">
                                      <p:cBhvr>
                                        <p:cTn id="18" dur="500"/>
                                        <p:tgtEl>
                                          <p:spTgt spid="149"/>
                                        </p:tgtEl>
                                      </p:cBhvr>
                                    </p:animEffect>
                                  </p:childTnLst>
                                </p:cTn>
                              </p:par>
                              <p:par>
                                <p:cTn id="19" presetID="10" presetClass="entr" presetSubtype="0" fill="hold" nodeType="withEffect">
                                  <p:stCondLst>
                                    <p:cond delay="0"/>
                                  </p:stCondLst>
                                  <p:childTnLst>
                                    <p:set>
                                      <p:cBhvr>
                                        <p:cTn id="20" dur="1" fill="hold">
                                          <p:stCondLst>
                                            <p:cond delay="0"/>
                                          </p:stCondLst>
                                        </p:cTn>
                                        <p:tgtEl>
                                          <p:spTgt spid="148"/>
                                        </p:tgtEl>
                                        <p:attrNameLst>
                                          <p:attrName>style.visibility</p:attrName>
                                        </p:attrNameLst>
                                      </p:cBhvr>
                                      <p:to>
                                        <p:strVal val="visible"/>
                                      </p:to>
                                    </p:set>
                                    <p:animEffect transition="in" filter="fade">
                                      <p:cBhvr>
                                        <p:cTn id="21" dur="500"/>
                                        <p:tgtEl>
                                          <p:spTgt spid="148"/>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fade">
                                      <p:cBhvr>
                                        <p:cTn id="26" dur="500"/>
                                        <p:tgtEl>
                                          <p:spTgt spid="13"/>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500"/>
                                        <p:tgtEl>
                                          <p:spTgt spid="7"/>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500"/>
                                        <p:tgtEl>
                                          <p:spTgt spid="15"/>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fade">
                                      <p:cBhvr>
                                        <p:cTn id="35" dur="500"/>
                                        <p:tgtEl>
                                          <p:spTgt spid="9"/>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25"/>
                                        </p:tgtEl>
                                        <p:attrNameLst>
                                          <p:attrName>style.visibility</p:attrName>
                                        </p:attrNameLst>
                                      </p:cBhvr>
                                      <p:to>
                                        <p:strVal val="visible"/>
                                      </p:to>
                                    </p:set>
                                    <p:animEffect transition="in" filter="fade">
                                      <p:cBhvr>
                                        <p:cTn id="40" dur="500"/>
                                        <p:tgtEl>
                                          <p:spTgt spid="25"/>
                                        </p:tgtEl>
                                      </p:cBhvr>
                                    </p:animEffect>
                                  </p:childTnLst>
                                </p:cTn>
                              </p:par>
                              <p:par>
                                <p:cTn id="41" presetID="10" presetClass="entr" presetSubtype="0" fill="hold" nodeType="withEffect">
                                  <p:stCondLst>
                                    <p:cond delay="0"/>
                                  </p:stCondLst>
                                  <p:childTnLst>
                                    <p:set>
                                      <p:cBhvr>
                                        <p:cTn id="42" dur="1" fill="hold">
                                          <p:stCondLst>
                                            <p:cond delay="0"/>
                                          </p:stCondLst>
                                        </p:cTn>
                                        <p:tgtEl>
                                          <p:spTgt spid="24"/>
                                        </p:tgtEl>
                                        <p:attrNameLst>
                                          <p:attrName>style.visibility</p:attrName>
                                        </p:attrNameLst>
                                      </p:cBhvr>
                                      <p:to>
                                        <p:strVal val="visible"/>
                                      </p:to>
                                    </p:set>
                                    <p:animEffect transition="in" filter="fade">
                                      <p:cBhvr>
                                        <p:cTn id="43"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5" grpId="0"/>
      <p:bldP spid="17" grpId="0"/>
      <p:bldP spid="22"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84B2F4-AAAF-5A91-36BE-44E10B09F4A6}"/>
            </a:ext>
          </a:extLst>
        </p:cNvPr>
        <p:cNvGrpSpPr/>
        <p:nvPr/>
      </p:nvGrpSpPr>
      <p:grpSpPr>
        <a:xfrm>
          <a:off x="0" y="0"/>
          <a:ext cx="0" cy="0"/>
          <a:chOff x="0" y="0"/>
          <a:chExt cx="0" cy="0"/>
        </a:xfrm>
      </p:grpSpPr>
      <p:sp>
        <p:nvSpPr>
          <p:cNvPr id="6" name="Oval 5">
            <a:extLst>
              <a:ext uri="{FF2B5EF4-FFF2-40B4-BE49-F238E27FC236}">
                <a16:creationId xmlns:a16="http://schemas.microsoft.com/office/drawing/2014/main" id="{0664F86E-8843-2BFB-4C5C-07DAF9BCCF29}"/>
              </a:ext>
            </a:extLst>
          </p:cNvPr>
          <p:cNvSpPr/>
          <p:nvPr/>
        </p:nvSpPr>
        <p:spPr>
          <a:xfrm>
            <a:off x="633157" y="5645221"/>
            <a:ext cx="2211302" cy="658091"/>
          </a:xfrm>
          <a:prstGeom prst="ellipse">
            <a:avLst/>
          </a:prstGeom>
          <a:solidFill>
            <a:srgbClr val="FFE6CB"/>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114" name="TextBox 8">
            <a:extLst>
              <a:ext uri="{FF2B5EF4-FFF2-40B4-BE49-F238E27FC236}">
                <a16:creationId xmlns:a16="http://schemas.microsoft.com/office/drawing/2014/main" id="{837C5A72-A781-C9CA-08D5-0C44F7D13528}"/>
              </a:ext>
            </a:extLst>
          </p:cNvPr>
          <p:cNvSpPr/>
          <p:nvPr/>
        </p:nvSpPr>
        <p:spPr>
          <a:xfrm>
            <a:off x="570242" y="4862114"/>
            <a:ext cx="868320" cy="64487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n-GB" sz="1800" b="0" strike="noStrike" spc="-1" noProof="0" dirty="0">
                <a:solidFill>
                  <a:srgbClr val="000000"/>
                </a:solidFill>
                <a:latin typeface="Calibri"/>
              </a:rPr>
              <a:t>Mobile</a:t>
            </a:r>
          </a:p>
          <a:p>
            <a:pPr algn="ctr">
              <a:lnSpc>
                <a:spcPct val="100000"/>
              </a:lnSpc>
              <a:buNone/>
            </a:pPr>
            <a:r>
              <a:rPr lang="en-GB" spc="-1" noProof="0" dirty="0">
                <a:solidFill>
                  <a:srgbClr val="000000"/>
                </a:solidFill>
                <a:latin typeface="Calibri"/>
              </a:rPr>
              <a:t>User</a:t>
            </a:r>
            <a:endParaRPr lang="en-GB" sz="1800" b="0" strike="noStrike" spc="-1" noProof="0" dirty="0">
              <a:latin typeface="Arial"/>
            </a:endParaRPr>
          </a:p>
        </p:txBody>
      </p:sp>
      <p:pic>
        <p:nvPicPr>
          <p:cNvPr id="125" name="Graphic 35" descr="Smart Phone with solid fill">
            <a:extLst>
              <a:ext uri="{FF2B5EF4-FFF2-40B4-BE49-F238E27FC236}">
                <a16:creationId xmlns:a16="http://schemas.microsoft.com/office/drawing/2014/main" id="{BA9BB05F-92D6-4A23-55E7-C404BC9EC02B}"/>
              </a:ext>
            </a:extLst>
          </p:cNvPr>
          <p:cNvPicPr/>
          <p:nvPr/>
        </p:nvPicPr>
        <p:blipFill>
          <a:blip r:embed="rId3"/>
          <a:stretch/>
        </p:blipFill>
        <p:spPr>
          <a:xfrm rot="1730551">
            <a:off x="2012115" y="5221512"/>
            <a:ext cx="616517" cy="570959"/>
          </a:xfrm>
          <a:prstGeom prst="rect">
            <a:avLst/>
          </a:prstGeom>
          <a:ln w="0">
            <a:noFill/>
          </a:ln>
        </p:spPr>
      </p:pic>
      <p:sp>
        <p:nvSpPr>
          <p:cNvPr id="127" name="PlaceHolder 1">
            <a:extLst>
              <a:ext uri="{FF2B5EF4-FFF2-40B4-BE49-F238E27FC236}">
                <a16:creationId xmlns:a16="http://schemas.microsoft.com/office/drawing/2014/main" id="{D44B4480-CA38-6EAC-0DB6-D79484818D2D}"/>
              </a:ext>
            </a:extLst>
          </p:cNvPr>
          <p:cNvSpPr>
            <a:spLocks noGrp="1"/>
          </p:cNvSpPr>
          <p:nvPr>
            <p:ph type="sldNum" idx="8"/>
          </p:nvPr>
        </p:nvSpPr>
        <p:spPr>
          <a:xfrm>
            <a:off x="11492089" y="6396851"/>
            <a:ext cx="508774" cy="364320"/>
          </a:xfrm>
          <a:prstGeom prst="rect">
            <a:avLst/>
          </a:prstGeom>
          <a:noFill/>
          <a:ln w="0">
            <a:noFill/>
          </a:ln>
        </p:spPr>
        <p:txBody>
          <a:bodyPr anchor="ctr">
            <a:noAutofit/>
          </a:bodyPr>
          <a:lstStyle>
            <a:lvl1pPr algn="r">
              <a:lnSpc>
                <a:spcPct val="100000"/>
              </a:lnSpc>
              <a:buNone/>
              <a:defRPr lang="en-DE" sz="2000" b="0" strike="noStrike" spc="-1">
                <a:solidFill>
                  <a:srgbClr val="8B8B8B"/>
                </a:solidFill>
                <a:latin typeface="Calibri"/>
              </a:defRPr>
            </a:lvl1pPr>
          </a:lstStyle>
          <a:p>
            <a:pPr algn="r">
              <a:lnSpc>
                <a:spcPct val="100000"/>
              </a:lnSpc>
              <a:buNone/>
            </a:pPr>
            <a:fld id="{81255DAC-7A2D-4214-8EEB-05093A7AB0F8}" type="slidenum">
              <a:rPr lang="en-GB" sz="2000" b="0" strike="noStrike" spc="-1" noProof="0" smtClean="0">
                <a:solidFill>
                  <a:srgbClr val="8B8B8B"/>
                </a:solidFill>
                <a:latin typeface="Calibri"/>
              </a:rPr>
              <a:t>52</a:t>
            </a:fld>
            <a:endParaRPr lang="en-GB" sz="2000" b="0" strike="noStrike" spc="-1" noProof="0" dirty="0">
              <a:latin typeface="Times New Roman"/>
            </a:endParaRPr>
          </a:p>
        </p:txBody>
      </p:sp>
      <p:pic>
        <p:nvPicPr>
          <p:cNvPr id="5" name="Graphic 4" descr="Walk with solid fill">
            <a:extLst>
              <a:ext uri="{FF2B5EF4-FFF2-40B4-BE49-F238E27FC236}">
                <a16:creationId xmlns:a16="http://schemas.microsoft.com/office/drawing/2014/main" id="{52F17EE7-04E2-5E1C-D378-20E60132245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251098" y="5136191"/>
            <a:ext cx="914400" cy="914400"/>
          </a:xfrm>
          <a:prstGeom prst="rect">
            <a:avLst/>
          </a:prstGeom>
        </p:spPr>
      </p:pic>
      <mc:AlternateContent xmlns:mc="http://schemas.openxmlformats.org/markup-compatibility/2006" xmlns:a14="http://schemas.microsoft.com/office/drawing/2010/main">
        <mc:Choice Requires="a14">
          <p:sp>
            <p:nvSpPr>
              <p:cNvPr id="26" name="TextBox 19">
                <a:extLst>
                  <a:ext uri="{FF2B5EF4-FFF2-40B4-BE49-F238E27FC236}">
                    <a16:creationId xmlns:a16="http://schemas.microsoft.com/office/drawing/2014/main" id="{C6863965-2D7C-EE99-8E49-97A7E398128E}"/>
                  </a:ext>
                </a:extLst>
              </p:cNvPr>
              <p:cNvSpPr txBox="1"/>
              <p:nvPr/>
            </p:nvSpPr>
            <p:spPr>
              <a:xfrm>
                <a:off x="4653065" y="983893"/>
                <a:ext cx="3452680" cy="498315"/>
              </a:xfrm>
              <a:prstGeom prst="rect">
                <a:avLst/>
              </a:prstGeom>
            </p:spPr>
            <p:txBody>
              <a:bodyPr/>
              <a:lstStyle/>
              <a:p>
                <a:pPr/>
                <a14:m>
                  <m:oMathPara xmlns:m="http://schemas.openxmlformats.org/officeDocument/2006/math">
                    <m:oMathParaPr>
                      <m:jc m:val="left"/>
                    </m:oMathParaPr>
                    <m:oMath xmlns:m="http://schemas.openxmlformats.org/officeDocument/2006/math">
                      <m:r>
                        <a:rPr lang="en-GB" noProof="0" smtClean="0">
                          <a:latin typeface="Cambria Math" panose="02040503050406030204" pitchFamily="18" charset="0"/>
                        </a:rPr>
                        <m:t>𝐸</m:t>
                      </m:r>
                      <m:r>
                        <a:rPr lang="en-GB" noProof="0" smtClean="0">
                          <a:latin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𝐸</m:t>
                          </m:r>
                        </m:e>
                        <m:sub>
                          <m:r>
                            <m:rPr>
                              <m:sty m:val="p"/>
                            </m:rPr>
                            <a:rPr lang="en-GB" noProof="0" smtClean="0">
                              <a:latin typeface="Cambria Math" panose="02040503050406030204" pitchFamily="18" charset="0"/>
                              <a:ea typeface="Cambria Math" panose="02040503050406030204" pitchFamily="18" charset="0"/>
                            </a:rPr>
                            <m:t>MU</m:t>
                          </m:r>
                        </m:sub>
                      </m:sSub>
                      <m:d>
                        <m:dPr>
                          <m:ctrlPr>
                            <a:rPr lang="en-GB" i="1" noProof="0" smtClean="0">
                              <a:latin typeface="Cambria Math" panose="02040503050406030204" pitchFamily="18" charset="0"/>
                              <a:ea typeface="Cambria Math" panose="02040503050406030204" pitchFamily="18" charset="0"/>
                            </a:rPr>
                          </m:ctrlPr>
                        </m:dPr>
                        <m:e>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𝑇</m:t>
                              </m:r>
                            </m:e>
                            <m:sub>
                              <m:r>
                                <m:rPr>
                                  <m:sty m:val="p"/>
                                </m:rPr>
                                <a:rPr lang="en-GB" noProof="0" smtClean="0">
                                  <a:latin typeface="Cambria Math" panose="02040503050406030204" pitchFamily="18" charset="0"/>
                                  <a:ea typeface="Cambria Math" panose="02040503050406030204" pitchFamily="18" charset="0"/>
                                </a:rPr>
                                <m:t>upd</m:t>
                              </m:r>
                            </m:sub>
                          </m:sSub>
                        </m:e>
                      </m:d>
                      <m:r>
                        <a:rPr lang="en-GB" b="0"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𝐸</m:t>
                          </m:r>
                        </m:e>
                        <m:sub>
                          <m:r>
                            <m:rPr>
                              <m:sty m:val="p"/>
                            </m:rPr>
                            <a:rPr lang="en-GB" noProof="0" smtClean="0">
                              <a:latin typeface="Cambria Math" panose="02040503050406030204" pitchFamily="18" charset="0"/>
                            </a:rPr>
                            <m:t>SIM</m:t>
                          </m:r>
                        </m:sub>
                      </m:sSub>
                      <m:r>
                        <a:rPr lang="en-GB" i="1" noProof="0" smtClean="0">
                          <a:latin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𝑇</m:t>
                          </m:r>
                        </m:e>
                        <m:sub>
                          <m:r>
                            <m:rPr>
                              <m:sty m:val="p"/>
                            </m:rPr>
                            <a:rPr lang="en-GB" noProof="0" smtClean="0">
                              <a:latin typeface="Cambria Math" panose="02040503050406030204" pitchFamily="18" charset="0"/>
                              <a:ea typeface="Cambria Math" panose="02040503050406030204" pitchFamily="18" charset="0"/>
                            </a:rPr>
                            <m:t>upd</m:t>
                          </m:r>
                        </m:sub>
                      </m:sSub>
                      <m:r>
                        <a:rPr lang="en-GB"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𝑁</m:t>
                          </m:r>
                        </m:e>
                        <m:sub>
                          <m:r>
                            <m:rPr>
                              <m:sty m:val="p"/>
                            </m:rPr>
                            <a:rPr lang="en-GB" noProof="0" smtClean="0">
                              <a:latin typeface="Cambria Math" panose="02040503050406030204" pitchFamily="18" charset="0"/>
                              <a:ea typeface="Cambria Math" panose="02040503050406030204" pitchFamily="18" charset="0"/>
                            </a:rPr>
                            <m:t>p</m:t>
                          </m:r>
                        </m:sub>
                      </m:sSub>
                      <m:r>
                        <a:rPr lang="en-GB" i="1" noProof="0" smtClean="0">
                          <a:latin typeface="Cambria Math" panose="02040503050406030204" pitchFamily="18" charset="0"/>
                        </a:rPr>
                        <m:t>)</m:t>
                      </m:r>
                    </m:oMath>
                  </m:oMathPara>
                </a14:m>
                <a:endParaRPr lang="en-GB" noProof="0" dirty="0"/>
              </a:p>
            </p:txBody>
          </p:sp>
        </mc:Choice>
        <mc:Fallback xmlns="">
          <p:sp>
            <p:nvSpPr>
              <p:cNvPr id="26" name="TextBox 19">
                <a:extLst>
                  <a:ext uri="{FF2B5EF4-FFF2-40B4-BE49-F238E27FC236}">
                    <a16:creationId xmlns:a16="http://schemas.microsoft.com/office/drawing/2014/main" id="{C6863965-2D7C-EE99-8E49-97A7E398128E}"/>
                  </a:ext>
                </a:extLst>
              </p:cNvPr>
              <p:cNvSpPr txBox="1">
                <a:spLocks noRot="1" noChangeAspect="1" noMove="1" noResize="1" noEditPoints="1" noAdjustHandles="1" noChangeArrowheads="1" noChangeShapeType="1" noTextEdit="1"/>
              </p:cNvSpPr>
              <p:nvPr/>
            </p:nvSpPr>
            <p:spPr>
              <a:xfrm>
                <a:off x="4653065" y="983893"/>
                <a:ext cx="3452680" cy="498315"/>
              </a:xfrm>
              <a:prstGeom prst="rect">
                <a:avLst/>
              </a:prstGeom>
              <a:blipFill>
                <a:blip r:embed="rId6"/>
                <a:stretch>
                  <a:fillRect/>
                </a:stretch>
              </a:blipFill>
            </p:spPr>
            <p:txBody>
              <a:bodyPr/>
              <a:lstStyle/>
              <a:p>
                <a:r>
                  <a:rPr lang="LID4096">
                    <a:noFill/>
                  </a:rPr>
                  <a:t> </a:t>
                </a:r>
              </a:p>
            </p:txBody>
          </p:sp>
        </mc:Fallback>
      </mc:AlternateContent>
      <p:sp>
        <p:nvSpPr>
          <p:cNvPr id="29" name="TextBox 28">
            <a:extLst>
              <a:ext uri="{FF2B5EF4-FFF2-40B4-BE49-F238E27FC236}">
                <a16:creationId xmlns:a16="http://schemas.microsoft.com/office/drawing/2014/main" id="{F206599A-323E-1560-1176-4EA404C8E013}"/>
              </a:ext>
            </a:extLst>
          </p:cNvPr>
          <p:cNvSpPr txBox="1"/>
          <p:nvPr/>
        </p:nvSpPr>
        <p:spPr>
          <a:xfrm>
            <a:off x="4423718" y="547822"/>
            <a:ext cx="2213894" cy="338554"/>
          </a:xfrm>
          <a:prstGeom prst="rect">
            <a:avLst/>
          </a:prstGeom>
          <a:noFill/>
        </p:spPr>
        <p:txBody>
          <a:bodyPr wrap="square" rtlCol="0">
            <a:spAutoFit/>
          </a:bodyPr>
          <a:lstStyle/>
          <a:p>
            <a:r>
              <a:rPr lang="en-GB" sz="1600" noProof="0" dirty="0"/>
              <a:t>Energy consumption</a:t>
            </a:r>
          </a:p>
        </p:txBody>
      </p:sp>
      <p:sp>
        <p:nvSpPr>
          <p:cNvPr id="44" name="Rectangle 43">
            <a:extLst>
              <a:ext uri="{FF2B5EF4-FFF2-40B4-BE49-F238E27FC236}">
                <a16:creationId xmlns:a16="http://schemas.microsoft.com/office/drawing/2014/main" id="{50E151C1-0176-0F9B-35E6-098638F464DA}"/>
              </a:ext>
            </a:extLst>
          </p:cNvPr>
          <p:cNvSpPr/>
          <p:nvPr/>
        </p:nvSpPr>
        <p:spPr>
          <a:xfrm>
            <a:off x="4490607" y="615794"/>
            <a:ext cx="4160774" cy="889092"/>
          </a:xfrm>
          <a:prstGeom prst="rect">
            <a:avLst/>
          </a:prstGeom>
          <a:noFill/>
          <a:ln w="127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119" name="TextBox 118">
                <a:extLst>
                  <a:ext uri="{FF2B5EF4-FFF2-40B4-BE49-F238E27FC236}">
                    <a16:creationId xmlns:a16="http://schemas.microsoft.com/office/drawing/2014/main" id="{0239936A-3EB2-FE5B-8C85-15CE497BA0A3}"/>
                  </a:ext>
                </a:extLst>
              </p:cNvPr>
              <p:cNvSpPr txBox="1"/>
              <p:nvPr/>
            </p:nvSpPr>
            <p:spPr>
              <a:xfrm>
                <a:off x="2011099" y="4601850"/>
                <a:ext cx="50959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0"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𝐸</m:t>
                          </m:r>
                        </m:e>
                        <m:sub>
                          <m:r>
                            <m:rPr>
                              <m:sty m:val="p"/>
                            </m:rPr>
                            <a:rPr lang="en-GB" b="0" i="0" noProof="0" smtClean="0">
                              <a:latin typeface="Cambria Math" panose="02040503050406030204" pitchFamily="18" charset="0"/>
                              <a:ea typeface="Cambria Math" panose="02040503050406030204" pitchFamily="18" charset="0"/>
                            </a:rPr>
                            <m:t>MU</m:t>
                          </m:r>
                        </m:sub>
                      </m:sSub>
                    </m:oMath>
                  </m:oMathPara>
                </a14:m>
                <a:endParaRPr lang="en-GB" noProof="0" dirty="0"/>
              </a:p>
            </p:txBody>
          </p:sp>
        </mc:Choice>
        <mc:Fallback xmlns="">
          <p:sp>
            <p:nvSpPr>
              <p:cNvPr id="119" name="TextBox 118">
                <a:extLst>
                  <a:ext uri="{FF2B5EF4-FFF2-40B4-BE49-F238E27FC236}">
                    <a16:creationId xmlns:a16="http://schemas.microsoft.com/office/drawing/2014/main" id="{0239936A-3EB2-FE5B-8C85-15CE497BA0A3}"/>
                  </a:ext>
                </a:extLst>
              </p:cNvPr>
              <p:cNvSpPr txBox="1">
                <a:spLocks noRot="1" noChangeAspect="1" noMove="1" noResize="1" noEditPoints="1" noAdjustHandles="1" noChangeArrowheads="1" noChangeShapeType="1" noTextEdit="1"/>
              </p:cNvSpPr>
              <p:nvPr/>
            </p:nvSpPr>
            <p:spPr>
              <a:xfrm>
                <a:off x="2011099" y="4601850"/>
                <a:ext cx="509598" cy="369332"/>
              </a:xfrm>
              <a:prstGeom prst="rect">
                <a:avLst/>
              </a:prstGeom>
              <a:blipFill>
                <a:blip r:embed="rId7"/>
                <a:stretch>
                  <a:fillRect r="-9524" b="-1667"/>
                </a:stretch>
              </a:blipFill>
            </p:spPr>
            <p:txBody>
              <a:bodyPr/>
              <a:lstStyle/>
              <a:p>
                <a:r>
                  <a:rPr lang="LID4096">
                    <a:noFill/>
                  </a:rPr>
                  <a:t> </a:t>
                </a:r>
              </a:p>
            </p:txBody>
          </p:sp>
        </mc:Fallback>
      </mc:AlternateContent>
      <p:cxnSp>
        <p:nvCxnSpPr>
          <p:cNvPr id="121" name="Straight Arrow Connector 120">
            <a:extLst>
              <a:ext uri="{FF2B5EF4-FFF2-40B4-BE49-F238E27FC236}">
                <a16:creationId xmlns:a16="http://schemas.microsoft.com/office/drawing/2014/main" id="{6FD02212-4763-84B5-74D3-F99A8B909A8E}"/>
              </a:ext>
            </a:extLst>
          </p:cNvPr>
          <p:cNvCxnSpPr>
            <a:cxnSpLocks/>
          </p:cNvCxnSpPr>
          <p:nvPr/>
        </p:nvCxnSpPr>
        <p:spPr>
          <a:xfrm flipV="1">
            <a:off x="1613956" y="4534407"/>
            <a:ext cx="505002" cy="573813"/>
          </a:xfrm>
          <a:prstGeom prst="straightConnector1">
            <a:avLst/>
          </a:prstGeom>
          <a:ln>
            <a:tailEnd type="triangle" w="lg" len="lg"/>
          </a:ln>
        </p:spPr>
        <p:style>
          <a:lnRef idx="1">
            <a:schemeClr val="accent1"/>
          </a:lnRef>
          <a:fillRef idx="0">
            <a:schemeClr val="accent1"/>
          </a:fillRef>
          <a:effectRef idx="0">
            <a:schemeClr val="accent1"/>
          </a:effectRef>
          <a:fontRef idx="minor">
            <a:schemeClr val="tx1"/>
          </a:fontRef>
        </p:style>
      </p:cxnSp>
      <p:pic>
        <p:nvPicPr>
          <p:cNvPr id="128" name="Graphic 127" descr="Processor outline">
            <a:extLst>
              <a:ext uri="{FF2B5EF4-FFF2-40B4-BE49-F238E27FC236}">
                <a16:creationId xmlns:a16="http://schemas.microsoft.com/office/drawing/2014/main" id="{A42B311F-43F1-E416-70F5-D6475A37F4D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78412" y="3764586"/>
            <a:ext cx="672227" cy="672227"/>
          </a:xfrm>
          <a:prstGeom prst="rect">
            <a:avLst/>
          </a:prstGeom>
        </p:spPr>
      </p:pic>
      <p:sp>
        <p:nvSpPr>
          <p:cNvPr id="12" name="TextBox 33">
            <a:extLst>
              <a:ext uri="{FF2B5EF4-FFF2-40B4-BE49-F238E27FC236}">
                <a16:creationId xmlns:a16="http://schemas.microsoft.com/office/drawing/2014/main" id="{0DB6210B-4450-D44C-3C85-3E33D5ED4C03}"/>
              </a:ext>
            </a:extLst>
          </p:cNvPr>
          <p:cNvSpPr/>
          <p:nvPr/>
        </p:nvSpPr>
        <p:spPr>
          <a:xfrm>
            <a:off x="0" y="1257"/>
            <a:ext cx="7137723" cy="521766"/>
          </a:xfrm>
          <a:prstGeom prst="rect">
            <a:avLst/>
          </a:prstGeom>
          <a:solidFill>
            <a:schemeClr val="accent2">
              <a:lumMod val="60000"/>
              <a:lumOff val="40000"/>
              <a:alpha val="22000"/>
            </a:schemeClr>
          </a:solid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buNone/>
            </a:pPr>
            <a:r>
              <a:rPr lang="en-GB" sz="2800" b="0" strike="noStrike" spc="-1" noProof="0" dirty="0">
                <a:solidFill>
                  <a:srgbClr val="000000"/>
                </a:solidFill>
                <a:latin typeface="Calibri"/>
              </a:rPr>
              <a:t>Energy-consumption model: Varactor Diode</a:t>
            </a:r>
            <a:endParaRPr lang="en-GB" sz="2800" b="0" strike="noStrike" spc="-1" noProof="0" dirty="0">
              <a:latin typeface="Arial"/>
            </a:endParaRPr>
          </a:p>
        </p:txBody>
      </p:sp>
      <p:sp>
        <p:nvSpPr>
          <p:cNvPr id="132" name="TextBox 131">
            <a:extLst>
              <a:ext uri="{FF2B5EF4-FFF2-40B4-BE49-F238E27FC236}">
                <a16:creationId xmlns:a16="http://schemas.microsoft.com/office/drawing/2014/main" id="{6FE8CE01-0336-8DB9-B540-4E7A34C8B066}"/>
              </a:ext>
            </a:extLst>
          </p:cNvPr>
          <p:cNvSpPr txBox="1"/>
          <p:nvPr/>
        </p:nvSpPr>
        <p:spPr>
          <a:xfrm>
            <a:off x="8103598" y="1059448"/>
            <a:ext cx="389850" cy="292388"/>
          </a:xfrm>
          <a:prstGeom prst="rect">
            <a:avLst/>
          </a:prstGeom>
          <a:noFill/>
        </p:spPr>
        <p:txBody>
          <a:bodyPr wrap="none" rtlCol="0">
            <a:spAutoFit/>
          </a:bodyPr>
          <a:lstStyle/>
          <a:p>
            <a:r>
              <a:rPr lang="en-GB" sz="1300" noProof="0" dirty="0"/>
              <a:t>(1)</a:t>
            </a:r>
          </a:p>
        </p:txBody>
      </p:sp>
      <mc:AlternateContent xmlns:mc="http://schemas.openxmlformats.org/markup-compatibility/2006" xmlns:a14="http://schemas.microsoft.com/office/drawing/2010/main">
        <mc:Choice Requires="a14">
          <p:sp>
            <p:nvSpPr>
              <p:cNvPr id="139" name="TextBox 138">
                <a:extLst>
                  <a:ext uri="{FF2B5EF4-FFF2-40B4-BE49-F238E27FC236}">
                    <a16:creationId xmlns:a16="http://schemas.microsoft.com/office/drawing/2014/main" id="{18F19697-964E-FD9A-FC23-85D8B2D36813}"/>
                  </a:ext>
                </a:extLst>
              </p:cNvPr>
              <p:cNvSpPr txBox="1"/>
              <p:nvPr/>
            </p:nvSpPr>
            <p:spPr>
              <a:xfrm>
                <a:off x="3656366" y="1635373"/>
                <a:ext cx="7971965" cy="413768"/>
              </a:xfrm>
              <a:prstGeom prst="rect">
                <a:avLst/>
              </a:prstGeom>
              <a:noFill/>
            </p:spPr>
            <p:txBody>
              <a:bodyPr wrap="square">
                <a:spAutoFit/>
              </a:bodyPr>
              <a:lstStyle/>
              <a:p>
                <a14:m>
                  <m:oMath xmlns:m="http://schemas.openxmlformats.org/officeDocument/2006/math">
                    <m:sSub>
                      <m:sSubPr>
                        <m:ctrlPr>
                          <a:rPr lang="en-GB" b="0"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𝐸</m:t>
                        </m:r>
                      </m:e>
                      <m:sub>
                        <m:r>
                          <m:rPr>
                            <m:sty m:val="p"/>
                          </m:rPr>
                          <a:rPr lang="en-GB" b="0" i="0" noProof="0" smtClean="0">
                            <a:latin typeface="Cambria Math" panose="02040503050406030204" pitchFamily="18" charset="0"/>
                            <a:ea typeface="Cambria Math" panose="02040503050406030204" pitchFamily="18" charset="0"/>
                          </a:rPr>
                          <m:t>SIM</m:t>
                        </m:r>
                      </m:sub>
                    </m:sSub>
                    <m:d>
                      <m:dPr>
                        <m:ctrlPr>
                          <a:rPr lang="en-GB" b="0" i="1" noProof="0" smtClean="0">
                            <a:latin typeface="Cambria Math" panose="02040503050406030204" pitchFamily="18" charset="0"/>
                            <a:ea typeface="Cambria Math" panose="02040503050406030204" pitchFamily="18" charset="0"/>
                          </a:rPr>
                        </m:ctrlPr>
                      </m:dPr>
                      <m:e>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𝑇</m:t>
                            </m:r>
                          </m:e>
                          <m:sub>
                            <m:r>
                              <m:rPr>
                                <m:sty m:val="p"/>
                              </m:rPr>
                              <a:rPr lang="en-GB" noProof="0" smtClean="0">
                                <a:latin typeface="Cambria Math" panose="02040503050406030204" pitchFamily="18" charset="0"/>
                                <a:ea typeface="Cambria Math" panose="02040503050406030204" pitchFamily="18" charset="0"/>
                              </a:rPr>
                              <m:t>upd</m:t>
                            </m:r>
                          </m:sub>
                        </m:sSub>
                      </m:e>
                    </m:d>
                    <m:r>
                      <a:rPr lang="en-GB" b="0" i="1" noProof="0" smtClean="0">
                        <a:latin typeface="Cambria Math" panose="02040503050406030204" pitchFamily="18" charset="0"/>
                        <a:ea typeface="Cambria Math" panose="02040503050406030204" pitchFamily="18" charset="0"/>
                      </a:rPr>
                      <m:t>=</m:t>
                    </m:r>
                  </m:oMath>
                </a14:m>
                <a:r>
                  <a:rPr lang="en-GB" noProof="0" dirty="0">
                    <a:ea typeface="Cambria Math" panose="02040503050406030204" pitchFamily="18" charset="0"/>
                  </a:rPr>
                  <a:t> </a:t>
                </a:r>
                <a14:m>
                  <m:oMath xmlns:m="http://schemas.openxmlformats.org/officeDocument/2006/math">
                    <m:d>
                      <m:dPr>
                        <m:ctrlPr>
                          <a:rPr lang="en-GB" i="1" noProof="0" smtClean="0">
                            <a:latin typeface="Cambria Math" panose="02040503050406030204" pitchFamily="18" charset="0"/>
                            <a:ea typeface="Cambria Math" panose="02040503050406030204" pitchFamily="18" charset="0"/>
                          </a:rPr>
                        </m:ctrlPr>
                      </m:dPr>
                      <m:e>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𝑃</m:t>
                            </m:r>
                          </m:e>
                          <m:sub>
                            <m:r>
                              <m:rPr>
                                <m:sty m:val="p"/>
                              </m:rPr>
                              <a:rPr lang="en-GB" b="0" i="0" noProof="0" smtClean="0">
                                <a:latin typeface="Cambria Math" panose="02040503050406030204" pitchFamily="18" charset="0"/>
                                <a:ea typeface="Cambria Math" panose="02040503050406030204" pitchFamily="18" charset="0"/>
                              </a:rPr>
                              <m:t>control</m:t>
                            </m:r>
                            <m:r>
                              <a:rPr lang="en-GB" b="0" i="0" noProof="0" smtClean="0">
                                <a:latin typeface="Cambria Math" panose="02040503050406030204" pitchFamily="18" charset="0"/>
                                <a:ea typeface="Cambria Math" panose="02040503050406030204" pitchFamily="18" charset="0"/>
                              </a:rPr>
                              <m:t>−</m:t>
                            </m:r>
                            <m:r>
                              <m:rPr>
                                <m:sty m:val="p"/>
                              </m:rPr>
                              <a:rPr lang="en-GB" b="0" i="0" noProof="0" smtClean="0">
                                <a:latin typeface="Cambria Math" panose="02040503050406030204" pitchFamily="18" charset="0"/>
                                <a:ea typeface="Cambria Math" panose="02040503050406030204" pitchFamily="18" charset="0"/>
                              </a:rPr>
                              <m:t>board</m:t>
                            </m:r>
                          </m:sub>
                        </m:sSub>
                        <m:r>
                          <a:rPr lang="en-GB"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𝑃</m:t>
                            </m:r>
                          </m:e>
                          <m:sub>
                            <m:r>
                              <m:rPr>
                                <m:sty m:val="p"/>
                              </m:rPr>
                              <a:rPr lang="en-GB" noProof="0" smtClean="0">
                                <a:latin typeface="Cambria Math" panose="02040503050406030204" pitchFamily="18" charset="0"/>
                                <a:ea typeface="Cambria Math" panose="02040503050406030204" pitchFamily="18" charset="0"/>
                              </a:rPr>
                              <m:t>drive</m:t>
                            </m:r>
                            <m:r>
                              <a:rPr lang="en-GB" noProof="0" smtClean="0">
                                <a:latin typeface="Cambria Math" panose="02040503050406030204" pitchFamily="18" charset="0"/>
                                <a:ea typeface="Cambria Math" panose="02040503050406030204" pitchFamily="18" charset="0"/>
                              </a:rPr>
                              <m:t>−</m:t>
                            </m:r>
                            <m:r>
                              <m:rPr>
                                <m:sty m:val="p"/>
                              </m:rPr>
                              <a:rPr lang="en-GB" noProof="0" smtClean="0">
                                <a:latin typeface="Cambria Math" panose="02040503050406030204" pitchFamily="18" charset="0"/>
                                <a:ea typeface="Cambria Math" panose="02040503050406030204" pitchFamily="18" charset="0"/>
                              </a:rPr>
                              <m:t>circuit</m:t>
                            </m:r>
                          </m:sub>
                        </m:sSub>
                        <m:r>
                          <a:rPr lang="en-GB" b="0"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𝑃</m:t>
                            </m:r>
                          </m:e>
                          <m:sub>
                            <m:r>
                              <m:rPr>
                                <m:sty m:val="p"/>
                              </m:rPr>
                              <a:rPr lang="en-GB" noProof="0" smtClean="0">
                                <a:latin typeface="Cambria Math" panose="02040503050406030204" pitchFamily="18" charset="0"/>
                              </a:rPr>
                              <m:t>p</m:t>
                            </m:r>
                          </m:sub>
                        </m:sSub>
                      </m:e>
                    </m:d>
                    <m:r>
                      <a:rPr lang="en-GB"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𝑇</m:t>
                        </m:r>
                      </m:e>
                      <m:sub>
                        <m:r>
                          <m:rPr>
                            <m:sty m:val="p"/>
                          </m:rPr>
                          <a:rPr lang="en-GB" noProof="0" smtClean="0">
                            <a:latin typeface="Cambria Math" panose="02040503050406030204" pitchFamily="18" charset="0"/>
                            <a:ea typeface="Cambria Math" panose="02040503050406030204" pitchFamily="18" charset="0"/>
                          </a:rPr>
                          <m:t>upd</m:t>
                        </m:r>
                      </m:sub>
                    </m:sSub>
                    <m:r>
                      <a:rPr lang="en-GB" b="0"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𝑃</m:t>
                        </m:r>
                      </m:e>
                      <m:sub>
                        <m:r>
                          <m:rPr>
                            <m:sty m:val="p"/>
                          </m:rPr>
                          <a:rPr lang="en-GB" b="0" i="0" noProof="0" smtClean="0">
                            <a:latin typeface="Cambria Math" panose="02040503050406030204" pitchFamily="18" charset="0"/>
                            <a:ea typeface="Cambria Math" panose="02040503050406030204" pitchFamily="18" charset="0"/>
                          </a:rPr>
                          <m:t>atom</m:t>
                        </m:r>
                        <m:r>
                          <a:rPr lang="en-GB" b="0" i="0" noProof="0" smtClean="0">
                            <a:latin typeface="Cambria Math" panose="02040503050406030204" pitchFamily="18" charset="0"/>
                            <a:ea typeface="Cambria Math" panose="02040503050406030204" pitchFamily="18" charset="0"/>
                          </a:rPr>
                          <m:t>−</m:t>
                        </m:r>
                        <m:r>
                          <m:rPr>
                            <m:sty m:val="p"/>
                          </m:rPr>
                          <a:rPr lang="en-GB" b="0" i="0" noProof="0" smtClean="0">
                            <a:latin typeface="Cambria Math" panose="02040503050406030204" pitchFamily="18" charset="0"/>
                            <a:ea typeface="Cambria Math" panose="02040503050406030204" pitchFamily="18" charset="0"/>
                          </a:rPr>
                          <m:t>disip</m:t>
                        </m:r>
                      </m:sub>
                    </m:sSub>
                    <m:r>
                      <a:rPr lang="en-GB"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𝑇</m:t>
                        </m:r>
                      </m:e>
                      <m:sub>
                        <m:r>
                          <m:rPr>
                            <m:sty m:val="p"/>
                          </m:rPr>
                          <a:rPr lang="en-GB" noProof="0" smtClean="0">
                            <a:latin typeface="Cambria Math" panose="02040503050406030204" pitchFamily="18" charset="0"/>
                            <a:ea typeface="Cambria Math" panose="02040503050406030204" pitchFamily="18" charset="0"/>
                          </a:rPr>
                          <m:t>upd</m:t>
                        </m:r>
                      </m:sub>
                    </m:sSub>
                  </m:oMath>
                </a14:m>
                <a:endParaRPr lang="en-GB" noProof="0" dirty="0"/>
              </a:p>
            </p:txBody>
          </p:sp>
        </mc:Choice>
        <mc:Fallback xmlns="">
          <p:sp>
            <p:nvSpPr>
              <p:cNvPr id="139" name="TextBox 138">
                <a:extLst>
                  <a:ext uri="{FF2B5EF4-FFF2-40B4-BE49-F238E27FC236}">
                    <a16:creationId xmlns:a16="http://schemas.microsoft.com/office/drawing/2014/main" id="{18F19697-964E-FD9A-FC23-85D8B2D36813}"/>
                  </a:ext>
                </a:extLst>
              </p:cNvPr>
              <p:cNvSpPr txBox="1">
                <a:spLocks noRot="1" noChangeAspect="1" noMove="1" noResize="1" noEditPoints="1" noAdjustHandles="1" noChangeArrowheads="1" noChangeShapeType="1" noTextEdit="1"/>
              </p:cNvSpPr>
              <p:nvPr/>
            </p:nvSpPr>
            <p:spPr>
              <a:xfrm>
                <a:off x="3656366" y="1635373"/>
                <a:ext cx="7971965" cy="413768"/>
              </a:xfrm>
              <a:prstGeom prst="rect">
                <a:avLst/>
              </a:prstGeom>
              <a:blipFill>
                <a:blip r:embed="rId10"/>
                <a:stretch>
                  <a:fillRect b="-8824"/>
                </a:stretch>
              </a:blipFill>
            </p:spPr>
            <p:txBody>
              <a:bodyPr/>
              <a:lstStyle/>
              <a:p>
                <a:r>
                  <a:rPr lang="LID4096">
                    <a:noFill/>
                  </a:rPr>
                  <a:t> </a:t>
                </a:r>
              </a:p>
            </p:txBody>
          </p:sp>
        </mc:Fallback>
      </mc:AlternateContent>
      <p:sp>
        <p:nvSpPr>
          <p:cNvPr id="144" name="TextBox 143">
            <a:extLst>
              <a:ext uri="{FF2B5EF4-FFF2-40B4-BE49-F238E27FC236}">
                <a16:creationId xmlns:a16="http://schemas.microsoft.com/office/drawing/2014/main" id="{1FF4C27B-B964-F252-275A-2D9EE8086031}"/>
              </a:ext>
            </a:extLst>
          </p:cNvPr>
          <p:cNvSpPr txBox="1"/>
          <p:nvPr/>
        </p:nvSpPr>
        <p:spPr>
          <a:xfrm>
            <a:off x="11746100" y="1678331"/>
            <a:ext cx="402674" cy="307777"/>
          </a:xfrm>
          <a:prstGeom prst="rect">
            <a:avLst/>
          </a:prstGeom>
          <a:noFill/>
        </p:spPr>
        <p:txBody>
          <a:bodyPr wrap="none" rtlCol="0">
            <a:spAutoFit/>
          </a:bodyPr>
          <a:lstStyle/>
          <a:p>
            <a:r>
              <a:rPr lang="en-GB" sz="1400" noProof="0" dirty="0"/>
              <a:t>(2)</a:t>
            </a:r>
          </a:p>
        </p:txBody>
      </p:sp>
      <p:sp>
        <p:nvSpPr>
          <p:cNvPr id="146" name="TextBox 145">
            <a:extLst>
              <a:ext uri="{FF2B5EF4-FFF2-40B4-BE49-F238E27FC236}">
                <a16:creationId xmlns:a16="http://schemas.microsoft.com/office/drawing/2014/main" id="{82966C81-7ECE-CC94-55A4-A9DDC4C60181}"/>
              </a:ext>
            </a:extLst>
          </p:cNvPr>
          <p:cNvSpPr txBox="1"/>
          <p:nvPr/>
        </p:nvSpPr>
        <p:spPr>
          <a:xfrm>
            <a:off x="0" y="6362562"/>
            <a:ext cx="11628330" cy="230832"/>
          </a:xfrm>
          <a:prstGeom prst="rect">
            <a:avLst/>
          </a:prstGeom>
          <a:noFill/>
        </p:spPr>
        <p:txBody>
          <a:bodyPr wrap="square">
            <a:spAutoFit/>
          </a:bodyPr>
          <a:lstStyle/>
          <a:p>
            <a:r>
              <a:rPr lang="en-GB" sz="900" noProof="0" dirty="0"/>
              <a:t>[1]</a:t>
            </a:r>
            <a:endParaRPr lang="en-GB" sz="900" noProof="0" dirty="0">
              <a:effectLst/>
            </a:endParaRPr>
          </a:p>
        </p:txBody>
      </p:sp>
      <mc:AlternateContent xmlns:mc="http://schemas.openxmlformats.org/markup-compatibility/2006" xmlns:a14="http://schemas.microsoft.com/office/drawing/2010/main">
        <mc:Choice Requires="a14">
          <p:graphicFrame>
            <p:nvGraphicFramePr>
              <p:cNvPr id="148" name="Table 147">
                <a:extLst>
                  <a:ext uri="{FF2B5EF4-FFF2-40B4-BE49-F238E27FC236}">
                    <a16:creationId xmlns:a16="http://schemas.microsoft.com/office/drawing/2014/main" id="{A7ED23DE-7661-5A0B-F2AE-55B815E1EE6F}"/>
                  </a:ext>
                </a:extLst>
              </p:cNvPr>
              <p:cNvGraphicFramePr>
                <a:graphicFrameLocks noGrp="1"/>
              </p:cNvGraphicFramePr>
              <p:nvPr>
                <p:extLst>
                  <p:ext uri="{D42A27DB-BD31-4B8C-83A1-F6EECF244321}">
                    <p14:modId xmlns:p14="http://schemas.microsoft.com/office/powerpoint/2010/main" val="1288699588"/>
                  </p:ext>
                </p:extLst>
              </p:nvPr>
            </p:nvGraphicFramePr>
            <p:xfrm>
              <a:off x="3983341" y="2240523"/>
              <a:ext cx="3475399" cy="3048000"/>
            </p:xfrm>
            <a:graphic>
              <a:graphicData uri="http://schemas.openxmlformats.org/drawingml/2006/table">
                <a:tbl>
                  <a:tblPr firstRow="1" bandRow="1">
                    <a:tableStyleId>{3B4B98B0-60AC-42C2-AFA5-B58CD77FA1E5}</a:tableStyleId>
                  </a:tblPr>
                  <a:tblGrid>
                    <a:gridCol w="1314768">
                      <a:extLst>
                        <a:ext uri="{9D8B030D-6E8A-4147-A177-3AD203B41FA5}">
                          <a16:colId xmlns:a16="http://schemas.microsoft.com/office/drawing/2014/main" val="3820409001"/>
                        </a:ext>
                      </a:extLst>
                    </a:gridCol>
                    <a:gridCol w="1216343">
                      <a:extLst>
                        <a:ext uri="{9D8B030D-6E8A-4147-A177-3AD203B41FA5}">
                          <a16:colId xmlns:a16="http://schemas.microsoft.com/office/drawing/2014/main" val="3284982849"/>
                        </a:ext>
                      </a:extLst>
                    </a:gridCol>
                    <a:gridCol w="944288">
                      <a:extLst>
                        <a:ext uri="{9D8B030D-6E8A-4147-A177-3AD203B41FA5}">
                          <a16:colId xmlns:a16="http://schemas.microsoft.com/office/drawing/2014/main" val="1369903436"/>
                        </a:ext>
                      </a:extLst>
                    </a:gridCol>
                  </a:tblGrid>
                  <a:tr h="300000">
                    <a:tc>
                      <a:txBody>
                        <a:bodyPr/>
                        <a:lstStyle/>
                        <a:p>
                          <a:r>
                            <a:rPr lang="en-GB" sz="1400" noProof="0" dirty="0"/>
                            <a:t>Item</a:t>
                          </a:r>
                        </a:p>
                      </a:txBody>
                      <a:tcPr anchor="ctr"/>
                    </a:tc>
                    <a:tc>
                      <a:txBody>
                        <a:bodyPr/>
                        <a:lstStyle/>
                        <a:p>
                          <a:r>
                            <a:rPr lang="en-GB" sz="1400" noProof="0" dirty="0"/>
                            <a:t>Component</a:t>
                          </a:r>
                        </a:p>
                      </a:txBody>
                      <a:tcPr anchor="ctr"/>
                    </a:tc>
                    <a:tc>
                      <a:txBody>
                        <a:bodyPr/>
                        <a:lstStyle/>
                        <a:p>
                          <a:r>
                            <a:rPr lang="en-GB" sz="1400" b="1" noProof="0" dirty="0"/>
                            <a:t>Value</a:t>
                          </a:r>
                        </a:p>
                      </a:txBody>
                      <a:tcPr anchor="ctr"/>
                    </a:tc>
                    <a:extLst>
                      <a:ext uri="{0D108BD9-81ED-4DB2-BD59-A6C34878D82A}">
                        <a16:rowId xmlns:a16="http://schemas.microsoft.com/office/drawing/2014/main" val="2832751205"/>
                      </a:ext>
                    </a:extLst>
                  </a:tr>
                  <a:tr h="300000">
                    <a:tc>
                      <a:txBody>
                        <a:bodyPr/>
                        <a:lstStyle/>
                        <a:p>
                          <a:r>
                            <a:rPr lang="en-GB" sz="1400" noProof="0" dirty="0"/>
                            <a:t>Control-board</a:t>
                          </a:r>
                        </a:p>
                      </a:txBody>
                      <a:tcPr anchor="ctr"/>
                    </a:tc>
                    <a:tc>
                      <a:txBody>
                        <a:bodyPr/>
                        <a:lstStyle/>
                        <a:p>
                          <a:r>
                            <a:rPr lang="en-GB" sz="1400" noProof="0" dirty="0"/>
                            <a:t>ZYNQ7100</a:t>
                          </a:r>
                        </a:p>
                      </a:txBody>
                      <a:tcPr anchor="ctr"/>
                    </a:tc>
                    <a:tc>
                      <a:txBody>
                        <a:bodyPr/>
                        <a:lstStyle/>
                        <a:p>
                          <a:r>
                            <a:rPr lang="en-GB" sz="1400" noProof="0" dirty="0"/>
                            <a:t>1.5 W</a:t>
                          </a:r>
                        </a:p>
                      </a:txBody>
                      <a:tcPr anchor="ctr"/>
                    </a:tc>
                    <a:extLst>
                      <a:ext uri="{0D108BD9-81ED-4DB2-BD59-A6C34878D82A}">
                        <a16:rowId xmlns:a16="http://schemas.microsoft.com/office/drawing/2014/main" val="2537969298"/>
                      </a:ext>
                    </a:extLst>
                  </a:tr>
                  <a:tr h="300000">
                    <a:tc rowSpan="2">
                      <a:txBody>
                        <a:bodyPr/>
                        <a:lstStyle/>
                        <a:p>
                          <a:r>
                            <a:rPr lang="en-GB" sz="1400" noProof="0" dirty="0"/>
                            <a:t>Unit-circuit</a:t>
                          </a:r>
                        </a:p>
                      </a:txBody>
                      <a:tcPr anchor="ctr"/>
                    </a:tc>
                    <a:tc>
                      <a:txBody>
                        <a:bodyPr/>
                        <a:lstStyle/>
                        <a:p>
                          <a:r>
                            <a:rPr lang="en-GB" sz="1400" noProof="0" dirty="0"/>
                            <a:t>DAC3484</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noProof="0" dirty="0"/>
                            <a:t>250 </a:t>
                          </a:r>
                          <a:r>
                            <a:rPr lang="en-GB" sz="1400" noProof="0" dirty="0" err="1"/>
                            <a:t>mW</a:t>
                          </a:r>
                          <a:endParaRPr lang="en-GB" sz="1400" noProof="0" dirty="0"/>
                        </a:p>
                      </a:txBody>
                      <a:tcPr anchor="ctr"/>
                    </a:tc>
                    <a:extLst>
                      <a:ext uri="{0D108BD9-81ED-4DB2-BD59-A6C34878D82A}">
                        <a16:rowId xmlns:a16="http://schemas.microsoft.com/office/drawing/2014/main" val="4050783368"/>
                      </a:ext>
                    </a:extLst>
                  </a:tr>
                  <a:tr h="300000">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LID4096" sz="14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noProof="0" dirty="0"/>
                            <a:t>AD8021</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noProof="0" dirty="0"/>
                            <a:t>180 </a:t>
                          </a:r>
                          <a:r>
                            <a:rPr lang="en-GB" sz="1400" noProof="0" dirty="0" err="1"/>
                            <a:t>mW</a:t>
                          </a:r>
                          <a:endParaRPr lang="en-GB" sz="1400" noProof="0" dirty="0"/>
                        </a:p>
                      </a:txBody>
                      <a:tcPr anchor="ctr"/>
                    </a:tc>
                    <a:extLst>
                      <a:ext uri="{0D108BD9-81ED-4DB2-BD59-A6C34878D82A}">
                        <a16:rowId xmlns:a16="http://schemas.microsoft.com/office/drawing/2014/main" val="684750636"/>
                      </a:ext>
                    </a:extLst>
                  </a:tr>
                  <a:tr h="300000">
                    <a:tc rowSpan="6">
                      <a:txBody>
                        <a:bodyPr/>
                        <a:lstStyle/>
                        <a:p>
                          <a:r>
                            <a:rPr lang="en-GB" sz="1400" noProof="0" dirty="0"/>
                            <a:t>SIM</a:t>
                          </a:r>
                        </a:p>
                      </a:txBody>
                      <a:tcPr anchor="ctr">
                        <a:solidFill>
                          <a:srgbClr val="DAE3F3"/>
                        </a:solidFill>
                      </a:tcPr>
                    </a:tc>
                    <a:tc row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noProof="0" dirty="0"/>
                            <a:t>Probes</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GB" sz="1400" b="0" i="1" noProof="0" smtClean="0">
                                  <a:latin typeface="Cambria Math" panose="02040503050406030204" pitchFamily="18" charset="0"/>
                                </a:rPr>
                                <m:t>2</m:t>
                              </m:r>
                              <m:r>
                                <a:rPr lang="en-GB" sz="1400" b="0" i="1" noProof="0" smtClean="0">
                                  <a:latin typeface="Cambria Math" panose="02040503050406030204" pitchFamily="18" charset="0"/>
                                  <a:ea typeface="Cambria Math" panose="02040503050406030204" pitchFamily="18" charset="0"/>
                                </a:rPr>
                                <m:t>×2</m:t>
                              </m:r>
                            </m:oMath>
                          </a14:m>
                          <a:r>
                            <a:rPr lang="en-GB" sz="1400" noProof="0" dirty="0"/>
                            <a:t> </a:t>
                          </a:r>
                        </a:p>
                      </a:txBody>
                      <a:tcPr anchor="ctr"/>
                    </a:tc>
                    <a:extLst>
                      <a:ext uri="{0D108BD9-81ED-4DB2-BD59-A6C34878D82A}">
                        <a16:rowId xmlns:a16="http://schemas.microsoft.com/office/drawing/2014/main" val="2761286639"/>
                      </a:ext>
                    </a:extLst>
                  </a:tr>
                  <a:tr h="300000">
                    <a:tc vMerge="1">
                      <a:txBody>
                        <a:bodyPr/>
                        <a:lstStyle/>
                        <a:p>
                          <a:endParaRPr lang="LID4096"/>
                        </a:p>
                      </a:txBody>
                      <a:tcP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LID4096" sz="14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GB" sz="1400" b="0" i="1" noProof="0" smtClean="0">
                                  <a:latin typeface="Cambria Math" panose="02040503050406030204" pitchFamily="18" charset="0"/>
                                </a:rPr>
                                <m:t>4</m:t>
                              </m:r>
                              <m:r>
                                <a:rPr lang="en-GB" sz="1400" b="0" i="1" noProof="0" smtClean="0">
                                  <a:latin typeface="Cambria Math" panose="02040503050406030204" pitchFamily="18" charset="0"/>
                                  <a:ea typeface="Cambria Math" panose="02040503050406030204" pitchFamily="18" charset="0"/>
                                </a:rPr>
                                <m:t>×4</m:t>
                              </m:r>
                            </m:oMath>
                          </a14:m>
                          <a:r>
                            <a:rPr lang="en-GB" sz="1400" noProof="0" dirty="0"/>
                            <a:t> </a:t>
                          </a:r>
                        </a:p>
                      </a:txBody>
                      <a:tcPr anchor="ctr"/>
                    </a:tc>
                    <a:extLst>
                      <a:ext uri="{0D108BD9-81ED-4DB2-BD59-A6C34878D82A}">
                        <a16:rowId xmlns:a16="http://schemas.microsoft.com/office/drawing/2014/main" val="3421991721"/>
                      </a:ext>
                    </a:extLst>
                  </a:tr>
                  <a:tr h="300000">
                    <a:tc vMerge="1">
                      <a:txBody>
                        <a:bodyPr/>
                        <a:lstStyle/>
                        <a:p>
                          <a:endParaRPr lang="LID4096" sz="1400" dirty="0"/>
                        </a:p>
                      </a:txBody>
                      <a:tcPr anchor="ctr"/>
                    </a:tc>
                    <a:tc row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r>
                                  <a:rPr lang="en-GB" sz="1400" i="1" noProof="0" smtClean="0">
                                    <a:latin typeface="Cambria Math" panose="02040503050406030204" pitchFamily="18" charset="0"/>
                                  </a:rPr>
                                  <m:t>𝐿</m:t>
                                </m:r>
                              </m:oMath>
                            </m:oMathPara>
                          </a14:m>
                          <a:endParaRPr lang="en-GB" sz="1400" noProof="0" dirty="0"/>
                        </a:p>
                      </a:txBody>
                      <a:tcPr anchor="ctr">
                        <a:solidFill>
                          <a:srgbClr val="DAE3F3"/>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GB" sz="1400" b="0" i="1" noProof="0" smtClean="0">
                                  <a:latin typeface="Cambria Math" panose="02040503050406030204" pitchFamily="18" charset="0"/>
                                </a:rPr>
                                <m:t>7</m:t>
                              </m:r>
                            </m:oMath>
                          </a14:m>
                          <a:r>
                            <a:rPr lang="en-GB" sz="1400" noProof="0" dirty="0"/>
                            <a:t> </a:t>
                          </a:r>
                        </a:p>
                      </a:txBody>
                      <a:tcPr anchor="ctr"/>
                    </a:tc>
                    <a:extLst>
                      <a:ext uri="{0D108BD9-81ED-4DB2-BD59-A6C34878D82A}">
                        <a16:rowId xmlns:a16="http://schemas.microsoft.com/office/drawing/2014/main" val="3351677923"/>
                      </a:ext>
                    </a:extLst>
                  </a:tr>
                  <a:tr h="300000">
                    <a:tc vMerge="1">
                      <a:txBody>
                        <a:bodyPr/>
                        <a:lstStyle/>
                        <a:p>
                          <a:endParaRPr lang="LID4096"/>
                        </a:p>
                      </a:txBody>
                      <a:tcP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LID4096" sz="14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GB" sz="1400" i="1" noProof="0" smtClean="0">
                                  <a:latin typeface="Cambria Math" panose="02040503050406030204" pitchFamily="18" charset="0"/>
                                </a:rPr>
                                <m:t>13</m:t>
                              </m:r>
                            </m:oMath>
                          </a14:m>
                          <a:r>
                            <a:rPr lang="en-GB" sz="1400" noProof="0" dirty="0"/>
                            <a:t> </a:t>
                          </a:r>
                        </a:p>
                      </a:txBody>
                      <a:tcPr anchor="ctr"/>
                    </a:tc>
                    <a:extLst>
                      <a:ext uri="{0D108BD9-81ED-4DB2-BD59-A6C34878D82A}">
                        <a16:rowId xmlns:a16="http://schemas.microsoft.com/office/drawing/2014/main" val="2728195427"/>
                      </a:ext>
                    </a:extLst>
                  </a:tr>
                  <a:tr h="300000">
                    <a:tc vMerge="1">
                      <a:txBody>
                        <a:bodyPr/>
                        <a:lstStyle/>
                        <a:p>
                          <a:endParaRPr lang="LID4096"/>
                        </a:p>
                      </a:txBody>
                      <a:tcPr/>
                    </a:tc>
                    <a:tc row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GB" sz="1400" i="1" noProof="0" smtClean="0">
                                    <a:latin typeface="Cambria Math" panose="02040503050406030204" pitchFamily="18" charset="0"/>
                                  </a:rPr>
                                  <m:t>𝑀</m:t>
                                </m:r>
                              </m:oMath>
                            </m:oMathPara>
                          </a14:m>
                          <a:endParaRPr lang="en-GB" sz="1400" noProof="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GB" sz="1400" i="1" noProof="0" smtClean="0">
                                  <a:latin typeface="Cambria Math" panose="02040503050406030204" pitchFamily="18" charset="0"/>
                                </a:rPr>
                                <m:t>121</m:t>
                              </m:r>
                            </m:oMath>
                          </a14:m>
                          <a:r>
                            <a:rPr lang="en-GB" sz="1400" noProof="0" dirty="0"/>
                            <a:t> </a:t>
                          </a:r>
                        </a:p>
                      </a:txBody>
                      <a:tcPr anchor="ctr"/>
                    </a:tc>
                    <a:extLst>
                      <a:ext uri="{0D108BD9-81ED-4DB2-BD59-A6C34878D82A}">
                        <a16:rowId xmlns:a16="http://schemas.microsoft.com/office/drawing/2014/main" val="3075671860"/>
                      </a:ext>
                    </a:extLst>
                  </a:tr>
                  <a:tr h="300000">
                    <a:tc vMerge="1">
                      <a:txBody>
                        <a:bodyPr/>
                        <a:lstStyle/>
                        <a:p>
                          <a:endParaRPr lang="LID4096" sz="1400" dirty="0"/>
                        </a:p>
                      </a:txBody>
                      <a:tcPr anchor="ctr"/>
                    </a:tc>
                    <a:tc vMerge="1">
                      <a:txBody>
                        <a:bodyPr/>
                        <a:lstStyle/>
                        <a:p>
                          <a:endParaRPr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GB" sz="1400" i="1" noProof="0" smtClean="0">
                                  <a:latin typeface="Cambria Math" panose="02040503050406030204" pitchFamily="18" charset="0"/>
                                </a:rPr>
                                <m:t>225</m:t>
                              </m:r>
                            </m:oMath>
                          </a14:m>
                          <a:r>
                            <a:rPr lang="en-GB" sz="1400" noProof="0" dirty="0"/>
                            <a:t> </a:t>
                          </a:r>
                        </a:p>
                      </a:txBody>
                      <a:tcPr anchor="ctr"/>
                    </a:tc>
                    <a:extLst>
                      <a:ext uri="{0D108BD9-81ED-4DB2-BD59-A6C34878D82A}">
                        <a16:rowId xmlns:a16="http://schemas.microsoft.com/office/drawing/2014/main" val="3534539615"/>
                      </a:ext>
                    </a:extLst>
                  </a:tr>
                </a:tbl>
              </a:graphicData>
            </a:graphic>
          </p:graphicFrame>
        </mc:Choice>
        <mc:Fallback xmlns="">
          <p:graphicFrame>
            <p:nvGraphicFramePr>
              <p:cNvPr id="148" name="Table 147">
                <a:extLst>
                  <a:ext uri="{FF2B5EF4-FFF2-40B4-BE49-F238E27FC236}">
                    <a16:creationId xmlns:a16="http://schemas.microsoft.com/office/drawing/2014/main" id="{A7ED23DE-7661-5A0B-F2AE-55B815E1EE6F}"/>
                  </a:ext>
                </a:extLst>
              </p:cNvPr>
              <p:cNvGraphicFramePr>
                <a:graphicFrameLocks noGrp="1"/>
              </p:cNvGraphicFramePr>
              <p:nvPr>
                <p:extLst>
                  <p:ext uri="{D42A27DB-BD31-4B8C-83A1-F6EECF244321}">
                    <p14:modId xmlns:p14="http://schemas.microsoft.com/office/powerpoint/2010/main" val="1288699588"/>
                  </p:ext>
                </p:extLst>
              </p:nvPr>
            </p:nvGraphicFramePr>
            <p:xfrm>
              <a:off x="3983341" y="2240523"/>
              <a:ext cx="3475399" cy="3048000"/>
            </p:xfrm>
            <a:graphic>
              <a:graphicData uri="http://schemas.openxmlformats.org/drawingml/2006/table">
                <a:tbl>
                  <a:tblPr firstRow="1" bandRow="1">
                    <a:tableStyleId>{3B4B98B0-60AC-42C2-AFA5-B58CD77FA1E5}</a:tableStyleId>
                  </a:tblPr>
                  <a:tblGrid>
                    <a:gridCol w="1314768">
                      <a:extLst>
                        <a:ext uri="{9D8B030D-6E8A-4147-A177-3AD203B41FA5}">
                          <a16:colId xmlns:a16="http://schemas.microsoft.com/office/drawing/2014/main" val="3820409001"/>
                        </a:ext>
                      </a:extLst>
                    </a:gridCol>
                    <a:gridCol w="1216343">
                      <a:extLst>
                        <a:ext uri="{9D8B030D-6E8A-4147-A177-3AD203B41FA5}">
                          <a16:colId xmlns:a16="http://schemas.microsoft.com/office/drawing/2014/main" val="3284982849"/>
                        </a:ext>
                      </a:extLst>
                    </a:gridCol>
                    <a:gridCol w="944288">
                      <a:extLst>
                        <a:ext uri="{9D8B030D-6E8A-4147-A177-3AD203B41FA5}">
                          <a16:colId xmlns:a16="http://schemas.microsoft.com/office/drawing/2014/main" val="1369903436"/>
                        </a:ext>
                      </a:extLst>
                    </a:gridCol>
                  </a:tblGrid>
                  <a:tr h="304800">
                    <a:tc>
                      <a:txBody>
                        <a:bodyPr/>
                        <a:lstStyle/>
                        <a:p>
                          <a:r>
                            <a:rPr lang="en-GB" sz="1400" noProof="0" dirty="0"/>
                            <a:t>Item</a:t>
                          </a:r>
                        </a:p>
                      </a:txBody>
                      <a:tcPr anchor="ctr"/>
                    </a:tc>
                    <a:tc>
                      <a:txBody>
                        <a:bodyPr/>
                        <a:lstStyle/>
                        <a:p>
                          <a:r>
                            <a:rPr lang="en-GB" sz="1400" noProof="0" dirty="0"/>
                            <a:t>Component</a:t>
                          </a:r>
                        </a:p>
                      </a:txBody>
                      <a:tcPr anchor="ctr"/>
                    </a:tc>
                    <a:tc>
                      <a:txBody>
                        <a:bodyPr/>
                        <a:lstStyle/>
                        <a:p>
                          <a:r>
                            <a:rPr lang="en-GB" sz="1400" b="1" noProof="0" dirty="0"/>
                            <a:t>Value</a:t>
                          </a:r>
                        </a:p>
                      </a:txBody>
                      <a:tcPr anchor="ctr"/>
                    </a:tc>
                    <a:extLst>
                      <a:ext uri="{0D108BD9-81ED-4DB2-BD59-A6C34878D82A}">
                        <a16:rowId xmlns:a16="http://schemas.microsoft.com/office/drawing/2014/main" val="2832751205"/>
                      </a:ext>
                    </a:extLst>
                  </a:tr>
                  <a:tr h="304800">
                    <a:tc>
                      <a:txBody>
                        <a:bodyPr/>
                        <a:lstStyle/>
                        <a:p>
                          <a:r>
                            <a:rPr lang="en-GB" sz="1400" noProof="0" dirty="0"/>
                            <a:t>Control-board</a:t>
                          </a:r>
                        </a:p>
                      </a:txBody>
                      <a:tcPr anchor="ctr"/>
                    </a:tc>
                    <a:tc>
                      <a:txBody>
                        <a:bodyPr/>
                        <a:lstStyle/>
                        <a:p>
                          <a:r>
                            <a:rPr lang="en-GB" sz="1400" noProof="0" dirty="0"/>
                            <a:t>ZYNQ7100</a:t>
                          </a:r>
                        </a:p>
                      </a:txBody>
                      <a:tcPr anchor="ctr"/>
                    </a:tc>
                    <a:tc>
                      <a:txBody>
                        <a:bodyPr/>
                        <a:lstStyle/>
                        <a:p>
                          <a:r>
                            <a:rPr lang="en-GB" sz="1400" noProof="0" dirty="0"/>
                            <a:t>1.5 W</a:t>
                          </a:r>
                        </a:p>
                      </a:txBody>
                      <a:tcPr anchor="ctr"/>
                    </a:tc>
                    <a:extLst>
                      <a:ext uri="{0D108BD9-81ED-4DB2-BD59-A6C34878D82A}">
                        <a16:rowId xmlns:a16="http://schemas.microsoft.com/office/drawing/2014/main" val="2537969298"/>
                      </a:ext>
                    </a:extLst>
                  </a:tr>
                  <a:tr h="304800">
                    <a:tc rowSpan="2">
                      <a:txBody>
                        <a:bodyPr/>
                        <a:lstStyle/>
                        <a:p>
                          <a:r>
                            <a:rPr lang="en-GB" sz="1400" noProof="0" dirty="0"/>
                            <a:t>Unit-circuit</a:t>
                          </a:r>
                        </a:p>
                      </a:txBody>
                      <a:tcPr anchor="ctr"/>
                    </a:tc>
                    <a:tc>
                      <a:txBody>
                        <a:bodyPr/>
                        <a:lstStyle/>
                        <a:p>
                          <a:r>
                            <a:rPr lang="en-GB" sz="1400" noProof="0" dirty="0"/>
                            <a:t>DAC3484</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noProof="0" dirty="0"/>
                            <a:t>250 </a:t>
                          </a:r>
                          <a:r>
                            <a:rPr lang="en-GB" sz="1400" noProof="0" dirty="0" err="1"/>
                            <a:t>mW</a:t>
                          </a:r>
                          <a:endParaRPr lang="en-GB" sz="1400" noProof="0" dirty="0"/>
                        </a:p>
                      </a:txBody>
                      <a:tcPr anchor="ctr"/>
                    </a:tc>
                    <a:extLst>
                      <a:ext uri="{0D108BD9-81ED-4DB2-BD59-A6C34878D82A}">
                        <a16:rowId xmlns:a16="http://schemas.microsoft.com/office/drawing/2014/main" val="4050783368"/>
                      </a:ext>
                    </a:extLst>
                  </a:tr>
                  <a:tr h="304800">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LID4096" sz="14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noProof="0" dirty="0"/>
                            <a:t>AD8021</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noProof="0" dirty="0"/>
                            <a:t>180 </a:t>
                          </a:r>
                          <a:r>
                            <a:rPr lang="en-GB" sz="1400" noProof="0" dirty="0" err="1"/>
                            <a:t>mW</a:t>
                          </a:r>
                          <a:endParaRPr lang="en-GB" sz="1400" noProof="0" dirty="0"/>
                        </a:p>
                      </a:txBody>
                      <a:tcPr anchor="ctr"/>
                    </a:tc>
                    <a:extLst>
                      <a:ext uri="{0D108BD9-81ED-4DB2-BD59-A6C34878D82A}">
                        <a16:rowId xmlns:a16="http://schemas.microsoft.com/office/drawing/2014/main" val="684750636"/>
                      </a:ext>
                    </a:extLst>
                  </a:tr>
                  <a:tr h="304800">
                    <a:tc rowSpan="6">
                      <a:txBody>
                        <a:bodyPr/>
                        <a:lstStyle/>
                        <a:p>
                          <a:r>
                            <a:rPr lang="en-GB" sz="1400" noProof="0" dirty="0"/>
                            <a:t>SIM</a:t>
                          </a:r>
                        </a:p>
                      </a:txBody>
                      <a:tcPr anchor="ctr">
                        <a:solidFill>
                          <a:srgbClr val="DAE3F3"/>
                        </a:solidFill>
                      </a:tcPr>
                    </a:tc>
                    <a:tc row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noProof="0" dirty="0"/>
                            <a:t>Probes</a:t>
                          </a:r>
                        </a:p>
                      </a:txBody>
                      <a:tcPr anchor="ctr"/>
                    </a:tc>
                    <a:tc>
                      <a:txBody>
                        <a:bodyPr/>
                        <a:lstStyle/>
                        <a:p>
                          <a:endParaRPr lang="LID4096"/>
                        </a:p>
                      </a:txBody>
                      <a:tcPr anchor="ctr">
                        <a:blipFill>
                          <a:blip r:embed="rId11"/>
                          <a:stretch>
                            <a:fillRect l="-268387" t="-394118" r="-645" b="-492157"/>
                          </a:stretch>
                        </a:blipFill>
                      </a:tcPr>
                    </a:tc>
                    <a:extLst>
                      <a:ext uri="{0D108BD9-81ED-4DB2-BD59-A6C34878D82A}">
                        <a16:rowId xmlns:a16="http://schemas.microsoft.com/office/drawing/2014/main" val="2761286639"/>
                      </a:ext>
                    </a:extLst>
                  </a:tr>
                  <a:tr h="304800">
                    <a:tc vMerge="1">
                      <a:txBody>
                        <a:bodyPr/>
                        <a:lstStyle/>
                        <a:p>
                          <a:endParaRPr lang="LID4096"/>
                        </a:p>
                      </a:txBody>
                      <a:tcP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LID4096" sz="1400" dirty="0"/>
                        </a:p>
                      </a:txBody>
                      <a:tcPr anchor="ctr"/>
                    </a:tc>
                    <a:tc>
                      <a:txBody>
                        <a:bodyPr/>
                        <a:lstStyle/>
                        <a:p>
                          <a:endParaRPr lang="LID4096"/>
                        </a:p>
                      </a:txBody>
                      <a:tcPr anchor="ctr">
                        <a:blipFill>
                          <a:blip r:embed="rId11"/>
                          <a:stretch>
                            <a:fillRect l="-268387" t="-504000" r="-645" b="-402000"/>
                          </a:stretch>
                        </a:blipFill>
                      </a:tcPr>
                    </a:tc>
                    <a:extLst>
                      <a:ext uri="{0D108BD9-81ED-4DB2-BD59-A6C34878D82A}">
                        <a16:rowId xmlns:a16="http://schemas.microsoft.com/office/drawing/2014/main" val="3421991721"/>
                      </a:ext>
                    </a:extLst>
                  </a:tr>
                  <a:tr h="304800">
                    <a:tc vMerge="1">
                      <a:txBody>
                        <a:bodyPr/>
                        <a:lstStyle/>
                        <a:p>
                          <a:endParaRPr lang="LID4096" sz="1400" dirty="0"/>
                        </a:p>
                      </a:txBody>
                      <a:tcPr anchor="ctr"/>
                    </a:tc>
                    <a:tc rowSpan="2">
                      <a:txBody>
                        <a:bodyPr/>
                        <a:lstStyle/>
                        <a:p>
                          <a:endParaRPr lang="LID4096"/>
                        </a:p>
                      </a:txBody>
                      <a:tcPr anchor="ctr">
                        <a:blipFill>
                          <a:blip r:embed="rId11"/>
                          <a:stretch>
                            <a:fillRect l="-108000" t="-302000" r="-78000" b="-101000"/>
                          </a:stretch>
                        </a:blipFill>
                      </a:tcPr>
                    </a:tc>
                    <a:tc>
                      <a:txBody>
                        <a:bodyPr/>
                        <a:lstStyle/>
                        <a:p>
                          <a:endParaRPr lang="LID4096"/>
                        </a:p>
                      </a:txBody>
                      <a:tcPr anchor="ctr">
                        <a:blipFill>
                          <a:blip r:embed="rId11"/>
                          <a:stretch>
                            <a:fillRect l="-268387" t="-604000" r="-645" b="-302000"/>
                          </a:stretch>
                        </a:blipFill>
                      </a:tcPr>
                    </a:tc>
                    <a:extLst>
                      <a:ext uri="{0D108BD9-81ED-4DB2-BD59-A6C34878D82A}">
                        <a16:rowId xmlns:a16="http://schemas.microsoft.com/office/drawing/2014/main" val="3351677923"/>
                      </a:ext>
                    </a:extLst>
                  </a:tr>
                  <a:tr h="304800">
                    <a:tc vMerge="1">
                      <a:txBody>
                        <a:bodyPr/>
                        <a:lstStyle/>
                        <a:p>
                          <a:endParaRPr lang="LID4096"/>
                        </a:p>
                      </a:txBody>
                      <a:tcP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LID4096" sz="1400" dirty="0"/>
                        </a:p>
                      </a:txBody>
                      <a:tcPr anchor="ctr"/>
                    </a:tc>
                    <a:tc>
                      <a:txBody>
                        <a:bodyPr/>
                        <a:lstStyle/>
                        <a:p>
                          <a:endParaRPr lang="LID4096"/>
                        </a:p>
                      </a:txBody>
                      <a:tcPr anchor="ctr">
                        <a:blipFill>
                          <a:blip r:embed="rId11"/>
                          <a:stretch>
                            <a:fillRect l="-268387" t="-704000" r="-645" b="-202000"/>
                          </a:stretch>
                        </a:blipFill>
                      </a:tcPr>
                    </a:tc>
                    <a:extLst>
                      <a:ext uri="{0D108BD9-81ED-4DB2-BD59-A6C34878D82A}">
                        <a16:rowId xmlns:a16="http://schemas.microsoft.com/office/drawing/2014/main" val="2728195427"/>
                      </a:ext>
                    </a:extLst>
                  </a:tr>
                  <a:tr h="304800">
                    <a:tc vMerge="1">
                      <a:txBody>
                        <a:bodyPr/>
                        <a:lstStyle/>
                        <a:p>
                          <a:endParaRPr lang="LID4096"/>
                        </a:p>
                      </a:txBody>
                      <a:tcPr/>
                    </a:tc>
                    <a:tc rowSpan="2">
                      <a:txBody>
                        <a:bodyPr/>
                        <a:lstStyle/>
                        <a:p>
                          <a:endParaRPr lang="LID4096"/>
                        </a:p>
                      </a:txBody>
                      <a:tcPr anchor="ctr">
                        <a:blipFill>
                          <a:blip r:embed="rId11"/>
                          <a:stretch>
                            <a:fillRect l="-108000" t="-402000" r="-78000" b="-1000"/>
                          </a:stretch>
                        </a:blipFill>
                      </a:tcPr>
                    </a:tc>
                    <a:tc>
                      <a:txBody>
                        <a:bodyPr/>
                        <a:lstStyle/>
                        <a:p>
                          <a:endParaRPr lang="LID4096"/>
                        </a:p>
                      </a:txBody>
                      <a:tcPr anchor="ctr">
                        <a:blipFill>
                          <a:blip r:embed="rId11"/>
                          <a:stretch>
                            <a:fillRect l="-268387" t="-804000" r="-645" b="-102000"/>
                          </a:stretch>
                        </a:blipFill>
                      </a:tcPr>
                    </a:tc>
                    <a:extLst>
                      <a:ext uri="{0D108BD9-81ED-4DB2-BD59-A6C34878D82A}">
                        <a16:rowId xmlns:a16="http://schemas.microsoft.com/office/drawing/2014/main" val="3075671860"/>
                      </a:ext>
                    </a:extLst>
                  </a:tr>
                  <a:tr h="304800">
                    <a:tc vMerge="1">
                      <a:txBody>
                        <a:bodyPr/>
                        <a:lstStyle/>
                        <a:p>
                          <a:endParaRPr lang="LID4096" sz="1400" dirty="0"/>
                        </a:p>
                      </a:txBody>
                      <a:tcPr anchor="ctr"/>
                    </a:tc>
                    <a:tc vMerge="1">
                      <a:txBody>
                        <a:bodyPr/>
                        <a:lstStyle/>
                        <a:p>
                          <a:endParaRPr dirty="0"/>
                        </a:p>
                      </a:txBody>
                      <a:tcPr anchor="ctr"/>
                    </a:tc>
                    <a:tc>
                      <a:txBody>
                        <a:bodyPr/>
                        <a:lstStyle/>
                        <a:p>
                          <a:endParaRPr lang="LID4096"/>
                        </a:p>
                      </a:txBody>
                      <a:tcPr anchor="ctr">
                        <a:blipFill>
                          <a:blip r:embed="rId11"/>
                          <a:stretch>
                            <a:fillRect l="-268387" t="-904000" r="-645" b="-2000"/>
                          </a:stretch>
                        </a:blipFill>
                      </a:tcPr>
                    </a:tc>
                    <a:extLst>
                      <a:ext uri="{0D108BD9-81ED-4DB2-BD59-A6C34878D82A}">
                        <a16:rowId xmlns:a16="http://schemas.microsoft.com/office/drawing/2014/main" val="3534539615"/>
                      </a:ext>
                    </a:extLst>
                  </a:tr>
                </a:tbl>
              </a:graphicData>
            </a:graphic>
          </p:graphicFrame>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8C6B75E7-D4EF-35E3-7EE6-1AEBF93EAB7E}"/>
                  </a:ext>
                </a:extLst>
              </p:cNvPr>
              <p:cNvSpPr txBox="1"/>
              <p:nvPr/>
            </p:nvSpPr>
            <p:spPr>
              <a:xfrm>
                <a:off x="7624076" y="3100118"/>
                <a:ext cx="4332493" cy="607218"/>
              </a:xfrm>
              <a:prstGeom prst="rect">
                <a:avLst/>
              </a:prstGeom>
              <a:noFill/>
            </p:spPr>
            <p:txBody>
              <a:bodyPr wrap="square">
                <a:spAutoFit/>
              </a:bodyPr>
              <a:lstStyle/>
              <a:p>
                <a14:m>
                  <m:oMath xmlns:m="http://schemas.openxmlformats.org/officeDocument/2006/math">
                    <m:sSub>
                      <m:sSubPr>
                        <m:ctrlPr>
                          <a:rPr lang="en-GB" sz="1500" i="1" noProof="0" smtClean="0">
                            <a:latin typeface="Cambria Math" panose="02040503050406030204" pitchFamily="18" charset="0"/>
                            <a:ea typeface="Cambria Math" panose="02040503050406030204" pitchFamily="18" charset="0"/>
                          </a:rPr>
                        </m:ctrlPr>
                      </m:sSubPr>
                      <m:e>
                        <m:r>
                          <a:rPr lang="en-GB" sz="1500" i="1" noProof="0" smtClean="0">
                            <a:latin typeface="Cambria Math" panose="02040503050406030204" pitchFamily="18" charset="0"/>
                            <a:ea typeface="Cambria Math" panose="02040503050406030204" pitchFamily="18" charset="0"/>
                          </a:rPr>
                          <m:t>𝑃</m:t>
                        </m:r>
                      </m:e>
                      <m:sub>
                        <m:r>
                          <m:rPr>
                            <m:sty m:val="p"/>
                          </m:rPr>
                          <a:rPr lang="en-GB" sz="1500" noProof="0" smtClean="0">
                            <a:latin typeface="Cambria Math" panose="02040503050406030204" pitchFamily="18" charset="0"/>
                            <a:ea typeface="Cambria Math" panose="02040503050406030204" pitchFamily="18" charset="0"/>
                          </a:rPr>
                          <m:t>drive</m:t>
                        </m:r>
                        <m:r>
                          <a:rPr lang="en-GB" sz="1500" noProof="0" smtClean="0">
                            <a:latin typeface="Cambria Math" panose="02040503050406030204" pitchFamily="18" charset="0"/>
                            <a:ea typeface="Cambria Math" panose="02040503050406030204" pitchFamily="18" charset="0"/>
                          </a:rPr>
                          <m:t>−</m:t>
                        </m:r>
                        <m:r>
                          <m:rPr>
                            <m:sty m:val="p"/>
                          </m:rPr>
                          <a:rPr lang="en-GB" sz="1500" noProof="0" smtClean="0">
                            <a:latin typeface="Cambria Math" panose="02040503050406030204" pitchFamily="18" charset="0"/>
                            <a:ea typeface="Cambria Math" panose="02040503050406030204" pitchFamily="18" charset="0"/>
                          </a:rPr>
                          <m:t>circuit</m:t>
                        </m:r>
                      </m:sub>
                    </m:sSub>
                    <m:r>
                      <a:rPr lang="en-GB" sz="1500" b="0" i="1" noProof="0" smtClean="0">
                        <a:latin typeface="Cambria Math" panose="02040503050406030204" pitchFamily="18" charset="0"/>
                        <a:ea typeface="Cambria Math" panose="02040503050406030204" pitchFamily="18" charset="0"/>
                      </a:rPr>
                      <m:t>=</m:t>
                    </m:r>
                    <m:d>
                      <m:dPr>
                        <m:begChr m:val="{"/>
                        <m:endChr m:val=""/>
                        <m:ctrlPr>
                          <a:rPr lang="en-GB" sz="1500" b="0" i="1" noProof="0" smtClean="0">
                            <a:latin typeface="Cambria Math" panose="02040503050406030204" pitchFamily="18" charset="0"/>
                            <a:ea typeface="Cambria Math" panose="02040503050406030204" pitchFamily="18" charset="0"/>
                          </a:rPr>
                        </m:ctrlPr>
                      </m:dPr>
                      <m:e>
                        <m:m>
                          <m:mPr>
                            <m:mcs>
                              <m:mc>
                                <m:mcPr>
                                  <m:count m:val="2"/>
                                  <m:mcJc m:val="center"/>
                                </m:mcPr>
                              </m:mc>
                            </m:mcs>
                            <m:ctrlPr>
                              <a:rPr lang="en-GB" sz="1500" b="0" i="1" noProof="0" smtClean="0">
                                <a:latin typeface="Cambria Math" panose="02040503050406030204" pitchFamily="18" charset="0"/>
                                <a:ea typeface="Cambria Math" panose="02040503050406030204" pitchFamily="18" charset="0"/>
                              </a:rPr>
                            </m:ctrlPr>
                          </m:mPr>
                          <m:mr>
                            <m:e>
                              <m:r>
                                <m:rPr>
                                  <m:brk m:alnAt="7"/>
                                </m:rPr>
                                <a:rPr lang="en-GB" sz="1500" b="0" i="1" noProof="0" smtClean="0">
                                  <a:latin typeface="Cambria Math" panose="02040503050406030204" pitchFamily="18" charset="0"/>
                                  <a:ea typeface="Cambria Math" panose="02040503050406030204" pitchFamily="18" charset="0"/>
                                </a:rPr>
                                <m:t>4</m:t>
                              </m:r>
                              <m:r>
                                <a:rPr lang="en-GB" sz="1500" i="1" noProof="0" smtClean="0">
                                  <a:latin typeface="Cambria Math" panose="02040503050406030204" pitchFamily="18" charset="0"/>
                                  <a:ea typeface="Cambria Math" panose="02040503050406030204" pitchFamily="18" charset="0"/>
                                </a:rPr>
                                <m:t>∙</m:t>
                              </m:r>
                              <m:sSub>
                                <m:sSubPr>
                                  <m:ctrlPr>
                                    <a:rPr lang="en-GB" sz="1500" i="1" noProof="0" smtClean="0">
                                      <a:latin typeface="Cambria Math" panose="02040503050406030204" pitchFamily="18" charset="0"/>
                                      <a:ea typeface="Cambria Math" panose="02040503050406030204" pitchFamily="18" charset="0"/>
                                    </a:rPr>
                                  </m:ctrlPr>
                                </m:sSubPr>
                                <m:e>
                                  <m:r>
                                    <a:rPr lang="en-GB" sz="1500" i="1" noProof="0" smtClean="0">
                                      <a:latin typeface="Cambria Math" panose="02040503050406030204" pitchFamily="18" charset="0"/>
                                      <a:ea typeface="Cambria Math" panose="02040503050406030204" pitchFamily="18" charset="0"/>
                                    </a:rPr>
                                    <m:t>𝑃</m:t>
                                  </m:r>
                                </m:e>
                                <m:sub>
                                  <m:r>
                                    <m:rPr>
                                      <m:sty m:val="p"/>
                                    </m:rPr>
                                    <a:rPr lang="en-GB" sz="1500" noProof="0" smtClean="0">
                                      <a:latin typeface="Cambria Math" panose="02040503050406030204" pitchFamily="18" charset="0"/>
                                      <a:ea typeface="Cambria Math" panose="02040503050406030204" pitchFamily="18" charset="0"/>
                                    </a:rPr>
                                    <m:t>unit</m:t>
                                  </m:r>
                                  <m:r>
                                    <a:rPr lang="en-GB" sz="1500" noProof="0" smtClean="0">
                                      <a:latin typeface="Cambria Math" panose="02040503050406030204" pitchFamily="18" charset="0"/>
                                      <a:ea typeface="Cambria Math" panose="02040503050406030204" pitchFamily="18" charset="0"/>
                                    </a:rPr>
                                    <m:t>−</m:t>
                                  </m:r>
                                  <m:r>
                                    <m:rPr>
                                      <m:sty m:val="p"/>
                                    </m:rPr>
                                    <a:rPr lang="en-GB" sz="1500" noProof="0" smtClean="0">
                                      <a:latin typeface="Cambria Math" panose="02040503050406030204" pitchFamily="18" charset="0"/>
                                      <a:ea typeface="Cambria Math" panose="02040503050406030204" pitchFamily="18" charset="0"/>
                                    </a:rPr>
                                    <m:t>circuit</m:t>
                                  </m:r>
                                </m:sub>
                              </m:sSub>
                              <m:r>
                                <a:rPr lang="en-GB" sz="1500" i="1" noProof="0" smtClean="0">
                                  <a:latin typeface="Cambria Math" panose="02040503050406030204" pitchFamily="18" charset="0"/>
                                  <a:ea typeface="Cambria Math" panose="02040503050406030204" pitchFamily="18" charset="0"/>
                                </a:rPr>
                                <m:t>≈</m:t>
                              </m:r>
                              <m:r>
                                <a:rPr lang="en-GB" sz="1500" b="0" i="1" noProof="0" smtClean="0">
                                  <a:latin typeface="Cambria Math" panose="02040503050406030204" pitchFamily="18" charset="0"/>
                                  <a:ea typeface="Cambria Math" panose="02040503050406030204" pitchFamily="18" charset="0"/>
                                </a:rPr>
                                <m:t>1</m:t>
                              </m:r>
                              <m:r>
                                <a:rPr lang="en-GB" sz="1500" i="1" noProof="0" smtClean="0">
                                  <a:latin typeface="Cambria Math" panose="02040503050406030204" pitchFamily="18" charset="0"/>
                                  <a:ea typeface="Cambria Math" panose="02040503050406030204" pitchFamily="18" charset="0"/>
                                </a:rPr>
                                <m:t>.</m:t>
                              </m:r>
                              <m:r>
                                <a:rPr lang="en-GB" sz="1500" b="0" i="1" noProof="0" smtClean="0">
                                  <a:latin typeface="Cambria Math" panose="02040503050406030204" pitchFamily="18" charset="0"/>
                                  <a:ea typeface="Cambria Math" panose="02040503050406030204" pitchFamily="18" charset="0"/>
                                </a:rPr>
                                <m:t>7</m:t>
                              </m:r>
                              <m:r>
                                <a:rPr lang="en-GB" sz="1500" i="1" noProof="0" smtClean="0">
                                  <a:latin typeface="Cambria Math" panose="02040503050406030204" pitchFamily="18" charset="0"/>
                                  <a:ea typeface="Cambria Math" panose="02040503050406030204" pitchFamily="18" charset="0"/>
                                </a:rPr>
                                <m:t> </m:t>
                              </m:r>
                              <m:r>
                                <m:rPr>
                                  <m:nor/>
                                </m:rPr>
                                <a:rPr lang="en-GB" sz="1500" noProof="0" smtClean="0"/>
                                <m:t>W</m:t>
                              </m:r>
                            </m:e>
                            <m:e>
                              <m:r>
                                <a:rPr lang="en-GB" sz="1500" i="1" noProof="0" smtClean="0">
                                  <a:latin typeface="Cambria Math" panose="02040503050406030204" pitchFamily="18" charset="0"/>
                                </a:rPr>
                                <m:t>2</m:t>
                              </m:r>
                              <m:r>
                                <a:rPr lang="en-GB" sz="1500" i="1" noProof="0" smtClean="0">
                                  <a:latin typeface="Cambria Math" panose="02040503050406030204" pitchFamily="18" charset="0"/>
                                  <a:ea typeface="Cambria Math" panose="02040503050406030204" pitchFamily="18" charset="0"/>
                                </a:rPr>
                                <m:t>×2</m:t>
                              </m:r>
                            </m:e>
                          </m:mr>
                          <m:mr>
                            <m:e>
                              <m:r>
                                <a:rPr lang="en-GB" sz="1500" i="1" noProof="0" smtClean="0">
                                  <a:latin typeface="Cambria Math" panose="02040503050406030204" pitchFamily="18" charset="0"/>
                                  <a:ea typeface="Cambria Math" panose="02040503050406030204" pitchFamily="18" charset="0"/>
                                </a:rPr>
                                <m:t>16∙</m:t>
                              </m:r>
                              <m:sSub>
                                <m:sSubPr>
                                  <m:ctrlPr>
                                    <a:rPr lang="en-GB" sz="1500" i="1" noProof="0" smtClean="0">
                                      <a:latin typeface="Cambria Math" panose="02040503050406030204" pitchFamily="18" charset="0"/>
                                      <a:ea typeface="Cambria Math" panose="02040503050406030204" pitchFamily="18" charset="0"/>
                                    </a:rPr>
                                  </m:ctrlPr>
                                </m:sSubPr>
                                <m:e>
                                  <m:r>
                                    <a:rPr lang="en-GB" sz="1500" i="1" noProof="0" smtClean="0">
                                      <a:latin typeface="Cambria Math" panose="02040503050406030204" pitchFamily="18" charset="0"/>
                                      <a:ea typeface="Cambria Math" panose="02040503050406030204" pitchFamily="18" charset="0"/>
                                    </a:rPr>
                                    <m:t>𝑃</m:t>
                                  </m:r>
                                </m:e>
                                <m:sub>
                                  <m:r>
                                    <m:rPr>
                                      <m:sty m:val="p"/>
                                    </m:rPr>
                                    <a:rPr lang="en-GB" sz="1500" noProof="0" smtClean="0">
                                      <a:latin typeface="Cambria Math" panose="02040503050406030204" pitchFamily="18" charset="0"/>
                                      <a:ea typeface="Cambria Math" panose="02040503050406030204" pitchFamily="18" charset="0"/>
                                    </a:rPr>
                                    <m:t>unit</m:t>
                                  </m:r>
                                  <m:r>
                                    <a:rPr lang="en-GB" sz="1500" noProof="0" smtClean="0">
                                      <a:latin typeface="Cambria Math" panose="02040503050406030204" pitchFamily="18" charset="0"/>
                                      <a:ea typeface="Cambria Math" panose="02040503050406030204" pitchFamily="18" charset="0"/>
                                    </a:rPr>
                                    <m:t>−</m:t>
                                  </m:r>
                                  <m:r>
                                    <m:rPr>
                                      <m:sty m:val="p"/>
                                    </m:rPr>
                                    <a:rPr lang="en-GB" sz="1500" noProof="0" smtClean="0">
                                      <a:latin typeface="Cambria Math" panose="02040503050406030204" pitchFamily="18" charset="0"/>
                                      <a:ea typeface="Cambria Math" panose="02040503050406030204" pitchFamily="18" charset="0"/>
                                    </a:rPr>
                                    <m:t>circuit</m:t>
                                  </m:r>
                                </m:sub>
                              </m:sSub>
                              <m:r>
                                <a:rPr lang="en-GB" sz="1500" i="1" noProof="0" smtClean="0">
                                  <a:latin typeface="Cambria Math" panose="02040503050406030204" pitchFamily="18" charset="0"/>
                                  <a:ea typeface="Cambria Math" panose="02040503050406030204" pitchFamily="18" charset="0"/>
                                </a:rPr>
                                <m:t>≈6.8 </m:t>
                              </m:r>
                              <m:r>
                                <m:rPr>
                                  <m:nor/>
                                </m:rPr>
                                <a:rPr lang="en-GB" sz="1500" noProof="0" smtClean="0"/>
                                <m:t>W</m:t>
                              </m:r>
                            </m:e>
                            <m:e>
                              <m:r>
                                <a:rPr lang="en-GB" sz="1500" i="1" noProof="0" smtClean="0">
                                  <a:latin typeface="Cambria Math" panose="02040503050406030204" pitchFamily="18" charset="0"/>
                                </a:rPr>
                                <m:t>4</m:t>
                              </m:r>
                              <m:r>
                                <a:rPr lang="en-GB" sz="1500" i="1" noProof="0" smtClean="0">
                                  <a:latin typeface="Cambria Math" panose="02040503050406030204" pitchFamily="18" charset="0"/>
                                  <a:ea typeface="Cambria Math" panose="02040503050406030204" pitchFamily="18" charset="0"/>
                                </a:rPr>
                                <m:t>×4</m:t>
                              </m:r>
                              <m:r>
                                <m:rPr>
                                  <m:nor/>
                                </m:rPr>
                                <a:rPr lang="en-GB" sz="1500" noProof="0" smtClean="0"/>
                                <m:t>  </m:t>
                              </m:r>
                            </m:e>
                          </m:mr>
                        </m:m>
                      </m:e>
                    </m:d>
                  </m:oMath>
                </a14:m>
                <a:r>
                  <a:rPr lang="en-GB" sz="1500" noProof="0" dirty="0"/>
                  <a:t> </a:t>
                </a:r>
              </a:p>
            </p:txBody>
          </p:sp>
        </mc:Choice>
        <mc:Fallback xmlns="">
          <p:sp>
            <p:nvSpPr>
              <p:cNvPr id="7" name="TextBox 6">
                <a:extLst>
                  <a:ext uri="{FF2B5EF4-FFF2-40B4-BE49-F238E27FC236}">
                    <a16:creationId xmlns:a16="http://schemas.microsoft.com/office/drawing/2014/main" id="{8C6B75E7-D4EF-35E3-7EE6-1AEBF93EAB7E}"/>
                  </a:ext>
                </a:extLst>
              </p:cNvPr>
              <p:cNvSpPr txBox="1">
                <a:spLocks noRot="1" noChangeAspect="1" noMove="1" noResize="1" noEditPoints="1" noAdjustHandles="1" noChangeArrowheads="1" noChangeShapeType="1" noTextEdit="1"/>
              </p:cNvSpPr>
              <p:nvPr/>
            </p:nvSpPr>
            <p:spPr>
              <a:xfrm>
                <a:off x="7624076" y="3100118"/>
                <a:ext cx="4332493" cy="607218"/>
              </a:xfrm>
              <a:prstGeom prst="rect">
                <a:avLst/>
              </a:prstGeom>
              <a:blipFill>
                <a:blip r:embed="rId12"/>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90D106D6-B0A6-B877-05C9-425730F7FAF6}"/>
                  </a:ext>
                </a:extLst>
              </p:cNvPr>
              <p:cNvSpPr txBox="1"/>
              <p:nvPr/>
            </p:nvSpPr>
            <p:spPr>
              <a:xfrm>
                <a:off x="3855958" y="5360916"/>
                <a:ext cx="8686001" cy="1400255"/>
              </a:xfrm>
              <a:prstGeom prst="rect">
                <a:avLst/>
              </a:prstGeom>
              <a:noFill/>
            </p:spPr>
            <p:txBody>
              <a:bodyPr wrap="square">
                <a:spAutoFit/>
              </a:bodyPr>
              <a:lstStyle/>
              <a:p>
                <a14:m>
                  <m:oMath xmlns:m="http://schemas.openxmlformats.org/officeDocument/2006/math">
                    <m:r>
                      <a:rPr lang="en-GB" sz="1600" i="1" noProof="0" smtClean="0">
                        <a:latin typeface="Cambria Math" panose="02040503050406030204" pitchFamily="18" charset="0"/>
                        <a:ea typeface="Cambria Math" panose="02040503050406030204" pitchFamily="18" charset="0"/>
                      </a:rPr>
                      <m:t>𝑁</m:t>
                    </m:r>
                  </m:oMath>
                </a14:m>
                <a:r>
                  <a:rPr lang="en-GB" sz="1600" noProof="0" dirty="0"/>
                  <a:t>: number of atoms</a:t>
                </a:r>
              </a:p>
              <a:p>
                <a:pPr/>
                <a14:m>
                  <m:oMathPara xmlns:m="http://schemas.openxmlformats.org/officeDocument/2006/math">
                    <m:oMathParaPr>
                      <m:jc m:val="left"/>
                    </m:oMathParaPr>
                    <m:oMath xmlns:m="http://schemas.openxmlformats.org/officeDocument/2006/math">
                      <m:sSub>
                        <m:sSubPr>
                          <m:ctrlPr>
                            <a:rPr lang="en-GB" sz="1600" i="1" noProof="0" smtClean="0">
                              <a:latin typeface="Cambria Math" panose="02040503050406030204" pitchFamily="18" charset="0"/>
                              <a:ea typeface="Cambria Math" panose="02040503050406030204" pitchFamily="18" charset="0"/>
                            </a:rPr>
                          </m:ctrlPr>
                        </m:sSubPr>
                        <m:e>
                          <m:r>
                            <a:rPr lang="en-GB" sz="1600" i="1" noProof="0" smtClean="0">
                              <a:latin typeface="Cambria Math" panose="02040503050406030204" pitchFamily="18" charset="0"/>
                              <a:ea typeface="Cambria Math" panose="02040503050406030204" pitchFamily="18" charset="0"/>
                            </a:rPr>
                            <m:t>𝐼</m:t>
                          </m:r>
                        </m:e>
                        <m:sub>
                          <m:r>
                            <a:rPr lang="en-GB" sz="1600" i="1" noProof="0" smtClean="0">
                              <a:latin typeface="Cambria Math" panose="02040503050406030204" pitchFamily="18" charset="0"/>
                              <a:ea typeface="Cambria Math" panose="02040503050406030204" pitchFamily="18" charset="0"/>
                            </a:rPr>
                            <m:t>𝑖</m:t>
                          </m:r>
                          <m:r>
                            <a:rPr lang="en-GB" sz="1600" i="1" noProof="0" smtClean="0">
                              <a:latin typeface="Cambria Math" panose="02040503050406030204" pitchFamily="18" charset="0"/>
                              <a:ea typeface="Cambria Math" panose="02040503050406030204" pitchFamily="18" charset="0"/>
                            </a:rPr>
                            <m:t>,</m:t>
                          </m:r>
                          <m:r>
                            <a:rPr lang="en-GB" sz="1600" i="1" noProof="0" smtClean="0">
                              <a:latin typeface="Cambria Math" panose="02040503050406030204" pitchFamily="18" charset="0"/>
                              <a:ea typeface="Cambria Math" panose="02040503050406030204" pitchFamily="18" charset="0"/>
                            </a:rPr>
                            <m:t>𝑣</m:t>
                          </m:r>
                        </m:sub>
                      </m:sSub>
                      <m:r>
                        <a:rPr lang="en-GB" sz="1600" b="0" i="1" noProof="0" smtClean="0">
                          <a:latin typeface="Cambria Math" panose="02040503050406030204" pitchFamily="18" charset="0"/>
                          <a:ea typeface="Cambria Math" panose="02040503050406030204" pitchFamily="18" charset="0"/>
                        </a:rPr>
                        <m:t>=</m:t>
                      </m:r>
                      <m:d>
                        <m:dPr>
                          <m:begChr m:val="{"/>
                          <m:endChr m:val=""/>
                          <m:ctrlPr>
                            <a:rPr lang="en-GB" sz="1600" i="1" noProof="0" smtClean="0">
                              <a:latin typeface="Cambria Math" panose="02040503050406030204" pitchFamily="18" charset="0"/>
                              <a:ea typeface="Cambria Math" panose="02040503050406030204" pitchFamily="18" charset="0"/>
                            </a:rPr>
                          </m:ctrlPr>
                        </m:dPr>
                        <m:e>
                          <m:m>
                            <m:mPr>
                              <m:mcs>
                                <m:mc>
                                  <m:mcPr>
                                    <m:count m:val="2"/>
                                    <m:mcJc m:val="center"/>
                                  </m:mcPr>
                                </m:mc>
                              </m:mcs>
                              <m:ctrlPr>
                                <a:rPr lang="en-GB" sz="1600" i="1" noProof="0" smtClean="0">
                                  <a:latin typeface="Cambria Math" panose="02040503050406030204" pitchFamily="18" charset="0"/>
                                  <a:ea typeface="Cambria Math" panose="02040503050406030204" pitchFamily="18" charset="0"/>
                                </a:rPr>
                              </m:ctrlPr>
                            </m:mPr>
                            <m:mr>
                              <m:e>
                                <m:r>
                                  <a:rPr lang="en-GB" sz="1600" i="1" noProof="0" smtClean="0">
                                    <a:latin typeface="Cambria Math" panose="02040503050406030204" pitchFamily="18" charset="0"/>
                                  </a:rPr>
                                  <m:t>1</m:t>
                                </m:r>
                              </m:e>
                              <m:e>
                                <m:r>
                                  <m:rPr>
                                    <m:nor/>
                                  </m:rPr>
                                  <a:rPr lang="en-GB" sz="1600" noProof="0" smtClean="0"/>
                                  <m:t>if</m:t>
                                </m:r>
                                <m:r>
                                  <m:rPr>
                                    <m:nor/>
                                  </m:rPr>
                                  <a:rPr lang="en-GB" sz="1600" noProof="0" smtClean="0"/>
                                  <m:t> </m:t>
                                </m:r>
                                <m:r>
                                  <m:rPr>
                                    <m:nor/>
                                  </m:rPr>
                                  <a:rPr lang="en-GB" sz="1600" noProof="0" smtClean="0"/>
                                  <m:t>the</m:t>
                                </m:r>
                                <m:r>
                                  <m:rPr>
                                    <m:nor/>
                                  </m:rPr>
                                  <a:rPr lang="en-GB" sz="1600" noProof="0" smtClean="0"/>
                                  <m:t> </m:t>
                                </m:r>
                                <m:r>
                                  <m:rPr>
                                    <m:nor/>
                                  </m:rPr>
                                  <a:rPr lang="en-GB" sz="1600" noProof="0" smtClean="0"/>
                                  <m:t>i</m:t>
                                </m:r>
                                <m:r>
                                  <m:rPr>
                                    <m:nor/>
                                  </m:rPr>
                                  <a:rPr lang="en-GB" sz="1600" noProof="0" smtClean="0"/>
                                  <m:t>−</m:t>
                                </m:r>
                                <m:r>
                                  <m:rPr>
                                    <m:nor/>
                                  </m:rPr>
                                  <a:rPr lang="en-GB" sz="1600" noProof="0" smtClean="0"/>
                                  <m:t>th</m:t>
                                </m:r>
                                <m:r>
                                  <m:rPr>
                                    <m:nor/>
                                  </m:rPr>
                                  <a:rPr lang="en-GB" sz="1600" noProof="0" smtClean="0"/>
                                  <m:t> </m:t>
                                </m:r>
                                <m:r>
                                  <m:rPr>
                                    <m:nor/>
                                  </m:rPr>
                                  <a:rPr lang="en-GB" sz="1600" noProof="0" smtClean="0"/>
                                  <m:t>atom</m:t>
                                </m:r>
                                <m:r>
                                  <a:rPr lang="en-GB" sz="1600" noProof="0" smtClean="0">
                                    <a:latin typeface="Cambria Math" panose="02040503050406030204" pitchFamily="18" charset="0"/>
                                  </a:rPr>
                                  <m:t> </m:t>
                                </m:r>
                                <m:r>
                                  <m:rPr>
                                    <m:sty m:val="p"/>
                                  </m:rPr>
                                  <a:rPr lang="en-GB" sz="1600" noProof="0" smtClean="0">
                                    <a:latin typeface="Cambria Math" panose="02040503050406030204" pitchFamily="18" charset="0"/>
                                  </a:rPr>
                                  <m:t>is</m:t>
                                </m:r>
                                <m:r>
                                  <a:rPr lang="en-GB" sz="1600" noProof="0" smtClean="0">
                                    <a:latin typeface="Cambria Math" panose="02040503050406030204" pitchFamily="18" charset="0"/>
                                  </a:rPr>
                                  <m:t> </m:t>
                                </m:r>
                                <m:r>
                                  <m:rPr>
                                    <m:sty m:val="p"/>
                                  </m:rPr>
                                  <a:rPr lang="en-GB" sz="1600" noProof="0" smtClean="0">
                                    <a:latin typeface="Cambria Math" panose="02040503050406030204" pitchFamily="18" charset="0"/>
                                  </a:rPr>
                                  <m:t>reconfigurable</m:t>
                                </m:r>
                              </m:e>
                            </m:mr>
                            <m:mr>
                              <m:e>
                                <m:r>
                                  <a:rPr lang="en-GB" sz="1600" b="0" i="1" noProof="0" smtClean="0">
                                    <a:latin typeface="Cambria Math" panose="02040503050406030204" pitchFamily="18" charset="0"/>
                                    <a:ea typeface="Cambria Math" panose="02040503050406030204" pitchFamily="18" charset="0"/>
                                  </a:rPr>
                                  <m:t>0</m:t>
                                </m:r>
                              </m:e>
                              <m:e>
                                <m:r>
                                  <m:rPr>
                                    <m:sty m:val="p"/>
                                  </m:rPr>
                                  <a:rPr lang="en-GB" sz="1600" noProof="0" smtClean="0">
                                    <a:latin typeface="Cambria Math" panose="02040503050406030204" pitchFamily="18" charset="0"/>
                                    <a:ea typeface="Cambria Math" panose="02040503050406030204" pitchFamily="18" charset="0"/>
                                  </a:rPr>
                                  <m:t>otherwise</m:t>
                                </m:r>
                              </m:e>
                            </m:mr>
                          </m:m>
                        </m:e>
                      </m:d>
                    </m:oMath>
                  </m:oMathPara>
                </a14:m>
                <a:endParaRPr lang="en-GB" sz="1600" noProof="0" dirty="0">
                  <a:ea typeface="Cambria Math" panose="02040503050406030204" pitchFamily="18" charset="0"/>
                </a:endParaRPr>
              </a:p>
              <a:p>
                <a14:m>
                  <m:oMath xmlns:m="http://schemas.openxmlformats.org/officeDocument/2006/math">
                    <m:sSub>
                      <m:sSubPr>
                        <m:ctrlPr>
                          <a:rPr lang="en-GB" sz="1600" i="1" noProof="0" smtClean="0">
                            <a:latin typeface="Cambria Math" panose="02040503050406030204" pitchFamily="18" charset="0"/>
                            <a:ea typeface="Cambria Math" panose="02040503050406030204" pitchFamily="18" charset="0"/>
                          </a:rPr>
                        </m:ctrlPr>
                      </m:sSubPr>
                      <m:e>
                        <m:r>
                          <a:rPr lang="en-GB" sz="1600" i="1" noProof="0" smtClean="0">
                            <a:latin typeface="Cambria Math" panose="02040503050406030204" pitchFamily="18" charset="0"/>
                            <a:ea typeface="Cambria Math" panose="02040503050406030204" pitchFamily="18" charset="0"/>
                          </a:rPr>
                          <m:t>𝑁</m:t>
                        </m:r>
                      </m:e>
                      <m:sub>
                        <m:r>
                          <a:rPr lang="en-GB" sz="1600" i="1" noProof="0" smtClean="0">
                            <a:latin typeface="Cambria Math" panose="02040503050406030204" pitchFamily="18" charset="0"/>
                            <a:ea typeface="Cambria Math" panose="02040503050406030204" pitchFamily="18" charset="0"/>
                          </a:rPr>
                          <m:t>𝑔</m:t>
                        </m:r>
                        <m:r>
                          <a:rPr lang="en-GB" sz="1600" i="1" noProof="0" smtClean="0">
                            <a:latin typeface="Cambria Math" panose="02040503050406030204" pitchFamily="18" charset="0"/>
                            <a:ea typeface="Cambria Math" panose="02040503050406030204" pitchFamily="18" charset="0"/>
                          </a:rPr>
                          <m:t>,</m:t>
                        </m:r>
                        <m:r>
                          <a:rPr lang="en-GB" sz="1600" i="1" noProof="0" smtClean="0">
                            <a:latin typeface="Cambria Math" panose="02040503050406030204" pitchFamily="18" charset="0"/>
                            <a:ea typeface="Cambria Math" panose="02040503050406030204" pitchFamily="18" charset="0"/>
                          </a:rPr>
                          <m:t>𝑣</m:t>
                        </m:r>
                      </m:sub>
                    </m:sSub>
                    <m:r>
                      <a:rPr lang="en-GB" sz="1600" b="0" i="1" noProof="0" smtClean="0">
                        <a:latin typeface="Cambria Math" panose="02040503050406030204" pitchFamily="18" charset="0"/>
                        <a:ea typeface="Cambria Math" panose="02040503050406030204" pitchFamily="18" charset="0"/>
                      </a:rPr>
                      <m:t>=1</m:t>
                    </m:r>
                  </m:oMath>
                </a14:m>
                <a:r>
                  <a:rPr lang="en-GB" sz="1600" noProof="0" dirty="0"/>
                  <a:t>: number of atoms in the same group, where all are configured the same.</a:t>
                </a:r>
              </a:p>
              <a:p>
                <a14:m>
                  <m:oMath xmlns:m="http://schemas.openxmlformats.org/officeDocument/2006/math">
                    <m:sSub>
                      <m:sSubPr>
                        <m:ctrlPr>
                          <a:rPr lang="en-GB" sz="1600" i="1" noProof="0" smtClean="0">
                            <a:latin typeface="Cambria Math" panose="02040503050406030204" pitchFamily="18" charset="0"/>
                            <a:ea typeface="Cambria Math" panose="02040503050406030204" pitchFamily="18" charset="0"/>
                          </a:rPr>
                        </m:ctrlPr>
                      </m:sSubPr>
                      <m:e>
                        <m:r>
                          <a:rPr lang="en-GB" sz="1600" i="1" noProof="0" smtClean="0">
                            <a:latin typeface="Cambria Math" panose="02040503050406030204" pitchFamily="18" charset="0"/>
                            <a:ea typeface="Cambria Math" panose="02040503050406030204" pitchFamily="18" charset="0"/>
                          </a:rPr>
                          <m:t>𝑁</m:t>
                        </m:r>
                      </m:e>
                      <m:sub>
                        <m:r>
                          <a:rPr lang="en-GB" sz="1600" b="0" i="1" noProof="0" smtClean="0">
                            <a:latin typeface="Cambria Math" panose="02040503050406030204" pitchFamily="18" charset="0"/>
                            <a:ea typeface="Cambria Math" panose="02040503050406030204" pitchFamily="18" charset="0"/>
                          </a:rPr>
                          <m:t>𝑠</m:t>
                        </m:r>
                      </m:sub>
                    </m:sSub>
                    <m:r>
                      <a:rPr lang="en-GB" sz="1600" b="0" i="1" noProof="0" smtClean="0">
                        <a:latin typeface="Cambria Math" panose="02040503050406030204" pitchFamily="18" charset="0"/>
                        <a:ea typeface="Cambria Math" panose="02040503050406030204" pitchFamily="18" charset="0"/>
                      </a:rPr>
                      <m:t>=</m:t>
                    </m:r>
                    <m:r>
                      <a:rPr lang="en-GB" sz="1600" b="1" i="1" noProof="0" smtClean="0">
                        <a:solidFill>
                          <a:srgbClr val="C00000"/>
                        </a:solidFill>
                        <a:latin typeface="Cambria Math" panose="02040503050406030204" pitchFamily="18" charset="0"/>
                        <a:ea typeface="Cambria Math" panose="02040503050406030204" pitchFamily="18" charset="0"/>
                      </a:rPr>
                      <m:t>𝟏</m:t>
                    </m:r>
                  </m:oMath>
                </a14:m>
                <a:r>
                  <a:rPr lang="en-GB" sz="1600" noProof="0" dirty="0"/>
                  <a:t>: number of signal generated by the same atom-circuit.</a:t>
                </a:r>
              </a:p>
            </p:txBody>
          </p:sp>
        </mc:Choice>
        <mc:Fallback xmlns="">
          <p:sp>
            <p:nvSpPr>
              <p:cNvPr id="9" name="TextBox 8">
                <a:extLst>
                  <a:ext uri="{FF2B5EF4-FFF2-40B4-BE49-F238E27FC236}">
                    <a16:creationId xmlns:a16="http://schemas.microsoft.com/office/drawing/2014/main" id="{90D106D6-B0A6-B877-05C9-425730F7FAF6}"/>
                  </a:ext>
                </a:extLst>
              </p:cNvPr>
              <p:cNvSpPr txBox="1">
                <a:spLocks noRot="1" noChangeAspect="1" noMove="1" noResize="1" noEditPoints="1" noAdjustHandles="1" noChangeArrowheads="1" noChangeShapeType="1" noTextEdit="1"/>
              </p:cNvSpPr>
              <p:nvPr/>
            </p:nvSpPr>
            <p:spPr>
              <a:xfrm>
                <a:off x="3855958" y="5360916"/>
                <a:ext cx="8686001" cy="1400255"/>
              </a:xfrm>
              <a:prstGeom prst="rect">
                <a:avLst/>
              </a:prstGeom>
              <a:blipFill>
                <a:blip r:embed="rId13"/>
                <a:stretch>
                  <a:fillRect t="-1304" b="-4783"/>
                </a:stretch>
              </a:blipFill>
            </p:spPr>
            <p:txBody>
              <a:bodyPr/>
              <a:lstStyle/>
              <a:p>
                <a:r>
                  <a:rPr lang="LID4096">
                    <a:noFill/>
                  </a:rPr>
                  <a:t> </a:t>
                </a:r>
              </a:p>
            </p:txBody>
          </p:sp>
        </mc:Fallback>
      </mc:AlternateContent>
      <p:sp>
        <p:nvSpPr>
          <p:cNvPr id="15" name="TextBox 14">
            <a:extLst>
              <a:ext uri="{FF2B5EF4-FFF2-40B4-BE49-F238E27FC236}">
                <a16:creationId xmlns:a16="http://schemas.microsoft.com/office/drawing/2014/main" id="{F865BF81-8492-AE8E-C58E-9EE03DE8BD2E}"/>
              </a:ext>
            </a:extLst>
          </p:cNvPr>
          <p:cNvSpPr txBox="1"/>
          <p:nvPr/>
        </p:nvSpPr>
        <p:spPr>
          <a:xfrm>
            <a:off x="11800615" y="3176977"/>
            <a:ext cx="402674" cy="307777"/>
          </a:xfrm>
          <a:prstGeom prst="rect">
            <a:avLst/>
          </a:prstGeom>
          <a:noFill/>
        </p:spPr>
        <p:txBody>
          <a:bodyPr wrap="none" rtlCol="0">
            <a:spAutoFit/>
          </a:bodyPr>
          <a:lstStyle/>
          <a:p>
            <a:r>
              <a:rPr lang="en-GB" sz="1400" noProof="0" dirty="0"/>
              <a:t>(4)</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50FF3CDD-B10B-0144-A247-194513322A84}"/>
                  </a:ext>
                </a:extLst>
              </p:cNvPr>
              <p:cNvSpPr txBox="1"/>
              <p:nvPr/>
            </p:nvSpPr>
            <p:spPr>
              <a:xfrm>
                <a:off x="9474109" y="2604647"/>
                <a:ext cx="1801015" cy="39401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𝑃</m:t>
                          </m:r>
                        </m:e>
                        <m:sub>
                          <m:r>
                            <m:rPr>
                              <m:sty m:val="p"/>
                            </m:rPr>
                            <a:rPr lang="en-GB" noProof="0" smtClean="0">
                              <a:latin typeface="Cambria Math" panose="02040503050406030204" pitchFamily="18" charset="0"/>
                              <a:ea typeface="Cambria Math" panose="02040503050406030204" pitchFamily="18" charset="0"/>
                            </a:rPr>
                            <m:t>atom</m:t>
                          </m:r>
                          <m:r>
                            <a:rPr lang="en-GB" noProof="0" smtClean="0">
                              <a:latin typeface="Cambria Math" panose="02040503050406030204" pitchFamily="18" charset="0"/>
                              <a:ea typeface="Cambria Math" panose="02040503050406030204" pitchFamily="18" charset="0"/>
                            </a:rPr>
                            <m:t>−</m:t>
                          </m:r>
                          <m:r>
                            <m:rPr>
                              <m:sty m:val="p"/>
                            </m:rPr>
                            <a:rPr lang="en-GB" noProof="0" smtClean="0">
                              <a:latin typeface="Cambria Math" panose="02040503050406030204" pitchFamily="18" charset="0"/>
                              <a:ea typeface="Cambria Math" panose="02040503050406030204" pitchFamily="18" charset="0"/>
                            </a:rPr>
                            <m:t>disip</m:t>
                          </m:r>
                        </m:sub>
                      </m:sSub>
                      <m:r>
                        <a:rPr lang="en-GB" b="0" i="1" noProof="0" smtClean="0">
                          <a:latin typeface="Cambria Math" panose="02040503050406030204" pitchFamily="18" charset="0"/>
                          <a:ea typeface="Cambria Math" panose="02040503050406030204" pitchFamily="18" charset="0"/>
                        </a:rPr>
                        <m:t>≈0</m:t>
                      </m:r>
                    </m:oMath>
                  </m:oMathPara>
                </a14:m>
                <a:endParaRPr lang="en-GB" noProof="0" dirty="0"/>
              </a:p>
            </p:txBody>
          </p:sp>
        </mc:Choice>
        <mc:Fallback xmlns="">
          <p:sp>
            <p:nvSpPr>
              <p:cNvPr id="17" name="TextBox 16">
                <a:extLst>
                  <a:ext uri="{FF2B5EF4-FFF2-40B4-BE49-F238E27FC236}">
                    <a16:creationId xmlns:a16="http://schemas.microsoft.com/office/drawing/2014/main" id="{50FF3CDD-B10B-0144-A247-194513322A84}"/>
                  </a:ext>
                </a:extLst>
              </p:cNvPr>
              <p:cNvSpPr txBox="1">
                <a:spLocks noRot="1" noChangeAspect="1" noMove="1" noResize="1" noEditPoints="1" noAdjustHandles="1" noChangeArrowheads="1" noChangeShapeType="1" noTextEdit="1"/>
              </p:cNvSpPr>
              <p:nvPr/>
            </p:nvSpPr>
            <p:spPr>
              <a:xfrm>
                <a:off x="9474109" y="2604647"/>
                <a:ext cx="1801015" cy="394019"/>
              </a:xfrm>
              <a:prstGeom prst="rect">
                <a:avLst/>
              </a:prstGeom>
              <a:blipFill>
                <a:blip r:embed="rId14"/>
                <a:stretch>
                  <a:fillRect b="-9231"/>
                </a:stretch>
              </a:blipFill>
            </p:spPr>
            <p:txBody>
              <a:bodyPr/>
              <a:lstStyle/>
              <a:p>
                <a:r>
                  <a:rPr lang="LID4096">
                    <a:noFill/>
                  </a:rPr>
                  <a:t> </a:t>
                </a:r>
              </a:p>
            </p:txBody>
          </p:sp>
        </mc:Fallback>
      </mc:AlternateContent>
      <p:cxnSp>
        <p:nvCxnSpPr>
          <p:cNvPr id="18" name="Connector: Elbow 17">
            <a:extLst>
              <a:ext uri="{FF2B5EF4-FFF2-40B4-BE49-F238E27FC236}">
                <a16:creationId xmlns:a16="http://schemas.microsoft.com/office/drawing/2014/main" id="{64D21C50-D717-5DC3-C8E5-3DF7858EF967}"/>
              </a:ext>
            </a:extLst>
          </p:cNvPr>
          <p:cNvCxnSpPr>
            <a:cxnSpLocks/>
            <a:stCxn id="17" idx="0"/>
          </p:cNvCxnSpPr>
          <p:nvPr/>
        </p:nvCxnSpPr>
        <p:spPr>
          <a:xfrm rot="16200000" flipV="1">
            <a:off x="9965498" y="2195528"/>
            <a:ext cx="535888" cy="282350"/>
          </a:xfrm>
          <a:prstGeom prst="bentConnector3">
            <a:avLst>
              <a:gd name="adj1" fmla="val 50000"/>
            </a:avLst>
          </a:prstGeom>
          <a:ln w="19050">
            <a:prstDash val="dash"/>
            <a:headEnd type="triangle" w="lg" len="lg"/>
            <a:tailEnd type="non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B57FA922-FEEC-EDAB-F875-1949EFD8E965}"/>
              </a:ext>
            </a:extLst>
          </p:cNvPr>
          <p:cNvSpPr txBox="1"/>
          <p:nvPr/>
        </p:nvSpPr>
        <p:spPr>
          <a:xfrm>
            <a:off x="11172995" y="2651990"/>
            <a:ext cx="402674" cy="307777"/>
          </a:xfrm>
          <a:prstGeom prst="rect">
            <a:avLst/>
          </a:prstGeom>
          <a:noFill/>
        </p:spPr>
        <p:txBody>
          <a:bodyPr wrap="none" rtlCol="0">
            <a:spAutoFit/>
          </a:bodyPr>
          <a:lstStyle/>
          <a:p>
            <a:r>
              <a:rPr lang="en-GB" sz="1400" noProof="0" dirty="0"/>
              <a:t>(3)</a:t>
            </a:r>
          </a:p>
        </p:txBody>
      </p:sp>
      <p:grpSp>
        <p:nvGrpSpPr>
          <p:cNvPr id="150" name="Group 149">
            <a:extLst>
              <a:ext uri="{FF2B5EF4-FFF2-40B4-BE49-F238E27FC236}">
                <a16:creationId xmlns:a16="http://schemas.microsoft.com/office/drawing/2014/main" id="{ED48FB77-DEE8-FE05-9591-78965C90525E}"/>
              </a:ext>
            </a:extLst>
          </p:cNvPr>
          <p:cNvGrpSpPr/>
          <p:nvPr/>
        </p:nvGrpSpPr>
        <p:grpSpPr>
          <a:xfrm>
            <a:off x="1621870" y="3853345"/>
            <a:ext cx="597930" cy="447114"/>
            <a:chOff x="1928850" y="3753874"/>
            <a:chExt cx="597930" cy="447114"/>
          </a:xfrm>
        </p:grpSpPr>
        <p:sp>
          <p:nvSpPr>
            <p:cNvPr id="120" name="Isosceles Triangle 119">
              <a:extLst>
                <a:ext uri="{FF2B5EF4-FFF2-40B4-BE49-F238E27FC236}">
                  <a16:creationId xmlns:a16="http://schemas.microsoft.com/office/drawing/2014/main" id="{6E122BE4-1C30-B4E1-EBA7-522A627413FF}"/>
                </a:ext>
              </a:extLst>
            </p:cNvPr>
            <p:cNvSpPr/>
            <p:nvPr/>
          </p:nvSpPr>
          <p:spPr>
            <a:xfrm rot="5400000">
              <a:off x="2003986" y="3764586"/>
              <a:ext cx="447114" cy="425689"/>
            </a:xfrm>
            <a:prstGeom prst="triangle">
              <a:avLst/>
            </a:prstGeom>
            <a:noFill/>
            <a:ln w="158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cxnSp>
          <p:nvCxnSpPr>
            <p:cNvPr id="137" name="Straight Connector 136">
              <a:extLst>
                <a:ext uri="{FF2B5EF4-FFF2-40B4-BE49-F238E27FC236}">
                  <a16:creationId xmlns:a16="http://schemas.microsoft.com/office/drawing/2014/main" id="{80AD2C78-0B49-544F-BC8C-8896BE1D3664}"/>
                </a:ext>
              </a:extLst>
            </p:cNvPr>
            <p:cNvCxnSpPr/>
            <p:nvPr/>
          </p:nvCxnSpPr>
          <p:spPr>
            <a:xfrm>
              <a:off x="1928850" y="3817018"/>
              <a:ext cx="86392"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C386BA4A-A1AE-4A10-A346-294D9C726012}"/>
                </a:ext>
              </a:extLst>
            </p:cNvPr>
            <p:cNvCxnSpPr/>
            <p:nvPr/>
          </p:nvCxnSpPr>
          <p:spPr>
            <a:xfrm>
              <a:off x="1931237" y="3883694"/>
              <a:ext cx="86392"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501C51C2-FE3D-BF4C-BB76-6C6C49480235}"/>
                </a:ext>
              </a:extLst>
            </p:cNvPr>
            <p:cNvCxnSpPr/>
            <p:nvPr/>
          </p:nvCxnSpPr>
          <p:spPr>
            <a:xfrm>
              <a:off x="1931233" y="3957513"/>
              <a:ext cx="86392"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657C11F9-0147-56CB-3396-C20B308D938A}"/>
                </a:ext>
              </a:extLst>
            </p:cNvPr>
            <p:cNvCxnSpPr/>
            <p:nvPr/>
          </p:nvCxnSpPr>
          <p:spPr>
            <a:xfrm>
              <a:off x="1933620" y="4024189"/>
              <a:ext cx="86392"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5416A006-0B09-7DAD-602E-139831EAACBD}"/>
                </a:ext>
              </a:extLst>
            </p:cNvPr>
            <p:cNvCxnSpPr/>
            <p:nvPr/>
          </p:nvCxnSpPr>
          <p:spPr>
            <a:xfrm>
              <a:off x="1930687" y="4090863"/>
              <a:ext cx="86392"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B35FC30A-7CF3-FC16-5AC4-A33D841FB597}"/>
                </a:ext>
              </a:extLst>
            </p:cNvPr>
            <p:cNvCxnSpPr/>
            <p:nvPr/>
          </p:nvCxnSpPr>
          <p:spPr>
            <a:xfrm>
              <a:off x="1933074" y="4157539"/>
              <a:ext cx="86392"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5635F656-561E-5D3C-2B87-553CAFCE6B7E}"/>
                </a:ext>
              </a:extLst>
            </p:cNvPr>
            <p:cNvCxnSpPr/>
            <p:nvPr/>
          </p:nvCxnSpPr>
          <p:spPr>
            <a:xfrm>
              <a:off x="2440388" y="3976561"/>
              <a:ext cx="86392"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52" name="Arc 151">
            <a:extLst>
              <a:ext uri="{FF2B5EF4-FFF2-40B4-BE49-F238E27FC236}">
                <a16:creationId xmlns:a16="http://schemas.microsoft.com/office/drawing/2014/main" id="{0C71473C-087B-C6E0-D52F-21574F207C7D}"/>
              </a:ext>
            </a:extLst>
          </p:cNvPr>
          <p:cNvSpPr/>
          <p:nvPr/>
        </p:nvSpPr>
        <p:spPr>
          <a:xfrm flipH="1">
            <a:off x="1740934" y="1866901"/>
            <a:ext cx="972886" cy="2115124"/>
          </a:xfrm>
          <a:prstGeom prst="arc">
            <a:avLst>
              <a:gd name="adj1" fmla="val 20479574"/>
              <a:gd name="adj2" fmla="val 3542754"/>
            </a:avLst>
          </a:prstGeom>
          <a:ln w="19050">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noProof="0" dirty="0"/>
          </a:p>
        </p:txBody>
      </p:sp>
      <p:sp>
        <p:nvSpPr>
          <p:cNvPr id="10" name="Right Brace 9">
            <a:extLst>
              <a:ext uri="{FF2B5EF4-FFF2-40B4-BE49-F238E27FC236}">
                <a16:creationId xmlns:a16="http://schemas.microsoft.com/office/drawing/2014/main" id="{9BD69C3C-B538-FD9A-BE48-3288ABADF24D}"/>
              </a:ext>
            </a:extLst>
          </p:cNvPr>
          <p:cNvSpPr/>
          <p:nvPr/>
        </p:nvSpPr>
        <p:spPr>
          <a:xfrm>
            <a:off x="3002955" y="1349802"/>
            <a:ext cx="153858" cy="1437053"/>
          </a:xfrm>
          <a:prstGeom prst="rightBrace">
            <a:avLst>
              <a:gd name="adj1" fmla="val 77396"/>
              <a:gd name="adj2" fmla="val 32988"/>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noProof="0" dirty="0"/>
          </a:p>
        </p:txBody>
      </p:sp>
      <p:graphicFrame>
        <p:nvGraphicFramePr>
          <p:cNvPr id="11" name="Table 10">
            <a:extLst>
              <a:ext uri="{FF2B5EF4-FFF2-40B4-BE49-F238E27FC236}">
                <a16:creationId xmlns:a16="http://schemas.microsoft.com/office/drawing/2014/main" id="{9ACCE195-2D8F-DD36-7018-2474DC731D83}"/>
              </a:ext>
            </a:extLst>
          </p:cNvPr>
          <p:cNvGraphicFramePr>
            <a:graphicFrameLocks noGrp="1"/>
          </p:cNvGraphicFramePr>
          <p:nvPr>
            <p:extLst>
              <p:ext uri="{D42A27DB-BD31-4B8C-83A1-F6EECF244321}">
                <p14:modId xmlns:p14="http://schemas.microsoft.com/office/powerpoint/2010/main" val="3400669501"/>
              </p:ext>
            </p:extLst>
          </p:nvPr>
        </p:nvGraphicFramePr>
        <p:xfrm>
          <a:off x="1206137" y="1107754"/>
          <a:ext cx="1457960" cy="1493520"/>
        </p:xfrm>
        <a:graphic>
          <a:graphicData uri="http://schemas.openxmlformats.org/drawingml/2006/table">
            <a:tbl>
              <a:tblPr>
                <a:tableStyleId>{2D5ABB26-0587-4C30-8999-92F81FD0307C}</a:tableStyleId>
              </a:tblPr>
              <a:tblGrid>
                <a:gridCol w="208280">
                  <a:extLst>
                    <a:ext uri="{9D8B030D-6E8A-4147-A177-3AD203B41FA5}">
                      <a16:colId xmlns:a16="http://schemas.microsoft.com/office/drawing/2014/main" val="2882580426"/>
                    </a:ext>
                  </a:extLst>
                </a:gridCol>
                <a:gridCol w="208280">
                  <a:extLst>
                    <a:ext uri="{9D8B030D-6E8A-4147-A177-3AD203B41FA5}">
                      <a16:colId xmlns:a16="http://schemas.microsoft.com/office/drawing/2014/main" val="443376264"/>
                    </a:ext>
                  </a:extLst>
                </a:gridCol>
                <a:gridCol w="208280">
                  <a:extLst>
                    <a:ext uri="{9D8B030D-6E8A-4147-A177-3AD203B41FA5}">
                      <a16:colId xmlns:a16="http://schemas.microsoft.com/office/drawing/2014/main" val="3105435960"/>
                    </a:ext>
                  </a:extLst>
                </a:gridCol>
                <a:gridCol w="208280">
                  <a:extLst>
                    <a:ext uri="{9D8B030D-6E8A-4147-A177-3AD203B41FA5}">
                      <a16:colId xmlns:a16="http://schemas.microsoft.com/office/drawing/2014/main" val="3484105758"/>
                    </a:ext>
                  </a:extLst>
                </a:gridCol>
                <a:gridCol w="208280">
                  <a:extLst>
                    <a:ext uri="{9D8B030D-6E8A-4147-A177-3AD203B41FA5}">
                      <a16:colId xmlns:a16="http://schemas.microsoft.com/office/drawing/2014/main" val="2834287887"/>
                    </a:ext>
                  </a:extLst>
                </a:gridCol>
                <a:gridCol w="208280">
                  <a:extLst>
                    <a:ext uri="{9D8B030D-6E8A-4147-A177-3AD203B41FA5}">
                      <a16:colId xmlns:a16="http://schemas.microsoft.com/office/drawing/2014/main" val="4092967682"/>
                    </a:ext>
                  </a:extLst>
                </a:gridCol>
                <a:gridCol w="208280">
                  <a:extLst>
                    <a:ext uri="{9D8B030D-6E8A-4147-A177-3AD203B41FA5}">
                      <a16:colId xmlns:a16="http://schemas.microsoft.com/office/drawing/2014/main" val="1680628409"/>
                    </a:ext>
                  </a:extLst>
                </a:gridCol>
              </a:tblGrid>
              <a:tr h="0">
                <a:tc>
                  <a:txBody>
                    <a:bodyPr/>
                    <a:lstStyle/>
                    <a:p>
                      <a:endParaRPr lang="en-GB" sz="800" noProof="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1">
                        <a:lumMod val="20000"/>
                        <a:lumOff val="80000"/>
                      </a:schemeClr>
                    </a:solidFill>
                  </a:tcPr>
                </a:tc>
                <a:extLst>
                  <a:ext uri="{0D108BD9-81ED-4DB2-BD59-A6C34878D82A}">
                    <a16:rowId xmlns:a16="http://schemas.microsoft.com/office/drawing/2014/main" val="491537655"/>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383011268"/>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1258789634"/>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285912734"/>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599900343"/>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691790879"/>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58830362"/>
                  </a:ext>
                </a:extLst>
              </a:tr>
            </a:tbl>
          </a:graphicData>
        </a:graphic>
      </p:graphicFrame>
      <p:graphicFrame>
        <p:nvGraphicFramePr>
          <p:cNvPr id="14" name="Table 13">
            <a:extLst>
              <a:ext uri="{FF2B5EF4-FFF2-40B4-BE49-F238E27FC236}">
                <a16:creationId xmlns:a16="http://schemas.microsoft.com/office/drawing/2014/main" id="{CC6C4452-A52B-D4F3-9170-9DF5AC04485F}"/>
              </a:ext>
            </a:extLst>
          </p:cNvPr>
          <p:cNvGraphicFramePr>
            <a:graphicFrameLocks noGrp="1"/>
          </p:cNvGraphicFramePr>
          <p:nvPr>
            <p:extLst>
              <p:ext uri="{D42A27DB-BD31-4B8C-83A1-F6EECF244321}">
                <p14:modId xmlns:p14="http://schemas.microsoft.com/office/powerpoint/2010/main" val="2769246371"/>
              </p:ext>
            </p:extLst>
          </p:nvPr>
        </p:nvGraphicFramePr>
        <p:xfrm>
          <a:off x="1472837" y="1397314"/>
          <a:ext cx="1457960" cy="1493520"/>
        </p:xfrm>
        <a:graphic>
          <a:graphicData uri="http://schemas.openxmlformats.org/drawingml/2006/table">
            <a:tbl>
              <a:tblPr>
                <a:tableStyleId>{2D5ABB26-0587-4C30-8999-92F81FD0307C}</a:tableStyleId>
              </a:tblPr>
              <a:tblGrid>
                <a:gridCol w="208280">
                  <a:extLst>
                    <a:ext uri="{9D8B030D-6E8A-4147-A177-3AD203B41FA5}">
                      <a16:colId xmlns:a16="http://schemas.microsoft.com/office/drawing/2014/main" val="2882580426"/>
                    </a:ext>
                  </a:extLst>
                </a:gridCol>
                <a:gridCol w="208280">
                  <a:extLst>
                    <a:ext uri="{9D8B030D-6E8A-4147-A177-3AD203B41FA5}">
                      <a16:colId xmlns:a16="http://schemas.microsoft.com/office/drawing/2014/main" val="443376264"/>
                    </a:ext>
                  </a:extLst>
                </a:gridCol>
                <a:gridCol w="208280">
                  <a:extLst>
                    <a:ext uri="{9D8B030D-6E8A-4147-A177-3AD203B41FA5}">
                      <a16:colId xmlns:a16="http://schemas.microsoft.com/office/drawing/2014/main" val="3105435960"/>
                    </a:ext>
                  </a:extLst>
                </a:gridCol>
                <a:gridCol w="208280">
                  <a:extLst>
                    <a:ext uri="{9D8B030D-6E8A-4147-A177-3AD203B41FA5}">
                      <a16:colId xmlns:a16="http://schemas.microsoft.com/office/drawing/2014/main" val="3484105758"/>
                    </a:ext>
                  </a:extLst>
                </a:gridCol>
                <a:gridCol w="208280">
                  <a:extLst>
                    <a:ext uri="{9D8B030D-6E8A-4147-A177-3AD203B41FA5}">
                      <a16:colId xmlns:a16="http://schemas.microsoft.com/office/drawing/2014/main" val="2834287887"/>
                    </a:ext>
                  </a:extLst>
                </a:gridCol>
                <a:gridCol w="208280">
                  <a:extLst>
                    <a:ext uri="{9D8B030D-6E8A-4147-A177-3AD203B41FA5}">
                      <a16:colId xmlns:a16="http://schemas.microsoft.com/office/drawing/2014/main" val="4092967682"/>
                    </a:ext>
                  </a:extLst>
                </a:gridCol>
                <a:gridCol w="208280">
                  <a:extLst>
                    <a:ext uri="{9D8B030D-6E8A-4147-A177-3AD203B41FA5}">
                      <a16:colId xmlns:a16="http://schemas.microsoft.com/office/drawing/2014/main" val="1680628409"/>
                    </a:ext>
                  </a:extLst>
                </a:gridCol>
              </a:tblGrid>
              <a:tr h="0">
                <a:tc>
                  <a:txBody>
                    <a:bodyPr/>
                    <a:lstStyle/>
                    <a:p>
                      <a:endParaRPr lang="en-GB" sz="800" noProof="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1">
                        <a:lumMod val="20000"/>
                        <a:lumOff val="80000"/>
                      </a:schemeClr>
                    </a:solidFill>
                  </a:tcPr>
                </a:tc>
                <a:extLst>
                  <a:ext uri="{0D108BD9-81ED-4DB2-BD59-A6C34878D82A}">
                    <a16:rowId xmlns:a16="http://schemas.microsoft.com/office/drawing/2014/main" val="491537655"/>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383011268"/>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1258789634"/>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285912734"/>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599900343"/>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691790879"/>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58830362"/>
                  </a:ext>
                </a:extLst>
              </a:tr>
            </a:tbl>
          </a:graphicData>
        </a:graphic>
      </p:graphicFrame>
      <p:graphicFrame>
        <p:nvGraphicFramePr>
          <p:cNvPr id="16" name="Table 15">
            <a:extLst>
              <a:ext uri="{FF2B5EF4-FFF2-40B4-BE49-F238E27FC236}">
                <a16:creationId xmlns:a16="http://schemas.microsoft.com/office/drawing/2014/main" id="{43776817-5FE0-2DE7-DE7C-D4A44DBA8DE4}"/>
              </a:ext>
            </a:extLst>
          </p:cNvPr>
          <p:cNvGraphicFramePr>
            <a:graphicFrameLocks noGrp="1"/>
          </p:cNvGraphicFramePr>
          <p:nvPr>
            <p:extLst>
              <p:ext uri="{D42A27DB-BD31-4B8C-83A1-F6EECF244321}">
                <p14:modId xmlns:p14="http://schemas.microsoft.com/office/powerpoint/2010/main" val="1696976248"/>
              </p:ext>
            </p:extLst>
          </p:nvPr>
        </p:nvGraphicFramePr>
        <p:xfrm>
          <a:off x="2066718" y="1993534"/>
          <a:ext cx="1041400" cy="1066800"/>
        </p:xfrm>
        <a:graphic>
          <a:graphicData uri="http://schemas.openxmlformats.org/drawingml/2006/table">
            <a:tbl>
              <a:tblPr>
                <a:tableStyleId>{2D5ABB26-0587-4C30-8999-92F81FD0307C}</a:tableStyleId>
              </a:tblPr>
              <a:tblGrid>
                <a:gridCol w="208280">
                  <a:extLst>
                    <a:ext uri="{9D8B030D-6E8A-4147-A177-3AD203B41FA5}">
                      <a16:colId xmlns:a16="http://schemas.microsoft.com/office/drawing/2014/main" val="3105435960"/>
                    </a:ext>
                  </a:extLst>
                </a:gridCol>
                <a:gridCol w="208280">
                  <a:extLst>
                    <a:ext uri="{9D8B030D-6E8A-4147-A177-3AD203B41FA5}">
                      <a16:colId xmlns:a16="http://schemas.microsoft.com/office/drawing/2014/main" val="3484105758"/>
                    </a:ext>
                  </a:extLst>
                </a:gridCol>
                <a:gridCol w="208280">
                  <a:extLst>
                    <a:ext uri="{9D8B030D-6E8A-4147-A177-3AD203B41FA5}">
                      <a16:colId xmlns:a16="http://schemas.microsoft.com/office/drawing/2014/main" val="2834287887"/>
                    </a:ext>
                  </a:extLst>
                </a:gridCol>
                <a:gridCol w="208280">
                  <a:extLst>
                    <a:ext uri="{9D8B030D-6E8A-4147-A177-3AD203B41FA5}">
                      <a16:colId xmlns:a16="http://schemas.microsoft.com/office/drawing/2014/main" val="4092967682"/>
                    </a:ext>
                  </a:extLst>
                </a:gridCol>
                <a:gridCol w="208280">
                  <a:extLst>
                    <a:ext uri="{9D8B030D-6E8A-4147-A177-3AD203B41FA5}">
                      <a16:colId xmlns:a16="http://schemas.microsoft.com/office/drawing/2014/main" val="1680628409"/>
                    </a:ext>
                  </a:extLst>
                </a:gridCol>
              </a:tblGrid>
              <a:tr h="0">
                <a:tc>
                  <a:txBody>
                    <a:bodyPr/>
                    <a:lstStyle/>
                    <a:p>
                      <a:endParaRPr lang="en-GB" sz="800" noProof="0" dirty="0"/>
                    </a:p>
                  </a:txBody>
                  <a:tcPr>
                    <a:lnL w="6350" cap="flat" cmpd="sng" algn="ctr">
                      <a:solidFill>
                        <a:schemeClr val="tx1"/>
                      </a:solidFill>
                      <a:prstDash val="solid"/>
                      <a:round/>
                      <a:headEnd type="none" w="med" len="med"/>
                      <a:tailEnd type="none" w="med" len="med"/>
                    </a:lnL>
                    <a:lnT w="635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635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635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635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solidFill>
                      <a:schemeClr val="accent1">
                        <a:lumMod val="20000"/>
                        <a:lumOff val="80000"/>
                      </a:schemeClr>
                    </a:solidFill>
                  </a:tcPr>
                </a:tc>
                <a:extLst>
                  <a:ext uri="{0D108BD9-81ED-4DB2-BD59-A6C34878D82A}">
                    <a16:rowId xmlns:a16="http://schemas.microsoft.com/office/drawing/2014/main" val="1258789634"/>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285912734"/>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599900343"/>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691790879"/>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lnB w="635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635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635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635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lnB w="635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58830362"/>
                  </a:ext>
                </a:extLst>
              </a:tr>
            </a:tbl>
          </a:graphicData>
        </a:graphic>
      </p:graphicFrame>
      <p:sp>
        <p:nvSpPr>
          <p:cNvPr id="19" name="TextBox 18">
            <a:extLst>
              <a:ext uri="{FF2B5EF4-FFF2-40B4-BE49-F238E27FC236}">
                <a16:creationId xmlns:a16="http://schemas.microsoft.com/office/drawing/2014/main" id="{177F3965-B39A-9676-E710-B5322ABDACDD}"/>
              </a:ext>
            </a:extLst>
          </p:cNvPr>
          <p:cNvSpPr txBox="1"/>
          <p:nvPr/>
        </p:nvSpPr>
        <p:spPr>
          <a:xfrm>
            <a:off x="704052" y="649201"/>
            <a:ext cx="683491" cy="369332"/>
          </a:xfrm>
          <a:prstGeom prst="rect">
            <a:avLst/>
          </a:prstGeom>
          <a:noFill/>
        </p:spPr>
        <p:txBody>
          <a:bodyPr wrap="square">
            <a:spAutoFit/>
          </a:bodyPr>
          <a:lstStyle/>
          <a:p>
            <a:pPr algn="ctr"/>
            <a:r>
              <a:rPr lang="en-GB" sz="1800" b="0" strike="noStrike" spc="-1" noProof="0" dirty="0">
                <a:solidFill>
                  <a:srgbClr val="000000"/>
                </a:solidFill>
                <a:latin typeface="Calibri"/>
              </a:rPr>
              <a:t>SIM</a:t>
            </a:r>
            <a:endParaRPr lang="en-GB" noProof="0" dirty="0"/>
          </a:p>
        </p:txBody>
      </p:sp>
      <p:sp>
        <p:nvSpPr>
          <p:cNvPr id="20" name="Arc 19">
            <a:extLst>
              <a:ext uri="{FF2B5EF4-FFF2-40B4-BE49-F238E27FC236}">
                <a16:creationId xmlns:a16="http://schemas.microsoft.com/office/drawing/2014/main" id="{F2A4AC14-62D1-C239-329B-A56DF8A06CED}"/>
              </a:ext>
            </a:extLst>
          </p:cNvPr>
          <p:cNvSpPr/>
          <p:nvPr/>
        </p:nvSpPr>
        <p:spPr>
          <a:xfrm flipH="1">
            <a:off x="2115498" y="2560574"/>
            <a:ext cx="972886" cy="1179576"/>
          </a:xfrm>
          <a:prstGeom prst="arc">
            <a:avLst>
              <a:gd name="adj1" fmla="val 20479574"/>
              <a:gd name="adj2" fmla="val 3048912"/>
            </a:avLst>
          </a:prstGeom>
          <a:ln w="19050">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D144573D-CF68-C7CA-5014-A582653974F1}"/>
                  </a:ext>
                </a:extLst>
              </p:cNvPr>
              <p:cNvSpPr txBox="1"/>
              <p:nvPr/>
            </p:nvSpPr>
            <p:spPr>
              <a:xfrm>
                <a:off x="2251084" y="3432288"/>
                <a:ext cx="568195" cy="39401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𝑃</m:t>
                          </m:r>
                        </m:e>
                        <m:sub>
                          <m:r>
                            <m:rPr>
                              <m:sty m:val="p"/>
                            </m:rPr>
                            <a:rPr lang="en-GB" noProof="0" smtClean="0">
                              <a:latin typeface="Cambria Math" panose="02040503050406030204" pitchFamily="18" charset="0"/>
                              <a:ea typeface="Cambria Math" panose="02040503050406030204" pitchFamily="18" charset="0"/>
                            </a:rPr>
                            <m:t>atom</m:t>
                          </m:r>
                          <m:r>
                            <a:rPr lang="en-GB" noProof="0" smtClean="0">
                              <a:latin typeface="Cambria Math" panose="02040503050406030204" pitchFamily="18" charset="0"/>
                              <a:ea typeface="Cambria Math" panose="02040503050406030204" pitchFamily="18" charset="0"/>
                            </a:rPr>
                            <m:t>−</m:t>
                          </m:r>
                          <m:r>
                            <m:rPr>
                              <m:sty m:val="p"/>
                            </m:rPr>
                            <a:rPr lang="en-GB" noProof="0" smtClean="0">
                              <a:latin typeface="Cambria Math" panose="02040503050406030204" pitchFamily="18" charset="0"/>
                              <a:ea typeface="Cambria Math" panose="02040503050406030204" pitchFamily="18" charset="0"/>
                            </a:rPr>
                            <m:t>disip</m:t>
                          </m:r>
                        </m:sub>
                      </m:sSub>
                    </m:oMath>
                  </m:oMathPara>
                </a14:m>
                <a:endParaRPr lang="en-GB" noProof="0" dirty="0"/>
              </a:p>
            </p:txBody>
          </p:sp>
        </mc:Choice>
        <mc:Fallback xmlns="">
          <p:sp>
            <p:nvSpPr>
              <p:cNvPr id="21" name="TextBox 20">
                <a:extLst>
                  <a:ext uri="{FF2B5EF4-FFF2-40B4-BE49-F238E27FC236}">
                    <a16:creationId xmlns:a16="http://schemas.microsoft.com/office/drawing/2014/main" id="{D144573D-CF68-C7CA-5014-A582653974F1}"/>
                  </a:ext>
                </a:extLst>
              </p:cNvPr>
              <p:cNvSpPr txBox="1">
                <a:spLocks noRot="1" noChangeAspect="1" noMove="1" noResize="1" noEditPoints="1" noAdjustHandles="1" noChangeArrowheads="1" noChangeShapeType="1" noTextEdit="1"/>
              </p:cNvSpPr>
              <p:nvPr/>
            </p:nvSpPr>
            <p:spPr>
              <a:xfrm>
                <a:off x="2251084" y="3432288"/>
                <a:ext cx="568195" cy="394019"/>
              </a:xfrm>
              <a:prstGeom prst="rect">
                <a:avLst/>
              </a:prstGeom>
              <a:blipFill>
                <a:blip r:embed="rId15"/>
                <a:stretch>
                  <a:fillRect r="-121505" b="-9231"/>
                </a:stretch>
              </a:blipFill>
            </p:spPr>
            <p:txBody>
              <a:bodyPr/>
              <a:lstStyle/>
              <a:p>
                <a:r>
                  <a:rPr lang="LID4096">
                    <a:noFill/>
                  </a:rPr>
                  <a:t> </a:t>
                </a:r>
              </a:p>
            </p:txBody>
          </p:sp>
        </mc:Fallback>
      </mc:AlternateContent>
      <p:grpSp>
        <p:nvGrpSpPr>
          <p:cNvPr id="106" name="Group 105">
            <a:extLst>
              <a:ext uri="{FF2B5EF4-FFF2-40B4-BE49-F238E27FC236}">
                <a16:creationId xmlns:a16="http://schemas.microsoft.com/office/drawing/2014/main" id="{DFCC2D63-4F3C-0BE1-4B62-4DFD80C4285C}"/>
              </a:ext>
            </a:extLst>
          </p:cNvPr>
          <p:cNvGrpSpPr/>
          <p:nvPr/>
        </p:nvGrpSpPr>
        <p:grpSpPr>
          <a:xfrm>
            <a:off x="178230" y="1475483"/>
            <a:ext cx="697409" cy="787747"/>
            <a:chOff x="550767" y="1475483"/>
            <a:chExt cx="697409" cy="787747"/>
          </a:xfrm>
        </p:grpSpPr>
        <p:grpSp>
          <p:nvGrpSpPr>
            <p:cNvPr id="37" name="Group 36">
              <a:extLst>
                <a:ext uri="{FF2B5EF4-FFF2-40B4-BE49-F238E27FC236}">
                  <a16:creationId xmlns:a16="http://schemas.microsoft.com/office/drawing/2014/main" id="{33107081-331D-67EE-9DF5-86C912D2BD09}"/>
                </a:ext>
              </a:extLst>
            </p:cNvPr>
            <p:cNvGrpSpPr/>
            <p:nvPr/>
          </p:nvGrpSpPr>
          <p:grpSpPr>
            <a:xfrm>
              <a:off x="552688" y="1475483"/>
              <a:ext cx="113775" cy="153319"/>
              <a:chOff x="1844231" y="869163"/>
              <a:chExt cx="108640" cy="146399"/>
            </a:xfrm>
          </p:grpSpPr>
          <p:cxnSp>
            <p:nvCxnSpPr>
              <p:cNvPr id="81" name="Straight Connector 80">
                <a:extLst>
                  <a:ext uri="{FF2B5EF4-FFF2-40B4-BE49-F238E27FC236}">
                    <a16:creationId xmlns:a16="http://schemas.microsoft.com/office/drawing/2014/main" id="{CA84F04A-546D-47A1-DB8C-0D96C2C6CFD1}"/>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4953C465-69A8-961C-A934-D933B62BB0AC}"/>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EEDBA9F6-9A7F-B47B-0178-4139E514CFFE}"/>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39" name="Group 38">
              <a:extLst>
                <a:ext uri="{FF2B5EF4-FFF2-40B4-BE49-F238E27FC236}">
                  <a16:creationId xmlns:a16="http://schemas.microsoft.com/office/drawing/2014/main" id="{1E61DC46-C6E5-B570-2AAC-916640B13033}"/>
                </a:ext>
              </a:extLst>
            </p:cNvPr>
            <p:cNvGrpSpPr/>
            <p:nvPr/>
          </p:nvGrpSpPr>
          <p:grpSpPr>
            <a:xfrm>
              <a:off x="550767" y="2109911"/>
              <a:ext cx="113775" cy="153319"/>
              <a:chOff x="1844231" y="869163"/>
              <a:chExt cx="108640" cy="146399"/>
            </a:xfrm>
          </p:grpSpPr>
          <p:cxnSp>
            <p:nvCxnSpPr>
              <p:cNvPr id="78" name="Straight Connector 77">
                <a:extLst>
                  <a:ext uri="{FF2B5EF4-FFF2-40B4-BE49-F238E27FC236}">
                    <a16:creationId xmlns:a16="http://schemas.microsoft.com/office/drawing/2014/main" id="{74EE2228-0F05-2BFB-8064-1D4FD237943D}"/>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227DE2A4-3B38-DED8-B036-AD7C9C6CC15F}"/>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9621A7F6-ACC9-82E4-A99A-F9E2C66B6C76}"/>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42" name="Group 41">
              <a:extLst>
                <a:ext uri="{FF2B5EF4-FFF2-40B4-BE49-F238E27FC236}">
                  <a16:creationId xmlns:a16="http://schemas.microsoft.com/office/drawing/2014/main" id="{C739BA8D-5A0B-70BC-C534-75758F9D4214}"/>
                </a:ext>
              </a:extLst>
            </p:cNvPr>
            <p:cNvGrpSpPr/>
            <p:nvPr/>
          </p:nvGrpSpPr>
          <p:grpSpPr>
            <a:xfrm>
              <a:off x="1127205" y="1482054"/>
              <a:ext cx="113775" cy="153319"/>
              <a:chOff x="1844231" y="869163"/>
              <a:chExt cx="108640" cy="146399"/>
            </a:xfrm>
          </p:grpSpPr>
          <p:cxnSp>
            <p:nvCxnSpPr>
              <p:cNvPr id="69" name="Straight Connector 68">
                <a:extLst>
                  <a:ext uri="{FF2B5EF4-FFF2-40B4-BE49-F238E27FC236}">
                    <a16:creationId xmlns:a16="http://schemas.microsoft.com/office/drawing/2014/main" id="{937BB723-91DD-6487-C794-145416F74053}"/>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B9341D7D-B51F-1D42-CD5C-BFC86506C4CC}"/>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142501DA-A229-96FF-9D7B-85A40E3A3A72}"/>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45" name="Group 44">
              <a:extLst>
                <a:ext uri="{FF2B5EF4-FFF2-40B4-BE49-F238E27FC236}">
                  <a16:creationId xmlns:a16="http://schemas.microsoft.com/office/drawing/2014/main" id="{9E41CC35-E7D4-9E25-05CD-C852B8DB76CE}"/>
                </a:ext>
              </a:extLst>
            </p:cNvPr>
            <p:cNvGrpSpPr/>
            <p:nvPr/>
          </p:nvGrpSpPr>
          <p:grpSpPr>
            <a:xfrm>
              <a:off x="1134401" y="2105329"/>
              <a:ext cx="113775" cy="153319"/>
              <a:chOff x="1844231" y="869163"/>
              <a:chExt cx="108640" cy="146399"/>
            </a:xfrm>
          </p:grpSpPr>
          <p:cxnSp>
            <p:nvCxnSpPr>
              <p:cNvPr id="66" name="Straight Connector 65">
                <a:extLst>
                  <a:ext uri="{FF2B5EF4-FFF2-40B4-BE49-F238E27FC236}">
                    <a16:creationId xmlns:a16="http://schemas.microsoft.com/office/drawing/2014/main" id="{A71653BB-7DF5-4C5C-3659-70466CC53670}"/>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CE889D65-01D0-6FC5-276A-7B24C3F0C620}"/>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4EF5568-D6E3-90BA-9E54-A198B2CE099E}"/>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mc:AlternateContent xmlns:mc="http://schemas.openxmlformats.org/markup-compatibility/2006" xmlns:a14="http://schemas.microsoft.com/office/drawing/2010/main">
        <mc:Choice Requires="a14">
          <p:sp>
            <p:nvSpPr>
              <p:cNvPr id="101" name="TextBox 100">
                <a:extLst>
                  <a:ext uri="{FF2B5EF4-FFF2-40B4-BE49-F238E27FC236}">
                    <a16:creationId xmlns:a16="http://schemas.microsoft.com/office/drawing/2014/main" id="{D00E2332-A15B-8C84-B1F7-7152C2532391}"/>
                  </a:ext>
                </a:extLst>
              </p:cNvPr>
              <p:cNvSpPr txBox="1"/>
              <p:nvPr/>
            </p:nvSpPr>
            <p:spPr>
              <a:xfrm>
                <a:off x="3061816" y="675569"/>
                <a:ext cx="97328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rPr>
                        <m:t>(</m:t>
                      </m:r>
                      <m:r>
                        <a:rPr lang="en-GB" b="0" i="1" noProof="0" smtClean="0">
                          <a:latin typeface="Cambria Math" panose="02040503050406030204" pitchFamily="18" charset="0"/>
                        </a:rPr>
                        <m:t>𝐿</m:t>
                      </m:r>
                      <m:r>
                        <a:rPr lang="en-GB" b="0" i="1" noProof="0" smtClean="0">
                          <a:latin typeface="Cambria Math" panose="02040503050406030204" pitchFamily="18" charset="0"/>
                        </a:rPr>
                        <m:t>+1)</m:t>
                      </m:r>
                    </m:oMath>
                  </m:oMathPara>
                </a14:m>
                <a:endParaRPr lang="en-GB" noProof="0" dirty="0"/>
              </a:p>
            </p:txBody>
          </p:sp>
        </mc:Choice>
        <mc:Fallback xmlns="">
          <p:sp>
            <p:nvSpPr>
              <p:cNvPr id="101" name="TextBox 100">
                <a:extLst>
                  <a:ext uri="{FF2B5EF4-FFF2-40B4-BE49-F238E27FC236}">
                    <a16:creationId xmlns:a16="http://schemas.microsoft.com/office/drawing/2014/main" id="{D00E2332-A15B-8C84-B1F7-7152C2532391}"/>
                  </a:ext>
                </a:extLst>
              </p:cNvPr>
              <p:cNvSpPr txBox="1">
                <a:spLocks noRot="1" noChangeAspect="1" noMove="1" noResize="1" noEditPoints="1" noAdjustHandles="1" noChangeArrowheads="1" noChangeShapeType="1" noTextEdit="1"/>
              </p:cNvSpPr>
              <p:nvPr/>
            </p:nvSpPr>
            <p:spPr>
              <a:xfrm>
                <a:off x="3061816" y="675569"/>
                <a:ext cx="973280" cy="369332"/>
              </a:xfrm>
              <a:prstGeom prst="rect">
                <a:avLst/>
              </a:prstGeom>
              <a:blipFill>
                <a:blip r:embed="rId16"/>
                <a:stretch>
                  <a:fillRect b="-15000"/>
                </a:stretch>
              </a:blipFill>
            </p:spPr>
            <p:txBody>
              <a:bodyPr/>
              <a:lstStyle/>
              <a:p>
                <a:r>
                  <a:rPr lang="LID4096">
                    <a:noFill/>
                  </a:rPr>
                  <a:t> </a:t>
                </a:r>
              </a:p>
            </p:txBody>
          </p:sp>
        </mc:Fallback>
      </mc:AlternateContent>
      <p:cxnSp>
        <p:nvCxnSpPr>
          <p:cNvPr id="102" name="Straight Arrow Connector 101">
            <a:extLst>
              <a:ext uri="{FF2B5EF4-FFF2-40B4-BE49-F238E27FC236}">
                <a16:creationId xmlns:a16="http://schemas.microsoft.com/office/drawing/2014/main" id="{7360CDE9-CD21-590C-7385-5D7928C95992}"/>
              </a:ext>
            </a:extLst>
          </p:cNvPr>
          <p:cNvCxnSpPr>
            <a:cxnSpLocks/>
          </p:cNvCxnSpPr>
          <p:nvPr/>
        </p:nvCxnSpPr>
        <p:spPr>
          <a:xfrm>
            <a:off x="2769325" y="1061819"/>
            <a:ext cx="478518" cy="37509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3" name="TextBox 102">
                <a:extLst>
                  <a:ext uri="{FF2B5EF4-FFF2-40B4-BE49-F238E27FC236}">
                    <a16:creationId xmlns:a16="http://schemas.microsoft.com/office/drawing/2014/main" id="{95D3704E-7EC9-C311-9060-346C22E87FF4}"/>
                  </a:ext>
                </a:extLst>
              </p:cNvPr>
              <p:cNvSpPr txBox="1"/>
              <p:nvPr/>
            </p:nvSpPr>
            <p:spPr>
              <a:xfrm>
                <a:off x="2574789" y="3139268"/>
                <a:ext cx="54585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i="1" noProof="0" smtClean="0">
                              <a:latin typeface="Cambria Math" panose="02040503050406030204" pitchFamily="18" charset="0"/>
                            </a:rPr>
                          </m:ctrlPr>
                        </m:sSubPr>
                        <m:e>
                          <m:r>
                            <a:rPr lang="en-GB" b="0" i="1" noProof="0" smtClean="0">
                              <a:latin typeface="Cambria Math" panose="02040503050406030204" pitchFamily="18" charset="0"/>
                            </a:rPr>
                            <m:t>𝑀</m:t>
                          </m:r>
                        </m:e>
                        <m:sub>
                          <m:r>
                            <a:rPr lang="en-GB" b="0" i="1" noProof="0" smtClean="0">
                              <a:latin typeface="Cambria Math" panose="02040503050406030204" pitchFamily="18" charset="0"/>
                            </a:rPr>
                            <m:t>𝑥</m:t>
                          </m:r>
                        </m:sub>
                      </m:sSub>
                    </m:oMath>
                  </m:oMathPara>
                </a14:m>
                <a:endParaRPr lang="en-GB" noProof="0" dirty="0"/>
              </a:p>
            </p:txBody>
          </p:sp>
        </mc:Choice>
        <mc:Fallback xmlns="">
          <p:sp>
            <p:nvSpPr>
              <p:cNvPr id="103" name="TextBox 102">
                <a:extLst>
                  <a:ext uri="{FF2B5EF4-FFF2-40B4-BE49-F238E27FC236}">
                    <a16:creationId xmlns:a16="http://schemas.microsoft.com/office/drawing/2014/main" id="{95D3704E-7EC9-C311-9060-346C22E87FF4}"/>
                  </a:ext>
                </a:extLst>
              </p:cNvPr>
              <p:cNvSpPr txBox="1">
                <a:spLocks noRot="1" noChangeAspect="1" noMove="1" noResize="1" noEditPoints="1" noAdjustHandles="1" noChangeArrowheads="1" noChangeShapeType="1" noTextEdit="1"/>
              </p:cNvSpPr>
              <p:nvPr/>
            </p:nvSpPr>
            <p:spPr>
              <a:xfrm>
                <a:off x="2574789" y="3139268"/>
                <a:ext cx="545855" cy="369332"/>
              </a:xfrm>
              <a:prstGeom prst="rect">
                <a:avLst/>
              </a:prstGeom>
              <a:blipFill>
                <a:blip r:embed="rId17"/>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104" name="TextBox 103">
                <a:extLst>
                  <a:ext uri="{FF2B5EF4-FFF2-40B4-BE49-F238E27FC236}">
                    <a16:creationId xmlns:a16="http://schemas.microsoft.com/office/drawing/2014/main" id="{9DA9D95D-868C-6C40-C390-8A95E3AF8610}"/>
                  </a:ext>
                </a:extLst>
              </p:cNvPr>
              <p:cNvSpPr txBox="1"/>
              <p:nvPr/>
            </p:nvSpPr>
            <p:spPr>
              <a:xfrm>
                <a:off x="3040775" y="1675573"/>
                <a:ext cx="553485" cy="39126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i="1" noProof="0" smtClean="0">
                              <a:latin typeface="Cambria Math" panose="02040503050406030204" pitchFamily="18" charset="0"/>
                            </a:rPr>
                          </m:ctrlPr>
                        </m:sSubPr>
                        <m:e>
                          <m:r>
                            <a:rPr lang="en-GB" b="0" i="1" noProof="0" smtClean="0">
                              <a:latin typeface="Cambria Math" panose="02040503050406030204" pitchFamily="18" charset="0"/>
                            </a:rPr>
                            <m:t>𝑀</m:t>
                          </m:r>
                        </m:e>
                        <m:sub>
                          <m:r>
                            <a:rPr lang="en-GB" b="0" i="1" noProof="0" smtClean="0">
                              <a:latin typeface="Cambria Math" panose="02040503050406030204" pitchFamily="18" charset="0"/>
                            </a:rPr>
                            <m:t>𝑦</m:t>
                          </m:r>
                        </m:sub>
                      </m:sSub>
                    </m:oMath>
                  </m:oMathPara>
                </a14:m>
                <a:endParaRPr lang="en-GB" noProof="0" dirty="0"/>
              </a:p>
            </p:txBody>
          </p:sp>
        </mc:Choice>
        <mc:Fallback xmlns="">
          <p:sp>
            <p:nvSpPr>
              <p:cNvPr id="104" name="TextBox 103">
                <a:extLst>
                  <a:ext uri="{FF2B5EF4-FFF2-40B4-BE49-F238E27FC236}">
                    <a16:creationId xmlns:a16="http://schemas.microsoft.com/office/drawing/2014/main" id="{9DA9D95D-868C-6C40-C390-8A95E3AF8610}"/>
                  </a:ext>
                </a:extLst>
              </p:cNvPr>
              <p:cNvSpPr txBox="1">
                <a:spLocks noRot="1" noChangeAspect="1" noMove="1" noResize="1" noEditPoints="1" noAdjustHandles="1" noChangeArrowheads="1" noChangeShapeType="1" noTextEdit="1"/>
              </p:cNvSpPr>
              <p:nvPr/>
            </p:nvSpPr>
            <p:spPr>
              <a:xfrm>
                <a:off x="3040775" y="1675573"/>
                <a:ext cx="553485" cy="391261"/>
              </a:xfrm>
              <a:prstGeom prst="rect">
                <a:avLst/>
              </a:prstGeom>
              <a:blipFill>
                <a:blip r:embed="rId18"/>
                <a:stretch>
                  <a:fillRect b="-3125"/>
                </a:stretch>
              </a:blipFill>
            </p:spPr>
            <p:txBody>
              <a:bodyPr/>
              <a:lstStyle/>
              <a:p>
                <a:r>
                  <a:rPr lang="LID4096">
                    <a:noFill/>
                  </a:rPr>
                  <a:t> </a:t>
                </a:r>
              </a:p>
            </p:txBody>
          </p:sp>
        </mc:Fallback>
      </mc:AlternateContent>
      <p:sp>
        <p:nvSpPr>
          <p:cNvPr id="105" name="Right Brace 104">
            <a:extLst>
              <a:ext uri="{FF2B5EF4-FFF2-40B4-BE49-F238E27FC236}">
                <a16:creationId xmlns:a16="http://schemas.microsoft.com/office/drawing/2014/main" id="{7187DE37-4E65-B005-27A3-14BB3AA0812F}"/>
              </a:ext>
            </a:extLst>
          </p:cNvPr>
          <p:cNvSpPr/>
          <p:nvPr/>
        </p:nvSpPr>
        <p:spPr>
          <a:xfrm rot="5400000">
            <a:off x="2086379" y="2433544"/>
            <a:ext cx="165258" cy="1385244"/>
          </a:xfrm>
          <a:prstGeom prst="rightBrace">
            <a:avLst>
              <a:gd name="adj1" fmla="val 77396"/>
              <a:gd name="adj2" fmla="val 324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noProof="0" dirty="0"/>
          </a:p>
        </p:txBody>
      </p:sp>
      <p:cxnSp>
        <p:nvCxnSpPr>
          <p:cNvPr id="107" name="Connector: Elbow 106">
            <a:extLst>
              <a:ext uri="{FF2B5EF4-FFF2-40B4-BE49-F238E27FC236}">
                <a16:creationId xmlns:a16="http://schemas.microsoft.com/office/drawing/2014/main" id="{34475315-C516-A9A7-7D6B-4784E6158668}"/>
              </a:ext>
            </a:extLst>
          </p:cNvPr>
          <p:cNvCxnSpPr>
            <a:cxnSpLocks/>
            <a:endCxn id="139" idx="2"/>
          </p:cNvCxnSpPr>
          <p:nvPr/>
        </p:nvCxnSpPr>
        <p:spPr>
          <a:xfrm rot="16200000" flipV="1">
            <a:off x="7429305" y="2262186"/>
            <a:ext cx="1082269" cy="656179"/>
          </a:xfrm>
          <a:prstGeom prst="bentConnector3">
            <a:avLst>
              <a:gd name="adj1" fmla="val 50000"/>
            </a:avLst>
          </a:prstGeom>
          <a:ln w="19050">
            <a:prstDash val="dash"/>
            <a:headEnd type="triangle" w="lg" len="lg"/>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655DA97D-51EC-F532-56F7-EE9C157BFD19}"/>
                  </a:ext>
                </a:extLst>
              </p:cNvPr>
              <p:cNvSpPr txBox="1"/>
              <p:nvPr/>
            </p:nvSpPr>
            <p:spPr>
              <a:xfrm>
                <a:off x="112989" y="1612255"/>
                <a:ext cx="816065" cy="39401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𝑃</m:t>
                          </m:r>
                        </m:e>
                        <m:sub>
                          <m:r>
                            <m:rPr>
                              <m:sty m:val="p"/>
                            </m:rPr>
                            <a:rPr lang="en-GB" noProof="0" smtClean="0">
                              <a:latin typeface="Cambria Math" panose="02040503050406030204" pitchFamily="18" charset="0"/>
                            </a:rPr>
                            <m:t>p</m:t>
                          </m:r>
                        </m:sub>
                      </m:sSub>
                    </m:oMath>
                  </m:oMathPara>
                </a14:m>
                <a:endParaRPr lang="en-GB" noProof="0" dirty="0"/>
              </a:p>
            </p:txBody>
          </p:sp>
        </mc:Choice>
        <mc:Fallback xmlns="">
          <p:sp>
            <p:nvSpPr>
              <p:cNvPr id="3" name="TextBox 2">
                <a:extLst>
                  <a:ext uri="{FF2B5EF4-FFF2-40B4-BE49-F238E27FC236}">
                    <a16:creationId xmlns:a16="http://schemas.microsoft.com/office/drawing/2014/main" id="{655DA97D-51EC-F532-56F7-EE9C157BFD19}"/>
                  </a:ext>
                </a:extLst>
              </p:cNvPr>
              <p:cNvSpPr txBox="1">
                <a:spLocks noRot="1" noChangeAspect="1" noMove="1" noResize="1" noEditPoints="1" noAdjustHandles="1" noChangeArrowheads="1" noChangeShapeType="1" noTextEdit="1"/>
              </p:cNvSpPr>
              <p:nvPr/>
            </p:nvSpPr>
            <p:spPr>
              <a:xfrm>
                <a:off x="112989" y="1612255"/>
                <a:ext cx="816065" cy="394019"/>
              </a:xfrm>
              <a:prstGeom prst="rect">
                <a:avLst/>
              </a:prstGeom>
              <a:blipFill>
                <a:blip r:embed="rId19"/>
                <a:stretch>
                  <a:fillRect b="-4615"/>
                </a:stretch>
              </a:blipFill>
            </p:spPr>
            <p:txBody>
              <a:bodyPr/>
              <a:lstStyle/>
              <a:p>
                <a:r>
                  <a:rPr lang="LID4096">
                    <a:noFill/>
                  </a:rPr>
                  <a:t> </a:t>
                </a:r>
              </a:p>
            </p:txBody>
          </p:sp>
        </mc:Fallback>
      </mc:AlternateContent>
    </p:spTree>
    <p:extLst>
      <p:ext uri="{BB962C8B-B14F-4D97-AF65-F5344CB8AC3E}">
        <p14:creationId xmlns:p14="http://schemas.microsoft.com/office/powerpoint/2010/main" val="3973537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334C47-1AC1-EA40-F230-B1D902846892}"/>
            </a:ext>
          </a:extLst>
        </p:cNvPr>
        <p:cNvGrpSpPr/>
        <p:nvPr/>
      </p:nvGrpSpPr>
      <p:grpSpPr>
        <a:xfrm>
          <a:off x="0" y="0"/>
          <a:ext cx="0" cy="0"/>
          <a:chOff x="0" y="0"/>
          <a:chExt cx="0" cy="0"/>
        </a:xfrm>
      </p:grpSpPr>
      <p:sp>
        <p:nvSpPr>
          <p:cNvPr id="6" name="Oval 5">
            <a:extLst>
              <a:ext uri="{FF2B5EF4-FFF2-40B4-BE49-F238E27FC236}">
                <a16:creationId xmlns:a16="http://schemas.microsoft.com/office/drawing/2014/main" id="{F4F78311-9F81-862E-E96C-DD409253B0A3}"/>
              </a:ext>
            </a:extLst>
          </p:cNvPr>
          <p:cNvSpPr/>
          <p:nvPr/>
        </p:nvSpPr>
        <p:spPr>
          <a:xfrm>
            <a:off x="633157" y="5645221"/>
            <a:ext cx="2211302" cy="658091"/>
          </a:xfrm>
          <a:prstGeom prst="ellipse">
            <a:avLst/>
          </a:prstGeom>
          <a:solidFill>
            <a:srgbClr val="FFE6CB"/>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114" name="TextBox 8">
            <a:extLst>
              <a:ext uri="{FF2B5EF4-FFF2-40B4-BE49-F238E27FC236}">
                <a16:creationId xmlns:a16="http://schemas.microsoft.com/office/drawing/2014/main" id="{5326F2E6-A37F-744E-7AD9-BC45D3EE4CB6}"/>
              </a:ext>
            </a:extLst>
          </p:cNvPr>
          <p:cNvSpPr/>
          <p:nvPr/>
        </p:nvSpPr>
        <p:spPr>
          <a:xfrm>
            <a:off x="570242" y="4862114"/>
            <a:ext cx="868320" cy="64487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n-GB" sz="1800" b="0" strike="noStrike" spc="-1" noProof="0" dirty="0">
                <a:solidFill>
                  <a:srgbClr val="000000"/>
                </a:solidFill>
                <a:latin typeface="Calibri"/>
              </a:rPr>
              <a:t>Mobile</a:t>
            </a:r>
          </a:p>
          <a:p>
            <a:pPr algn="ctr">
              <a:lnSpc>
                <a:spcPct val="100000"/>
              </a:lnSpc>
              <a:buNone/>
            </a:pPr>
            <a:r>
              <a:rPr lang="en-GB" spc="-1" noProof="0" dirty="0">
                <a:solidFill>
                  <a:srgbClr val="000000"/>
                </a:solidFill>
                <a:latin typeface="Calibri"/>
              </a:rPr>
              <a:t>User</a:t>
            </a:r>
            <a:endParaRPr lang="en-GB" sz="1800" b="0" strike="noStrike" spc="-1" noProof="0" dirty="0">
              <a:latin typeface="Arial"/>
            </a:endParaRPr>
          </a:p>
        </p:txBody>
      </p:sp>
      <p:pic>
        <p:nvPicPr>
          <p:cNvPr id="125" name="Graphic 35" descr="Smart Phone with solid fill">
            <a:extLst>
              <a:ext uri="{FF2B5EF4-FFF2-40B4-BE49-F238E27FC236}">
                <a16:creationId xmlns:a16="http://schemas.microsoft.com/office/drawing/2014/main" id="{893732F9-52FE-36C8-64A8-288239F30726}"/>
              </a:ext>
            </a:extLst>
          </p:cNvPr>
          <p:cNvPicPr/>
          <p:nvPr/>
        </p:nvPicPr>
        <p:blipFill>
          <a:blip r:embed="rId3"/>
          <a:stretch/>
        </p:blipFill>
        <p:spPr>
          <a:xfrm rot="1730551">
            <a:off x="2012115" y="5221512"/>
            <a:ext cx="616517" cy="570959"/>
          </a:xfrm>
          <a:prstGeom prst="rect">
            <a:avLst/>
          </a:prstGeom>
          <a:ln w="0">
            <a:noFill/>
          </a:ln>
        </p:spPr>
      </p:pic>
      <p:sp>
        <p:nvSpPr>
          <p:cNvPr id="127" name="PlaceHolder 1">
            <a:extLst>
              <a:ext uri="{FF2B5EF4-FFF2-40B4-BE49-F238E27FC236}">
                <a16:creationId xmlns:a16="http://schemas.microsoft.com/office/drawing/2014/main" id="{BA28CB95-A90C-870B-36CB-2360139272D0}"/>
              </a:ext>
            </a:extLst>
          </p:cNvPr>
          <p:cNvSpPr>
            <a:spLocks noGrp="1"/>
          </p:cNvSpPr>
          <p:nvPr>
            <p:ph type="sldNum" idx="8"/>
          </p:nvPr>
        </p:nvSpPr>
        <p:spPr>
          <a:xfrm>
            <a:off x="11492089" y="6396851"/>
            <a:ext cx="508774" cy="364320"/>
          </a:xfrm>
          <a:prstGeom prst="rect">
            <a:avLst/>
          </a:prstGeom>
          <a:noFill/>
          <a:ln w="0">
            <a:noFill/>
          </a:ln>
        </p:spPr>
        <p:txBody>
          <a:bodyPr anchor="ctr">
            <a:noAutofit/>
          </a:bodyPr>
          <a:lstStyle>
            <a:lvl1pPr algn="r">
              <a:lnSpc>
                <a:spcPct val="100000"/>
              </a:lnSpc>
              <a:buNone/>
              <a:defRPr lang="en-DE" sz="2000" b="0" strike="noStrike" spc="-1">
                <a:solidFill>
                  <a:srgbClr val="8B8B8B"/>
                </a:solidFill>
                <a:latin typeface="Calibri"/>
              </a:defRPr>
            </a:lvl1pPr>
          </a:lstStyle>
          <a:p>
            <a:pPr algn="r">
              <a:lnSpc>
                <a:spcPct val="100000"/>
              </a:lnSpc>
              <a:buNone/>
            </a:pPr>
            <a:fld id="{81255DAC-7A2D-4214-8EEB-05093A7AB0F8}" type="slidenum">
              <a:rPr lang="en-GB" sz="2000" b="0" strike="noStrike" spc="-1" noProof="0" smtClean="0">
                <a:solidFill>
                  <a:srgbClr val="8B8B8B"/>
                </a:solidFill>
                <a:latin typeface="Calibri"/>
              </a:rPr>
              <a:t>53</a:t>
            </a:fld>
            <a:endParaRPr lang="en-GB" sz="2000" b="0" strike="noStrike" spc="-1" noProof="0" dirty="0">
              <a:latin typeface="Times New Roman"/>
            </a:endParaRPr>
          </a:p>
        </p:txBody>
      </p:sp>
      <p:pic>
        <p:nvPicPr>
          <p:cNvPr id="5" name="Graphic 4" descr="Walk with solid fill">
            <a:extLst>
              <a:ext uri="{FF2B5EF4-FFF2-40B4-BE49-F238E27FC236}">
                <a16:creationId xmlns:a16="http://schemas.microsoft.com/office/drawing/2014/main" id="{73013B48-47BA-F258-B403-F343E5329EB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251098" y="5136191"/>
            <a:ext cx="914400" cy="914400"/>
          </a:xfrm>
          <a:prstGeom prst="rect">
            <a:avLst/>
          </a:prstGeom>
        </p:spPr>
      </p:pic>
      <mc:AlternateContent xmlns:mc="http://schemas.openxmlformats.org/markup-compatibility/2006" xmlns:a14="http://schemas.microsoft.com/office/drawing/2010/main">
        <mc:Choice Requires="a14">
          <p:sp>
            <p:nvSpPr>
              <p:cNvPr id="26" name="TextBox 19">
                <a:extLst>
                  <a:ext uri="{FF2B5EF4-FFF2-40B4-BE49-F238E27FC236}">
                    <a16:creationId xmlns:a16="http://schemas.microsoft.com/office/drawing/2014/main" id="{2B19BE53-2170-DF84-D68A-520CB054EB5D}"/>
                  </a:ext>
                </a:extLst>
              </p:cNvPr>
              <p:cNvSpPr txBox="1"/>
              <p:nvPr/>
            </p:nvSpPr>
            <p:spPr>
              <a:xfrm>
                <a:off x="4653064" y="983893"/>
                <a:ext cx="3678135" cy="498315"/>
              </a:xfrm>
              <a:prstGeom prst="rect">
                <a:avLst/>
              </a:prstGeom>
            </p:spPr>
            <p:txBody>
              <a:bodyPr/>
              <a:lstStyle/>
              <a:p>
                <a:pPr/>
                <a14:m>
                  <m:oMathPara xmlns:m="http://schemas.openxmlformats.org/officeDocument/2006/math">
                    <m:oMathParaPr>
                      <m:jc m:val="left"/>
                    </m:oMathParaPr>
                    <m:oMath xmlns:m="http://schemas.openxmlformats.org/officeDocument/2006/math">
                      <m:r>
                        <a:rPr lang="en-GB" noProof="0" smtClean="0">
                          <a:latin typeface="Cambria Math" panose="02040503050406030204" pitchFamily="18" charset="0"/>
                        </a:rPr>
                        <m:t>𝐸</m:t>
                      </m:r>
                      <m:r>
                        <a:rPr lang="en-GB" noProof="0" smtClean="0">
                          <a:latin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𝐸</m:t>
                          </m:r>
                        </m:e>
                        <m:sub>
                          <m:r>
                            <m:rPr>
                              <m:sty m:val="p"/>
                            </m:rPr>
                            <a:rPr lang="en-GB" noProof="0" smtClean="0">
                              <a:latin typeface="Cambria Math" panose="02040503050406030204" pitchFamily="18" charset="0"/>
                              <a:ea typeface="Cambria Math" panose="02040503050406030204" pitchFamily="18" charset="0"/>
                            </a:rPr>
                            <m:t>MU</m:t>
                          </m:r>
                        </m:sub>
                      </m:sSub>
                      <m:d>
                        <m:dPr>
                          <m:ctrlPr>
                            <a:rPr lang="en-GB" i="1" noProof="0" smtClean="0">
                              <a:latin typeface="Cambria Math" panose="02040503050406030204" pitchFamily="18" charset="0"/>
                              <a:ea typeface="Cambria Math" panose="02040503050406030204" pitchFamily="18" charset="0"/>
                            </a:rPr>
                          </m:ctrlPr>
                        </m:dPr>
                        <m:e>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𝑇</m:t>
                              </m:r>
                            </m:e>
                            <m:sub>
                              <m:r>
                                <m:rPr>
                                  <m:sty m:val="p"/>
                                </m:rPr>
                                <a:rPr lang="en-GB" noProof="0" smtClean="0">
                                  <a:latin typeface="Cambria Math" panose="02040503050406030204" pitchFamily="18" charset="0"/>
                                  <a:ea typeface="Cambria Math" panose="02040503050406030204" pitchFamily="18" charset="0"/>
                                </a:rPr>
                                <m:t>upd</m:t>
                              </m:r>
                            </m:sub>
                          </m:sSub>
                        </m:e>
                      </m:d>
                      <m:r>
                        <a:rPr lang="en-GB" b="0" i="1" noProof="0" smtClean="0">
                          <a:latin typeface="Cambria Math" panose="02040503050406030204" pitchFamily="18" charset="0"/>
                          <a:ea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𝐸</m:t>
                          </m:r>
                        </m:e>
                        <m:sub>
                          <m:r>
                            <m:rPr>
                              <m:sty m:val="p"/>
                            </m:rPr>
                            <a:rPr lang="en-GB" b="0" i="0" noProof="0" smtClean="0">
                              <a:latin typeface="Cambria Math" panose="02040503050406030204" pitchFamily="18" charset="0"/>
                            </a:rPr>
                            <m:t>SIM</m:t>
                          </m:r>
                        </m:sub>
                      </m:sSub>
                      <m:r>
                        <a:rPr lang="en-GB" b="0" i="1" noProof="0" smtClean="0">
                          <a:latin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𝑇</m:t>
                          </m:r>
                        </m:e>
                        <m:sub>
                          <m:r>
                            <m:rPr>
                              <m:sty m:val="p"/>
                            </m:rPr>
                            <a:rPr lang="en-GB" noProof="0" smtClean="0">
                              <a:latin typeface="Cambria Math" panose="02040503050406030204" pitchFamily="18" charset="0"/>
                              <a:ea typeface="Cambria Math" panose="02040503050406030204" pitchFamily="18" charset="0"/>
                            </a:rPr>
                            <m:t>upd</m:t>
                          </m:r>
                        </m:sub>
                      </m:sSub>
                      <m:r>
                        <a:rPr lang="en-GB" b="0"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𝑁</m:t>
                          </m:r>
                        </m:e>
                        <m:sub>
                          <m:r>
                            <m:rPr>
                              <m:sty m:val="p"/>
                            </m:rPr>
                            <a:rPr lang="en-GB" noProof="0" smtClean="0">
                              <a:latin typeface="Cambria Math" panose="02040503050406030204" pitchFamily="18" charset="0"/>
                              <a:ea typeface="Cambria Math" panose="02040503050406030204" pitchFamily="18" charset="0"/>
                            </a:rPr>
                            <m:t>p</m:t>
                          </m:r>
                        </m:sub>
                      </m:sSub>
                      <m:r>
                        <a:rPr lang="en-GB" b="0" i="1" noProof="0" smtClean="0">
                          <a:latin typeface="Cambria Math" panose="02040503050406030204" pitchFamily="18" charset="0"/>
                        </a:rPr>
                        <m:t>)</m:t>
                      </m:r>
                    </m:oMath>
                  </m:oMathPara>
                </a14:m>
                <a:endParaRPr lang="en-GB" noProof="0" dirty="0"/>
              </a:p>
            </p:txBody>
          </p:sp>
        </mc:Choice>
        <mc:Fallback xmlns="">
          <p:sp>
            <p:nvSpPr>
              <p:cNvPr id="26" name="TextBox 19">
                <a:extLst>
                  <a:ext uri="{FF2B5EF4-FFF2-40B4-BE49-F238E27FC236}">
                    <a16:creationId xmlns:a16="http://schemas.microsoft.com/office/drawing/2014/main" id="{2B19BE53-2170-DF84-D68A-520CB054EB5D}"/>
                  </a:ext>
                </a:extLst>
              </p:cNvPr>
              <p:cNvSpPr txBox="1">
                <a:spLocks noRot="1" noChangeAspect="1" noMove="1" noResize="1" noEditPoints="1" noAdjustHandles="1" noChangeArrowheads="1" noChangeShapeType="1" noTextEdit="1"/>
              </p:cNvSpPr>
              <p:nvPr/>
            </p:nvSpPr>
            <p:spPr>
              <a:xfrm>
                <a:off x="4653064" y="983893"/>
                <a:ext cx="3678135" cy="498315"/>
              </a:xfrm>
              <a:prstGeom prst="rect">
                <a:avLst/>
              </a:prstGeom>
              <a:blipFill>
                <a:blip r:embed="rId6"/>
                <a:stretch>
                  <a:fillRect/>
                </a:stretch>
              </a:blipFill>
            </p:spPr>
            <p:txBody>
              <a:bodyPr/>
              <a:lstStyle/>
              <a:p>
                <a:r>
                  <a:rPr lang="LID4096">
                    <a:noFill/>
                  </a:rPr>
                  <a:t> </a:t>
                </a:r>
              </a:p>
            </p:txBody>
          </p:sp>
        </mc:Fallback>
      </mc:AlternateContent>
      <p:sp>
        <p:nvSpPr>
          <p:cNvPr id="29" name="TextBox 28">
            <a:extLst>
              <a:ext uri="{FF2B5EF4-FFF2-40B4-BE49-F238E27FC236}">
                <a16:creationId xmlns:a16="http://schemas.microsoft.com/office/drawing/2014/main" id="{1CA64E48-C155-9CB2-6C88-B4DF0FC25D4F}"/>
              </a:ext>
            </a:extLst>
          </p:cNvPr>
          <p:cNvSpPr txBox="1"/>
          <p:nvPr/>
        </p:nvSpPr>
        <p:spPr>
          <a:xfrm>
            <a:off x="4468874" y="581689"/>
            <a:ext cx="2213894" cy="338554"/>
          </a:xfrm>
          <a:prstGeom prst="rect">
            <a:avLst/>
          </a:prstGeom>
          <a:noFill/>
        </p:spPr>
        <p:txBody>
          <a:bodyPr wrap="square" rtlCol="0">
            <a:spAutoFit/>
          </a:bodyPr>
          <a:lstStyle/>
          <a:p>
            <a:r>
              <a:rPr lang="en-GB" sz="1600" noProof="0" dirty="0"/>
              <a:t>Energy consumption</a:t>
            </a:r>
          </a:p>
        </p:txBody>
      </p:sp>
      <p:sp>
        <p:nvSpPr>
          <p:cNvPr id="44" name="Rectangle 43">
            <a:extLst>
              <a:ext uri="{FF2B5EF4-FFF2-40B4-BE49-F238E27FC236}">
                <a16:creationId xmlns:a16="http://schemas.microsoft.com/office/drawing/2014/main" id="{9BD80C70-2FFD-3259-B4F0-80F23798DAAC}"/>
              </a:ext>
            </a:extLst>
          </p:cNvPr>
          <p:cNvSpPr/>
          <p:nvPr/>
        </p:nvSpPr>
        <p:spPr>
          <a:xfrm>
            <a:off x="4490607" y="615794"/>
            <a:ext cx="4160774" cy="889092"/>
          </a:xfrm>
          <a:prstGeom prst="rect">
            <a:avLst/>
          </a:prstGeom>
          <a:noFill/>
          <a:ln w="127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119" name="TextBox 118">
                <a:extLst>
                  <a:ext uri="{FF2B5EF4-FFF2-40B4-BE49-F238E27FC236}">
                    <a16:creationId xmlns:a16="http://schemas.microsoft.com/office/drawing/2014/main" id="{048EE03B-C378-054B-FCFB-1E2FA1287D12}"/>
                  </a:ext>
                </a:extLst>
              </p:cNvPr>
              <p:cNvSpPr txBox="1"/>
              <p:nvPr/>
            </p:nvSpPr>
            <p:spPr>
              <a:xfrm>
                <a:off x="2011099" y="4601850"/>
                <a:ext cx="50959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0"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𝑃</m:t>
                          </m:r>
                        </m:e>
                        <m:sub>
                          <m:r>
                            <m:rPr>
                              <m:sty m:val="p"/>
                            </m:rPr>
                            <a:rPr lang="en-GB" b="0" i="0" noProof="0" smtClean="0">
                              <a:latin typeface="Cambria Math" panose="02040503050406030204" pitchFamily="18" charset="0"/>
                              <a:ea typeface="Cambria Math" panose="02040503050406030204" pitchFamily="18" charset="0"/>
                            </a:rPr>
                            <m:t>MU</m:t>
                          </m:r>
                        </m:sub>
                      </m:sSub>
                    </m:oMath>
                  </m:oMathPara>
                </a14:m>
                <a:endParaRPr lang="en-GB" noProof="0" dirty="0"/>
              </a:p>
            </p:txBody>
          </p:sp>
        </mc:Choice>
        <mc:Fallback xmlns="">
          <p:sp>
            <p:nvSpPr>
              <p:cNvPr id="119" name="TextBox 118">
                <a:extLst>
                  <a:ext uri="{FF2B5EF4-FFF2-40B4-BE49-F238E27FC236}">
                    <a16:creationId xmlns:a16="http://schemas.microsoft.com/office/drawing/2014/main" id="{048EE03B-C378-054B-FCFB-1E2FA1287D12}"/>
                  </a:ext>
                </a:extLst>
              </p:cNvPr>
              <p:cNvSpPr txBox="1">
                <a:spLocks noRot="1" noChangeAspect="1" noMove="1" noResize="1" noEditPoints="1" noAdjustHandles="1" noChangeArrowheads="1" noChangeShapeType="1" noTextEdit="1"/>
              </p:cNvSpPr>
              <p:nvPr/>
            </p:nvSpPr>
            <p:spPr>
              <a:xfrm>
                <a:off x="2011099" y="4601850"/>
                <a:ext cx="509598" cy="369332"/>
              </a:xfrm>
              <a:prstGeom prst="rect">
                <a:avLst/>
              </a:prstGeom>
              <a:blipFill>
                <a:blip r:embed="rId7"/>
                <a:stretch>
                  <a:fillRect r="-5952" b="-1667"/>
                </a:stretch>
              </a:blipFill>
            </p:spPr>
            <p:txBody>
              <a:bodyPr/>
              <a:lstStyle/>
              <a:p>
                <a:r>
                  <a:rPr lang="LID4096">
                    <a:noFill/>
                  </a:rPr>
                  <a:t> </a:t>
                </a:r>
              </a:p>
            </p:txBody>
          </p:sp>
        </mc:Fallback>
      </mc:AlternateContent>
      <p:cxnSp>
        <p:nvCxnSpPr>
          <p:cNvPr id="121" name="Straight Arrow Connector 120">
            <a:extLst>
              <a:ext uri="{FF2B5EF4-FFF2-40B4-BE49-F238E27FC236}">
                <a16:creationId xmlns:a16="http://schemas.microsoft.com/office/drawing/2014/main" id="{3B3DF1DB-E3CE-E7F9-FFE2-907D2FB8484F}"/>
              </a:ext>
            </a:extLst>
          </p:cNvPr>
          <p:cNvCxnSpPr>
            <a:cxnSpLocks/>
          </p:cNvCxnSpPr>
          <p:nvPr/>
        </p:nvCxnSpPr>
        <p:spPr>
          <a:xfrm flipV="1">
            <a:off x="1613956" y="4534407"/>
            <a:ext cx="505002" cy="573813"/>
          </a:xfrm>
          <a:prstGeom prst="straightConnector1">
            <a:avLst/>
          </a:prstGeom>
          <a:ln>
            <a:tailEnd type="triangle" w="lg" len="lg"/>
          </a:ln>
        </p:spPr>
        <p:style>
          <a:lnRef idx="1">
            <a:schemeClr val="accent1"/>
          </a:lnRef>
          <a:fillRef idx="0">
            <a:schemeClr val="accent1"/>
          </a:fillRef>
          <a:effectRef idx="0">
            <a:schemeClr val="accent1"/>
          </a:effectRef>
          <a:fontRef idx="minor">
            <a:schemeClr val="tx1"/>
          </a:fontRef>
        </p:style>
      </p:cxnSp>
      <p:pic>
        <p:nvPicPr>
          <p:cNvPr id="128" name="Graphic 127" descr="Processor outline">
            <a:extLst>
              <a:ext uri="{FF2B5EF4-FFF2-40B4-BE49-F238E27FC236}">
                <a16:creationId xmlns:a16="http://schemas.microsoft.com/office/drawing/2014/main" id="{DE95C193-2745-AEEE-A2A4-4DE42087D83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28621" y="3238203"/>
            <a:ext cx="672227" cy="672227"/>
          </a:xfrm>
          <a:prstGeom prst="rect">
            <a:avLst/>
          </a:prstGeom>
        </p:spPr>
      </p:pic>
      <p:sp>
        <p:nvSpPr>
          <p:cNvPr id="12" name="TextBox 33">
            <a:extLst>
              <a:ext uri="{FF2B5EF4-FFF2-40B4-BE49-F238E27FC236}">
                <a16:creationId xmlns:a16="http://schemas.microsoft.com/office/drawing/2014/main" id="{7D01F945-980F-E403-3EFA-ACCC4EEC6B23}"/>
              </a:ext>
            </a:extLst>
          </p:cNvPr>
          <p:cNvSpPr/>
          <p:nvPr/>
        </p:nvSpPr>
        <p:spPr>
          <a:xfrm>
            <a:off x="0" y="1257"/>
            <a:ext cx="7137723" cy="521766"/>
          </a:xfrm>
          <a:prstGeom prst="rect">
            <a:avLst/>
          </a:prstGeom>
          <a:solidFill>
            <a:schemeClr val="accent2">
              <a:lumMod val="60000"/>
              <a:lumOff val="40000"/>
              <a:alpha val="22000"/>
            </a:schemeClr>
          </a:solid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buNone/>
            </a:pPr>
            <a:r>
              <a:rPr lang="en-GB" sz="2800" b="0" strike="noStrike" spc="-1" noProof="0" dirty="0">
                <a:solidFill>
                  <a:srgbClr val="000000"/>
                </a:solidFill>
                <a:latin typeface="Calibri"/>
              </a:rPr>
              <a:t>Energy-consumption model: Varactor Diode</a:t>
            </a:r>
            <a:endParaRPr lang="en-GB" sz="2800" b="0" strike="noStrike" spc="-1" noProof="0" dirty="0">
              <a:latin typeface="Arial"/>
            </a:endParaRPr>
          </a:p>
        </p:txBody>
      </p:sp>
      <p:sp>
        <p:nvSpPr>
          <p:cNvPr id="132" name="TextBox 131">
            <a:extLst>
              <a:ext uri="{FF2B5EF4-FFF2-40B4-BE49-F238E27FC236}">
                <a16:creationId xmlns:a16="http://schemas.microsoft.com/office/drawing/2014/main" id="{0C01A999-6D5A-4179-8D48-6D5F44C5D2D3}"/>
              </a:ext>
            </a:extLst>
          </p:cNvPr>
          <p:cNvSpPr txBox="1"/>
          <p:nvPr/>
        </p:nvSpPr>
        <p:spPr>
          <a:xfrm>
            <a:off x="8203163" y="1053435"/>
            <a:ext cx="420308" cy="323165"/>
          </a:xfrm>
          <a:prstGeom prst="rect">
            <a:avLst/>
          </a:prstGeom>
          <a:noFill/>
        </p:spPr>
        <p:txBody>
          <a:bodyPr wrap="none" rtlCol="0">
            <a:spAutoFit/>
          </a:bodyPr>
          <a:lstStyle/>
          <a:p>
            <a:r>
              <a:rPr lang="en-GB" sz="1500" noProof="0" dirty="0"/>
              <a:t>(1)</a:t>
            </a:r>
          </a:p>
        </p:txBody>
      </p:sp>
      <mc:AlternateContent xmlns:mc="http://schemas.openxmlformats.org/markup-compatibility/2006" xmlns:a14="http://schemas.microsoft.com/office/drawing/2010/main">
        <mc:Choice Requires="a14">
          <p:sp>
            <p:nvSpPr>
              <p:cNvPr id="139" name="TextBox 138">
                <a:extLst>
                  <a:ext uri="{FF2B5EF4-FFF2-40B4-BE49-F238E27FC236}">
                    <a16:creationId xmlns:a16="http://schemas.microsoft.com/office/drawing/2014/main" id="{E0D78DB3-0A62-E885-2660-CCDA2455BB59}"/>
                  </a:ext>
                </a:extLst>
              </p:cNvPr>
              <p:cNvSpPr txBox="1"/>
              <p:nvPr/>
            </p:nvSpPr>
            <p:spPr>
              <a:xfrm>
                <a:off x="4021282" y="1674740"/>
                <a:ext cx="7704397" cy="413768"/>
              </a:xfrm>
              <a:prstGeom prst="rect">
                <a:avLst/>
              </a:prstGeom>
              <a:noFill/>
            </p:spPr>
            <p:txBody>
              <a:bodyPr wrap="square">
                <a:spAutoFit/>
              </a:bodyPr>
              <a:lstStyle/>
              <a:p>
                <a14:m>
                  <m:oMath xmlns:m="http://schemas.openxmlformats.org/officeDocument/2006/math">
                    <m:sSub>
                      <m:sSubPr>
                        <m:ctrlPr>
                          <a:rPr lang="en-GB" b="0"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𝐸</m:t>
                        </m:r>
                      </m:e>
                      <m:sub>
                        <m:r>
                          <m:rPr>
                            <m:sty m:val="p"/>
                          </m:rPr>
                          <a:rPr lang="en-GB" b="0" i="0" noProof="0" smtClean="0">
                            <a:latin typeface="Cambria Math" panose="02040503050406030204" pitchFamily="18" charset="0"/>
                            <a:ea typeface="Cambria Math" panose="02040503050406030204" pitchFamily="18" charset="0"/>
                          </a:rPr>
                          <m:t>SIM</m:t>
                        </m:r>
                      </m:sub>
                    </m:sSub>
                    <m:d>
                      <m:dPr>
                        <m:ctrlPr>
                          <a:rPr lang="en-GB" b="0" i="1" noProof="0" smtClean="0">
                            <a:latin typeface="Cambria Math" panose="02040503050406030204" pitchFamily="18" charset="0"/>
                            <a:ea typeface="Cambria Math" panose="02040503050406030204" pitchFamily="18" charset="0"/>
                          </a:rPr>
                        </m:ctrlPr>
                      </m:dPr>
                      <m:e>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𝑇</m:t>
                            </m:r>
                          </m:e>
                          <m:sub>
                            <m:r>
                              <m:rPr>
                                <m:sty m:val="p"/>
                              </m:rPr>
                              <a:rPr lang="en-GB" noProof="0" smtClean="0">
                                <a:latin typeface="Cambria Math" panose="02040503050406030204" pitchFamily="18" charset="0"/>
                                <a:ea typeface="Cambria Math" panose="02040503050406030204" pitchFamily="18" charset="0"/>
                              </a:rPr>
                              <m:t>upd</m:t>
                            </m:r>
                          </m:sub>
                        </m:sSub>
                      </m:e>
                    </m:d>
                    <m:r>
                      <a:rPr lang="en-GB" b="0" i="1" noProof="0" smtClean="0">
                        <a:latin typeface="Cambria Math" panose="02040503050406030204" pitchFamily="18" charset="0"/>
                        <a:ea typeface="Cambria Math" panose="02040503050406030204" pitchFamily="18" charset="0"/>
                      </a:rPr>
                      <m:t>=</m:t>
                    </m:r>
                  </m:oMath>
                </a14:m>
                <a:r>
                  <a:rPr lang="en-GB" noProof="0" dirty="0">
                    <a:ea typeface="Cambria Math" panose="02040503050406030204" pitchFamily="18" charset="0"/>
                  </a:rPr>
                  <a:t> </a:t>
                </a:r>
                <a14:m>
                  <m:oMath xmlns:m="http://schemas.openxmlformats.org/officeDocument/2006/math">
                    <m:d>
                      <m:dPr>
                        <m:ctrlPr>
                          <a:rPr lang="en-GB" i="1" noProof="0" smtClean="0">
                            <a:latin typeface="Cambria Math" panose="02040503050406030204" pitchFamily="18" charset="0"/>
                            <a:ea typeface="Cambria Math" panose="02040503050406030204" pitchFamily="18" charset="0"/>
                          </a:rPr>
                        </m:ctrlPr>
                      </m:dPr>
                      <m:e>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𝑃</m:t>
                            </m:r>
                          </m:e>
                          <m:sub>
                            <m:r>
                              <m:rPr>
                                <m:sty m:val="p"/>
                              </m:rPr>
                              <a:rPr lang="en-GB" b="0" i="0" noProof="0" smtClean="0">
                                <a:latin typeface="Cambria Math" panose="02040503050406030204" pitchFamily="18" charset="0"/>
                                <a:ea typeface="Cambria Math" panose="02040503050406030204" pitchFamily="18" charset="0"/>
                              </a:rPr>
                              <m:t>control</m:t>
                            </m:r>
                            <m:r>
                              <a:rPr lang="en-GB" b="0" i="0" noProof="0" smtClean="0">
                                <a:latin typeface="Cambria Math" panose="02040503050406030204" pitchFamily="18" charset="0"/>
                                <a:ea typeface="Cambria Math" panose="02040503050406030204" pitchFamily="18" charset="0"/>
                              </a:rPr>
                              <m:t>−</m:t>
                            </m:r>
                            <m:r>
                              <m:rPr>
                                <m:sty m:val="p"/>
                              </m:rPr>
                              <a:rPr lang="en-GB" b="0" i="0" noProof="0" smtClean="0">
                                <a:latin typeface="Cambria Math" panose="02040503050406030204" pitchFamily="18" charset="0"/>
                                <a:ea typeface="Cambria Math" panose="02040503050406030204" pitchFamily="18" charset="0"/>
                              </a:rPr>
                              <m:t>board</m:t>
                            </m:r>
                          </m:sub>
                        </m:sSub>
                        <m:r>
                          <a:rPr lang="en-GB"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𝑃</m:t>
                            </m:r>
                          </m:e>
                          <m:sub>
                            <m:r>
                              <m:rPr>
                                <m:sty m:val="p"/>
                              </m:rPr>
                              <a:rPr lang="en-GB" noProof="0" smtClean="0">
                                <a:latin typeface="Cambria Math" panose="02040503050406030204" pitchFamily="18" charset="0"/>
                                <a:ea typeface="Cambria Math" panose="02040503050406030204" pitchFamily="18" charset="0"/>
                              </a:rPr>
                              <m:t>drive</m:t>
                            </m:r>
                            <m:r>
                              <a:rPr lang="en-GB" noProof="0" smtClean="0">
                                <a:latin typeface="Cambria Math" panose="02040503050406030204" pitchFamily="18" charset="0"/>
                                <a:ea typeface="Cambria Math" panose="02040503050406030204" pitchFamily="18" charset="0"/>
                              </a:rPr>
                              <m:t>−</m:t>
                            </m:r>
                            <m:r>
                              <m:rPr>
                                <m:sty m:val="p"/>
                              </m:rPr>
                              <a:rPr lang="en-GB" noProof="0" smtClean="0">
                                <a:latin typeface="Cambria Math" panose="02040503050406030204" pitchFamily="18" charset="0"/>
                                <a:ea typeface="Cambria Math" panose="02040503050406030204" pitchFamily="18" charset="0"/>
                              </a:rPr>
                              <m:t>circuit</m:t>
                            </m:r>
                          </m:sub>
                        </m:sSub>
                        <m:r>
                          <a:rPr lang="en-GB" b="0"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𝑃</m:t>
                            </m:r>
                          </m:e>
                          <m:sub>
                            <m:r>
                              <m:rPr>
                                <m:sty m:val="p"/>
                              </m:rPr>
                              <a:rPr lang="en-GB" b="0" i="0" noProof="0" smtClean="0">
                                <a:latin typeface="Cambria Math" panose="02040503050406030204" pitchFamily="18" charset="0"/>
                                <a:ea typeface="Cambria Math" panose="02040503050406030204" pitchFamily="18" charset="0"/>
                              </a:rPr>
                              <m:t>p</m:t>
                            </m:r>
                          </m:sub>
                        </m:sSub>
                      </m:e>
                    </m:d>
                    <m:r>
                      <a:rPr lang="en-GB"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𝑇</m:t>
                        </m:r>
                      </m:e>
                      <m:sub>
                        <m:r>
                          <m:rPr>
                            <m:sty m:val="p"/>
                          </m:rPr>
                          <a:rPr lang="en-GB" noProof="0" smtClean="0">
                            <a:latin typeface="Cambria Math" panose="02040503050406030204" pitchFamily="18" charset="0"/>
                            <a:ea typeface="Cambria Math" panose="02040503050406030204" pitchFamily="18" charset="0"/>
                          </a:rPr>
                          <m:t>upd</m:t>
                        </m:r>
                      </m:sub>
                    </m:sSub>
                    <m:r>
                      <a:rPr lang="en-GB" b="0"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𝑃</m:t>
                        </m:r>
                      </m:e>
                      <m:sub>
                        <m:r>
                          <m:rPr>
                            <m:sty m:val="p"/>
                          </m:rPr>
                          <a:rPr lang="en-GB" b="0" i="0" noProof="0" smtClean="0">
                            <a:latin typeface="Cambria Math" panose="02040503050406030204" pitchFamily="18" charset="0"/>
                            <a:ea typeface="Cambria Math" panose="02040503050406030204" pitchFamily="18" charset="0"/>
                          </a:rPr>
                          <m:t>atom</m:t>
                        </m:r>
                        <m:r>
                          <a:rPr lang="en-GB" b="0" i="0" noProof="0" smtClean="0">
                            <a:latin typeface="Cambria Math" panose="02040503050406030204" pitchFamily="18" charset="0"/>
                            <a:ea typeface="Cambria Math" panose="02040503050406030204" pitchFamily="18" charset="0"/>
                          </a:rPr>
                          <m:t>−</m:t>
                        </m:r>
                        <m:r>
                          <m:rPr>
                            <m:sty m:val="p"/>
                          </m:rPr>
                          <a:rPr lang="en-GB" b="0" i="0" noProof="0" smtClean="0">
                            <a:latin typeface="Cambria Math" panose="02040503050406030204" pitchFamily="18" charset="0"/>
                            <a:ea typeface="Cambria Math" panose="02040503050406030204" pitchFamily="18" charset="0"/>
                          </a:rPr>
                          <m:t>disip</m:t>
                        </m:r>
                      </m:sub>
                    </m:sSub>
                    <m:r>
                      <a:rPr lang="en-GB"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𝑇</m:t>
                        </m:r>
                      </m:e>
                      <m:sub>
                        <m:r>
                          <m:rPr>
                            <m:sty m:val="p"/>
                          </m:rPr>
                          <a:rPr lang="en-GB" noProof="0" smtClean="0">
                            <a:latin typeface="Cambria Math" panose="02040503050406030204" pitchFamily="18" charset="0"/>
                            <a:ea typeface="Cambria Math" panose="02040503050406030204" pitchFamily="18" charset="0"/>
                          </a:rPr>
                          <m:t>upd</m:t>
                        </m:r>
                      </m:sub>
                    </m:sSub>
                  </m:oMath>
                </a14:m>
                <a:endParaRPr lang="en-GB" noProof="0" dirty="0"/>
              </a:p>
            </p:txBody>
          </p:sp>
        </mc:Choice>
        <mc:Fallback xmlns="">
          <p:sp>
            <p:nvSpPr>
              <p:cNvPr id="139" name="TextBox 138">
                <a:extLst>
                  <a:ext uri="{FF2B5EF4-FFF2-40B4-BE49-F238E27FC236}">
                    <a16:creationId xmlns:a16="http://schemas.microsoft.com/office/drawing/2014/main" id="{E0D78DB3-0A62-E885-2660-CCDA2455BB59}"/>
                  </a:ext>
                </a:extLst>
              </p:cNvPr>
              <p:cNvSpPr txBox="1">
                <a:spLocks noRot="1" noChangeAspect="1" noMove="1" noResize="1" noEditPoints="1" noAdjustHandles="1" noChangeArrowheads="1" noChangeShapeType="1" noTextEdit="1"/>
              </p:cNvSpPr>
              <p:nvPr/>
            </p:nvSpPr>
            <p:spPr>
              <a:xfrm>
                <a:off x="4021282" y="1674740"/>
                <a:ext cx="7704397" cy="413768"/>
              </a:xfrm>
              <a:prstGeom prst="rect">
                <a:avLst/>
              </a:prstGeom>
              <a:blipFill>
                <a:blip r:embed="rId10"/>
                <a:stretch>
                  <a:fillRect b="-8824"/>
                </a:stretch>
              </a:blipFill>
            </p:spPr>
            <p:txBody>
              <a:bodyPr/>
              <a:lstStyle/>
              <a:p>
                <a:r>
                  <a:rPr lang="LID4096">
                    <a:noFill/>
                  </a:rPr>
                  <a:t> </a:t>
                </a:r>
              </a:p>
            </p:txBody>
          </p:sp>
        </mc:Fallback>
      </mc:AlternateContent>
      <p:sp>
        <p:nvSpPr>
          <p:cNvPr id="144" name="TextBox 143">
            <a:extLst>
              <a:ext uri="{FF2B5EF4-FFF2-40B4-BE49-F238E27FC236}">
                <a16:creationId xmlns:a16="http://schemas.microsoft.com/office/drawing/2014/main" id="{4D4F3BCF-11B1-16F1-960E-3257DA70B899}"/>
              </a:ext>
            </a:extLst>
          </p:cNvPr>
          <p:cNvSpPr txBox="1"/>
          <p:nvPr/>
        </p:nvSpPr>
        <p:spPr>
          <a:xfrm>
            <a:off x="11746100" y="1678331"/>
            <a:ext cx="420308" cy="323165"/>
          </a:xfrm>
          <a:prstGeom prst="rect">
            <a:avLst/>
          </a:prstGeom>
          <a:noFill/>
        </p:spPr>
        <p:txBody>
          <a:bodyPr wrap="none" rtlCol="0">
            <a:spAutoFit/>
          </a:bodyPr>
          <a:lstStyle/>
          <a:p>
            <a:r>
              <a:rPr lang="en-GB" sz="1500" noProof="0" dirty="0"/>
              <a:t>(2)</a:t>
            </a:r>
          </a:p>
        </p:txBody>
      </p:sp>
      <p:sp>
        <p:nvSpPr>
          <p:cNvPr id="15" name="TextBox 14">
            <a:extLst>
              <a:ext uri="{FF2B5EF4-FFF2-40B4-BE49-F238E27FC236}">
                <a16:creationId xmlns:a16="http://schemas.microsoft.com/office/drawing/2014/main" id="{1CD45DF5-0C58-F0C8-3265-7AEC2CEE97B5}"/>
              </a:ext>
            </a:extLst>
          </p:cNvPr>
          <p:cNvSpPr txBox="1"/>
          <p:nvPr/>
        </p:nvSpPr>
        <p:spPr>
          <a:xfrm>
            <a:off x="8372265" y="2472919"/>
            <a:ext cx="420308" cy="323165"/>
          </a:xfrm>
          <a:prstGeom prst="rect">
            <a:avLst/>
          </a:prstGeom>
          <a:noFill/>
        </p:spPr>
        <p:txBody>
          <a:bodyPr wrap="none" rtlCol="0">
            <a:spAutoFit/>
          </a:bodyPr>
          <a:lstStyle/>
          <a:p>
            <a:r>
              <a:rPr lang="en-GB" sz="1500" noProof="0" dirty="0"/>
              <a:t>(4)</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71A8F3B2-486F-4BED-01F1-7BF58EAE778D}"/>
                  </a:ext>
                </a:extLst>
              </p:cNvPr>
              <p:cNvSpPr txBox="1"/>
              <p:nvPr/>
            </p:nvSpPr>
            <p:spPr>
              <a:xfrm>
                <a:off x="9474109" y="2604647"/>
                <a:ext cx="1801015" cy="39401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𝑃</m:t>
                          </m:r>
                        </m:e>
                        <m:sub>
                          <m:r>
                            <m:rPr>
                              <m:sty m:val="p"/>
                            </m:rPr>
                            <a:rPr lang="en-GB" noProof="0" smtClean="0">
                              <a:latin typeface="Cambria Math" panose="02040503050406030204" pitchFamily="18" charset="0"/>
                              <a:ea typeface="Cambria Math" panose="02040503050406030204" pitchFamily="18" charset="0"/>
                            </a:rPr>
                            <m:t>atom</m:t>
                          </m:r>
                          <m:r>
                            <a:rPr lang="en-GB" noProof="0" smtClean="0">
                              <a:latin typeface="Cambria Math" panose="02040503050406030204" pitchFamily="18" charset="0"/>
                              <a:ea typeface="Cambria Math" panose="02040503050406030204" pitchFamily="18" charset="0"/>
                            </a:rPr>
                            <m:t>−</m:t>
                          </m:r>
                          <m:r>
                            <m:rPr>
                              <m:sty m:val="p"/>
                            </m:rPr>
                            <a:rPr lang="en-GB" noProof="0" smtClean="0">
                              <a:latin typeface="Cambria Math" panose="02040503050406030204" pitchFamily="18" charset="0"/>
                              <a:ea typeface="Cambria Math" panose="02040503050406030204" pitchFamily="18" charset="0"/>
                            </a:rPr>
                            <m:t>disip</m:t>
                          </m:r>
                        </m:sub>
                      </m:sSub>
                      <m:r>
                        <a:rPr lang="en-GB" b="0" i="1" noProof="0" smtClean="0">
                          <a:latin typeface="Cambria Math" panose="02040503050406030204" pitchFamily="18" charset="0"/>
                          <a:ea typeface="Cambria Math" panose="02040503050406030204" pitchFamily="18" charset="0"/>
                        </a:rPr>
                        <m:t>≈0</m:t>
                      </m:r>
                    </m:oMath>
                  </m:oMathPara>
                </a14:m>
                <a:endParaRPr lang="en-GB" noProof="0" dirty="0"/>
              </a:p>
            </p:txBody>
          </p:sp>
        </mc:Choice>
        <mc:Fallback xmlns="">
          <p:sp>
            <p:nvSpPr>
              <p:cNvPr id="17" name="TextBox 16">
                <a:extLst>
                  <a:ext uri="{FF2B5EF4-FFF2-40B4-BE49-F238E27FC236}">
                    <a16:creationId xmlns:a16="http://schemas.microsoft.com/office/drawing/2014/main" id="{71A8F3B2-486F-4BED-01F1-7BF58EAE778D}"/>
                  </a:ext>
                </a:extLst>
              </p:cNvPr>
              <p:cNvSpPr txBox="1">
                <a:spLocks noRot="1" noChangeAspect="1" noMove="1" noResize="1" noEditPoints="1" noAdjustHandles="1" noChangeArrowheads="1" noChangeShapeType="1" noTextEdit="1"/>
              </p:cNvSpPr>
              <p:nvPr/>
            </p:nvSpPr>
            <p:spPr>
              <a:xfrm>
                <a:off x="9474109" y="2604647"/>
                <a:ext cx="1801015" cy="394019"/>
              </a:xfrm>
              <a:prstGeom prst="rect">
                <a:avLst/>
              </a:prstGeom>
              <a:blipFill>
                <a:blip r:embed="rId11"/>
                <a:stretch>
                  <a:fillRect b="-9231"/>
                </a:stretch>
              </a:blipFill>
            </p:spPr>
            <p:txBody>
              <a:bodyPr/>
              <a:lstStyle/>
              <a:p>
                <a:r>
                  <a:rPr lang="LID4096">
                    <a:noFill/>
                  </a:rPr>
                  <a:t> </a:t>
                </a:r>
              </a:p>
            </p:txBody>
          </p:sp>
        </mc:Fallback>
      </mc:AlternateContent>
      <p:cxnSp>
        <p:nvCxnSpPr>
          <p:cNvPr id="18" name="Connector: Elbow 17">
            <a:extLst>
              <a:ext uri="{FF2B5EF4-FFF2-40B4-BE49-F238E27FC236}">
                <a16:creationId xmlns:a16="http://schemas.microsoft.com/office/drawing/2014/main" id="{B578CD8A-9118-C9E5-506A-25C713AE94E8}"/>
              </a:ext>
            </a:extLst>
          </p:cNvPr>
          <p:cNvCxnSpPr>
            <a:cxnSpLocks/>
            <a:stCxn id="17" idx="0"/>
          </p:cNvCxnSpPr>
          <p:nvPr/>
        </p:nvCxnSpPr>
        <p:spPr>
          <a:xfrm rot="16200000" flipV="1">
            <a:off x="9965498" y="2195528"/>
            <a:ext cx="535888" cy="282350"/>
          </a:xfrm>
          <a:prstGeom prst="bentConnector3">
            <a:avLst>
              <a:gd name="adj1" fmla="val 50000"/>
            </a:avLst>
          </a:prstGeom>
          <a:ln w="19050">
            <a:prstDash val="dash"/>
            <a:headEnd type="triangle" w="lg" len="lg"/>
            <a:tailEnd type="non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A3FEAFBB-0FD6-840C-4A56-07E0DCC3BEEC}"/>
              </a:ext>
            </a:extLst>
          </p:cNvPr>
          <p:cNvSpPr txBox="1"/>
          <p:nvPr/>
        </p:nvSpPr>
        <p:spPr>
          <a:xfrm>
            <a:off x="11172995" y="2651990"/>
            <a:ext cx="420308" cy="323165"/>
          </a:xfrm>
          <a:prstGeom prst="rect">
            <a:avLst/>
          </a:prstGeom>
          <a:noFill/>
        </p:spPr>
        <p:txBody>
          <a:bodyPr wrap="none" rtlCol="0">
            <a:spAutoFit/>
          </a:bodyPr>
          <a:lstStyle/>
          <a:p>
            <a:r>
              <a:rPr lang="en-GB" sz="1500" noProof="0" dirty="0"/>
              <a:t>(3)</a:t>
            </a:r>
          </a:p>
        </p:txBody>
      </p:sp>
      <p:grpSp>
        <p:nvGrpSpPr>
          <p:cNvPr id="150" name="Group 149">
            <a:extLst>
              <a:ext uri="{FF2B5EF4-FFF2-40B4-BE49-F238E27FC236}">
                <a16:creationId xmlns:a16="http://schemas.microsoft.com/office/drawing/2014/main" id="{D26EE470-BED5-BA95-4051-9B0B3D842438}"/>
              </a:ext>
            </a:extLst>
          </p:cNvPr>
          <p:cNvGrpSpPr/>
          <p:nvPr/>
        </p:nvGrpSpPr>
        <p:grpSpPr>
          <a:xfrm>
            <a:off x="1172079" y="3326962"/>
            <a:ext cx="597930" cy="447114"/>
            <a:chOff x="1928850" y="3753874"/>
            <a:chExt cx="597930" cy="447114"/>
          </a:xfrm>
        </p:grpSpPr>
        <p:sp>
          <p:nvSpPr>
            <p:cNvPr id="120" name="Isosceles Triangle 119">
              <a:extLst>
                <a:ext uri="{FF2B5EF4-FFF2-40B4-BE49-F238E27FC236}">
                  <a16:creationId xmlns:a16="http://schemas.microsoft.com/office/drawing/2014/main" id="{884E9DEF-142E-6A51-359F-CC5F34CAEDBA}"/>
                </a:ext>
              </a:extLst>
            </p:cNvPr>
            <p:cNvSpPr/>
            <p:nvPr/>
          </p:nvSpPr>
          <p:spPr>
            <a:xfrm rot="5400000">
              <a:off x="2003986" y="3764586"/>
              <a:ext cx="447114" cy="425689"/>
            </a:xfrm>
            <a:prstGeom prst="triangle">
              <a:avLst/>
            </a:prstGeom>
            <a:noFill/>
            <a:ln w="158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cxnSp>
          <p:nvCxnSpPr>
            <p:cNvPr id="137" name="Straight Connector 136">
              <a:extLst>
                <a:ext uri="{FF2B5EF4-FFF2-40B4-BE49-F238E27FC236}">
                  <a16:creationId xmlns:a16="http://schemas.microsoft.com/office/drawing/2014/main" id="{8B858C06-21A7-EF49-C806-611CD6F86C22}"/>
                </a:ext>
              </a:extLst>
            </p:cNvPr>
            <p:cNvCxnSpPr/>
            <p:nvPr/>
          </p:nvCxnSpPr>
          <p:spPr>
            <a:xfrm>
              <a:off x="1928850" y="3817018"/>
              <a:ext cx="86392"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53AC13B2-CB45-467B-215A-A3D281B34986}"/>
                </a:ext>
              </a:extLst>
            </p:cNvPr>
            <p:cNvCxnSpPr/>
            <p:nvPr/>
          </p:nvCxnSpPr>
          <p:spPr>
            <a:xfrm>
              <a:off x="1931237" y="3883694"/>
              <a:ext cx="86392"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CE576864-1E3A-75C1-6778-AE756C1F8328}"/>
                </a:ext>
              </a:extLst>
            </p:cNvPr>
            <p:cNvCxnSpPr/>
            <p:nvPr/>
          </p:nvCxnSpPr>
          <p:spPr>
            <a:xfrm>
              <a:off x="1931233" y="3957513"/>
              <a:ext cx="86392"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3A94456C-5DBB-A3AB-C0C6-B68607A567D9}"/>
                </a:ext>
              </a:extLst>
            </p:cNvPr>
            <p:cNvCxnSpPr/>
            <p:nvPr/>
          </p:nvCxnSpPr>
          <p:spPr>
            <a:xfrm>
              <a:off x="1933620" y="4024189"/>
              <a:ext cx="86392"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6CB03307-8E0E-DDDB-7FCD-30713DC6C51C}"/>
                </a:ext>
              </a:extLst>
            </p:cNvPr>
            <p:cNvCxnSpPr/>
            <p:nvPr/>
          </p:nvCxnSpPr>
          <p:spPr>
            <a:xfrm>
              <a:off x="1930687" y="4090863"/>
              <a:ext cx="86392"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36716E47-BE53-1F47-22B9-F76C6FAD91E4}"/>
                </a:ext>
              </a:extLst>
            </p:cNvPr>
            <p:cNvCxnSpPr/>
            <p:nvPr/>
          </p:nvCxnSpPr>
          <p:spPr>
            <a:xfrm>
              <a:off x="1933074" y="4157539"/>
              <a:ext cx="86392"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3B427069-8355-CFD2-226F-21CCE2877001}"/>
                </a:ext>
              </a:extLst>
            </p:cNvPr>
            <p:cNvCxnSpPr/>
            <p:nvPr/>
          </p:nvCxnSpPr>
          <p:spPr>
            <a:xfrm>
              <a:off x="2440388" y="3976561"/>
              <a:ext cx="86392"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0" name="Right Brace 9">
            <a:extLst>
              <a:ext uri="{FF2B5EF4-FFF2-40B4-BE49-F238E27FC236}">
                <a16:creationId xmlns:a16="http://schemas.microsoft.com/office/drawing/2014/main" id="{8E885ED7-9198-F560-B476-7D4970150C87}"/>
              </a:ext>
            </a:extLst>
          </p:cNvPr>
          <p:cNvSpPr/>
          <p:nvPr/>
        </p:nvSpPr>
        <p:spPr>
          <a:xfrm>
            <a:off x="3002955" y="1349802"/>
            <a:ext cx="153858" cy="1437053"/>
          </a:xfrm>
          <a:prstGeom prst="rightBrace">
            <a:avLst>
              <a:gd name="adj1" fmla="val 77396"/>
              <a:gd name="adj2" fmla="val 32988"/>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noProof="0" dirty="0"/>
          </a:p>
        </p:txBody>
      </p:sp>
      <p:graphicFrame>
        <p:nvGraphicFramePr>
          <p:cNvPr id="11" name="Table 10">
            <a:extLst>
              <a:ext uri="{FF2B5EF4-FFF2-40B4-BE49-F238E27FC236}">
                <a16:creationId xmlns:a16="http://schemas.microsoft.com/office/drawing/2014/main" id="{ADF28936-EE59-0A0E-7BB2-FB1B2DB604B3}"/>
              </a:ext>
            </a:extLst>
          </p:cNvPr>
          <p:cNvGraphicFramePr>
            <a:graphicFrameLocks noGrp="1"/>
          </p:cNvGraphicFramePr>
          <p:nvPr>
            <p:extLst>
              <p:ext uri="{D42A27DB-BD31-4B8C-83A1-F6EECF244321}">
                <p14:modId xmlns:p14="http://schemas.microsoft.com/office/powerpoint/2010/main" val="563637115"/>
              </p:ext>
            </p:extLst>
          </p:nvPr>
        </p:nvGraphicFramePr>
        <p:xfrm>
          <a:off x="1206137" y="1107754"/>
          <a:ext cx="1457960" cy="1493520"/>
        </p:xfrm>
        <a:graphic>
          <a:graphicData uri="http://schemas.openxmlformats.org/drawingml/2006/table">
            <a:tbl>
              <a:tblPr>
                <a:tableStyleId>{2D5ABB26-0587-4C30-8999-92F81FD0307C}</a:tableStyleId>
              </a:tblPr>
              <a:tblGrid>
                <a:gridCol w="208280">
                  <a:extLst>
                    <a:ext uri="{9D8B030D-6E8A-4147-A177-3AD203B41FA5}">
                      <a16:colId xmlns:a16="http://schemas.microsoft.com/office/drawing/2014/main" val="2882580426"/>
                    </a:ext>
                  </a:extLst>
                </a:gridCol>
                <a:gridCol w="208280">
                  <a:extLst>
                    <a:ext uri="{9D8B030D-6E8A-4147-A177-3AD203B41FA5}">
                      <a16:colId xmlns:a16="http://schemas.microsoft.com/office/drawing/2014/main" val="443376264"/>
                    </a:ext>
                  </a:extLst>
                </a:gridCol>
                <a:gridCol w="208280">
                  <a:extLst>
                    <a:ext uri="{9D8B030D-6E8A-4147-A177-3AD203B41FA5}">
                      <a16:colId xmlns:a16="http://schemas.microsoft.com/office/drawing/2014/main" val="3105435960"/>
                    </a:ext>
                  </a:extLst>
                </a:gridCol>
                <a:gridCol w="208280">
                  <a:extLst>
                    <a:ext uri="{9D8B030D-6E8A-4147-A177-3AD203B41FA5}">
                      <a16:colId xmlns:a16="http://schemas.microsoft.com/office/drawing/2014/main" val="3484105758"/>
                    </a:ext>
                  </a:extLst>
                </a:gridCol>
                <a:gridCol w="208280">
                  <a:extLst>
                    <a:ext uri="{9D8B030D-6E8A-4147-A177-3AD203B41FA5}">
                      <a16:colId xmlns:a16="http://schemas.microsoft.com/office/drawing/2014/main" val="2834287887"/>
                    </a:ext>
                  </a:extLst>
                </a:gridCol>
                <a:gridCol w="208280">
                  <a:extLst>
                    <a:ext uri="{9D8B030D-6E8A-4147-A177-3AD203B41FA5}">
                      <a16:colId xmlns:a16="http://schemas.microsoft.com/office/drawing/2014/main" val="4092967682"/>
                    </a:ext>
                  </a:extLst>
                </a:gridCol>
                <a:gridCol w="208280">
                  <a:extLst>
                    <a:ext uri="{9D8B030D-6E8A-4147-A177-3AD203B41FA5}">
                      <a16:colId xmlns:a16="http://schemas.microsoft.com/office/drawing/2014/main" val="1680628409"/>
                    </a:ext>
                  </a:extLst>
                </a:gridCol>
              </a:tblGrid>
              <a:tr h="0">
                <a:tc>
                  <a:txBody>
                    <a:bodyPr/>
                    <a:lstStyle/>
                    <a:p>
                      <a:endParaRPr lang="en-GB" sz="800" noProof="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1">
                        <a:lumMod val="20000"/>
                        <a:lumOff val="80000"/>
                      </a:schemeClr>
                    </a:solidFill>
                  </a:tcPr>
                </a:tc>
                <a:extLst>
                  <a:ext uri="{0D108BD9-81ED-4DB2-BD59-A6C34878D82A}">
                    <a16:rowId xmlns:a16="http://schemas.microsoft.com/office/drawing/2014/main" val="491537655"/>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383011268"/>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1258789634"/>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285912734"/>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599900343"/>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691790879"/>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58830362"/>
                  </a:ext>
                </a:extLst>
              </a:tr>
            </a:tbl>
          </a:graphicData>
        </a:graphic>
      </p:graphicFrame>
      <p:graphicFrame>
        <p:nvGraphicFramePr>
          <p:cNvPr id="14" name="Table 13">
            <a:extLst>
              <a:ext uri="{FF2B5EF4-FFF2-40B4-BE49-F238E27FC236}">
                <a16:creationId xmlns:a16="http://schemas.microsoft.com/office/drawing/2014/main" id="{34912C2E-10F6-AE35-6C14-64A71335664C}"/>
              </a:ext>
            </a:extLst>
          </p:cNvPr>
          <p:cNvGraphicFramePr>
            <a:graphicFrameLocks noGrp="1"/>
          </p:cNvGraphicFramePr>
          <p:nvPr>
            <p:extLst>
              <p:ext uri="{D42A27DB-BD31-4B8C-83A1-F6EECF244321}">
                <p14:modId xmlns:p14="http://schemas.microsoft.com/office/powerpoint/2010/main" val="3846928109"/>
              </p:ext>
            </p:extLst>
          </p:nvPr>
        </p:nvGraphicFramePr>
        <p:xfrm>
          <a:off x="1472837" y="1397314"/>
          <a:ext cx="1457960" cy="1493520"/>
        </p:xfrm>
        <a:graphic>
          <a:graphicData uri="http://schemas.openxmlformats.org/drawingml/2006/table">
            <a:tbl>
              <a:tblPr>
                <a:tableStyleId>{2D5ABB26-0587-4C30-8999-92F81FD0307C}</a:tableStyleId>
              </a:tblPr>
              <a:tblGrid>
                <a:gridCol w="208280">
                  <a:extLst>
                    <a:ext uri="{9D8B030D-6E8A-4147-A177-3AD203B41FA5}">
                      <a16:colId xmlns:a16="http://schemas.microsoft.com/office/drawing/2014/main" val="2882580426"/>
                    </a:ext>
                  </a:extLst>
                </a:gridCol>
                <a:gridCol w="208280">
                  <a:extLst>
                    <a:ext uri="{9D8B030D-6E8A-4147-A177-3AD203B41FA5}">
                      <a16:colId xmlns:a16="http://schemas.microsoft.com/office/drawing/2014/main" val="443376264"/>
                    </a:ext>
                  </a:extLst>
                </a:gridCol>
                <a:gridCol w="208280">
                  <a:extLst>
                    <a:ext uri="{9D8B030D-6E8A-4147-A177-3AD203B41FA5}">
                      <a16:colId xmlns:a16="http://schemas.microsoft.com/office/drawing/2014/main" val="3105435960"/>
                    </a:ext>
                  </a:extLst>
                </a:gridCol>
                <a:gridCol w="208280">
                  <a:extLst>
                    <a:ext uri="{9D8B030D-6E8A-4147-A177-3AD203B41FA5}">
                      <a16:colId xmlns:a16="http://schemas.microsoft.com/office/drawing/2014/main" val="3484105758"/>
                    </a:ext>
                  </a:extLst>
                </a:gridCol>
                <a:gridCol w="208280">
                  <a:extLst>
                    <a:ext uri="{9D8B030D-6E8A-4147-A177-3AD203B41FA5}">
                      <a16:colId xmlns:a16="http://schemas.microsoft.com/office/drawing/2014/main" val="2834287887"/>
                    </a:ext>
                  </a:extLst>
                </a:gridCol>
                <a:gridCol w="208280">
                  <a:extLst>
                    <a:ext uri="{9D8B030D-6E8A-4147-A177-3AD203B41FA5}">
                      <a16:colId xmlns:a16="http://schemas.microsoft.com/office/drawing/2014/main" val="4092967682"/>
                    </a:ext>
                  </a:extLst>
                </a:gridCol>
                <a:gridCol w="208280">
                  <a:extLst>
                    <a:ext uri="{9D8B030D-6E8A-4147-A177-3AD203B41FA5}">
                      <a16:colId xmlns:a16="http://schemas.microsoft.com/office/drawing/2014/main" val="1680628409"/>
                    </a:ext>
                  </a:extLst>
                </a:gridCol>
              </a:tblGrid>
              <a:tr h="0">
                <a:tc>
                  <a:txBody>
                    <a:bodyPr/>
                    <a:lstStyle/>
                    <a:p>
                      <a:endParaRPr lang="en-GB" sz="800" noProof="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1">
                        <a:lumMod val="20000"/>
                        <a:lumOff val="80000"/>
                      </a:schemeClr>
                    </a:solidFill>
                  </a:tcPr>
                </a:tc>
                <a:extLst>
                  <a:ext uri="{0D108BD9-81ED-4DB2-BD59-A6C34878D82A}">
                    <a16:rowId xmlns:a16="http://schemas.microsoft.com/office/drawing/2014/main" val="491537655"/>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383011268"/>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1258789634"/>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285912734"/>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599900343"/>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691790879"/>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58830362"/>
                  </a:ext>
                </a:extLst>
              </a:tr>
            </a:tbl>
          </a:graphicData>
        </a:graphic>
      </p:graphicFrame>
      <p:graphicFrame>
        <p:nvGraphicFramePr>
          <p:cNvPr id="16" name="Table 15">
            <a:extLst>
              <a:ext uri="{FF2B5EF4-FFF2-40B4-BE49-F238E27FC236}">
                <a16:creationId xmlns:a16="http://schemas.microsoft.com/office/drawing/2014/main" id="{B15EC8D8-5C51-3012-5413-F9BF61C2FCDB}"/>
              </a:ext>
            </a:extLst>
          </p:cNvPr>
          <p:cNvGraphicFramePr>
            <a:graphicFrameLocks noGrp="1"/>
          </p:cNvGraphicFramePr>
          <p:nvPr>
            <p:extLst>
              <p:ext uri="{D42A27DB-BD31-4B8C-83A1-F6EECF244321}">
                <p14:modId xmlns:p14="http://schemas.microsoft.com/office/powerpoint/2010/main" val="3144430349"/>
              </p:ext>
            </p:extLst>
          </p:nvPr>
        </p:nvGraphicFramePr>
        <p:xfrm>
          <a:off x="2066718" y="1993534"/>
          <a:ext cx="1041400" cy="1066800"/>
        </p:xfrm>
        <a:graphic>
          <a:graphicData uri="http://schemas.openxmlformats.org/drawingml/2006/table">
            <a:tbl>
              <a:tblPr>
                <a:tableStyleId>{2D5ABB26-0587-4C30-8999-92F81FD0307C}</a:tableStyleId>
              </a:tblPr>
              <a:tblGrid>
                <a:gridCol w="208280">
                  <a:extLst>
                    <a:ext uri="{9D8B030D-6E8A-4147-A177-3AD203B41FA5}">
                      <a16:colId xmlns:a16="http://schemas.microsoft.com/office/drawing/2014/main" val="3105435960"/>
                    </a:ext>
                  </a:extLst>
                </a:gridCol>
                <a:gridCol w="208280">
                  <a:extLst>
                    <a:ext uri="{9D8B030D-6E8A-4147-A177-3AD203B41FA5}">
                      <a16:colId xmlns:a16="http://schemas.microsoft.com/office/drawing/2014/main" val="3484105758"/>
                    </a:ext>
                  </a:extLst>
                </a:gridCol>
                <a:gridCol w="208280">
                  <a:extLst>
                    <a:ext uri="{9D8B030D-6E8A-4147-A177-3AD203B41FA5}">
                      <a16:colId xmlns:a16="http://schemas.microsoft.com/office/drawing/2014/main" val="2834287887"/>
                    </a:ext>
                  </a:extLst>
                </a:gridCol>
                <a:gridCol w="208280">
                  <a:extLst>
                    <a:ext uri="{9D8B030D-6E8A-4147-A177-3AD203B41FA5}">
                      <a16:colId xmlns:a16="http://schemas.microsoft.com/office/drawing/2014/main" val="4092967682"/>
                    </a:ext>
                  </a:extLst>
                </a:gridCol>
                <a:gridCol w="208280">
                  <a:extLst>
                    <a:ext uri="{9D8B030D-6E8A-4147-A177-3AD203B41FA5}">
                      <a16:colId xmlns:a16="http://schemas.microsoft.com/office/drawing/2014/main" val="1680628409"/>
                    </a:ext>
                  </a:extLst>
                </a:gridCol>
              </a:tblGrid>
              <a:tr h="0">
                <a:tc>
                  <a:txBody>
                    <a:bodyPr/>
                    <a:lstStyle/>
                    <a:p>
                      <a:endParaRPr lang="en-GB" sz="800" noProof="0" dirty="0"/>
                    </a:p>
                  </a:txBody>
                  <a:tcPr>
                    <a:lnL w="6350" cap="flat" cmpd="sng" algn="ctr">
                      <a:solidFill>
                        <a:schemeClr val="tx1"/>
                      </a:solidFill>
                      <a:prstDash val="solid"/>
                      <a:round/>
                      <a:headEnd type="none" w="med" len="med"/>
                      <a:tailEnd type="none" w="med" len="med"/>
                    </a:lnL>
                    <a:lnT w="635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635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635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635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solidFill>
                      <a:schemeClr val="accent1">
                        <a:lumMod val="20000"/>
                        <a:lumOff val="80000"/>
                      </a:schemeClr>
                    </a:solidFill>
                  </a:tcPr>
                </a:tc>
                <a:extLst>
                  <a:ext uri="{0D108BD9-81ED-4DB2-BD59-A6C34878D82A}">
                    <a16:rowId xmlns:a16="http://schemas.microsoft.com/office/drawing/2014/main" val="1258789634"/>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285912734"/>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599900343"/>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691790879"/>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lnB w="635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635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635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635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lnB w="635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58830362"/>
                  </a:ext>
                </a:extLst>
              </a:tr>
            </a:tbl>
          </a:graphicData>
        </a:graphic>
      </p:graphicFrame>
      <p:sp>
        <p:nvSpPr>
          <p:cNvPr id="19" name="TextBox 18">
            <a:extLst>
              <a:ext uri="{FF2B5EF4-FFF2-40B4-BE49-F238E27FC236}">
                <a16:creationId xmlns:a16="http://schemas.microsoft.com/office/drawing/2014/main" id="{FF01D1ED-168E-05F9-9ADD-D1C6EEC91608}"/>
              </a:ext>
            </a:extLst>
          </p:cNvPr>
          <p:cNvSpPr txBox="1"/>
          <p:nvPr/>
        </p:nvSpPr>
        <p:spPr>
          <a:xfrm>
            <a:off x="704052" y="649201"/>
            <a:ext cx="683491" cy="369332"/>
          </a:xfrm>
          <a:prstGeom prst="rect">
            <a:avLst/>
          </a:prstGeom>
          <a:noFill/>
        </p:spPr>
        <p:txBody>
          <a:bodyPr wrap="square">
            <a:spAutoFit/>
          </a:bodyPr>
          <a:lstStyle/>
          <a:p>
            <a:pPr algn="ctr"/>
            <a:r>
              <a:rPr lang="en-GB" sz="1800" b="0" strike="noStrike" spc="-1" noProof="0" dirty="0">
                <a:solidFill>
                  <a:srgbClr val="000000"/>
                </a:solidFill>
                <a:latin typeface="Calibri"/>
              </a:rPr>
              <a:t>SIM</a:t>
            </a:r>
            <a:endParaRPr lang="en-GB" noProof="0" dirty="0"/>
          </a:p>
        </p:txBody>
      </p:sp>
      <p:sp>
        <p:nvSpPr>
          <p:cNvPr id="20" name="Arc 19">
            <a:extLst>
              <a:ext uri="{FF2B5EF4-FFF2-40B4-BE49-F238E27FC236}">
                <a16:creationId xmlns:a16="http://schemas.microsoft.com/office/drawing/2014/main" id="{AE362E43-8B1C-20A4-9BC1-F5ADF8DF3516}"/>
              </a:ext>
            </a:extLst>
          </p:cNvPr>
          <p:cNvSpPr/>
          <p:nvPr/>
        </p:nvSpPr>
        <p:spPr>
          <a:xfrm flipH="1">
            <a:off x="2115498" y="2560574"/>
            <a:ext cx="972886" cy="1179576"/>
          </a:xfrm>
          <a:prstGeom prst="arc">
            <a:avLst>
              <a:gd name="adj1" fmla="val 20479574"/>
              <a:gd name="adj2" fmla="val 3048912"/>
            </a:avLst>
          </a:prstGeom>
          <a:ln w="19050">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73BBD22B-B68B-387C-9ECB-C62747AC731A}"/>
                  </a:ext>
                </a:extLst>
              </p:cNvPr>
              <p:cNvSpPr txBox="1"/>
              <p:nvPr/>
            </p:nvSpPr>
            <p:spPr>
              <a:xfrm>
                <a:off x="2251084" y="3432288"/>
                <a:ext cx="568195" cy="39401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𝑃</m:t>
                          </m:r>
                        </m:e>
                        <m:sub>
                          <m:r>
                            <m:rPr>
                              <m:sty m:val="p"/>
                            </m:rPr>
                            <a:rPr lang="en-GB" noProof="0" smtClean="0">
                              <a:latin typeface="Cambria Math" panose="02040503050406030204" pitchFamily="18" charset="0"/>
                              <a:ea typeface="Cambria Math" panose="02040503050406030204" pitchFamily="18" charset="0"/>
                            </a:rPr>
                            <m:t>atom</m:t>
                          </m:r>
                          <m:r>
                            <a:rPr lang="en-GB" noProof="0" smtClean="0">
                              <a:latin typeface="Cambria Math" panose="02040503050406030204" pitchFamily="18" charset="0"/>
                              <a:ea typeface="Cambria Math" panose="02040503050406030204" pitchFamily="18" charset="0"/>
                            </a:rPr>
                            <m:t>−</m:t>
                          </m:r>
                          <m:r>
                            <m:rPr>
                              <m:sty m:val="p"/>
                            </m:rPr>
                            <a:rPr lang="en-GB" noProof="0" smtClean="0">
                              <a:latin typeface="Cambria Math" panose="02040503050406030204" pitchFamily="18" charset="0"/>
                              <a:ea typeface="Cambria Math" panose="02040503050406030204" pitchFamily="18" charset="0"/>
                            </a:rPr>
                            <m:t>disip</m:t>
                          </m:r>
                        </m:sub>
                      </m:sSub>
                    </m:oMath>
                  </m:oMathPara>
                </a14:m>
                <a:endParaRPr lang="en-GB" noProof="0" dirty="0"/>
              </a:p>
            </p:txBody>
          </p:sp>
        </mc:Choice>
        <mc:Fallback xmlns="">
          <p:sp>
            <p:nvSpPr>
              <p:cNvPr id="21" name="TextBox 20">
                <a:extLst>
                  <a:ext uri="{FF2B5EF4-FFF2-40B4-BE49-F238E27FC236}">
                    <a16:creationId xmlns:a16="http://schemas.microsoft.com/office/drawing/2014/main" id="{73BBD22B-B68B-387C-9ECB-C62747AC731A}"/>
                  </a:ext>
                </a:extLst>
              </p:cNvPr>
              <p:cNvSpPr txBox="1">
                <a:spLocks noRot="1" noChangeAspect="1" noMove="1" noResize="1" noEditPoints="1" noAdjustHandles="1" noChangeArrowheads="1" noChangeShapeType="1" noTextEdit="1"/>
              </p:cNvSpPr>
              <p:nvPr/>
            </p:nvSpPr>
            <p:spPr>
              <a:xfrm>
                <a:off x="2251084" y="3432288"/>
                <a:ext cx="568195" cy="394019"/>
              </a:xfrm>
              <a:prstGeom prst="rect">
                <a:avLst/>
              </a:prstGeom>
              <a:blipFill>
                <a:blip r:embed="rId12"/>
                <a:stretch>
                  <a:fillRect r="-121505" b="-9231"/>
                </a:stretch>
              </a:blipFill>
            </p:spPr>
            <p:txBody>
              <a:bodyPr/>
              <a:lstStyle/>
              <a:p>
                <a:r>
                  <a:rPr lang="LID4096">
                    <a:noFill/>
                  </a:rPr>
                  <a:t> </a:t>
                </a:r>
              </a:p>
            </p:txBody>
          </p:sp>
        </mc:Fallback>
      </mc:AlternateContent>
      <p:grpSp>
        <p:nvGrpSpPr>
          <p:cNvPr id="106" name="Group 105">
            <a:extLst>
              <a:ext uri="{FF2B5EF4-FFF2-40B4-BE49-F238E27FC236}">
                <a16:creationId xmlns:a16="http://schemas.microsoft.com/office/drawing/2014/main" id="{47E3C9AA-DC68-013F-FED3-A538E44DAB8A}"/>
              </a:ext>
            </a:extLst>
          </p:cNvPr>
          <p:cNvGrpSpPr/>
          <p:nvPr/>
        </p:nvGrpSpPr>
        <p:grpSpPr>
          <a:xfrm>
            <a:off x="178230" y="1475483"/>
            <a:ext cx="697409" cy="787747"/>
            <a:chOff x="550767" y="1475483"/>
            <a:chExt cx="697409" cy="787747"/>
          </a:xfrm>
        </p:grpSpPr>
        <p:grpSp>
          <p:nvGrpSpPr>
            <p:cNvPr id="37" name="Group 36">
              <a:extLst>
                <a:ext uri="{FF2B5EF4-FFF2-40B4-BE49-F238E27FC236}">
                  <a16:creationId xmlns:a16="http://schemas.microsoft.com/office/drawing/2014/main" id="{140D0296-EADF-B216-5749-92BDA41D19B2}"/>
                </a:ext>
              </a:extLst>
            </p:cNvPr>
            <p:cNvGrpSpPr/>
            <p:nvPr/>
          </p:nvGrpSpPr>
          <p:grpSpPr>
            <a:xfrm>
              <a:off x="552688" y="1475483"/>
              <a:ext cx="113775" cy="153319"/>
              <a:chOff x="1844231" y="869163"/>
              <a:chExt cx="108640" cy="146399"/>
            </a:xfrm>
          </p:grpSpPr>
          <p:cxnSp>
            <p:nvCxnSpPr>
              <p:cNvPr id="81" name="Straight Connector 80">
                <a:extLst>
                  <a:ext uri="{FF2B5EF4-FFF2-40B4-BE49-F238E27FC236}">
                    <a16:creationId xmlns:a16="http://schemas.microsoft.com/office/drawing/2014/main" id="{9AD130BA-B17D-D77F-C0DB-DE975CFFF826}"/>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220B2BDA-C5A6-434E-1BC7-3F3FE7203D03}"/>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7E16CD6D-D9D6-7245-C78D-CA203DC61B0D}"/>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39" name="Group 38">
              <a:extLst>
                <a:ext uri="{FF2B5EF4-FFF2-40B4-BE49-F238E27FC236}">
                  <a16:creationId xmlns:a16="http://schemas.microsoft.com/office/drawing/2014/main" id="{3FBDA461-F37F-B0BF-D08E-495DBD6B5804}"/>
                </a:ext>
              </a:extLst>
            </p:cNvPr>
            <p:cNvGrpSpPr/>
            <p:nvPr/>
          </p:nvGrpSpPr>
          <p:grpSpPr>
            <a:xfrm>
              <a:off x="550767" y="2109911"/>
              <a:ext cx="113775" cy="153319"/>
              <a:chOff x="1844231" y="869163"/>
              <a:chExt cx="108640" cy="146399"/>
            </a:xfrm>
          </p:grpSpPr>
          <p:cxnSp>
            <p:nvCxnSpPr>
              <p:cNvPr id="78" name="Straight Connector 77">
                <a:extLst>
                  <a:ext uri="{FF2B5EF4-FFF2-40B4-BE49-F238E27FC236}">
                    <a16:creationId xmlns:a16="http://schemas.microsoft.com/office/drawing/2014/main" id="{334AFC02-FB74-4CB2-1C4D-0A1A46119346}"/>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19231414-0095-9E89-69B4-C055500C7AFA}"/>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82C68387-9FC2-6AD3-AE7C-2F87D7FD8672}"/>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42" name="Group 41">
              <a:extLst>
                <a:ext uri="{FF2B5EF4-FFF2-40B4-BE49-F238E27FC236}">
                  <a16:creationId xmlns:a16="http://schemas.microsoft.com/office/drawing/2014/main" id="{4D14AD10-989A-A8AD-61FC-1EC45BE8959F}"/>
                </a:ext>
              </a:extLst>
            </p:cNvPr>
            <p:cNvGrpSpPr/>
            <p:nvPr/>
          </p:nvGrpSpPr>
          <p:grpSpPr>
            <a:xfrm>
              <a:off x="1127205" y="1482054"/>
              <a:ext cx="113775" cy="153319"/>
              <a:chOff x="1844231" y="869163"/>
              <a:chExt cx="108640" cy="146399"/>
            </a:xfrm>
          </p:grpSpPr>
          <p:cxnSp>
            <p:nvCxnSpPr>
              <p:cNvPr id="69" name="Straight Connector 68">
                <a:extLst>
                  <a:ext uri="{FF2B5EF4-FFF2-40B4-BE49-F238E27FC236}">
                    <a16:creationId xmlns:a16="http://schemas.microsoft.com/office/drawing/2014/main" id="{509D44F2-DF20-9398-4C9A-ACE30413C876}"/>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60706651-1F02-2F26-92D6-C6B7B2DD3B23}"/>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092792EC-EAB0-FBDA-58E1-AAE9AA5853E5}"/>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45" name="Group 44">
              <a:extLst>
                <a:ext uri="{FF2B5EF4-FFF2-40B4-BE49-F238E27FC236}">
                  <a16:creationId xmlns:a16="http://schemas.microsoft.com/office/drawing/2014/main" id="{1FAAE9E8-704F-615D-1C47-583F5E01DE83}"/>
                </a:ext>
              </a:extLst>
            </p:cNvPr>
            <p:cNvGrpSpPr/>
            <p:nvPr/>
          </p:nvGrpSpPr>
          <p:grpSpPr>
            <a:xfrm>
              <a:off x="1134401" y="2105329"/>
              <a:ext cx="113775" cy="153319"/>
              <a:chOff x="1844231" y="869163"/>
              <a:chExt cx="108640" cy="146399"/>
            </a:xfrm>
          </p:grpSpPr>
          <p:cxnSp>
            <p:nvCxnSpPr>
              <p:cNvPr id="66" name="Straight Connector 65">
                <a:extLst>
                  <a:ext uri="{FF2B5EF4-FFF2-40B4-BE49-F238E27FC236}">
                    <a16:creationId xmlns:a16="http://schemas.microsoft.com/office/drawing/2014/main" id="{0ED64CD7-871B-C9D8-81EC-0CE00822951E}"/>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2A073F99-A137-225F-A91D-F1478A68CF20}"/>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785AE171-E1AB-3C63-89C3-17BB87041FDC}"/>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mc:AlternateContent xmlns:mc="http://schemas.openxmlformats.org/markup-compatibility/2006" xmlns:a14="http://schemas.microsoft.com/office/drawing/2010/main">
        <mc:Choice Requires="a14">
          <p:sp>
            <p:nvSpPr>
              <p:cNvPr id="101" name="TextBox 100">
                <a:extLst>
                  <a:ext uri="{FF2B5EF4-FFF2-40B4-BE49-F238E27FC236}">
                    <a16:creationId xmlns:a16="http://schemas.microsoft.com/office/drawing/2014/main" id="{2C249EF6-6080-1727-2D90-E48E5E02B2A1}"/>
                  </a:ext>
                </a:extLst>
              </p:cNvPr>
              <p:cNvSpPr txBox="1"/>
              <p:nvPr/>
            </p:nvSpPr>
            <p:spPr>
              <a:xfrm>
                <a:off x="3061816" y="675569"/>
                <a:ext cx="97328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rPr>
                        <m:t>(</m:t>
                      </m:r>
                      <m:r>
                        <a:rPr lang="en-GB" b="0" i="1" noProof="0" smtClean="0">
                          <a:latin typeface="Cambria Math" panose="02040503050406030204" pitchFamily="18" charset="0"/>
                        </a:rPr>
                        <m:t>𝐿</m:t>
                      </m:r>
                      <m:r>
                        <a:rPr lang="en-GB" b="0" i="1" noProof="0" smtClean="0">
                          <a:latin typeface="Cambria Math" panose="02040503050406030204" pitchFamily="18" charset="0"/>
                        </a:rPr>
                        <m:t>+1)</m:t>
                      </m:r>
                    </m:oMath>
                  </m:oMathPara>
                </a14:m>
                <a:endParaRPr lang="en-GB" noProof="0" dirty="0"/>
              </a:p>
            </p:txBody>
          </p:sp>
        </mc:Choice>
        <mc:Fallback xmlns="">
          <p:sp>
            <p:nvSpPr>
              <p:cNvPr id="101" name="TextBox 100">
                <a:extLst>
                  <a:ext uri="{FF2B5EF4-FFF2-40B4-BE49-F238E27FC236}">
                    <a16:creationId xmlns:a16="http://schemas.microsoft.com/office/drawing/2014/main" id="{2C249EF6-6080-1727-2D90-E48E5E02B2A1}"/>
                  </a:ext>
                </a:extLst>
              </p:cNvPr>
              <p:cNvSpPr txBox="1">
                <a:spLocks noRot="1" noChangeAspect="1" noMove="1" noResize="1" noEditPoints="1" noAdjustHandles="1" noChangeArrowheads="1" noChangeShapeType="1" noTextEdit="1"/>
              </p:cNvSpPr>
              <p:nvPr/>
            </p:nvSpPr>
            <p:spPr>
              <a:xfrm>
                <a:off x="3061816" y="675569"/>
                <a:ext cx="973280" cy="369332"/>
              </a:xfrm>
              <a:prstGeom prst="rect">
                <a:avLst/>
              </a:prstGeom>
              <a:blipFill>
                <a:blip r:embed="rId13"/>
                <a:stretch>
                  <a:fillRect b="-15000"/>
                </a:stretch>
              </a:blipFill>
            </p:spPr>
            <p:txBody>
              <a:bodyPr/>
              <a:lstStyle/>
              <a:p>
                <a:r>
                  <a:rPr lang="LID4096">
                    <a:noFill/>
                  </a:rPr>
                  <a:t> </a:t>
                </a:r>
              </a:p>
            </p:txBody>
          </p:sp>
        </mc:Fallback>
      </mc:AlternateContent>
      <p:cxnSp>
        <p:nvCxnSpPr>
          <p:cNvPr id="102" name="Straight Arrow Connector 101">
            <a:extLst>
              <a:ext uri="{FF2B5EF4-FFF2-40B4-BE49-F238E27FC236}">
                <a16:creationId xmlns:a16="http://schemas.microsoft.com/office/drawing/2014/main" id="{A4C85000-6722-BF50-86FD-E7B27721AF7B}"/>
              </a:ext>
            </a:extLst>
          </p:cNvPr>
          <p:cNvCxnSpPr>
            <a:cxnSpLocks/>
          </p:cNvCxnSpPr>
          <p:nvPr/>
        </p:nvCxnSpPr>
        <p:spPr>
          <a:xfrm>
            <a:off x="2769325" y="1061819"/>
            <a:ext cx="478518" cy="37509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3" name="TextBox 102">
                <a:extLst>
                  <a:ext uri="{FF2B5EF4-FFF2-40B4-BE49-F238E27FC236}">
                    <a16:creationId xmlns:a16="http://schemas.microsoft.com/office/drawing/2014/main" id="{3C5C3E91-9869-0071-FA26-3ACD59145BBF}"/>
                  </a:ext>
                </a:extLst>
              </p:cNvPr>
              <p:cNvSpPr txBox="1"/>
              <p:nvPr/>
            </p:nvSpPr>
            <p:spPr>
              <a:xfrm>
                <a:off x="2574789" y="3139268"/>
                <a:ext cx="54585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i="1" noProof="0" smtClean="0">
                              <a:latin typeface="Cambria Math" panose="02040503050406030204" pitchFamily="18" charset="0"/>
                            </a:rPr>
                          </m:ctrlPr>
                        </m:sSubPr>
                        <m:e>
                          <m:r>
                            <a:rPr lang="en-GB" b="0" i="1" noProof="0" smtClean="0">
                              <a:latin typeface="Cambria Math" panose="02040503050406030204" pitchFamily="18" charset="0"/>
                            </a:rPr>
                            <m:t>𝑀</m:t>
                          </m:r>
                        </m:e>
                        <m:sub>
                          <m:r>
                            <a:rPr lang="en-GB" b="0" i="1" noProof="0" smtClean="0">
                              <a:latin typeface="Cambria Math" panose="02040503050406030204" pitchFamily="18" charset="0"/>
                            </a:rPr>
                            <m:t>𝑥</m:t>
                          </m:r>
                        </m:sub>
                      </m:sSub>
                    </m:oMath>
                  </m:oMathPara>
                </a14:m>
                <a:endParaRPr lang="en-GB" noProof="0" dirty="0"/>
              </a:p>
            </p:txBody>
          </p:sp>
        </mc:Choice>
        <mc:Fallback xmlns="">
          <p:sp>
            <p:nvSpPr>
              <p:cNvPr id="103" name="TextBox 102">
                <a:extLst>
                  <a:ext uri="{FF2B5EF4-FFF2-40B4-BE49-F238E27FC236}">
                    <a16:creationId xmlns:a16="http://schemas.microsoft.com/office/drawing/2014/main" id="{3C5C3E91-9869-0071-FA26-3ACD59145BBF}"/>
                  </a:ext>
                </a:extLst>
              </p:cNvPr>
              <p:cNvSpPr txBox="1">
                <a:spLocks noRot="1" noChangeAspect="1" noMove="1" noResize="1" noEditPoints="1" noAdjustHandles="1" noChangeArrowheads="1" noChangeShapeType="1" noTextEdit="1"/>
              </p:cNvSpPr>
              <p:nvPr/>
            </p:nvSpPr>
            <p:spPr>
              <a:xfrm>
                <a:off x="2574789" y="3139268"/>
                <a:ext cx="545855" cy="369332"/>
              </a:xfrm>
              <a:prstGeom prst="rect">
                <a:avLst/>
              </a:prstGeom>
              <a:blipFill>
                <a:blip r:embed="rId14"/>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104" name="TextBox 103">
                <a:extLst>
                  <a:ext uri="{FF2B5EF4-FFF2-40B4-BE49-F238E27FC236}">
                    <a16:creationId xmlns:a16="http://schemas.microsoft.com/office/drawing/2014/main" id="{0444B579-C68C-0F7F-ACC3-54A1CA1045F7}"/>
                  </a:ext>
                </a:extLst>
              </p:cNvPr>
              <p:cNvSpPr txBox="1"/>
              <p:nvPr/>
            </p:nvSpPr>
            <p:spPr>
              <a:xfrm>
                <a:off x="3040775" y="1675573"/>
                <a:ext cx="553485" cy="39126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i="1" noProof="0" smtClean="0">
                              <a:latin typeface="Cambria Math" panose="02040503050406030204" pitchFamily="18" charset="0"/>
                            </a:rPr>
                          </m:ctrlPr>
                        </m:sSubPr>
                        <m:e>
                          <m:r>
                            <a:rPr lang="en-GB" b="0" i="1" noProof="0" smtClean="0">
                              <a:latin typeface="Cambria Math" panose="02040503050406030204" pitchFamily="18" charset="0"/>
                            </a:rPr>
                            <m:t>𝑀</m:t>
                          </m:r>
                        </m:e>
                        <m:sub>
                          <m:r>
                            <a:rPr lang="en-GB" b="0" i="1" noProof="0" smtClean="0">
                              <a:latin typeface="Cambria Math" panose="02040503050406030204" pitchFamily="18" charset="0"/>
                            </a:rPr>
                            <m:t>𝑦</m:t>
                          </m:r>
                        </m:sub>
                      </m:sSub>
                    </m:oMath>
                  </m:oMathPara>
                </a14:m>
                <a:endParaRPr lang="en-GB" noProof="0" dirty="0"/>
              </a:p>
            </p:txBody>
          </p:sp>
        </mc:Choice>
        <mc:Fallback xmlns="">
          <p:sp>
            <p:nvSpPr>
              <p:cNvPr id="104" name="TextBox 103">
                <a:extLst>
                  <a:ext uri="{FF2B5EF4-FFF2-40B4-BE49-F238E27FC236}">
                    <a16:creationId xmlns:a16="http://schemas.microsoft.com/office/drawing/2014/main" id="{0444B579-C68C-0F7F-ACC3-54A1CA1045F7}"/>
                  </a:ext>
                </a:extLst>
              </p:cNvPr>
              <p:cNvSpPr txBox="1">
                <a:spLocks noRot="1" noChangeAspect="1" noMove="1" noResize="1" noEditPoints="1" noAdjustHandles="1" noChangeArrowheads="1" noChangeShapeType="1" noTextEdit="1"/>
              </p:cNvSpPr>
              <p:nvPr/>
            </p:nvSpPr>
            <p:spPr>
              <a:xfrm>
                <a:off x="3040775" y="1675573"/>
                <a:ext cx="553485" cy="391261"/>
              </a:xfrm>
              <a:prstGeom prst="rect">
                <a:avLst/>
              </a:prstGeom>
              <a:blipFill>
                <a:blip r:embed="rId15"/>
                <a:stretch>
                  <a:fillRect b="-3125"/>
                </a:stretch>
              </a:blipFill>
            </p:spPr>
            <p:txBody>
              <a:bodyPr/>
              <a:lstStyle/>
              <a:p>
                <a:r>
                  <a:rPr lang="LID4096">
                    <a:noFill/>
                  </a:rPr>
                  <a:t> </a:t>
                </a:r>
              </a:p>
            </p:txBody>
          </p:sp>
        </mc:Fallback>
      </mc:AlternateContent>
      <p:sp>
        <p:nvSpPr>
          <p:cNvPr id="105" name="Right Brace 104">
            <a:extLst>
              <a:ext uri="{FF2B5EF4-FFF2-40B4-BE49-F238E27FC236}">
                <a16:creationId xmlns:a16="http://schemas.microsoft.com/office/drawing/2014/main" id="{BD9E4C12-DC1F-D202-AF73-42EDB47B1931}"/>
              </a:ext>
            </a:extLst>
          </p:cNvPr>
          <p:cNvSpPr/>
          <p:nvPr/>
        </p:nvSpPr>
        <p:spPr>
          <a:xfrm rot="5400000">
            <a:off x="2086379" y="2433544"/>
            <a:ext cx="165258" cy="1385244"/>
          </a:xfrm>
          <a:prstGeom prst="rightBrace">
            <a:avLst>
              <a:gd name="adj1" fmla="val 77396"/>
              <a:gd name="adj2" fmla="val 324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43DAEC4-88FD-CD3B-9E5D-15CAE6679159}"/>
                  </a:ext>
                </a:extLst>
              </p:cNvPr>
              <p:cNvSpPr txBox="1"/>
              <p:nvPr/>
            </p:nvSpPr>
            <p:spPr>
              <a:xfrm>
                <a:off x="4324630" y="2321916"/>
                <a:ext cx="4027909" cy="81176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0"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𝐸</m:t>
                          </m:r>
                        </m:e>
                        <m:sub>
                          <m:r>
                            <m:rPr>
                              <m:sty m:val="p"/>
                            </m:rPr>
                            <a:rPr lang="en-GB" b="0" i="0" noProof="0" smtClean="0">
                              <a:latin typeface="Cambria Math" panose="02040503050406030204" pitchFamily="18" charset="0"/>
                              <a:ea typeface="Cambria Math" panose="02040503050406030204" pitchFamily="18" charset="0"/>
                            </a:rPr>
                            <m:t>SIM</m:t>
                          </m:r>
                        </m:sub>
                      </m:sSub>
                      <m:d>
                        <m:dPr>
                          <m:ctrlPr>
                            <a:rPr lang="en-GB" b="0" i="1" noProof="0" smtClean="0">
                              <a:latin typeface="Cambria Math" panose="02040503050406030204" pitchFamily="18" charset="0"/>
                              <a:ea typeface="Cambria Math" panose="02040503050406030204" pitchFamily="18" charset="0"/>
                            </a:rPr>
                          </m:ctrlPr>
                        </m:dPr>
                        <m:e>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𝑇</m:t>
                              </m:r>
                            </m:e>
                            <m:sub>
                              <m:r>
                                <m:rPr>
                                  <m:sty m:val="p"/>
                                </m:rPr>
                                <a:rPr lang="en-GB" noProof="0" smtClean="0">
                                  <a:latin typeface="Cambria Math" panose="02040503050406030204" pitchFamily="18" charset="0"/>
                                  <a:ea typeface="Cambria Math" panose="02040503050406030204" pitchFamily="18" charset="0"/>
                                </a:rPr>
                                <m:t>upd</m:t>
                              </m:r>
                            </m:sub>
                          </m:sSub>
                        </m:e>
                      </m:d>
                      <m:r>
                        <a:rPr lang="en-GB" b="0" i="1" noProof="0" smtClean="0">
                          <a:latin typeface="Cambria Math" panose="02040503050406030204" pitchFamily="18" charset="0"/>
                          <a:ea typeface="Cambria Math" panose="02040503050406030204" pitchFamily="18" charset="0"/>
                        </a:rPr>
                        <m:t>=</m:t>
                      </m:r>
                      <m:d>
                        <m:dPr>
                          <m:begChr m:val="{"/>
                          <m:endChr m:val=""/>
                          <m:ctrlPr>
                            <a:rPr lang="en-GB" b="0" i="1" noProof="0" smtClean="0">
                              <a:latin typeface="Cambria Math" panose="02040503050406030204" pitchFamily="18" charset="0"/>
                              <a:ea typeface="Cambria Math" panose="02040503050406030204" pitchFamily="18" charset="0"/>
                            </a:rPr>
                          </m:ctrlPr>
                        </m:dPr>
                        <m:e>
                          <m:m>
                            <m:mPr>
                              <m:mcs>
                                <m:mc>
                                  <m:mcPr>
                                    <m:count m:val="2"/>
                                    <m:mcJc m:val="center"/>
                                  </m:mcPr>
                                </m:mc>
                              </m:mcs>
                              <m:ctrlPr>
                                <a:rPr lang="en-GB" b="0" i="1" noProof="0" smtClean="0">
                                  <a:latin typeface="Cambria Math" panose="02040503050406030204" pitchFamily="18" charset="0"/>
                                  <a:ea typeface="Cambria Math" panose="02040503050406030204" pitchFamily="18" charset="0"/>
                                </a:rPr>
                              </m:ctrlPr>
                            </m:mPr>
                            <m:mr>
                              <m:e>
                                <m:r>
                                  <m:rPr>
                                    <m:brk m:alnAt="7"/>
                                  </m:rPr>
                                  <a:rPr lang="en-GB" b="0" i="1" noProof="0" smtClean="0">
                                    <a:latin typeface="Cambria Math" panose="02040503050406030204" pitchFamily="18" charset="0"/>
                                    <a:ea typeface="Cambria Math" panose="02040503050406030204" pitchFamily="18" charset="0"/>
                                  </a:rPr>
                                  <m:t>(</m:t>
                                </m:r>
                                <m:r>
                                  <a:rPr lang="en-GB" b="0" i="1" noProof="0" smtClean="0">
                                    <a:latin typeface="Cambria Math" panose="02040503050406030204" pitchFamily="18" charset="0"/>
                                    <a:ea typeface="Cambria Math" panose="02040503050406030204" pitchFamily="18" charset="0"/>
                                  </a:rPr>
                                  <m:t>3.2+4</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𝑃</m:t>
                                    </m:r>
                                  </m:e>
                                  <m:sub>
                                    <m:r>
                                      <m:rPr>
                                        <m:sty m:val="p"/>
                                      </m:rPr>
                                      <a:rPr lang="en-GB" noProof="0" smtClean="0">
                                        <a:latin typeface="Cambria Math" panose="02040503050406030204" pitchFamily="18" charset="0"/>
                                        <a:ea typeface="Cambria Math" panose="02040503050406030204" pitchFamily="18" charset="0"/>
                                      </a:rPr>
                                      <m:t>p</m:t>
                                    </m:r>
                                  </m:sub>
                                </m:sSub>
                                <m:r>
                                  <a:rPr lang="en-GB" b="0"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𝑇</m:t>
                                    </m:r>
                                  </m:e>
                                  <m:sub>
                                    <m:r>
                                      <m:rPr>
                                        <m:sty m:val="p"/>
                                      </m:rPr>
                                      <a:rPr lang="en-GB" noProof="0" smtClean="0">
                                        <a:latin typeface="Cambria Math" panose="02040503050406030204" pitchFamily="18" charset="0"/>
                                        <a:ea typeface="Cambria Math" panose="02040503050406030204" pitchFamily="18" charset="0"/>
                                      </a:rPr>
                                      <m:t>upd</m:t>
                                    </m:r>
                                  </m:sub>
                                </m:sSub>
                              </m:e>
                              <m:e>
                                <m:r>
                                  <a:rPr lang="en-GB" i="1" noProof="0" smtClean="0">
                                    <a:latin typeface="Cambria Math" panose="02040503050406030204" pitchFamily="18" charset="0"/>
                                  </a:rPr>
                                  <m:t>2</m:t>
                                </m:r>
                                <m:r>
                                  <a:rPr lang="en-GB" i="1" noProof="0" smtClean="0">
                                    <a:latin typeface="Cambria Math" panose="02040503050406030204" pitchFamily="18" charset="0"/>
                                    <a:ea typeface="Cambria Math" panose="02040503050406030204" pitchFamily="18" charset="0"/>
                                  </a:rPr>
                                  <m:t>×2</m:t>
                                </m:r>
                              </m:e>
                            </m:mr>
                            <m:mr>
                              <m:e>
                                <m:r>
                                  <a:rPr lang="en-GB" b="0" i="1" noProof="0" smtClean="0">
                                    <a:latin typeface="Cambria Math" panose="02040503050406030204" pitchFamily="18" charset="0"/>
                                    <a:ea typeface="Cambria Math" panose="02040503050406030204" pitchFamily="18" charset="0"/>
                                  </a:rPr>
                                  <m:t>(8.4+</m:t>
                                </m:r>
                                <m:r>
                                  <m:rPr>
                                    <m:brk m:alnAt="7"/>
                                  </m:rPr>
                                  <a:rPr lang="en-GB" i="1" noProof="0" smtClean="0">
                                    <a:latin typeface="Cambria Math" panose="02040503050406030204" pitchFamily="18" charset="0"/>
                                    <a:ea typeface="Cambria Math" panose="02040503050406030204" pitchFamily="18" charset="0"/>
                                  </a:rPr>
                                  <m:t>4</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𝑃</m:t>
                                    </m:r>
                                  </m:e>
                                  <m:sub>
                                    <m:r>
                                      <m:rPr>
                                        <m:sty m:val="p"/>
                                      </m:rPr>
                                      <a:rPr lang="en-GB" noProof="0" smtClean="0">
                                        <a:latin typeface="Cambria Math" panose="02040503050406030204" pitchFamily="18" charset="0"/>
                                        <a:ea typeface="Cambria Math" panose="02040503050406030204" pitchFamily="18" charset="0"/>
                                      </a:rPr>
                                      <m:t>p</m:t>
                                    </m:r>
                                  </m:sub>
                                </m:sSub>
                                <m:r>
                                  <a:rPr lang="en-GB" b="0"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𝑇</m:t>
                                    </m:r>
                                  </m:e>
                                  <m:sub>
                                    <m:r>
                                      <m:rPr>
                                        <m:sty m:val="p"/>
                                      </m:rPr>
                                      <a:rPr lang="en-GB" noProof="0" smtClean="0">
                                        <a:latin typeface="Cambria Math" panose="02040503050406030204" pitchFamily="18" charset="0"/>
                                        <a:ea typeface="Cambria Math" panose="02040503050406030204" pitchFamily="18" charset="0"/>
                                      </a:rPr>
                                      <m:t>upd</m:t>
                                    </m:r>
                                  </m:sub>
                                </m:sSub>
                              </m:e>
                              <m:e>
                                <m:r>
                                  <a:rPr lang="en-GB" b="0" i="1" noProof="0" smtClean="0">
                                    <a:latin typeface="Cambria Math" panose="02040503050406030204" pitchFamily="18" charset="0"/>
                                  </a:rPr>
                                  <m:t>4</m:t>
                                </m:r>
                                <m:r>
                                  <a:rPr lang="en-GB" i="1" noProof="0" smtClean="0">
                                    <a:latin typeface="Cambria Math" panose="02040503050406030204" pitchFamily="18" charset="0"/>
                                    <a:ea typeface="Cambria Math" panose="02040503050406030204" pitchFamily="18" charset="0"/>
                                  </a:rPr>
                                  <m:t>×</m:t>
                                </m:r>
                                <m:r>
                                  <a:rPr lang="en-GB" b="0" i="1" noProof="0" smtClean="0">
                                    <a:latin typeface="Cambria Math" panose="02040503050406030204" pitchFamily="18" charset="0"/>
                                    <a:ea typeface="Cambria Math" panose="02040503050406030204" pitchFamily="18" charset="0"/>
                                  </a:rPr>
                                  <m:t>4</m:t>
                                </m:r>
                              </m:e>
                            </m:mr>
                          </m:m>
                        </m:e>
                      </m:d>
                    </m:oMath>
                  </m:oMathPara>
                </a14:m>
                <a:endParaRPr lang="en-GB" noProof="0" dirty="0"/>
              </a:p>
            </p:txBody>
          </p:sp>
        </mc:Choice>
        <mc:Fallback xmlns="">
          <p:sp>
            <p:nvSpPr>
              <p:cNvPr id="3" name="TextBox 2">
                <a:extLst>
                  <a:ext uri="{FF2B5EF4-FFF2-40B4-BE49-F238E27FC236}">
                    <a16:creationId xmlns:a16="http://schemas.microsoft.com/office/drawing/2014/main" id="{A43DAEC4-88FD-CD3B-9E5D-15CAE6679159}"/>
                  </a:ext>
                </a:extLst>
              </p:cNvPr>
              <p:cNvSpPr txBox="1">
                <a:spLocks noRot="1" noChangeAspect="1" noMove="1" noResize="1" noEditPoints="1" noAdjustHandles="1" noChangeArrowheads="1" noChangeShapeType="1" noTextEdit="1"/>
              </p:cNvSpPr>
              <p:nvPr/>
            </p:nvSpPr>
            <p:spPr>
              <a:xfrm>
                <a:off x="4324630" y="2321916"/>
                <a:ext cx="4027909" cy="811761"/>
              </a:xfrm>
              <a:prstGeom prst="rect">
                <a:avLst/>
              </a:prstGeom>
              <a:blipFill>
                <a:blip r:embed="rId16"/>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DEBBE0C6-BC08-A2EC-8945-A7EC683B5351}"/>
                  </a:ext>
                </a:extLst>
              </p:cNvPr>
              <p:cNvSpPr txBox="1"/>
              <p:nvPr/>
            </p:nvSpPr>
            <p:spPr>
              <a:xfrm>
                <a:off x="4337156" y="3139415"/>
                <a:ext cx="4027909" cy="41376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𝐸</m:t>
                          </m:r>
                        </m:e>
                        <m:sub>
                          <m:r>
                            <m:rPr>
                              <m:sty m:val="p"/>
                            </m:rPr>
                            <a:rPr lang="en-GB" noProof="0" smtClean="0">
                              <a:latin typeface="Cambria Math" panose="02040503050406030204" pitchFamily="18" charset="0"/>
                              <a:ea typeface="Cambria Math" panose="02040503050406030204" pitchFamily="18" charset="0"/>
                            </a:rPr>
                            <m:t>MU</m:t>
                          </m:r>
                        </m:sub>
                      </m:sSub>
                      <m:d>
                        <m:dPr>
                          <m:ctrlPr>
                            <a:rPr lang="en-GB" i="1" noProof="0" smtClean="0">
                              <a:latin typeface="Cambria Math" panose="02040503050406030204" pitchFamily="18" charset="0"/>
                              <a:ea typeface="Cambria Math" panose="02040503050406030204" pitchFamily="18" charset="0"/>
                            </a:rPr>
                          </m:ctrlPr>
                        </m:dPr>
                        <m:e>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𝑇</m:t>
                              </m:r>
                            </m:e>
                            <m:sub>
                              <m:r>
                                <m:rPr>
                                  <m:sty m:val="p"/>
                                </m:rPr>
                                <a:rPr lang="en-GB" noProof="0" smtClean="0">
                                  <a:latin typeface="Cambria Math" panose="02040503050406030204" pitchFamily="18" charset="0"/>
                                  <a:ea typeface="Cambria Math" panose="02040503050406030204" pitchFamily="18" charset="0"/>
                                </a:rPr>
                                <m:t>upd</m:t>
                              </m:r>
                            </m:sub>
                          </m:sSub>
                        </m:e>
                      </m:d>
                      <m:r>
                        <a:rPr lang="en-GB" b="0"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𝑃</m:t>
                          </m:r>
                        </m:e>
                        <m:sub>
                          <m:r>
                            <m:rPr>
                              <m:sty m:val="p"/>
                            </m:rPr>
                            <a:rPr lang="en-GB" noProof="0" smtClean="0">
                              <a:latin typeface="Cambria Math" panose="02040503050406030204" pitchFamily="18" charset="0"/>
                              <a:ea typeface="Cambria Math" panose="02040503050406030204" pitchFamily="18" charset="0"/>
                            </a:rPr>
                            <m:t>MU</m:t>
                          </m:r>
                        </m:sub>
                      </m:sSub>
                      <m:r>
                        <a:rPr lang="en-GB"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𝑇</m:t>
                          </m:r>
                        </m:e>
                        <m:sub>
                          <m:r>
                            <m:rPr>
                              <m:sty m:val="p"/>
                            </m:rPr>
                            <a:rPr lang="en-GB" noProof="0" smtClean="0">
                              <a:latin typeface="Cambria Math" panose="02040503050406030204" pitchFamily="18" charset="0"/>
                              <a:ea typeface="Cambria Math" panose="02040503050406030204" pitchFamily="18" charset="0"/>
                            </a:rPr>
                            <m:t>upd</m:t>
                          </m:r>
                        </m:sub>
                      </m:sSub>
                      <m:r>
                        <a:rPr lang="en-GB" b="0" i="1" noProof="0" smtClean="0">
                          <a:latin typeface="Cambria Math" panose="02040503050406030204" pitchFamily="18" charset="0"/>
                          <a:ea typeface="Cambria Math" panose="02040503050406030204" pitchFamily="18" charset="0"/>
                        </a:rPr>
                        <m:t>=0</m:t>
                      </m:r>
                      <m:r>
                        <m:rPr>
                          <m:brk m:alnAt="7"/>
                        </m:rPr>
                        <a:rPr lang="en-GB" i="1" noProof="0" smtClean="0">
                          <a:latin typeface="Cambria Math" panose="02040503050406030204" pitchFamily="18" charset="0"/>
                          <a:ea typeface="Cambria Math" panose="02040503050406030204" pitchFamily="18" charset="0"/>
                        </a:rPr>
                        <m:t>.</m:t>
                      </m:r>
                      <m:r>
                        <a:rPr lang="en-GB" b="0" i="1" noProof="0" smtClean="0">
                          <a:latin typeface="Cambria Math" panose="02040503050406030204" pitchFamily="18" charset="0"/>
                          <a:ea typeface="Cambria Math" panose="02040503050406030204" pitchFamily="18" charset="0"/>
                        </a:rPr>
                        <m:t>1</m:t>
                      </m:r>
                      <m:r>
                        <a:rPr lang="en-GB"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𝑇</m:t>
                          </m:r>
                        </m:e>
                        <m:sub>
                          <m:r>
                            <m:rPr>
                              <m:sty m:val="p"/>
                            </m:rPr>
                            <a:rPr lang="en-GB" noProof="0" smtClean="0">
                              <a:latin typeface="Cambria Math" panose="02040503050406030204" pitchFamily="18" charset="0"/>
                              <a:ea typeface="Cambria Math" panose="02040503050406030204" pitchFamily="18" charset="0"/>
                            </a:rPr>
                            <m:t>upd</m:t>
                          </m:r>
                        </m:sub>
                      </m:sSub>
                    </m:oMath>
                  </m:oMathPara>
                </a14:m>
                <a:endParaRPr lang="en-GB" noProof="0" dirty="0"/>
              </a:p>
            </p:txBody>
          </p:sp>
        </mc:Choice>
        <mc:Fallback xmlns="">
          <p:sp>
            <p:nvSpPr>
              <p:cNvPr id="8" name="TextBox 7">
                <a:extLst>
                  <a:ext uri="{FF2B5EF4-FFF2-40B4-BE49-F238E27FC236}">
                    <a16:creationId xmlns:a16="http://schemas.microsoft.com/office/drawing/2014/main" id="{DEBBE0C6-BC08-A2EC-8945-A7EC683B5351}"/>
                  </a:ext>
                </a:extLst>
              </p:cNvPr>
              <p:cNvSpPr txBox="1">
                <a:spLocks noRot="1" noChangeAspect="1" noMove="1" noResize="1" noEditPoints="1" noAdjustHandles="1" noChangeArrowheads="1" noChangeShapeType="1" noTextEdit="1"/>
              </p:cNvSpPr>
              <p:nvPr/>
            </p:nvSpPr>
            <p:spPr>
              <a:xfrm>
                <a:off x="4337156" y="3139415"/>
                <a:ext cx="4027909" cy="413768"/>
              </a:xfrm>
              <a:prstGeom prst="rect">
                <a:avLst/>
              </a:prstGeom>
              <a:blipFill>
                <a:blip r:embed="rId17"/>
                <a:stretch>
                  <a:fillRect b="-8824"/>
                </a:stretch>
              </a:blipFill>
            </p:spPr>
            <p:txBody>
              <a:bodyPr/>
              <a:lstStyle/>
              <a:p>
                <a:r>
                  <a:rPr lang="LID4096">
                    <a:noFill/>
                  </a:rPr>
                  <a:t> </a:t>
                </a:r>
              </a:p>
            </p:txBody>
          </p:sp>
        </mc:Fallback>
      </mc:AlternateContent>
      <p:sp>
        <p:nvSpPr>
          <p:cNvPr id="13" name="TextBox 12">
            <a:extLst>
              <a:ext uri="{FF2B5EF4-FFF2-40B4-BE49-F238E27FC236}">
                <a16:creationId xmlns:a16="http://schemas.microsoft.com/office/drawing/2014/main" id="{F5323FA5-BD99-1BE3-C444-5C29D1A6C988}"/>
              </a:ext>
            </a:extLst>
          </p:cNvPr>
          <p:cNvSpPr txBox="1"/>
          <p:nvPr/>
        </p:nvSpPr>
        <p:spPr>
          <a:xfrm>
            <a:off x="8163728" y="3170045"/>
            <a:ext cx="420308" cy="323165"/>
          </a:xfrm>
          <a:prstGeom prst="rect">
            <a:avLst/>
          </a:prstGeom>
          <a:noFill/>
        </p:spPr>
        <p:txBody>
          <a:bodyPr wrap="none" rtlCol="0">
            <a:spAutoFit/>
          </a:bodyPr>
          <a:lstStyle/>
          <a:p>
            <a:r>
              <a:rPr lang="en-GB" sz="1500" noProof="0" dirty="0"/>
              <a:t>(5)</a:t>
            </a:r>
          </a:p>
        </p:txBody>
      </p:sp>
      <p:sp>
        <p:nvSpPr>
          <p:cNvPr id="23" name="TextBox 22">
            <a:extLst>
              <a:ext uri="{FF2B5EF4-FFF2-40B4-BE49-F238E27FC236}">
                <a16:creationId xmlns:a16="http://schemas.microsoft.com/office/drawing/2014/main" id="{425B6066-39B3-BBF9-E030-25F1D5F5DE25}"/>
              </a:ext>
            </a:extLst>
          </p:cNvPr>
          <p:cNvSpPr txBox="1"/>
          <p:nvPr/>
        </p:nvSpPr>
        <p:spPr>
          <a:xfrm>
            <a:off x="8586741" y="3999012"/>
            <a:ext cx="420308" cy="323165"/>
          </a:xfrm>
          <a:prstGeom prst="rect">
            <a:avLst/>
          </a:prstGeom>
          <a:noFill/>
        </p:spPr>
        <p:txBody>
          <a:bodyPr wrap="none" rtlCol="0">
            <a:spAutoFit/>
          </a:bodyPr>
          <a:lstStyle/>
          <a:p>
            <a:r>
              <a:rPr lang="en-GB" sz="1500" noProof="0" dirty="0"/>
              <a:t>(6)</a:t>
            </a: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D3381BA8-051A-D6F6-3151-9692F11E589E}"/>
                  </a:ext>
                </a:extLst>
              </p:cNvPr>
              <p:cNvSpPr txBox="1"/>
              <p:nvPr/>
            </p:nvSpPr>
            <p:spPr>
              <a:xfrm>
                <a:off x="4437295" y="3787892"/>
                <a:ext cx="4097439" cy="81176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ea typeface="Cambria Math" panose="02040503050406030204" pitchFamily="18" charset="0"/>
                        </a:rPr>
                        <m:t>𝐸</m:t>
                      </m:r>
                      <m:d>
                        <m:dPr>
                          <m:ctrlPr>
                            <a:rPr lang="en-GB" b="0" i="1" noProof="0" smtClean="0">
                              <a:latin typeface="Cambria Math" panose="02040503050406030204" pitchFamily="18" charset="0"/>
                              <a:ea typeface="Cambria Math" panose="02040503050406030204" pitchFamily="18" charset="0"/>
                            </a:rPr>
                          </m:ctrlPr>
                        </m:dPr>
                        <m:e>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𝑇</m:t>
                              </m:r>
                            </m:e>
                            <m:sub>
                              <m:r>
                                <m:rPr>
                                  <m:sty m:val="p"/>
                                </m:rPr>
                                <a:rPr lang="en-GB" noProof="0" smtClean="0">
                                  <a:latin typeface="Cambria Math" panose="02040503050406030204" pitchFamily="18" charset="0"/>
                                  <a:ea typeface="Cambria Math" panose="02040503050406030204" pitchFamily="18" charset="0"/>
                                </a:rPr>
                                <m:t>upd</m:t>
                              </m:r>
                            </m:sub>
                          </m:sSub>
                        </m:e>
                      </m:d>
                      <m:r>
                        <a:rPr lang="en-GB" b="0" i="1" noProof="0" smtClean="0">
                          <a:latin typeface="Cambria Math" panose="02040503050406030204" pitchFamily="18" charset="0"/>
                          <a:ea typeface="Cambria Math" panose="02040503050406030204" pitchFamily="18" charset="0"/>
                        </a:rPr>
                        <m:t>=</m:t>
                      </m:r>
                      <m:d>
                        <m:dPr>
                          <m:begChr m:val="{"/>
                          <m:endChr m:val=""/>
                          <m:ctrlPr>
                            <a:rPr lang="en-GB" b="0" i="1" noProof="0" smtClean="0">
                              <a:latin typeface="Cambria Math" panose="02040503050406030204" pitchFamily="18" charset="0"/>
                              <a:ea typeface="Cambria Math" panose="02040503050406030204" pitchFamily="18" charset="0"/>
                            </a:rPr>
                          </m:ctrlPr>
                        </m:dPr>
                        <m:e>
                          <m:m>
                            <m:mPr>
                              <m:mcs>
                                <m:mc>
                                  <m:mcPr>
                                    <m:count m:val="2"/>
                                    <m:mcJc m:val="center"/>
                                  </m:mcPr>
                                </m:mc>
                              </m:mcs>
                              <m:ctrlPr>
                                <a:rPr lang="en-GB" b="0" i="1" noProof="0" smtClean="0">
                                  <a:latin typeface="Cambria Math" panose="02040503050406030204" pitchFamily="18" charset="0"/>
                                  <a:ea typeface="Cambria Math" panose="02040503050406030204" pitchFamily="18" charset="0"/>
                                </a:rPr>
                              </m:ctrlPr>
                            </m:mPr>
                            <m:mr>
                              <m:e>
                                <m:r>
                                  <m:rPr>
                                    <m:brk m:alnAt="7"/>
                                  </m:rPr>
                                  <a:rPr lang="en-GB" i="1" noProof="0" smtClean="0">
                                    <a:latin typeface="Cambria Math" panose="02040503050406030204" pitchFamily="18" charset="0"/>
                                    <a:ea typeface="Cambria Math" panose="02040503050406030204" pitchFamily="18" charset="0"/>
                                  </a:rPr>
                                  <m:t>(</m:t>
                                </m:r>
                                <m:r>
                                  <a:rPr lang="en-GB" i="1" noProof="0" smtClean="0">
                                    <a:latin typeface="Cambria Math" panose="02040503050406030204" pitchFamily="18" charset="0"/>
                                    <a:ea typeface="Cambria Math" panose="02040503050406030204" pitchFamily="18" charset="0"/>
                                  </a:rPr>
                                  <m:t>3.</m:t>
                                </m:r>
                                <m:r>
                                  <a:rPr lang="en-GB" b="0" i="1" noProof="0" smtClean="0">
                                    <a:latin typeface="Cambria Math" panose="02040503050406030204" pitchFamily="18" charset="0"/>
                                    <a:ea typeface="Cambria Math" panose="02040503050406030204" pitchFamily="18" charset="0"/>
                                  </a:rPr>
                                  <m:t>3</m:t>
                                </m:r>
                                <m:r>
                                  <a:rPr lang="en-GB" i="1" noProof="0" smtClean="0">
                                    <a:latin typeface="Cambria Math" panose="02040503050406030204" pitchFamily="18" charset="0"/>
                                    <a:ea typeface="Cambria Math" panose="02040503050406030204" pitchFamily="18" charset="0"/>
                                  </a:rPr>
                                  <m:t>+4</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𝑃</m:t>
                                    </m:r>
                                  </m:e>
                                  <m:sub>
                                    <m:r>
                                      <m:rPr>
                                        <m:sty m:val="p"/>
                                      </m:rPr>
                                      <a:rPr lang="en-GB" noProof="0" smtClean="0">
                                        <a:latin typeface="Cambria Math" panose="02040503050406030204" pitchFamily="18" charset="0"/>
                                        <a:ea typeface="Cambria Math" panose="02040503050406030204" pitchFamily="18" charset="0"/>
                                      </a:rPr>
                                      <m:t>p</m:t>
                                    </m:r>
                                  </m:sub>
                                </m:sSub>
                                <m:r>
                                  <a:rPr lang="en-GB"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𝑇</m:t>
                                    </m:r>
                                  </m:e>
                                  <m:sub>
                                    <m:r>
                                      <m:rPr>
                                        <m:sty m:val="p"/>
                                      </m:rPr>
                                      <a:rPr lang="en-GB" noProof="0" smtClean="0">
                                        <a:latin typeface="Cambria Math" panose="02040503050406030204" pitchFamily="18" charset="0"/>
                                        <a:ea typeface="Cambria Math" panose="02040503050406030204" pitchFamily="18" charset="0"/>
                                      </a:rPr>
                                      <m:t>upd</m:t>
                                    </m:r>
                                  </m:sub>
                                </m:sSub>
                                <m:r>
                                  <m:rPr>
                                    <m:nor/>
                                  </m:rPr>
                                  <a:rPr lang="en-GB" b="0" i="0" noProof="0" smtClean="0">
                                    <a:latin typeface="Cambria Math" panose="02040503050406030204" pitchFamily="18" charset="0"/>
                                    <a:ea typeface="Cambria Math" panose="02040503050406030204" pitchFamily="18" charset="0"/>
                                  </a:rPr>
                                  <m:t> [</m:t>
                                </m:r>
                                <m:r>
                                  <m:rPr>
                                    <m:nor/>
                                  </m:rPr>
                                  <a:rPr lang="en-GB" b="0" i="0" noProof="0" smtClean="0">
                                    <a:ea typeface="Cambria Math" panose="02040503050406030204" pitchFamily="18" charset="0"/>
                                  </a:rPr>
                                  <m:t>J</m:t>
                                </m:r>
                                <m:r>
                                  <m:rPr>
                                    <m:nor/>
                                  </m:rPr>
                                  <a:rPr lang="en-GB" b="0" i="0" noProof="0" smtClean="0">
                                    <a:latin typeface="Cambria Math" panose="02040503050406030204" pitchFamily="18" charset="0"/>
                                    <a:ea typeface="Cambria Math" panose="02040503050406030204" pitchFamily="18" charset="0"/>
                                  </a:rPr>
                                  <m:t>]</m:t>
                                </m:r>
                              </m:e>
                              <m:e>
                                <m:r>
                                  <a:rPr lang="en-GB" i="1" noProof="0" smtClean="0">
                                    <a:latin typeface="Cambria Math" panose="02040503050406030204" pitchFamily="18" charset="0"/>
                                  </a:rPr>
                                  <m:t>2</m:t>
                                </m:r>
                                <m:r>
                                  <a:rPr lang="en-GB" i="1" noProof="0" smtClean="0">
                                    <a:latin typeface="Cambria Math" panose="02040503050406030204" pitchFamily="18" charset="0"/>
                                    <a:ea typeface="Cambria Math" panose="02040503050406030204" pitchFamily="18" charset="0"/>
                                  </a:rPr>
                                  <m:t>×2</m:t>
                                </m:r>
                              </m:e>
                            </m:mr>
                            <m:mr>
                              <m:e>
                                <m:r>
                                  <a:rPr lang="en-GB" i="1" noProof="0" smtClean="0">
                                    <a:latin typeface="Cambria Math" panose="02040503050406030204" pitchFamily="18" charset="0"/>
                                    <a:ea typeface="Cambria Math" panose="02040503050406030204" pitchFamily="18" charset="0"/>
                                  </a:rPr>
                                  <m:t>(8.</m:t>
                                </m:r>
                                <m:r>
                                  <a:rPr lang="en-GB" b="0" i="1" noProof="0" smtClean="0">
                                    <a:latin typeface="Cambria Math" panose="02040503050406030204" pitchFamily="18" charset="0"/>
                                    <a:ea typeface="Cambria Math" panose="02040503050406030204" pitchFamily="18" charset="0"/>
                                  </a:rPr>
                                  <m:t>5</m:t>
                                </m:r>
                                <m:r>
                                  <a:rPr lang="en-GB" i="1" noProof="0" smtClean="0">
                                    <a:latin typeface="Cambria Math" panose="02040503050406030204" pitchFamily="18" charset="0"/>
                                    <a:ea typeface="Cambria Math" panose="02040503050406030204" pitchFamily="18" charset="0"/>
                                  </a:rPr>
                                  <m:t>+</m:t>
                                </m:r>
                                <m:r>
                                  <m:rPr>
                                    <m:brk m:alnAt="7"/>
                                  </m:rPr>
                                  <a:rPr lang="en-GB" i="1" noProof="0" smtClean="0">
                                    <a:latin typeface="Cambria Math" panose="02040503050406030204" pitchFamily="18" charset="0"/>
                                    <a:ea typeface="Cambria Math" panose="02040503050406030204" pitchFamily="18" charset="0"/>
                                  </a:rPr>
                                  <m:t>4</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𝑃</m:t>
                                    </m:r>
                                  </m:e>
                                  <m:sub>
                                    <m:r>
                                      <m:rPr>
                                        <m:sty m:val="p"/>
                                      </m:rPr>
                                      <a:rPr lang="en-GB" noProof="0" smtClean="0">
                                        <a:latin typeface="Cambria Math" panose="02040503050406030204" pitchFamily="18" charset="0"/>
                                        <a:ea typeface="Cambria Math" panose="02040503050406030204" pitchFamily="18" charset="0"/>
                                      </a:rPr>
                                      <m:t>p</m:t>
                                    </m:r>
                                  </m:sub>
                                </m:sSub>
                                <m:r>
                                  <a:rPr lang="en-GB"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𝑇</m:t>
                                    </m:r>
                                  </m:e>
                                  <m:sub>
                                    <m:r>
                                      <m:rPr>
                                        <m:sty m:val="p"/>
                                      </m:rPr>
                                      <a:rPr lang="en-GB" noProof="0" smtClean="0">
                                        <a:latin typeface="Cambria Math" panose="02040503050406030204" pitchFamily="18" charset="0"/>
                                        <a:ea typeface="Cambria Math" panose="02040503050406030204" pitchFamily="18" charset="0"/>
                                      </a:rPr>
                                      <m:t>upd</m:t>
                                    </m:r>
                                  </m:sub>
                                </m:sSub>
                                <m:r>
                                  <m:rPr>
                                    <m:nor/>
                                  </m:rPr>
                                  <a:rPr lang="en-GB" b="0" i="0" noProof="0" smtClean="0">
                                    <a:latin typeface="Cambria Math" panose="02040503050406030204" pitchFamily="18" charset="0"/>
                                    <a:ea typeface="Cambria Math" panose="02040503050406030204" pitchFamily="18" charset="0"/>
                                  </a:rPr>
                                  <m:t> </m:t>
                                </m:r>
                                <m:r>
                                  <m:rPr>
                                    <m:nor/>
                                  </m:rPr>
                                  <a:rPr lang="en-GB" noProof="0" smtClean="0">
                                    <a:latin typeface="Cambria Math" panose="02040503050406030204" pitchFamily="18" charset="0"/>
                                    <a:ea typeface="Cambria Math" panose="02040503050406030204" pitchFamily="18" charset="0"/>
                                  </a:rPr>
                                  <m:t>[</m:t>
                                </m:r>
                                <m:r>
                                  <m:rPr>
                                    <m:nor/>
                                  </m:rPr>
                                  <a:rPr lang="en-GB" noProof="0" smtClean="0">
                                    <a:ea typeface="Cambria Math" panose="02040503050406030204" pitchFamily="18" charset="0"/>
                                  </a:rPr>
                                  <m:t>J</m:t>
                                </m:r>
                                <m:r>
                                  <m:rPr>
                                    <m:nor/>
                                  </m:rPr>
                                  <a:rPr lang="en-GB" noProof="0" smtClean="0">
                                    <a:latin typeface="Cambria Math" panose="02040503050406030204" pitchFamily="18" charset="0"/>
                                    <a:ea typeface="Cambria Math" panose="02040503050406030204" pitchFamily="18" charset="0"/>
                                  </a:rPr>
                                  <m:t>]</m:t>
                                </m:r>
                              </m:e>
                              <m:e>
                                <m:r>
                                  <a:rPr lang="en-GB" b="0" i="1" noProof="0" smtClean="0">
                                    <a:latin typeface="Cambria Math" panose="02040503050406030204" pitchFamily="18" charset="0"/>
                                  </a:rPr>
                                  <m:t>4</m:t>
                                </m:r>
                                <m:r>
                                  <a:rPr lang="en-GB" i="1" noProof="0" smtClean="0">
                                    <a:latin typeface="Cambria Math" panose="02040503050406030204" pitchFamily="18" charset="0"/>
                                    <a:ea typeface="Cambria Math" panose="02040503050406030204" pitchFamily="18" charset="0"/>
                                  </a:rPr>
                                  <m:t>×</m:t>
                                </m:r>
                                <m:r>
                                  <a:rPr lang="en-GB" b="0" i="1" noProof="0" smtClean="0">
                                    <a:latin typeface="Cambria Math" panose="02040503050406030204" pitchFamily="18" charset="0"/>
                                    <a:ea typeface="Cambria Math" panose="02040503050406030204" pitchFamily="18" charset="0"/>
                                  </a:rPr>
                                  <m:t>4</m:t>
                                </m:r>
                              </m:e>
                            </m:mr>
                          </m:m>
                        </m:e>
                      </m:d>
                    </m:oMath>
                  </m:oMathPara>
                </a14:m>
                <a:endParaRPr lang="en-GB" noProof="0" dirty="0"/>
              </a:p>
            </p:txBody>
          </p:sp>
        </mc:Choice>
        <mc:Fallback xmlns="">
          <p:sp>
            <p:nvSpPr>
              <p:cNvPr id="24" name="TextBox 23">
                <a:extLst>
                  <a:ext uri="{FF2B5EF4-FFF2-40B4-BE49-F238E27FC236}">
                    <a16:creationId xmlns:a16="http://schemas.microsoft.com/office/drawing/2014/main" id="{D3381BA8-051A-D6F6-3151-9692F11E589E}"/>
                  </a:ext>
                </a:extLst>
              </p:cNvPr>
              <p:cNvSpPr txBox="1">
                <a:spLocks noRot="1" noChangeAspect="1" noMove="1" noResize="1" noEditPoints="1" noAdjustHandles="1" noChangeArrowheads="1" noChangeShapeType="1" noTextEdit="1"/>
              </p:cNvSpPr>
              <p:nvPr/>
            </p:nvSpPr>
            <p:spPr>
              <a:xfrm>
                <a:off x="4437295" y="3787892"/>
                <a:ext cx="4097439" cy="811761"/>
              </a:xfrm>
              <a:prstGeom prst="rect">
                <a:avLst/>
              </a:prstGeom>
              <a:blipFill>
                <a:blip r:embed="rId18"/>
                <a:stretch>
                  <a:fillRect/>
                </a:stretch>
              </a:blipFill>
            </p:spPr>
            <p:txBody>
              <a:bodyPr/>
              <a:lstStyle/>
              <a:p>
                <a:r>
                  <a:rPr lang="LID4096">
                    <a:noFill/>
                  </a:rPr>
                  <a:t> </a:t>
                </a:r>
              </a:p>
            </p:txBody>
          </p:sp>
        </mc:Fallback>
      </mc:AlternateContent>
      <p:sp>
        <p:nvSpPr>
          <p:cNvPr id="25" name="Rectangle 24">
            <a:extLst>
              <a:ext uri="{FF2B5EF4-FFF2-40B4-BE49-F238E27FC236}">
                <a16:creationId xmlns:a16="http://schemas.microsoft.com/office/drawing/2014/main" id="{17852F46-53E6-6CC1-8616-0FD2CE005DCA}"/>
              </a:ext>
            </a:extLst>
          </p:cNvPr>
          <p:cNvSpPr/>
          <p:nvPr/>
        </p:nvSpPr>
        <p:spPr>
          <a:xfrm>
            <a:off x="4405627" y="3759932"/>
            <a:ext cx="4601421" cy="889092"/>
          </a:xfrm>
          <a:prstGeom prst="rect">
            <a:avLst/>
          </a:prstGeom>
          <a:noFill/>
          <a:ln w="127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51E40727-8125-87D1-83A3-D3B43598DA1D}"/>
                  </a:ext>
                </a:extLst>
              </p:cNvPr>
              <p:cNvSpPr txBox="1"/>
              <p:nvPr/>
            </p:nvSpPr>
            <p:spPr>
              <a:xfrm>
                <a:off x="139043" y="1632127"/>
                <a:ext cx="775152" cy="39401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𝑃</m:t>
                          </m:r>
                        </m:e>
                        <m:sub>
                          <m:r>
                            <m:rPr>
                              <m:sty m:val="p"/>
                            </m:rPr>
                            <a:rPr lang="en-GB" noProof="0" smtClean="0">
                              <a:latin typeface="Cambria Math" panose="02040503050406030204" pitchFamily="18" charset="0"/>
                              <a:ea typeface="Cambria Math" panose="02040503050406030204" pitchFamily="18" charset="0"/>
                            </a:rPr>
                            <m:t>p</m:t>
                          </m:r>
                        </m:sub>
                      </m:sSub>
                    </m:oMath>
                  </m:oMathPara>
                </a14:m>
                <a:endParaRPr lang="en-GB" noProof="0" dirty="0"/>
              </a:p>
            </p:txBody>
          </p:sp>
        </mc:Choice>
        <mc:Fallback xmlns="">
          <p:sp>
            <p:nvSpPr>
              <p:cNvPr id="4" name="TextBox 3">
                <a:extLst>
                  <a:ext uri="{FF2B5EF4-FFF2-40B4-BE49-F238E27FC236}">
                    <a16:creationId xmlns:a16="http://schemas.microsoft.com/office/drawing/2014/main" id="{51E40727-8125-87D1-83A3-D3B43598DA1D}"/>
                  </a:ext>
                </a:extLst>
              </p:cNvPr>
              <p:cNvSpPr txBox="1">
                <a:spLocks noRot="1" noChangeAspect="1" noMove="1" noResize="1" noEditPoints="1" noAdjustHandles="1" noChangeArrowheads="1" noChangeShapeType="1" noTextEdit="1"/>
              </p:cNvSpPr>
              <p:nvPr/>
            </p:nvSpPr>
            <p:spPr>
              <a:xfrm>
                <a:off x="139043" y="1632127"/>
                <a:ext cx="775152" cy="394019"/>
              </a:xfrm>
              <a:prstGeom prst="rect">
                <a:avLst/>
              </a:prstGeom>
              <a:blipFill>
                <a:blip r:embed="rId19"/>
                <a:stretch>
                  <a:fillRect b="-6250"/>
                </a:stretch>
              </a:blipFill>
            </p:spPr>
            <p:txBody>
              <a:bodyPr/>
              <a:lstStyle/>
              <a:p>
                <a:r>
                  <a:rPr lang="LID4096">
                    <a:noFill/>
                  </a:rPr>
                  <a:t> </a:t>
                </a:r>
              </a:p>
            </p:txBody>
          </p:sp>
        </mc:Fallback>
      </mc:AlternateContent>
    </p:spTree>
    <p:extLst>
      <p:ext uri="{BB962C8B-B14F-4D97-AF65-F5344CB8AC3E}">
        <p14:creationId xmlns:p14="http://schemas.microsoft.com/office/powerpoint/2010/main" val="26796954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4C706F-9FD6-DE6A-0A46-399CDE26CA87}"/>
            </a:ext>
          </a:extLst>
        </p:cNvPr>
        <p:cNvGrpSpPr/>
        <p:nvPr/>
      </p:nvGrpSpPr>
      <p:grpSpPr>
        <a:xfrm>
          <a:off x="0" y="0"/>
          <a:ext cx="0" cy="0"/>
          <a:chOff x="0" y="0"/>
          <a:chExt cx="0" cy="0"/>
        </a:xfrm>
      </p:grpSpPr>
      <p:sp>
        <p:nvSpPr>
          <p:cNvPr id="6" name="Oval 5">
            <a:extLst>
              <a:ext uri="{FF2B5EF4-FFF2-40B4-BE49-F238E27FC236}">
                <a16:creationId xmlns:a16="http://schemas.microsoft.com/office/drawing/2014/main" id="{9EDB52DC-BD3C-9E63-300B-F0CB318827D4}"/>
              </a:ext>
            </a:extLst>
          </p:cNvPr>
          <p:cNvSpPr/>
          <p:nvPr/>
        </p:nvSpPr>
        <p:spPr>
          <a:xfrm>
            <a:off x="133415" y="4713432"/>
            <a:ext cx="2211302" cy="658091"/>
          </a:xfrm>
          <a:prstGeom prst="ellipse">
            <a:avLst/>
          </a:prstGeom>
          <a:solidFill>
            <a:srgbClr val="FFE6CB"/>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114" name="TextBox 8">
            <a:extLst>
              <a:ext uri="{FF2B5EF4-FFF2-40B4-BE49-F238E27FC236}">
                <a16:creationId xmlns:a16="http://schemas.microsoft.com/office/drawing/2014/main" id="{47455934-CC32-91B3-F4E9-8DE692FBA3A1}"/>
              </a:ext>
            </a:extLst>
          </p:cNvPr>
          <p:cNvSpPr/>
          <p:nvPr/>
        </p:nvSpPr>
        <p:spPr>
          <a:xfrm>
            <a:off x="704635" y="3616433"/>
            <a:ext cx="868320" cy="64487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n-GB" sz="1800" b="0" strike="noStrike" spc="-1" noProof="0" dirty="0">
                <a:solidFill>
                  <a:srgbClr val="000000"/>
                </a:solidFill>
                <a:latin typeface="Calibri"/>
              </a:rPr>
              <a:t>Mobile</a:t>
            </a:r>
          </a:p>
          <a:p>
            <a:pPr algn="ctr">
              <a:lnSpc>
                <a:spcPct val="100000"/>
              </a:lnSpc>
              <a:buNone/>
            </a:pPr>
            <a:r>
              <a:rPr lang="en-GB" spc="-1" noProof="0" dirty="0">
                <a:solidFill>
                  <a:srgbClr val="000000"/>
                </a:solidFill>
                <a:latin typeface="Calibri"/>
              </a:rPr>
              <a:t>User</a:t>
            </a:r>
            <a:endParaRPr lang="en-GB" sz="1800" b="0" strike="noStrike" spc="-1" noProof="0" dirty="0">
              <a:latin typeface="Arial"/>
            </a:endParaRPr>
          </a:p>
        </p:txBody>
      </p:sp>
      <p:pic>
        <p:nvPicPr>
          <p:cNvPr id="125" name="Graphic 35" descr="Smart Phone with solid fill">
            <a:extLst>
              <a:ext uri="{FF2B5EF4-FFF2-40B4-BE49-F238E27FC236}">
                <a16:creationId xmlns:a16="http://schemas.microsoft.com/office/drawing/2014/main" id="{4495EAE7-4BC0-F218-5D3F-872CD55B9C4D}"/>
              </a:ext>
            </a:extLst>
          </p:cNvPr>
          <p:cNvPicPr/>
          <p:nvPr/>
        </p:nvPicPr>
        <p:blipFill>
          <a:blip r:embed="rId3"/>
          <a:stretch/>
        </p:blipFill>
        <p:spPr>
          <a:xfrm rot="1730551">
            <a:off x="1194319" y="4343583"/>
            <a:ext cx="616517" cy="570959"/>
          </a:xfrm>
          <a:prstGeom prst="rect">
            <a:avLst/>
          </a:prstGeom>
          <a:ln w="0">
            <a:noFill/>
          </a:ln>
        </p:spPr>
      </p:pic>
      <p:sp>
        <p:nvSpPr>
          <p:cNvPr id="127" name="PlaceHolder 1">
            <a:extLst>
              <a:ext uri="{FF2B5EF4-FFF2-40B4-BE49-F238E27FC236}">
                <a16:creationId xmlns:a16="http://schemas.microsoft.com/office/drawing/2014/main" id="{946E988A-5569-6F1A-9734-534807B0983B}"/>
              </a:ext>
            </a:extLst>
          </p:cNvPr>
          <p:cNvSpPr>
            <a:spLocks noGrp="1"/>
          </p:cNvSpPr>
          <p:nvPr>
            <p:ph type="sldNum" idx="8"/>
          </p:nvPr>
        </p:nvSpPr>
        <p:spPr>
          <a:xfrm>
            <a:off x="8610480" y="6356520"/>
            <a:ext cx="2742840" cy="364680"/>
          </a:xfrm>
          <a:prstGeom prst="rect">
            <a:avLst/>
          </a:prstGeom>
          <a:noFill/>
          <a:ln w="0">
            <a:noFill/>
          </a:ln>
        </p:spPr>
        <p:txBody>
          <a:bodyPr anchor="ctr">
            <a:noAutofit/>
          </a:bodyPr>
          <a:lstStyle>
            <a:lvl1pPr algn="r">
              <a:lnSpc>
                <a:spcPct val="100000"/>
              </a:lnSpc>
              <a:buNone/>
              <a:defRPr lang="en-DE" sz="2000" b="0" strike="noStrike" spc="-1">
                <a:solidFill>
                  <a:srgbClr val="8B8B8B"/>
                </a:solidFill>
                <a:latin typeface="Calibri"/>
              </a:defRPr>
            </a:lvl1pPr>
          </a:lstStyle>
          <a:p>
            <a:pPr algn="r">
              <a:lnSpc>
                <a:spcPct val="100000"/>
              </a:lnSpc>
              <a:buNone/>
            </a:pPr>
            <a:fld id="{81255DAC-7A2D-4214-8EEB-05093A7AB0F8}" type="slidenum">
              <a:rPr lang="en-GB" sz="2000" b="0" strike="noStrike" spc="-1" noProof="0" smtClean="0">
                <a:solidFill>
                  <a:srgbClr val="8B8B8B"/>
                </a:solidFill>
                <a:latin typeface="Calibri"/>
              </a:rPr>
              <a:t>54</a:t>
            </a:fld>
            <a:endParaRPr lang="en-GB" sz="2000" b="0" strike="noStrike" spc="-1" noProof="0" dirty="0">
              <a:latin typeface="Times New Roman"/>
            </a:endParaRPr>
          </a:p>
        </p:txBody>
      </p:sp>
      <p:pic>
        <p:nvPicPr>
          <p:cNvPr id="5" name="Graphic 4" descr="Walk with solid fill">
            <a:extLst>
              <a:ext uri="{FF2B5EF4-FFF2-40B4-BE49-F238E27FC236}">
                <a16:creationId xmlns:a16="http://schemas.microsoft.com/office/drawing/2014/main" id="{EBCCEF39-30A4-0B6A-2D6D-289C0F2A737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33302" y="4258262"/>
            <a:ext cx="914400" cy="914400"/>
          </a:xfrm>
          <a:prstGeom prst="rect">
            <a:avLst/>
          </a:prstGeom>
        </p:spPr>
      </p:pic>
      <p:sp>
        <p:nvSpPr>
          <p:cNvPr id="8" name="Rectangle 7">
            <a:extLst>
              <a:ext uri="{FF2B5EF4-FFF2-40B4-BE49-F238E27FC236}">
                <a16:creationId xmlns:a16="http://schemas.microsoft.com/office/drawing/2014/main" id="{31551906-B765-03A6-7901-C88950854E72}"/>
              </a:ext>
            </a:extLst>
          </p:cNvPr>
          <p:cNvSpPr/>
          <p:nvPr/>
        </p:nvSpPr>
        <p:spPr>
          <a:xfrm>
            <a:off x="3926301" y="828594"/>
            <a:ext cx="4257459" cy="2811738"/>
          </a:xfrm>
          <a:custGeom>
            <a:avLst/>
            <a:gdLst>
              <a:gd name="csX0" fmla="*/ 0 w 4257459"/>
              <a:gd name="csY0" fmla="*/ 0 h 2811738"/>
              <a:gd name="csX1" fmla="*/ 565634 w 4257459"/>
              <a:gd name="csY1" fmla="*/ 0 h 2811738"/>
              <a:gd name="csX2" fmla="*/ 1046118 w 4257459"/>
              <a:gd name="csY2" fmla="*/ 0 h 2811738"/>
              <a:gd name="csX3" fmla="*/ 1739476 w 4257459"/>
              <a:gd name="csY3" fmla="*/ 0 h 2811738"/>
              <a:gd name="csX4" fmla="*/ 2305110 w 4257459"/>
              <a:gd name="csY4" fmla="*/ 0 h 2811738"/>
              <a:gd name="csX5" fmla="*/ 2870744 w 4257459"/>
              <a:gd name="csY5" fmla="*/ 0 h 2811738"/>
              <a:gd name="csX6" fmla="*/ 3564101 w 4257459"/>
              <a:gd name="csY6" fmla="*/ 0 h 2811738"/>
              <a:gd name="csX7" fmla="*/ 4257459 w 4257459"/>
              <a:gd name="csY7" fmla="*/ 0 h 2811738"/>
              <a:gd name="csX8" fmla="*/ 4257459 w 4257459"/>
              <a:gd name="csY8" fmla="*/ 618582 h 2811738"/>
              <a:gd name="csX9" fmla="*/ 4257459 w 4257459"/>
              <a:gd name="csY9" fmla="*/ 1124695 h 2811738"/>
              <a:gd name="csX10" fmla="*/ 4257459 w 4257459"/>
              <a:gd name="csY10" fmla="*/ 1630808 h 2811738"/>
              <a:gd name="csX11" fmla="*/ 4257459 w 4257459"/>
              <a:gd name="csY11" fmla="*/ 2193156 h 2811738"/>
              <a:gd name="csX12" fmla="*/ 4257459 w 4257459"/>
              <a:gd name="csY12" fmla="*/ 2811738 h 2811738"/>
              <a:gd name="csX13" fmla="*/ 3776974 w 4257459"/>
              <a:gd name="csY13" fmla="*/ 2811738 h 2811738"/>
              <a:gd name="csX14" fmla="*/ 3083617 w 4257459"/>
              <a:gd name="csY14" fmla="*/ 2811738 h 2811738"/>
              <a:gd name="csX15" fmla="*/ 2560557 w 4257459"/>
              <a:gd name="csY15" fmla="*/ 2811738 h 2811738"/>
              <a:gd name="csX16" fmla="*/ 1952349 w 4257459"/>
              <a:gd name="csY16" fmla="*/ 2811738 h 2811738"/>
              <a:gd name="csX17" fmla="*/ 1258991 w 4257459"/>
              <a:gd name="csY17" fmla="*/ 2811738 h 2811738"/>
              <a:gd name="csX18" fmla="*/ 650783 w 4257459"/>
              <a:gd name="csY18" fmla="*/ 2811738 h 2811738"/>
              <a:gd name="csX19" fmla="*/ 0 w 4257459"/>
              <a:gd name="csY19" fmla="*/ 2811738 h 2811738"/>
              <a:gd name="csX20" fmla="*/ 0 w 4257459"/>
              <a:gd name="csY20" fmla="*/ 2305625 h 2811738"/>
              <a:gd name="csX21" fmla="*/ 0 w 4257459"/>
              <a:gd name="csY21" fmla="*/ 1771395 h 2811738"/>
              <a:gd name="csX22" fmla="*/ 0 w 4257459"/>
              <a:gd name="csY22" fmla="*/ 1152813 h 2811738"/>
              <a:gd name="csX23" fmla="*/ 0 w 4257459"/>
              <a:gd name="csY23" fmla="*/ 590465 h 2811738"/>
              <a:gd name="csX24" fmla="*/ 0 w 4257459"/>
              <a:gd name="csY24" fmla="*/ 0 h 281173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 ang="0">
                <a:pos x="csX22" y="csY22"/>
              </a:cxn>
              <a:cxn ang="0">
                <a:pos x="csX23" y="csY23"/>
              </a:cxn>
              <a:cxn ang="0">
                <a:pos x="csX24" y="csY24"/>
              </a:cxn>
            </a:cxnLst>
            <a:rect l="l" t="t" r="r" b="b"/>
            <a:pathLst>
              <a:path w="4257459" h="2811738" extrusionOk="0">
                <a:moveTo>
                  <a:pt x="0" y="0"/>
                </a:moveTo>
                <a:cubicBezTo>
                  <a:pt x="122378" y="-9188"/>
                  <a:pt x="283855" y="-5958"/>
                  <a:pt x="565634" y="0"/>
                </a:cubicBezTo>
                <a:cubicBezTo>
                  <a:pt x="847413" y="5958"/>
                  <a:pt x="903048" y="-22304"/>
                  <a:pt x="1046118" y="0"/>
                </a:cubicBezTo>
                <a:cubicBezTo>
                  <a:pt x="1189188" y="22304"/>
                  <a:pt x="1582390" y="-32358"/>
                  <a:pt x="1739476" y="0"/>
                </a:cubicBezTo>
                <a:cubicBezTo>
                  <a:pt x="1896562" y="32358"/>
                  <a:pt x="2117742" y="27612"/>
                  <a:pt x="2305110" y="0"/>
                </a:cubicBezTo>
                <a:cubicBezTo>
                  <a:pt x="2492478" y="-27612"/>
                  <a:pt x="2594114" y="23731"/>
                  <a:pt x="2870744" y="0"/>
                </a:cubicBezTo>
                <a:cubicBezTo>
                  <a:pt x="3147374" y="-23731"/>
                  <a:pt x="3400591" y="28598"/>
                  <a:pt x="3564101" y="0"/>
                </a:cubicBezTo>
                <a:cubicBezTo>
                  <a:pt x="3727611" y="-28598"/>
                  <a:pt x="3968965" y="32510"/>
                  <a:pt x="4257459" y="0"/>
                </a:cubicBezTo>
                <a:cubicBezTo>
                  <a:pt x="4248794" y="203147"/>
                  <a:pt x="4281183" y="353766"/>
                  <a:pt x="4257459" y="618582"/>
                </a:cubicBezTo>
                <a:cubicBezTo>
                  <a:pt x="4233735" y="883398"/>
                  <a:pt x="4240320" y="1023326"/>
                  <a:pt x="4257459" y="1124695"/>
                </a:cubicBezTo>
                <a:cubicBezTo>
                  <a:pt x="4274598" y="1226064"/>
                  <a:pt x="4235991" y="1378995"/>
                  <a:pt x="4257459" y="1630808"/>
                </a:cubicBezTo>
                <a:cubicBezTo>
                  <a:pt x="4278927" y="1882621"/>
                  <a:pt x="4256491" y="1937104"/>
                  <a:pt x="4257459" y="2193156"/>
                </a:cubicBezTo>
                <a:cubicBezTo>
                  <a:pt x="4258427" y="2449208"/>
                  <a:pt x="4238035" y="2525151"/>
                  <a:pt x="4257459" y="2811738"/>
                </a:cubicBezTo>
                <a:cubicBezTo>
                  <a:pt x="4039978" y="2811301"/>
                  <a:pt x="3910475" y="2801861"/>
                  <a:pt x="3776974" y="2811738"/>
                </a:cubicBezTo>
                <a:cubicBezTo>
                  <a:pt x="3643474" y="2821615"/>
                  <a:pt x="3360684" y="2778073"/>
                  <a:pt x="3083617" y="2811738"/>
                </a:cubicBezTo>
                <a:cubicBezTo>
                  <a:pt x="2806550" y="2845403"/>
                  <a:pt x="2798779" y="2789078"/>
                  <a:pt x="2560557" y="2811738"/>
                </a:cubicBezTo>
                <a:cubicBezTo>
                  <a:pt x="2322335" y="2834398"/>
                  <a:pt x="2175630" y="2812198"/>
                  <a:pt x="1952349" y="2811738"/>
                </a:cubicBezTo>
                <a:cubicBezTo>
                  <a:pt x="1729068" y="2811278"/>
                  <a:pt x="1582251" y="2793672"/>
                  <a:pt x="1258991" y="2811738"/>
                </a:cubicBezTo>
                <a:cubicBezTo>
                  <a:pt x="935731" y="2829804"/>
                  <a:pt x="776127" y="2799118"/>
                  <a:pt x="650783" y="2811738"/>
                </a:cubicBezTo>
                <a:cubicBezTo>
                  <a:pt x="525439" y="2824358"/>
                  <a:pt x="261694" y="2837878"/>
                  <a:pt x="0" y="2811738"/>
                </a:cubicBezTo>
                <a:cubicBezTo>
                  <a:pt x="-24896" y="2560625"/>
                  <a:pt x="-9588" y="2509526"/>
                  <a:pt x="0" y="2305625"/>
                </a:cubicBezTo>
                <a:cubicBezTo>
                  <a:pt x="9588" y="2101724"/>
                  <a:pt x="10154" y="1996463"/>
                  <a:pt x="0" y="1771395"/>
                </a:cubicBezTo>
                <a:cubicBezTo>
                  <a:pt x="-10154" y="1546327"/>
                  <a:pt x="17081" y="1338299"/>
                  <a:pt x="0" y="1152813"/>
                </a:cubicBezTo>
                <a:cubicBezTo>
                  <a:pt x="-17081" y="967327"/>
                  <a:pt x="-15536" y="806761"/>
                  <a:pt x="0" y="590465"/>
                </a:cubicBezTo>
                <a:cubicBezTo>
                  <a:pt x="15536" y="374169"/>
                  <a:pt x="2987" y="292047"/>
                  <a:pt x="0" y="0"/>
                </a:cubicBezTo>
                <a:close/>
              </a:path>
            </a:pathLst>
          </a:custGeom>
          <a:noFill/>
          <a:ln>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9" name="TextBox 8">
            <a:extLst>
              <a:ext uri="{FF2B5EF4-FFF2-40B4-BE49-F238E27FC236}">
                <a16:creationId xmlns:a16="http://schemas.microsoft.com/office/drawing/2014/main" id="{2A981E33-2E97-13A2-2A61-D37510C9D590}"/>
              </a:ext>
            </a:extLst>
          </p:cNvPr>
          <p:cNvSpPr txBox="1"/>
          <p:nvPr/>
        </p:nvSpPr>
        <p:spPr>
          <a:xfrm>
            <a:off x="3926301" y="366292"/>
            <a:ext cx="1236429" cy="400110"/>
          </a:xfrm>
          <a:prstGeom prst="rect">
            <a:avLst/>
          </a:prstGeom>
          <a:noFill/>
        </p:spPr>
        <p:txBody>
          <a:bodyPr wrap="none" rtlCol="0">
            <a:spAutoFit/>
          </a:bodyPr>
          <a:lstStyle/>
          <a:p>
            <a:r>
              <a:rPr lang="en-GB" sz="2000" noProof="0" dirty="0"/>
              <a:t>Variables</a:t>
            </a:r>
          </a:p>
        </p:txBody>
      </p:sp>
      <p:cxnSp>
        <p:nvCxnSpPr>
          <p:cNvPr id="13" name="Straight Arrow Connector 12">
            <a:extLst>
              <a:ext uri="{FF2B5EF4-FFF2-40B4-BE49-F238E27FC236}">
                <a16:creationId xmlns:a16="http://schemas.microsoft.com/office/drawing/2014/main" id="{B0F33F5D-5A3E-5692-7782-421064528208}"/>
              </a:ext>
            </a:extLst>
          </p:cNvPr>
          <p:cNvCxnSpPr/>
          <p:nvPr/>
        </p:nvCxnSpPr>
        <p:spPr>
          <a:xfrm>
            <a:off x="8162574" y="1392072"/>
            <a:ext cx="1061575" cy="0"/>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0465C8F1-7A51-5C00-2BD7-7C9D8E210A74}"/>
              </a:ext>
            </a:extLst>
          </p:cNvPr>
          <p:cNvSpPr txBox="1"/>
          <p:nvPr/>
        </p:nvSpPr>
        <p:spPr>
          <a:xfrm>
            <a:off x="6250135" y="4141030"/>
            <a:ext cx="2326278" cy="369332"/>
          </a:xfrm>
          <a:prstGeom prst="rect">
            <a:avLst/>
          </a:prstGeom>
          <a:noFill/>
        </p:spPr>
        <p:txBody>
          <a:bodyPr wrap="none" rtlCol="0">
            <a:spAutoFit/>
          </a:bodyPr>
          <a:lstStyle/>
          <a:p>
            <a:r>
              <a:rPr lang="en-GB" noProof="0" dirty="0"/>
              <a:t>Problem Formulation</a:t>
            </a: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6C3AF7E8-C444-6D0B-7A90-12F7D91AFE98}"/>
                  </a:ext>
                </a:extLst>
              </p:cNvPr>
              <p:cNvSpPr txBox="1"/>
              <p:nvPr/>
            </p:nvSpPr>
            <p:spPr>
              <a:xfrm>
                <a:off x="6687506" y="5319871"/>
                <a:ext cx="4602794" cy="710772"/>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func>
                        <m:funcPr>
                          <m:ctrlPr>
                            <a:rPr lang="en-GB" i="1" noProof="0" smtClean="0">
                              <a:latin typeface="Cambria Math" panose="02040503050406030204" pitchFamily="18" charset="0"/>
                            </a:rPr>
                          </m:ctrlPr>
                        </m:funcPr>
                        <m:fName>
                          <m:limLow>
                            <m:limLowPr>
                              <m:ctrlPr>
                                <a:rPr lang="en-GB" i="1" noProof="0" smtClean="0">
                                  <a:latin typeface="Cambria Math" panose="02040503050406030204" pitchFamily="18" charset="0"/>
                                </a:rPr>
                              </m:ctrlPr>
                            </m:limLowPr>
                            <m:e>
                              <m:r>
                                <m:rPr>
                                  <m:sty m:val="p"/>
                                </m:rPr>
                                <a:rPr lang="en-GB" i="0" noProof="0" smtClean="0">
                                  <a:latin typeface="Cambria Math" panose="02040503050406030204" pitchFamily="18" charset="0"/>
                                </a:rPr>
                                <m:t>max</m:t>
                              </m:r>
                            </m:e>
                            <m:lim>
                              <m:sSub>
                                <m:sSubPr>
                                  <m:ctrlPr>
                                    <a:rPr lang="en-GB" i="1" noProof="0" smtClean="0">
                                      <a:solidFill>
                                        <a:srgbClr val="C00000"/>
                                      </a:solidFill>
                                      <a:latin typeface="Cambria Math" panose="02040503050406030204" pitchFamily="18" charset="0"/>
                                    </a:rPr>
                                  </m:ctrlPr>
                                </m:sSubPr>
                                <m:e>
                                  <m:r>
                                    <a:rPr lang="en-GB" i="1" noProof="0" smtClean="0">
                                      <a:solidFill>
                                        <a:srgbClr val="C00000"/>
                                      </a:solidFill>
                                      <a:latin typeface="Cambria Math" panose="02040503050406030204" pitchFamily="18" charset="0"/>
                                    </a:rPr>
                                    <m:t>𝑇</m:t>
                                  </m:r>
                                </m:e>
                                <m:sub>
                                  <m:r>
                                    <m:rPr>
                                      <m:sty m:val="p"/>
                                    </m:rPr>
                                    <a:rPr lang="en-GB" noProof="0" smtClean="0">
                                      <a:solidFill>
                                        <a:srgbClr val="C00000"/>
                                      </a:solidFill>
                                      <a:latin typeface="Cambria Math" panose="02040503050406030204" pitchFamily="18" charset="0"/>
                                    </a:rPr>
                                    <m:t>upd</m:t>
                                  </m:r>
                                </m:sub>
                              </m:sSub>
                              <m:r>
                                <a:rPr lang="en-GB" i="1" noProof="0" smtClean="0">
                                  <a:latin typeface="Cambria Math" panose="02040503050406030204" pitchFamily="18" charset="0"/>
                                </a:rPr>
                                <m:t>,   </m:t>
                              </m:r>
                              <m:r>
                                <a:rPr lang="en-GB" b="0" i="1" noProof="0" smtClean="0">
                                  <a:solidFill>
                                    <a:schemeClr val="tx1"/>
                                  </a:solidFill>
                                  <a:latin typeface="Cambria Math" panose="02040503050406030204" pitchFamily="18" charset="0"/>
                                </a:rPr>
                                <m:t>𝑀</m:t>
                              </m:r>
                              <m:r>
                                <a:rPr lang="en-GB" b="0" i="1" noProof="0" smtClean="0">
                                  <a:solidFill>
                                    <a:schemeClr val="tx1"/>
                                  </a:solidFill>
                                  <a:latin typeface="Cambria Math" panose="02040503050406030204" pitchFamily="18" charset="0"/>
                                </a:rPr>
                                <m:t>,   </m:t>
                              </m:r>
                              <m:r>
                                <a:rPr lang="en-GB" b="0" i="1" noProof="0" smtClean="0">
                                  <a:solidFill>
                                    <a:schemeClr val="tx1"/>
                                  </a:solidFill>
                                  <a:latin typeface="Cambria Math" panose="02040503050406030204" pitchFamily="18" charset="0"/>
                                </a:rPr>
                                <m:t>𝐿</m:t>
                              </m:r>
                              <m:r>
                                <a:rPr lang="en-GB" b="0" i="1" noProof="0" smtClean="0">
                                  <a:solidFill>
                                    <a:schemeClr val="tx1"/>
                                  </a:solidFill>
                                  <a:latin typeface="Cambria Math" panose="02040503050406030204" pitchFamily="18" charset="0"/>
                                </a:rPr>
                                <m:t>,   </m:t>
                              </m:r>
                              <m:r>
                                <a:rPr lang="en-GB" b="0" i="1" noProof="0" smtClean="0">
                                  <a:solidFill>
                                    <a:schemeClr val="tx1"/>
                                  </a:solidFill>
                                  <a:latin typeface="Cambria Math" panose="02040503050406030204" pitchFamily="18" charset="0"/>
                                </a:rPr>
                                <m:t>𝑃</m:t>
                              </m:r>
                              <m:r>
                                <a:rPr lang="en-GB" b="0" i="1" noProof="0" smtClean="0">
                                  <a:solidFill>
                                    <a:schemeClr val="tx1"/>
                                  </a:solidFill>
                                  <a:latin typeface="Cambria Math" panose="02040503050406030204" pitchFamily="18" charset="0"/>
                                </a:rPr>
                                <m:t> </m:t>
                              </m:r>
                            </m:lim>
                          </m:limLow>
                        </m:fName>
                        <m:e>
                          <m:f>
                            <m:fPr>
                              <m:ctrlPr>
                                <a:rPr lang="en-GB" i="1" noProof="0" smtClean="0">
                                  <a:latin typeface="Cambria Math" panose="02040503050406030204" pitchFamily="18" charset="0"/>
                                </a:rPr>
                              </m:ctrlPr>
                            </m:fPr>
                            <m:num>
                              <m:r>
                                <a:rPr lang="en-GB" i="1" noProof="0" smtClean="0">
                                  <a:latin typeface="Cambria Math" panose="02040503050406030204" pitchFamily="18" charset="0"/>
                                  <a:ea typeface="Cambria Math" panose="02040503050406030204" pitchFamily="18" charset="0"/>
                                </a:rPr>
                                <m:t>𝑛</m:t>
                              </m:r>
                              <m:r>
                                <a:rPr lang="en-GB" i="1" noProof="0" smtClean="0">
                                  <a:latin typeface="Cambria Math" panose="02040503050406030204" pitchFamily="18" charset="0"/>
                                </a:rPr>
                                <m:t>(</m:t>
                              </m:r>
                              <m:r>
                                <a:rPr lang="en-GB" i="1" noProof="0" smtClean="0">
                                  <a:solidFill>
                                    <a:schemeClr val="tx1"/>
                                  </a:solidFill>
                                  <a:latin typeface="Cambria Math" panose="02040503050406030204" pitchFamily="18" charset="0"/>
                                </a:rPr>
                                <m:t>𝑀</m:t>
                              </m:r>
                              <m:r>
                                <a:rPr lang="en-GB" i="1" noProof="0" smtClean="0">
                                  <a:solidFill>
                                    <a:schemeClr val="tx1"/>
                                  </a:solidFill>
                                  <a:latin typeface="Cambria Math" panose="02040503050406030204" pitchFamily="18" charset="0"/>
                                </a:rPr>
                                <m:t>,</m:t>
                              </m:r>
                              <m:r>
                                <a:rPr lang="en-GB" i="1" noProof="0" smtClean="0">
                                  <a:solidFill>
                                    <a:schemeClr val="tx1"/>
                                  </a:solidFill>
                                  <a:latin typeface="Cambria Math" panose="02040503050406030204" pitchFamily="18" charset="0"/>
                                </a:rPr>
                                <m:t>𝐿</m:t>
                              </m:r>
                              <m:r>
                                <a:rPr lang="en-GB" b="0" i="1" noProof="0" smtClean="0">
                                  <a:solidFill>
                                    <a:schemeClr val="tx1"/>
                                  </a:solidFill>
                                  <a:latin typeface="Cambria Math" panose="02040503050406030204" pitchFamily="18" charset="0"/>
                                </a:rPr>
                                <m:t>,</m:t>
                              </m:r>
                              <m:r>
                                <a:rPr lang="en-GB" b="0" i="1" noProof="0" smtClean="0">
                                  <a:solidFill>
                                    <a:schemeClr val="tx1"/>
                                  </a:solidFill>
                                  <a:latin typeface="Cambria Math" panose="02040503050406030204" pitchFamily="18" charset="0"/>
                                </a:rPr>
                                <m:t>𝑃</m:t>
                              </m:r>
                              <m:r>
                                <a:rPr lang="en-GB" b="0" i="1" noProof="0" smtClean="0">
                                  <a:solidFill>
                                    <a:schemeClr val="tx1"/>
                                  </a:solidFill>
                                  <a:latin typeface="Cambria Math" panose="02040503050406030204" pitchFamily="18" charset="0"/>
                                </a:rPr>
                                <m:t>,</m:t>
                              </m:r>
                              <m:sSub>
                                <m:sSubPr>
                                  <m:ctrlPr>
                                    <a:rPr lang="en-GB" i="1" noProof="0" smtClean="0">
                                      <a:solidFill>
                                        <a:srgbClr val="C00000"/>
                                      </a:solidFill>
                                      <a:latin typeface="Cambria Math" panose="02040503050406030204" pitchFamily="18" charset="0"/>
                                    </a:rPr>
                                  </m:ctrlPr>
                                </m:sSubPr>
                                <m:e>
                                  <m:r>
                                    <a:rPr lang="en-GB" i="1" noProof="0" smtClean="0">
                                      <a:solidFill>
                                        <a:srgbClr val="C00000"/>
                                      </a:solidFill>
                                      <a:latin typeface="Cambria Math" panose="02040503050406030204" pitchFamily="18" charset="0"/>
                                    </a:rPr>
                                    <m:t>𝑇</m:t>
                                  </m:r>
                                </m:e>
                                <m:sub>
                                  <m:r>
                                    <m:rPr>
                                      <m:sty m:val="p"/>
                                    </m:rPr>
                                    <a:rPr lang="en-GB" noProof="0" smtClean="0">
                                      <a:solidFill>
                                        <a:srgbClr val="C00000"/>
                                      </a:solidFill>
                                      <a:latin typeface="Cambria Math" panose="02040503050406030204" pitchFamily="18" charset="0"/>
                                    </a:rPr>
                                    <m:t>upd</m:t>
                                  </m:r>
                                </m:sub>
                              </m:sSub>
                              <m:r>
                                <a:rPr lang="en-GB" i="1" noProof="0" smtClean="0">
                                  <a:latin typeface="Cambria Math" panose="02040503050406030204" pitchFamily="18" charset="0"/>
                                </a:rPr>
                                <m:t>)</m:t>
                              </m:r>
                            </m:num>
                            <m:den>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𝐸</m:t>
                                  </m:r>
                                </m:e>
                                <m:sub>
                                  <m:r>
                                    <m:rPr>
                                      <m:sty m:val="p"/>
                                    </m:rPr>
                                    <a:rPr lang="en-GB" b="0" i="0" noProof="0" smtClean="0">
                                      <a:latin typeface="Cambria Math" panose="02040503050406030204" pitchFamily="18" charset="0"/>
                                    </a:rPr>
                                    <m:t>SIM</m:t>
                                  </m:r>
                                </m:sub>
                              </m:sSub>
                              <m:r>
                                <a:rPr lang="en-GB" i="1" noProof="0" smtClean="0">
                                  <a:latin typeface="Cambria Math" panose="02040503050406030204" pitchFamily="18" charset="0"/>
                                </a:rPr>
                                <m:t>(</m:t>
                              </m:r>
                              <m:r>
                                <a:rPr lang="en-GB" i="1" noProof="0" smtClean="0">
                                  <a:latin typeface="Cambria Math" panose="02040503050406030204" pitchFamily="18" charset="0"/>
                                </a:rPr>
                                <m:t>𝑀</m:t>
                              </m:r>
                              <m:r>
                                <a:rPr lang="en-GB" i="1" noProof="0" smtClean="0">
                                  <a:latin typeface="Cambria Math" panose="02040503050406030204" pitchFamily="18" charset="0"/>
                                </a:rPr>
                                <m:t>,</m:t>
                              </m:r>
                              <m:r>
                                <a:rPr lang="en-GB" i="1" noProof="0" smtClean="0">
                                  <a:latin typeface="Cambria Math" panose="02040503050406030204" pitchFamily="18" charset="0"/>
                                </a:rPr>
                                <m:t>𝐿</m:t>
                              </m:r>
                              <m:r>
                                <a:rPr lang="en-GB" b="0" i="1" noProof="0" smtClean="0">
                                  <a:latin typeface="Cambria Math" panose="02040503050406030204" pitchFamily="18" charset="0"/>
                                </a:rPr>
                                <m:t>,</m:t>
                              </m:r>
                              <m:r>
                                <a:rPr lang="en-GB" b="0" i="1" noProof="0" smtClean="0">
                                  <a:latin typeface="Cambria Math" panose="02040503050406030204" pitchFamily="18" charset="0"/>
                                </a:rPr>
                                <m:t>𝑃</m:t>
                              </m:r>
                              <m:r>
                                <a:rPr lang="en-GB" i="1" noProof="0" smtClean="0">
                                  <a:latin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𝐸</m:t>
                                  </m:r>
                                </m:e>
                                <m:sub>
                                  <m:r>
                                    <m:rPr>
                                      <m:sty m:val="p"/>
                                    </m:rPr>
                                    <a:rPr lang="en-GB" noProof="0" smtClean="0">
                                      <a:latin typeface="Cambria Math" panose="02040503050406030204" pitchFamily="18" charset="0"/>
                                      <a:ea typeface="Cambria Math" panose="02040503050406030204" pitchFamily="18" charset="0"/>
                                    </a:rPr>
                                    <m:t>MU</m:t>
                                  </m:r>
                                </m:sub>
                              </m:sSub>
                              <m:r>
                                <a:rPr lang="en-GB" i="1" noProof="0" smtClean="0">
                                  <a:latin typeface="Cambria Math" panose="02040503050406030204" pitchFamily="18" charset="0"/>
                                  <a:ea typeface="Cambria Math" panose="02040503050406030204" pitchFamily="18" charset="0"/>
                                </a:rPr>
                                <m:t>(</m:t>
                              </m:r>
                              <m:sSub>
                                <m:sSubPr>
                                  <m:ctrlPr>
                                    <a:rPr lang="en-GB" i="1" noProof="0" smtClean="0">
                                      <a:solidFill>
                                        <a:srgbClr val="C00000"/>
                                      </a:solidFill>
                                      <a:latin typeface="Cambria Math" panose="02040503050406030204" pitchFamily="18" charset="0"/>
                                      <a:ea typeface="Cambria Math" panose="02040503050406030204" pitchFamily="18" charset="0"/>
                                    </a:rPr>
                                  </m:ctrlPr>
                                </m:sSubPr>
                                <m:e>
                                  <m:r>
                                    <a:rPr lang="en-GB" i="1" noProof="0" smtClean="0">
                                      <a:solidFill>
                                        <a:srgbClr val="C00000"/>
                                      </a:solidFill>
                                      <a:latin typeface="Cambria Math" panose="02040503050406030204" pitchFamily="18" charset="0"/>
                                      <a:ea typeface="Cambria Math" panose="02040503050406030204" pitchFamily="18" charset="0"/>
                                    </a:rPr>
                                    <m:t>𝑇</m:t>
                                  </m:r>
                                </m:e>
                                <m:sub>
                                  <m:r>
                                    <m:rPr>
                                      <m:sty m:val="p"/>
                                    </m:rPr>
                                    <a:rPr lang="en-GB" noProof="0" smtClean="0">
                                      <a:solidFill>
                                        <a:srgbClr val="C00000"/>
                                      </a:solidFill>
                                      <a:latin typeface="Cambria Math" panose="02040503050406030204" pitchFamily="18" charset="0"/>
                                      <a:ea typeface="Cambria Math" panose="02040503050406030204" pitchFamily="18" charset="0"/>
                                    </a:rPr>
                                    <m:t>upd</m:t>
                                  </m:r>
                                </m:sub>
                              </m:sSub>
                              <m:r>
                                <a:rPr lang="en-GB" i="1" noProof="0" smtClean="0">
                                  <a:latin typeface="Cambria Math" panose="02040503050406030204" pitchFamily="18" charset="0"/>
                                  <a:ea typeface="Cambria Math" panose="02040503050406030204" pitchFamily="18" charset="0"/>
                                </a:rPr>
                                <m:t>)</m:t>
                              </m:r>
                            </m:den>
                          </m:f>
                        </m:e>
                      </m:func>
                    </m:oMath>
                  </m:oMathPara>
                </a14:m>
                <a:endParaRPr lang="en-GB" noProof="0" dirty="0"/>
              </a:p>
            </p:txBody>
          </p:sp>
        </mc:Choice>
        <mc:Fallback xmlns="">
          <p:sp>
            <p:nvSpPr>
              <p:cNvPr id="20" name="TextBox 19">
                <a:extLst>
                  <a:ext uri="{FF2B5EF4-FFF2-40B4-BE49-F238E27FC236}">
                    <a16:creationId xmlns:a16="http://schemas.microsoft.com/office/drawing/2014/main" id="{6C3AF7E8-C444-6D0B-7A90-12F7D91AFE98}"/>
                  </a:ext>
                </a:extLst>
              </p:cNvPr>
              <p:cNvSpPr txBox="1">
                <a:spLocks noRot="1" noChangeAspect="1" noMove="1" noResize="1" noEditPoints="1" noAdjustHandles="1" noChangeArrowheads="1" noChangeShapeType="1" noTextEdit="1"/>
              </p:cNvSpPr>
              <p:nvPr/>
            </p:nvSpPr>
            <p:spPr>
              <a:xfrm>
                <a:off x="6687506" y="5319871"/>
                <a:ext cx="4602794" cy="710772"/>
              </a:xfrm>
              <a:prstGeom prst="rect">
                <a:avLst/>
              </a:prstGeom>
              <a:blipFill>
                <a:blip r:embed="rId6"/>
                <a:stretch>
                  <a:fillRect/>
                </a:stretch>
              </a:blipFill>
            </p:spPr>
            <p:txBody>
              <a:bodyPr/>
              <a:lstStyle/>
              <a:p>
                <a:r>
                  <a:rPr lang="LID4096">
                    <a:noFill/>
                  </a:rPr>
                  <a:t> </a:t>
                </a:r>
              </a:p>
            </p:txBody>
          </p:sp>
        </mc:Fallback>
      </mc:AlternateContent>
      <p:sp>
        <p:nvSpPr>
          <p:cNvPr id="21" name="Rectangle 20">
            <a:extLst>
              <a:ext uri="{FF2B5EF4-FFF2-40B4-BE49-F238E27FC236}">
                <a16:creationId xmlns:a16="http://schemas.microsoft.com/office/drawing/2014/main" id="{F74C3694-1783-ACCD-2F87-26399B989492}"/>
              </a:ext>
            </a:extLst>
          </p:cNvPr>
          <p:cNvSpPr/>
          <p:nvPr/>
        </p:nvSpPr>
        <p:spPr>
          <a:xfrm>
            <a:off x="6198550" y="4098925"/>
            <a:ext cx="5652130" cy="2083125"/>
          </a:xfrm>
          <a:prstGeom prst="rect">
            <a:avLst/>
          </a:prstGeom>
          <a:noFill/>
          <a:ln w="158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23" name="TextBox 22">
            <a:extLst>
              <a:ext uri="{FF2B5EF4-FFF2-40B4-BE49-F238E27FC236}">
                <a16:creationId xmlns:a16="http://schemas.microsoft.com/office/drawing/2014/main" id="{0ABE92E0-DD56-58AC-0B82-314573A3ED2E}"/>
              </a:ext>
            </a:extLst>
          </p:cNvPr>
          <p:cNvSpPr txBox="1"/>
          <p:nvPr/>
        </p:nvSpPr>
        <p:spPr>
          <a:xfrm>
            <a:off x="11765416" y="1154688"/>
            <a:ext cx="466794" cy="369332"/>
          </a:xfrm>
          <a:prstGeom prst="rect">
            <a:avLst/>
          </a:prstGeom>
          <a:noFill/>
        </p:spPr>
        <p:txBody>
          <a:bodyPr wrap="none" rtlCol="0">
            <a:spAutoFit/>
          </a:bodyPr>
          <a:lstStyle/>
          <a:p>
            <a:r>
              <a:rPr lang="en-GB" noProof="0" dirty="0"/>
              <a:t>(1)</a:t>
            </a:r>
          </a:p>
        </p:txBody>
      </p:sp>
      <p:sp>
        <p:nvSpPr>
          <p:cNvPr id="24" name="TextBox 23">
            <a:extLst>
              <a:ext uri="{FF2B5EF4-FFF2-40B4-BE49-F238E27FC236}">
                <a16:creationId xmlns:a16="http://schemas.microsoft.com/office/drawing/2014/main" id="{A4FD7F47-137A-6152-0C3C-39AD4FEFE631}"/>
              </a:ext>
            </a:extLst>
          </p:cNvPr>
          <p:cNvSpPr txBox="1"/>
          <p:nvPr/>
        </p:nvSpPr>
        <p:spPr>
          <a:xfrm>
            <a:off x="11786356" y="2219139"/>
            <a:ext cx="508097" cy="369332"/>
          </a:xfrm>
          <a:prstGeom prst="rect">
            <a:avLst/>
          </a:prstGeom>
          <a:noFill/>
        </p:spPr>
        <p:txBody>
          <a:bodyPr wrap="square" rtlCol="0">
            <a:spAutoFit/>
          </a:bodyPr>
          <a:lstStyle/>
          <a:p>
            <a:r>
              <a:rPr lang="en-GB" noProof="0" dirty="0"/>
              <a:t>(2)</a:t>
            </a:r>
          </a:p>
        </p:txBody>
      </p:sp>
      <p:sp>
        <p:nvSpPr>
          <p:cNvPr id="30" name="TextBox 29">
            <a:extLst>
              <a:ext uri="{FF2B5EF4-FFF2-40B4-BE49-F238E27FC236}">
                <a16:creationId xmlns:a16="http://schemas.microsoft.com/office/drawing/2014/main" id="{847F0CFD-BC52-66A2-C991-97AE1D34C194}"/>
              </a:ext>
            </a:extLst>
          </p:cNvPr>
          <p:cNvSpPr txBox="1"/>
          <p:nvPr/>
        </p:nvSpPr>
        <p:spPr>
          <a:xfrm>
            <a:off x="9237729" y="4605257"/>
            <a:ext cx="466794" cy="369332"/>
          </a:xfrm>
          <a:prstGeom prst="rect">
            <a:avLst/>
          </a:prstGeom>
          <a:noFill/>
        </p:spPr>
        <p:txBody>
          <a:bodyPr wrap="none" rtlCol="0">
            <a:spAutoFit/>
          </a:bodyPr>
          <a:lstStyle/>
          <a:p>
            <a:r>
              <a:rPr lang="en-GB" noProof="0" dirty="0"/>
              <a:t>(3)</a:t>
            </a:r>
          </a:p>
        </p:txBody>
      </p:sp>
      <p:sp>
        <p:nvSpPr>
          <p:cNvPr id="31" name="TextBox 30">
            <a:extLst>
              <a:ext uri="{FF2B5EF4-FFF2-40B4-BE49-F238E27FC236}">
                <a16:creationId xmlns:a16="http://schemas.microsoft.com/office/drawing/2014/main" id="{66CA43C5-B0B8-EAAF-E3C8-EFFB48EE7966}"/>
              </a:ext>
            </a:extLst>
          </p:cNvPr>
          <p:cNvSpPr txBox="1"/>
          <p:nvPr/>
        </p:nvSpPr>
        <p:spPr>
          <a:xfrm>
            <a:off x="10345225" y="5462963"/>
            <a:ext cx="466794" cy="369332"/>
          </a:xfrm>
          <a:prstGeom prst="rect">
            <a:avLst/>
          </a:prstGeom>
          <a:noFill/>
        </p:spPr>
        <p:txBody>
          <a:bodyPr wrap="none" rtlCol="0">
            <a:spAutoFit/>
          </a:bodyPr>
          <a:lstStyle/>
          <a:p>
            <a:r>
              <a:rPr lang="en-GB" noProof="0" dirty="0"/>
              <a:t>(4)</a:t>
            </a:r>
          </a:p>
        </p:txBody>
      </p:sp>
      <p:sp>
        <p:nvSpPr>
          <p:cNvPr id="10" name="TextBox 9">
            <a:extLst>
              <a:ext uri="{FF2B5EF4-FFF2-40B4-BE49-F238E27FC236}">
                <a16:creationId xmlns:a16="http://schemas.microsoft.com/office/drawing/2014/main" id="{63E8B362-F7AC-474A-CFC1-171A03E0DC02}"/>
              </a:ext>
            </a:extLst>
          </p:cNvPr>
          <p:cNvSpPr txBox="1"/>
          <p:nvPr/>
        </p:nvSpPr>
        <p:spPr>
          <a:xfrm>
            <a:off x="3996014" y="902777"/>
            <a:ext cx="3941380" cy="2585323"/>
          </a:xfrm>
          <a:prstGeom prst="rect">
            <a:avLst/>
          </a:prstGeom>
          <a:noFill/>
        </p:spPr>
        <p:txBody>
          <a:bodyPr wrap="square" rtlCol="0">
            <a:spAutoFit/>
          </a:bodyPr>
          <a:lstStyle/>
          <a:p>
            <a:pPr marL="61913" indent="-342900">
              <a:buFont typeface="+mj-lt"/>
              <a:buAutoNum type="arabicPeriod"/>
            </a:pPr>
            <a:r>
              <a:rPr lang="en-GB" noProof="0" dirty="0"/>
              <a:t>Performance</a:t>
            </a:r>
          </a:p>
          <a:p>
            <a:pPr marL="461963" lvl="1" indent="-285750">
              <a:buFont typeface="Arial" panose="020B0604020202020204" pitchFamily="34" charset="0"/>
              <a:buChar char="•"/>
            </a:pPr>
            <a:r>
              <a:rPr lang="en-GB" noProof="0" dirty="0"/>
              <a:t>Relative errors for localization</a:t>
            </a:r>
          </a:p>
          <a:p>
            <a:pPr marL="61913" indent="-342900">
              <a:buFont typeface="+mj-lt"/>
              <a:buAutoNum type="arabicPeriod"/>
            </a:pPr>
            <a:endParaRPr lang="en-GB" noProof="0" dirty="0"/>
          </a:p>
          <a:p>
            <a:pPr marL="61913" indent="-342900">
              <a:buFont typeface="+mj-lt"/>
              <a:buAutoNum type="arabicPeriod"/>
            </a:pPr>
            <a:r>
              <a:rPr lang="en-GB" noProof="0" dirty="0"/>
              <a:t>Complexity</a:t>
            </a:r>
          </a:p>
          <a:p>
            <a:pPr marL="461963" lvl="1" indent="-285750">
              <a:buFont typeface="Arial" panose="020B0604020202020204" pitchFamily="34" charset="0"/>
              <a:buChar char="•"/>
            </a:pPr>
            <a:r>
              <a:rPr lang="en-GB" noProof="0" dirty="0"/>
              <a:t>Number of SIM layers</a:t>
            </a:r>
          </a:p>
          <a:p>
            <a:pPr marL="176213" lvl="1"/>
            <a:endParaRPr lang="en-GB" noProof="0" dirty="0">
              <a:solidFill>
                <a:schemeClr val="bg1">
                  <a:lumMod val="75000"/>
                </a:schemeClr>
              </a:solidFill>
            </a:endParaRPr>
          </a:p>
          <a:p>
            <a:pPr marL="61913" indent="-342900">
              <a:buFont typeface="+mj-lt"/>
              <a:buAutoNum type="arabicPeriod"/>
            </a:pPr>
            <a:r>
              <a:rPr lang="en-GB" noProof="0" dirty="0"/>
              <a:t>Overhead</a:t>
            </a:r>
          </a:p>
          <a:p>
            <a:pPr marL="519113" lvl="1" indent="-342900">
              <a:buFont typeface="Arial" panose="020B0604020202020204" pitchFamily="34" charset="0"/>
              <a:buChar char="•"/>
            </a:pPr>
            <a:r>
              <a:rPr lang="en-GB" noProof="0" dirty="0"/>
              <a:t>Number of packets</a:t>
            </a:r>
          </a:p>
          <a:p>
            <a:pPr marL="519113" lvl="1" indent="-342900">
              <a:buFont typeface="Arial" panose="020B0604020202020204" pitchFamily="34" charset="0"/>
              <a:buChar char="•"/>
            </a:pPr>
            <a:r>
              <a:rPr lang="en-GB" noProof="0" dirty="0"/>
              <a:t>SIM re-configuration</a:t>
            </a:r>
          </a:p>
        </p:txBody>
      </p:sp>
      <p:sp>
        <p:nvSpPr>
          <p:cNvPr id="25" name="Arc 24">
            <a:extLst>
              <a:ext uri="{FF2B5EF4-FFF2-40B4-BE49-F238E27FC236}">
                <a16:creationId xmlns:a16="http://schemas.microsoft.com/office/drawing/2014/main" id="{E4C5B0BB-B4FF-1E74-FF82-F00D7D95EEC4}"/>
              </a:ext>
            </a:extLst>
          </p:cNvPr>
          <p:cNvSpPr/>
          <p:nvPr/>
        </p:nvSpPr>
        <p:spPr>
          <a:xfrm flipV="1">
            <a:off x="6214554" y="2221323"/>
            <a:ext cx="1072417" cy="1148204"/>
          </a:xfrm>
          <a:prstGeom prst="arc">
            <a:avLst>
              <a:gd name="adj1" fmla="val 16200000"/>
              <a:gd name="adj2" fmla="val 4656136"/>
            </a:avLst>
          </a:prstGeom>
          <a:ln w="19050">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noProof="0" dirty="0"/>
          </a:p>
        </p:txBody>
      </p:sp>
      <p:sp>
        <p:nvSpPr>
          <p:cNvPr id="26" name="Arc 25">
            <a:extLst>
              <a:ext uri="{FF2B5EF4-FFF2-40B4-BE49-F238E27FC236}">
                <a16:creationId xmlns:a16="http://schemas.microsoft.com/office/drawing/2014/main" id="{6D74BB21-2324-1BA9-4D0E-221C7E903FBB}"/>
              </a:ext>
            </a:extLst>
          </p:cNvPr>
          <p:cNvSpPr/>
          <p:nvPr/>
        </p:nvSpPr>
        <p:spPr>
          <a:xfrm flipV="1">
            <a:off x="5817400" y="1381546"/>
            <a:ext cx="1691258" cy="1679554"/>
          </a:xfrm>
          <a:prstGeom prst="arc">
            <a:avLst>
              <a:gd name="adj1" fmla="val 16200000"/>
              <a:gd name="adj2" fmla="val 3062002"/>
            </a:avLst>
          </a:prstGeom>
          <a:ln w="19050">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noProof="0" dirty="0"/>
          </a:p>
        </p:txBody>
      </p:sp>
      <p:cxnSp>
        <p:nvCxnSpPr>
          <p:cNvPr id="32" name="Straight Arrow Connector 31">
            <a:extLst>
              <a:ext uri="{FF2B5EF4-FFF2-40B4-BE49-F238E27FC236}">
                <a16:creationId xmlns:a16="http://schemas.microsoft.com/office/drawing/2014/main" id="{92C950D4-759F-569E-DCF5-F9705C57CF42}"/>
              </a:ext>
            </a:extLst>
          </p:cNvPr>
          <p:cNvCxnSpPr>
            <a:cxnSpLocks/>
          </p:cNvCxnSpPr>
          <p:nvPr/>
        </p:nvCxnSpPr>
        <p:spPr>
          <a:xfrm>
            <a:off x="7286971" y="2136287"/>
            <a:ext cx="1149119" cy="1"/>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F40DD4C-F313-339E-A0AB-0195D763DC25}"/>
                  </a:ext>
                </a:extLst>
              </p:cNvPr>
              <p:cNvSpPr txBox="1"/>
              <p:nvPr/>
            </p:nvSpPr>
            <p:spPr>
              <a:xfrm>
                <a:off x="9224149" y="1053143"/>
                <a:ext cx="2242152" cy="678840"/>
              </a:xfrm>
              <a:prstGeom prst="rect">
                <a:avLst/>
              </a:prstGeom>
              <a:noFill/>
              <a:ln>
                <a:solidFill>
                  <a:srgbClr val="C00000"/>
                </a:solidFill>
              </a:ln>
            </p:spPr>
            <p:txBody>
              <a:bodyPr wrap="none" rtlCol="0">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rPr>
                        <m:t>𝐼</m:t>
                      </m:r>
                      <m:r>
                        <a:rPr lang="en-GB" b="0" i="1" noProof="0" smtClean="0">
                          <a:latin typeface="Cambria Math" panose="02040503050406030204" pitchFamily="18" charset="0"/>
                        </a:rPr>
                        <m:t>=</m:t>
                      </m:r>
                      <m:func>
                        <m:funcPr>
                          <m:ctrlPr>
                            <a:rPr lang="en-GB" i="1" noProof="0" smtClean="0">
                              <a:latin typeface="Cambria Math" panose="02040503050406030204" pitchFamily="18" charset="0"/>
                            </a:rPr>
                          </m:ctrlPr>
                        </m:funcPr>
                        <m:fName>
                          <m:f>
                            <m:fPr>
                              <m:ctrlPr>
                                <a:rPr lang="en-GB" i="1" noProof="0" smtClean="0">
                                  <a:latin typeface="Cambria Math" panose="02040503050406030204" pitchFamily="18" charset="0"/>
                                  <a:ea typeface="Cambria Math" panose="02040503050406030204" pitchFamily="18" charset="0"/>
                                </a:rPr>
                              </m:ctrlPr>
                            </m:fPr>
                            <m:num>
                              <m:r>
                                <a:rPr lang="en-GB" i="1" noProof="0" smtClean="0">
                                  <a:latin typeface="Cambria Math" panose="02040503050406030204" pitchFamily="18" charset="0"/>
                                  <a:ea typeface="Cambria Math" panose="02040503050406030204" pitchFamily="18" charset="0"/>
                                </a:rPr>
                                <m:t>𝑛</m:t>
                              </m:r>
                              <m:r>
                                <a:rPr lang="en-GB" i="1" noProof="0" smtClean="0">
                                  <a:latin typeface="Cambria Math" panose="02040503050406030204" pitchFamily="18" charset="0"/>
                                </a:rPr>
                                <m:t>(</m:t>
                              </m:r>
                              <m:r>
                                <a:rPr lang="en-GB" i="1" noProof="0" smtClean="0">
                                  <a:latin typeface="Cambria Math" panose="02040503050406030204" pitchFamily="18" charset="0"/>
                                </a:rPr>
                                <m:t>𝑀</m:t>
                              </m:r>
                              <m:r>
                                <a:rPr lang="en-GB" i="1" noProof="0" smtClean="0">
                                  <a:latin typeface="Cambria Math" panose="02040503050406030204" pitchFamily="18" charset="0"/>
                                </a:rPr>
                                <m:t>,</m:t>
                              </m:r>
                              <m:r>
                                <a:rPr lang="en-GB" i="1" noProof="0" smtClean="0">
                                  <a:latin typeface="Cambria Math" panose="02040503050406030204" pitchFamily="18" charset="0"/>
                                </a:rPr>
                                <m:t>𝐿</m:t>
                              </m:r>
                              <m:r>
                                <a:rPr lang="en-GB" i="1" noProof="0" smtClean="0">
                                  <a:latin typeface="Cambria Math" panose="02040503050406030204" pitchFamily="18" charset="0"/>
                                </a:rPr>
                                <m:t>,</m:t>
                              </m:r>
                              <m:r>
                                <a:rPr lang="en-GB" i="1" noProof="0" smtClean="0">
                                  <a:latin typeface="Cambria Math" panose="02040503050406030204" pitchFamily="18" charset="0"/>
                                </a:rPr>
                                <m:t>𝑃</m:t>
                              </m:r>
                              <m:r>
                                <a:rPr lang="en-GB" i="1" noProof="0" smtClean="0">
                                  <a:latin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𝑇</m:t>
                                  </m:r>
                                </m:e>
                                <m:sub>
                                  <m:r>
                                    <m:rPr>
                                      <m:sty m:val="p"/>
                                    </m:rPr>
                                    <a:rPr lang="en-GB" noProof="0" smtClean="0">
                                      <a:latin typeface="Cambria Math" panose="02040503050406030204" pitchFamily="18" charset="0"/>
                                      <a:ea typeface="Cambria Math" panose="02040503050406030204" pitchFamily="18" charset="0"/>
                                    </a:rPr>
                                    <m:t>upd</m:t>
                                  </m:r>
                                </m:sub>
                              </m:sSub>
                              <m:r>
                                <a:rPr lang="en-GB" i="1" noProof="0" smtClean="0">
                                  <a:latin typeface="Cambria Math" panose="02040503050406030204" pitchFamily="18" charset="0"/>
                                </a:rPr>
                                <m:t>)</m:t>
                              </m:r>
                            </m:num>
                            <m:den>
                              <m:sSub>
                                <m:sSubPr>
                                  <m:ctrlPr>
                                    <a:rPr lang="en-GB" i="1" noProof="0" smtClean="0">
                                      <a:latin typeface="Cambria Math" panose="02040503050406030204" pitchFamily="18" charset="0"/>
                                    </a:rPr>
                                  </m:ctrlPr>
                                </m:sSubPr>
                                <m:e>
                                  <m:r>
                                    <m:rPr>
                                      <m:sty m:val="p"/>
                                    </m:rPr>
                                    <a:rPr lang="en-GB" noProof="0" smtClean="0">
                                      <a:latin typeface="Cambria Math" panose="02040503050406030204" pitchFamily="18" charset="0"/>
                                    </a:rPr>
                                    <m:t>log</m:t>
                                  </m:r>
                                </m:e>
                                <m:sub>
                                  <m:r>
                                    <a:rPr lang="en-GB" i="1" noProof="0" smtClean="0">
                                      <a:latin typeface="Cambria Math" panose="02040503050406030204" pitchFamily="18" charset="0"/>
                                    </a:rPr>
                                    <m:t>10</m:t>
                                  </m:r>
                                </m:sub>
                              </m:sSub>
                              <m:r>
                                <a:rPr lang="en-GB" i="1" noProof="0" smtClean="0">
                                  <a:latin typeface="Cambria Math" panose="02040503050406030204" pitchFamily="18" charset="0"/>
                                </a:rPr>
                                <m:t>2</m:t>
                              </m:r>
                            </m:den>
                          </m:f>
                        </m:fName>
                        <m:e>
                          <m:r>
                            <a:rPr lang="en-GB" i="1" noProof="0" smtClean="0">
                              <a:latin typeface="Cambria Math" panose="02040503050406030204" pitchFamily="18" charset="0"/>
                            </a:rPr>
                            <m:t> </m:t>
                          </m:r>
                        </m:e>
                      </m:func>
                    </m:oMath>
                  </m:oMathPara>
                </a14:m>
                <a:endParaRPr lang="en-GB" noProof="0" dirty="0"/>
              </a:p>
            </p:txBody>
          </p:sp>
        </mc:Choice>
        <mc:Fallback xmlns="">
          <p:sp>
            <p:nvSpPr>
              <p:cNvPr id="35" name="TextBox 34">
                <a:extLst>
                  <a:ext uri="{FF2B5EF4-FFF2-40B4-BE49-F238E27FC236}">
                    <a16:creationId xmlns:a16="http://schemas.microsoft.com/office/drawing/2014/main" id="{2F40DD4C-F313-339E-A0AB-0195D763DC25}"/>
                  </a:ext>
                </a:extLst>
              </p:cNvPr>
              <p:cNvSpPr txBox="1">
                <a:spLocks noRot="1" noChangeAspect="1" noMove="1" noResize="1" noEditPoints="1" noAdjustHandles="1" noChangeArrowheads="1" noChangeShapeType="1" noTextEdit="1"/>
              </p:cNvSpPr>
              <p:nvPr/>
            </p:nvSpPr>
            <p:spPr>
              <a:xfrm>
                <a:off x="9224149" y="1053143"/>
                <a:ext cx="2242152" cy="678840"/>
              </a:xfrm>
              <a:prstGeom prst="rect">
                <a:avLst/>
              </a:prstGeom>
              <a:blipFill>
                <a:blip r:embed="rId7"/>
                <a:stretch>
                  <a:fillRect/>
                </a:stretch>
              </a:blipFill>
              <a:ln>
                <a:solidFill>
                  <a:srgbClr val="C00000"/>
                </a:solidFill>
              </a:ln>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AD9945F5-8D65-3058-E6E8-00690ACDD965}"/>
                  </a:ext>
                </a:extLst>
              </p:cNvPr>
              <p:cNvSpPr txBox="1"/>
              <p:nvPr/>
            </p:nvSpPr>
            <p:spPr>
              <a:xfrm>
                <a:off x="6813313" y="4492766"/>
                <a:ext cx="2211302" cy="66223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unc>
                        <m:funcPr>
                          <m:ctrlPr>
                            <a:rPr lang="en-GB" i="1" noProof="0" smtClean="0">
                              <a:latin typeface="Cambria Math" panose="02040503050406030204" pitchFamily="18" charset="0"/>
                            </a:rPr>
                          </m:ctrlPr>
                        </m:funcPr>
                        <m:fName>
                          <m:limLow>
                            <m:limLowPr>
                              <m:ctrlPr>
                                <a:rPr lang="en-GB" i="1" noProof="0" smtClean="0">
                                  <a:latin typeface="Cambria Math" panose="02040503050406030204" pitchFamily="18" charset="0"/>
                                </a:rPr>
                              </m:ctrlPr>
                            </m:limLowPr>
                            <m:e>
                              <m:r>
                                <m:rPr>
                                  <m:sty m:val="p"/>
                                </m:rPr>
                                <a:rPr lang="en-GB" i="0" noProof="0" smtClean="0">
                                  <a:latin typeface="Cambria Math" panose="02040503050406030204" pitchFamily="18" charset="0"/>
                                </a:rPr>
                                <m:t>max</m:t>
                              </m:r>
                            </m:e>
                            <m:lim>
                              <m:sSub>
                                <m:sSubPr>
                                  <m:ctrlPr>
                                    <a:rPr lang="en-GB" i="1" noProof="0" smtClean="0">
                                      <a:latin typeface="Cambria Math" panose="02040503050406030204" pitchFamily="18" charset="0"/>
                                    </a:rPr>
                                  </m:ctrlPr>
                                </m:sSubPr>
                                <m:e>
                                  <m:r>
                                    <a:rPr lang="en-GB" b="0" i="1" noProof="0" smtClean="0">
                                      <a:latin typeface="Cambria Math" panose="02040503050406030204" pitchFamily="18" charset="0"/>
                                    </a:rPr>
                                    <m:t>𝑇</m:t>
                                  </m:r>
                                </m:e>
                                <m:sub>
                                  <m:r>
                                    <m:rPr>
                                      <m:sty m:val="p"/>
                                    </m:rPr>
                                    <a:rPr lang="en-GB" b="0" i="0" noProof="0" smtClean="0">
                                      <a:latin typeface="Cambria Math" panose="02040503050406030204" pitchFamily="18" charset="0"/>
                                    </a:rPr>
                                    <m:t>upd</m:t>
                                  </m:r>
                                </m:sub>
                              </m:sSub>
                              <m:r>
                                <a:rPr lang="en-GB" b="0" i="1" noProof="0" smtClean="0">
                                  <a:latin typeface="Cambria Math" panose="02040503050406030204" pitchFamily="18" charset="0"/>
                                </a:rPr>
                                <m:t>,   </m:t>
                              </m:r>
                              <m:r>
                                <a:rPr lang="en-GB" b="0" i="1" noProof="0" smtClean="0">
                                  <a:latin typeface="Cambria Math" panose="02040503050406030204" pitchFamily="18" charset="0"/>
                                </a:rPr>
                                <m:t>𝑀</m:t>
                              </m:r>
                              <m:r>
                                <a:rPr lang="en-GB" b="0" i="1" noProof="0" smtClean="0">
                                  <a:latin typeface="Cambria Math" panose="02040503050406030204" pitchFamily="18" charset="0"/>
                                </a:rPr>
                                <m:t>, </m:t>
                              </m:r>
                              <m:r>
                                <a:rPr lang="en-GB" b="0" i="1" noProof="0" smtClean="0">
                                  <a:latin typeface="Cambria Math" panose="02040503050406030204" pitchFamily="18" charset="0"/>
                                </a:rPr>
                                <m:t>𝐿</m:t>
                              </m:r>
                              <m:r>
                                <a:rPr lang="en-GB" b="0" i="1" noProof="0" smtClean="0">
                                  <a:latin typeface="Cambria Math" panose="02040503050406030204" pitchFamily="18" charset="0"/>
                                </a:rPr>
                                <m:t>, </m:t>
                              </m:r>
                              <m:r>
                                <a:rPr lang="en-GB" b="0" i="1" noProof="0" smtClean="0">
                                  <a:latin typeface="Cambria Math" panose="02040503050406030204" pitchFamily="18" charset="0"/>
                                </a:rPr>
                                <m:t>𝑃</m:t>
                              </m:r>
                            </m:lim>
                          </m:limLow>
                        </m:fName>
                        <m:e>
                          <m:r>
                            <a:rPr lang="en-GB" b="0" i="1" noProof="0" smtClean="0">
                              <a:latin typeface="Cambria Math" panose="02040503050406030204" pitchFamily="18" charset="0"/>
                            </a:rPr>
                            <m:t>  </m:t>
                          </m:r>
                          <m:f>
                            <m:fPr>
                              <m:ctrlPr>
                                <a:rPr lang="en-GB" i="1" noProof="0" smtClean="0">
                                  <a:latin typeface="Cambria Math" panose="02040503050406030204" pitchFamily="18" charset="0"/>
                                </a:rPr>
                              </m:ctrlPr>
                            </m:fPr>
                            <m:num>
                              <m:r>
                                <a:rPr lang="en-GB" b="0" i="1" noProof="0" smtClean="0">
                                  <a:latin typeface="Cambria Math" panose="02040503050406030204" pitchFamily="18" charset="0"/>
                                </a:rPr>
                                <m:t>𝐼</m:t>
                              </m:r>
                            </m:num>
                            <m:den>
                              <m:r>
                                <a:rPr lang="en-GB" b="0" i="1" noProof="0" smtClean="0">
                                  <a:latin typeface="Cambria Math" panose="02040503050406030204" pitchFamily="18" charset="0"/>
                                </a:rPr>
                                <m:t>𝐸</m:t>
                              </m:r>
                            </m:den>
                          </m:f>
                          <m:r>
                            <a:rPr lang="en-GB" b="0" i="1" noProof="0" smtClean="0">
                              <a:latin typeface="Cambria Math" panose="02040503050406030204" pitchFamily="18" charset="0"/>
                            </a:rPr>
                            <m:t> [</m:t>
                          </m:r>
                          <m:r>
                            <m:rPr>
                              <m:sty m:val="p"/>
                            </m:rPr>
                            <a:rPr lang="en-GB" b="0" i="0" noProof="0" smtClean="0">
                              <a:latin typeface="Cambria Math" panose="02040503050406030204" pitchFamily="18" charset="0"/>
                            </a:rPr>
                            <m:t>bit</m:t>
                          </m:r>
                          <m:r>
                            <a:rPr lang="en-GB" b="0" i="1" noProof="0" smtClean="0">
                              <a:latin typeface="Cambria Math" panose="02040503050406030204" pitchFamily="18" charset="0"/>
                            </a:rPr>
                            <m:t>/</m:t>
                          </m:r>
                          <m:r>
                            <m:rPr>
                              <m:nor/>
                            </m:rPr>
                            <a:rPr lang="en-GB" b="0" i="0" noProof="0" smtClean="0"/>
                            <m:t>J</m:t>
                          </m:r>
                          <m:r>
                            <a:rPr lang="en-GB" b="0" i="1" noProof="0" smtClean="0">
                              <a:latin typeface="Cambria Math" panose="02040503050406030204" pitchFamily="18" charset="0"/>
                            </a:rPr>
                            <m:t>]</m:t>
                          </m:r>
                        </m:e>
                      </m:func>
                    </m:oMath>
                  </m:oMathPara>
                </a14:m>
                <a:endParaRPr lang="en-GB" noProof="0" dirty="0"/>
              </a:p>
            </p:txBody>
          </p:sp>
        </mc:Choice>
        <mc:Fallback xmlns="">
          <p:sp>
            <p:nvSpPr>
              <p:cNvPr id="37" name="TextBox 36">
                <a:extLst>
                  <a:ext uri="{FF2B5EF4-FFF2-40B4-BE49-F238E27FC236}">
                    <a16:creationId xmlns:a16="http://schemas.microsoft.com/office/drawing/2014/main" id="{AD9945F5-8D65-3058-E6E8-00690ACDD965}"/>
                  </a:ext>
                </a:extLst>
              </p:cNvPr>
              <p:cNvSpPr txBox="1">
                <a:spLocks noRot="1" noChangeAspect="1" noMove="1" noResize="1" noEditPoints="1" noAdjustHandles="1" noChangeArrowheads="1" noChangeShapeType="1" noTextEdit="1"/>
              </p:cNvSpPr>
              <p:nvPr/>
            </p:nvSpPr>
            <p:spPr>
              <a:xfrm>
                <a:off x="6813313" y="4492766"/>
                <a:ext cx="2211302" cy="662233"/>
              </a:xfrm>
              <a:prstGeom prst="rect">
                <a:avLst/>
              </a:prstGeom>
              <a:blipFill>
                <a:blip r:embed="rId8"/>
                <a:stretch>
                  <a:fillRect/>
                </a:stretch>
              </a:blipFill>
            </p:spPr>
            <p:txBody>
              <a:bodyPr/>
              <a:lstStyle/>
              <a:p>
                <a:r>
                  <a:rPr lang="LID4096">
                    <a:noFill/>
                  </a:rPr>
                  <a:t> </a:t>
                </a:r>
              </a:p>
            </p:txBody>
          </p:sp>
        </mc:Fallback>
      </mc:AlternateContent>
      <p:sp>
        <p:nvSpPr>
          <p:cNvPr id="39" name="TextBox 38">
            <a:extLst>
              <a:ext uri="{FF2B5EF4-FFF2-40B4-BE49-F238E27FC236}">
                <a16:creationId xmlns:a16="http://schemas.microsoft.com/office/drawing/2014/main" id="{8DAF7E75-5F73-5ACF-2298-4A298A4FF6B7}"/>
              </a:ext>
            </a:extLst>
          </p:cNvPr>
          <p:cNvSpPr txBox="1"/>
          <p:nvPr/>
        </p:nvSpPr>
        <p:spPr>
          <a:xfrm>
            <a:off x="8436090" y="1891630"/>
            <a:ext cx="2219210" cy="338554"/>
          </a:xfrm>
          <a:prstGeom prst="rect">
            <a:avLst/>
          </a:prstGeom>
          <a:noFill/>
        </p:spPr>
        <p:txBody>
          <a:bodyPr wrap="square" rtlCol="0">
            <a:spAutoFit/>
          </a:bodyPr>
          <a:lstStyle/>
          <a:p>
            <a:r>
              <a:rPr lang="en-GB" sz="1600" noProof="0" dirty="0"/>
              <a:t>Energy consumption</a:t>
            </a:r>
          </a:p>
        </p:txBody>
      </p:sp>
      <p:sp>
        <p:nvSpPr>
          <p:cNvPr id="40" name="Rectangle 39">
            <a:extLst>
              <a:ext uri="{FF2B5EF4-FFF2-40B4-BE49-F238E27FC236}">
                <a16:creationId xmlns:a16="http://schemas.microsoft.com/office/drawing/2014/main" id="{D9F2FE28-35C9-975A-2F2C-6BFF3F2DEC73}"/>
              </a:ext>
            </a:extLst>
          </p:cNvPr>
          <p:cNvSpPr/>
          <p:nvPr/>
        </p:nvSpPr>
        <p:spPr>
          <a:xfrm>
            <a:off x="8436090" y="1891630"/>
            <a:ext cx="3414590" cy="867446"/>
          </a:xfrm>
          <a:prstGeom prst="rect">
            <a:avLst/>
          </a:prstGeom>
          <a:noFill/>
          <a:ln w="127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graphicFrame>
        <p:nvGraphicFramePr>
          <p:cNvPr id="42" name="Table 41">
            <a:extLst>
              <a:ext uri="{FF2B5EF4-FFF2-40B4-BE49-F238E27FC236}">
                <a16:creationId xmlns:a16="http://schemas.microsoft.com/office/drawing/2014/main" id="{292D0290-0C0B-7C0B-CA2C-C0A56BBD8CFB}"/>
              </a:ext>
            </a:extLst>
          </p:cNvPr>
          <p:cNvGraphicFramePr>
            <a:graphicFrameLocks noGrp="1"/>
          </p:cNvGraphicFramePr>
          <p:nvPr>
            <p:extLst>
              <p:ext uri="{D42A27DB-BD31-4B8C-83A1-F6EECF244321}">
                <p14:modId xmlns:p14="http://schemas.microsoft.com/office/powerpoint/2010/main" val="1692963702"/>
              </p:ext>
            </p:extLst>
          </p:nvPr>
        </p:nvGraphicFramePr>
        <p:xfrm>
          <a:off x="1727606" y="1129240"/>
          <a:ext cx="1457960" cy="1493520"/>
        </p:xfrm>
        <a:graphic>
          <a:graphicData uri="http://schemas.openxmlformats.org/drawingml/2006/table">
            <a:tbl>
              <a:tblPr>
                <a:tableStyleId>{2D5ABB26-0587-4C30-8999-92F81FD0307C}</a:tableStyleId>
              </a:tblPr>
              <a:tblGrid>
                <a:gridCol w="208280">
                  <a:extLst>
                    <a:ext uri="{9D8B030D-6E8A-4147-A177-3AD203B41FA5}">
                      <a16:colId xmlns:a16="http://schemas.microsoft.com/office/drawing/2014/main" val="2882580426"/>
                    </a:ext>
                  </a:extLst>
                </a:gridCol>
                <a:gridCol w="208280">
                  <a:extLst>
                    <a:ext uri="{9D8B030D-6E8A-4147-A177-3AD203B41FA5}">
                      <a16:colId xmlns:a16="http://schemas.microsoft.com/office/drawing/2014/main" val="443376264"/>
                    </a:ext>
                  </a:extLst>
                </a:gridCol>
                <a:gridCol w="208280">
                  <a:extLst>
                    <a:ext uri="{9D8B030D-6E8A-4147-A177-3AD203B41FA5}">
                      <a16:colId xmlns:a16="http://schemas.microsoft.com/office/drawing/2014/main" val="3105435960"/>
                    </a:ext>
                  </a:extLst>
                </a:gridCol>
                <a:gridCol w="208280">
                  <a:extLst>
                    <a:ext uri="{9D8B030D-6E8A-4147-A177-3AD203B41FA5}">
                      <a16:colId xmlns:a16="http://schemas.microsoft.com/office/drawing/2014/main" val="3484105758"/>
                    </a:ext>
                  </a:extLst>
                </a:gridCol>
                <a:gridCol w="208280">
                  <a:extLst>
                    <a:ext uri="{9D8B030D-6E8A-4147-A177-3AD203B41FA5}">
                      <a16:colId xmlns:a16="http://schemas.microsoft.com/office/drawing/2014/main" val="2834287887"/>
                    </a:ext>
                  </a:extLst>
                </a:gridCol>
                <a:gridCol w="208280">
                  <a:extLst>
                    <a:ext uri="{9D8B030D-6E8A-4147-A177-3AD203B41FA5}">
                      <a16:colId xmlns:a16="http://schemas.microsoft.com/office/drawing/2014/main" val="4092967682"/>
                    </a:ext>
                  </a:extLst>
                </a:gridCol>
                <a:gridCol w="208280">
                  <a:extLst>
                    <a:ext uri="{9D8B030D-6E8A-4147-A177-3AD203B41FA5}">
                      <a16:colId xmlns:a16="http://schemas.microsoft.com/office/drawing/2014/main" val="1680628409"/>
                    </a:ext>
                  </a:extLst>
                </a:gridCol>
              </a:tblGrid>
              <a:tr h="0">
                <a:tc>
                  <a:txBody>
                    <a:bodyPr/>
                    <a:lstStyle/>
                    <a:p>
                      <a:endParaRPr lang="en-GB" sz="800" noProof="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1">
                        <a:lumMod val="20000"/>
                        <a:lumOff val="80000"/>
                      </a:schemeClr>
                    </a:solidFill>
                  </a:tcPr>
                </a:tc>
                <a:extLst>
                  <a:ext uri="{0D108BD9-81ED-4DB2-BD59-A6C34878D82A}">
                    <a16:rowId xmlns:a16="http://schemas.microsoft.com/office/drawing/2014/main" val="491537655"/>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383011268"/>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1258789634"/>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285912734"/>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599900343"/>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691790879"/>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58830362"/>
                  </a:ext>
                </a:extLst>
              </a:tr>
            </a:tbl>
          </a:graphicData>
        </a:graphic>
      </p:graphicFrame>
      <p:graphicFrame>
        <p:nvGraphicFramePr>
          <p:cNvPr id="43" name="Table 42">
            <a:extLst>
              <a:ext uri="{FF2B5EF4-FFF2-40B4-BE49-F238E27FC236}">
                <a16:creationId xmlns:a16="http://schemas.microsoft.com/office/drawing/2014/main" id="{339EF8A5-79C5-1DB6-220F-F17ABCA1D4EF}"/>
              </a:ext>
            </a:extLst>
          </p:cNvPr>
          <p:cNvGraphicFramePr>
            <a:graphicFrameLocks noGrp="1"/>
          </p:cNvGraphicFramePr>
          <p:nvPr>
            <p:extLst>
              <p:ext uri="{D42A27DB-BD31-4B8C-83A1-F6EECF244321}">
                <p14:modId xmlns:p14="http://schemas.microsoft.com/office/powerpoint/2010/main" val="2122426968"/>
              </p:ext>
            </p:extLst>
          </p:nvPr>
        </p:nvGraphicFramePr>
        <p:xfrm>
          <a:off x="1994306" y="1418800"/>
          <a:ext cx="1457960" cy="1493520"/>
        </p:xfrm>
        <a:graphic>
          <a:graphicData uri="http://schemas.openxmlformats.org/drawingml/2006/table">
            <a:tbl>
              <a:tblPr>
                <a:tableStyleId>{2D5ABB26-0587-4C30-8999-92F81FD0307C}</a:tableStyleId>
              </a:tblPr>
              <a:tblGrid>
                <a:gridCol w="208280">
                  <a:extLst>
                    <a:ext uri="{9D8B030D-6E8A-4147-A177-3AD203B41FA5}">
                      <a16:colId xmlns:a16="http://schemas.microsoft.com/office/drawing/2014/main" val="2882580426"/>
                    </a:ext>
                  </a:extLst>
                </a:gridCol>
                <a:gridCol w="208280">
                  <a:extLst>
                    <a:ext uri="{9D8B030D-6E8A-4147-A177-3AD203B41FA5}">
                      <a16:colId xmlns:a16="http://schemas.microsoft.com/office/drawing/2014/main" val="443376264"/>
                    </a:ext>
                  </a:extLst>
                </a:gridCol>
                <a:gridCol w="208280">
                  <a:extLst>
                    <a:ext uri="{9D8B030D-6E8A-4147-A177-3AD203B41FA5}">
                      <a16:colId xmlns:a16="http://schemas.microsoft.com/office/drawing/2014/main" val="3105435960"/>
                    </a:ext>
                  </a:extLst>
                </a:gridCol>
                <a:gridCol w="208280">
                  <a:extLst>
                    <a:ext uri="{9D8B030D-6E8A-4147-A177-3AD203B41FA5}">
                      <a16:colId xmlns:a16="http://schemas.microsoft.com/office/drawing/2014/main" val="3484105758"/>
                    </a:ext>
                  </a:extLst>
                </a:gridCol>
                <a:gridCol w="208280">
                  <a:extLst>
                    <a:ext uri="{9D8B030D-6E8A-4147-A177-3AD203B41FA5}">
                      <a16:colId xmlns:a16="http://schemas.microsoft.com/office/drawing/2014/main" val="2834287887"/>
                    </a:ext>
                  </a:extLst>
                </a:gridCol>
                <a:gridCol w="208280">
                  <a:extLst>
                    <a:ext uri="{9D8B030D-6E8A-4147-A177-3AD203B41FA5}">
                      <a16:colId xmlns:a16="http://schemas.microsoft.com/office/drawing/2014/main" val="4092967682"/>
                    </a:ext>
                  </a:extLst>
                </a:gridCol>
                <a:gridCol w="208280">
                  <a:extLst>
                    <a:ext uri="{9D8B030D-6E8A-4147-A177-3AD203B41FA5}">
                      <a16:colId xmlns:a16="http://schemas.microsoft.com/office/drawing/2014/main" val="1680628409"/>
                    </a:ext>
                  </a:extLst>
                </a:gridCol>
              </a:tblGrid>
              <a:tr h="0">
                <a:tc>
                  <a:txBody>
                    <a:bodyPr/>
                    <a:lstStyle/>
                    <a:p>
                      <a:endParaRPr lang="en-GB" sz="800" noProof="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1">
                        <a:lumMod val="20000"/>
                        <a:lumOff val="80000"/>
                      </a:schemeClr>
                    </a:solidFill>
                  </a:tcPr>
                </a:tc>
                <a:extLst>
                  <a:ext uri="{0D108BD9-81ED-4DB2-BD59-A6C34878D82A}">
                    <a16:rowId xmlns:a16="http://schemas.microsoft.com/office/drawing/2014/main" val="491537655"/>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383011268"/>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1258789634"/>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285912734"/>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599900343"/>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691790879"/>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58830362"/>
                  </a:ext>
                </a:extLst>
              </a:tr>
            </a:tbl>
          </a:graphicData>
        </a:graphic>
      </p:graphicFrame>
      <p:graphicFrame>
        <p:nvGraphicFramePr>
          <p:cNvPr id="44" name="Table 43">
            <a:extLst>
              <a:ext uri="{FF2B5EF4-FFF2-40B4-BE49-F238E27FC236}">
                <a16:creationId xmlns:a16="http://schemas.microsoft.com/office/drawing/2014/main" id="{8452C787-9490-FDBB-F920-56BD04C69D76}"/>
              </a:ext>
            </a:extLst>
          </p:cNvPr>
          <p:cNvGraphicFramePr>
            <a:graphicFrameLocks noGrp="1"/>
          </p:cNvGraphicFramePr>
          <p:nvPr>
            <p:extLst>
              <p:ext uri="{D42A27DB-BD31-4B8C-83A1-F6EECF244321}">
                <p14:modId xmlns:p14="http://schemas.microsoft.com/office/powerpoint/2010/main" val="1710499174"/>
              </p:ext>
            </p:extLst>
          </p:nvPr>
        </p:nvGraphicFramePr>
        <p:xfrm>
          <a:off x="2588187" y="2015020"/>
          <a:ext cx="1041400" cy="1066800"/>
        </p:xfrm>
        <a:graphic>
          <a:graphicData uri="http://schemas.openxmlformats.org/drawingml/2006/table">
            <a:tbl>
              <a:tblPr>
                <a:tableStyleId>{2D5ABB26-0587-4C30-8999-92F81FD0307C}</a:tableStyleId>
              </a:tblPr>
              <a:tblGrid>
                <a:gridCol w="208280">
                  <a:extLst>
                    <a:ext uri="{9D8B030D-6E8A-4147-A177-3AD203B41FA5}">
                      <a16:colId xmlns:a16="http://schemas.microsoft.com/office/drawing/2014/main" val="3105435960"/>
                    </a:ext>
                  </a:extLst>
                </a:gridCol>
                <a:gridCol w="208280">
                  <a:extLst>
                    <a:ext uri="{9D8B030D-6E8A-4147-A177-3AD203B41FA5}">
                      <a16:colId xmlns:a16="http://schemas.microsoft.com/office/drawing/2014/main" val="3484105758"/>
                    </a:ext>
                  </a:extLst>
                </a:gridCol>
                <a:gridCol w="208280">
                  <a:extLst>
                    <a:ext uri="{9D8B030D-6E8A-4147-A177-3AD203B41FA5}">
                      <a16:colId xmlns:a16="http://schemas.microsoft.com/office/drawing/2014/main" val="2834287887"/>
                    </a:ext>
                  </a:extLst>
                </a:gridCol>
                <a:gridCol w="208280">
                  <a:extLst>
                    <a:ext uri="{9D8B030D-6E8A-4147-A177-3AD203B41FA5}">
                      <a16:colId xmlns:a16="http://schemas.microsoft.com/office/drawing/2014/main" val="4092967682"/>
                    </a:ext>
                  </a:extLst>
                </a:gridCol>
                <a:gridCol w="208280">
                  <a:extLst>
                    <a:ext uri="{9D8B030D-6E8A-4147-A177-3AD203B41FA5}">
                      <a16:colId xmlns:a16="http://schemas.microsoft.com/office/drawing/2014/main" val="1680628409"/>
                    </a:ext>
                  </a:extLst>
                </a:gridCol>
              </a:tblGrid>
              <a:tr h="0">
                <a:tc>
                  <a:txBody>
                    <a:bodyPr/>
                    <a:lstStyle/>
                    <a:p>
                      <a:endParaRPr lang="en-GB" sz="800" noProof="0" dirty="0"/>
                    </a:p>
                  </a:txBody>
                  <a:tcPr>
                    <a:lnL w="6350" cap="flat" cmpd="sng" algn="ctr">
                      <a:solidFill>
                        <a:schemeClr val="tx1"/>
                      </a:solidFill>
                      <a:prstDash val="solid"/>
                      <a:round/>
                      <a:headEnd type="none" w="med" len="med"/>
                      <a:tailEnd type="none" w="med" len="med"/>
                    </a:lnL>
                    <a:lnT w="635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635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635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635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solidFill>
                      <a:schemeClr val="accent1">
                        <a:lumMod val="20000"/>
                        <a:lumOff val="80000"/>
                      </a:schemeClr>
                    </a:solidFill>
                  </a:tcPr>
                </a:tc>
                <a:extLst>
                  <a:ext uri="{0D108BD9-81ED-4DB2-BD59-A6C34878D82A}">
                    <a16:rowId xmlns:a16="http://schemas.microsoft.com/office/drawing/2014/main" val="1258789634"/>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285912734"/>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599900343"/>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691790879"/>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lnB w="635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635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635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635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lnB w="635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58830362"/>
                  </a:ext>
                </a:extLst>
              </a:tr>
            </a:tbl>
          </a:graphicData>
        </a:graphic>
      </p:graphicFrame>
      <p:grpSp>
        <p:nvGrpSpPr>
          <p:cNvPr id="45" name="Group 44">
            <a:extLst>
              <a:ext uri="{FF2B5EF4-FFF2-40B4-BE49-F238E27FC236}">
                <a16:creationId xmlns:a16="http://schemas.microsoft.com/office/drawing/2014/main" id="{D3673634-4635-5264-E5CE-5F6332A707EA}"/>
              </a:ext>
            </a:extLst>
          </p:cNvPr>
          <p:cNvGrpSpPr>
            <a:grpSpLocks noChangeAspect="1"/>
          </p:cNvGrpSpPr>
          <p:nvPr/>
        </p:nvGrpSpPr>
        <p:grpSpPr>
          <a:xfrm>
            <a:off x="110153" y="1032603"/>
            <a:ext cx="1443385" cy="1498358"/>
            <a:chOff x="1851871" y="1287138"/>
            <a:chExt cx="1378238" cy="1430728"/>
          </a:xfrm>
        </p:grpSpPr>
        <p:grpSp>
          <p:nvGrpSpPr>
            <p:cNvPr id="46" name="Group 45">
              <a:extLst>
                <a:ext uri="{FF2B5EF4-FFF2-40B4-BE49-F238E27FC236}">
                  <a16:creationId xmlns:a16="http://schemas.microsoft.com/office/drawing/2014/main" id="{5FFCFFA0-5CBB-3436-BAB6-CC844D6952CB}"/>
                </a:ext>
              </a:extLst>
            </p:cNvPr>
            <p:cNvGrpSpPr/>
            <p:nvPr/>
          </p:nvGrpSpPr>
          <p:grpSpPr>
            <a:xfrm>
              <a:off x="1871922" y="1287138"/>
              <a:ext cx="108640" cy="146399"/>
              <a:chOff x="1844231" y="869163"/>
              <a:chExt cx="108640" cy="146399"/>
            </a:xfrm>
          </p:grpSpPr>
          <p:cxnSp>
            <p:nvCxnSpPr>
              <p:cNvPr id="107" name="Straight Connector 106">
                <a:extLst>
                  <a:ext uri="{FF2B5EF4-FFF2-40B4-BE49-F238E27FC236}">
                    <a16:creationId xmlns:a16="http://schemas.microsoft.com/office/drawing/2014/main" id="{B1617808-9311-64AE-12CC-532733BADCC5}"/>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60748BEB-4E58-D12E-21B6-7D7E5579DD3B}"/>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91F36079-AD9F-3CC0-F8FE-24163465818B}"/>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47" name="Group 46">
              <a:extLst>
                <a:ext uri="{FF2B5EF4-FFF2-40B4-BE49-F238E27FC236}">
                  <a16:creationId xmlns:a16="http://schemas.microsoft.com/office/drawing/2014/main" id="{F55A9DD8-EE7D-D7E3-D343-4174222448B6}"/>
                </a:ext>
              </a:extLst>
            </p:cNvPr>
            <p:cNvGrpSpPr/>
            <p:nvPr/>
          </p:nvGrpSpPr>
          <p:grpSpPr>
            <a:xfrm>
              <a:off x="1851871" y="1716303"/>
              <a:ext cx="108640" cy="146399"/>
              <a:chOff x="1844231" y="869163"/>
              <a:chExt cx="108640" cy="146399"/>
            </a:xfrm>
          </p:grpSpPr>
          <p:cxnSp>
            <p:nvCxnSpPr>
              <p:cNvPr id="104" name="Straight Connector 103">
                <a:extLst>
                  <a:ext uri="{FF2B5EF4-FFF2-40B4-BE49-F238E27FC236}">
                    <a16:creationId xmlns:a16="http://schemas.microsoft.com/office/drawing/2014/main" id="{F5B49F77-E942-9F86-5A72-F40F06A35985}"/>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9D551A46-5BFB-F8A1-0CA8-80EF561F62A0}"/>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CE3CC5C3-082F-8A86-2249-F5FD22CC3B38}"/>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48" name="Group 47">
              <a:extLst>
                <a:ext uri="{FF2B5EF4-FFF2-40B4-BE49-F238E27FC236}">
                  <a16:creationId xmlns:a16="http://schemas.microsoft.com/office/drawing/2014/main" id="{DBEB19C6-A7BF-245F-9933-7941B5E5708A}"/>
                </a:ext>
              </a:extLst>
            </p:cNvPr>
            <p:cNvGrpSpPr/>
            <p:nvPr/>
          </p:nvGrpSpPr>
          <p:grpSpPr>
            <a:xfrm>
              <a:off x="1858742" y="2138974"/>
              <a:ext cx="108640" cy="146399"/>
              <a:chOff x="1844231" y="869163"/>
              <a:chExt cx="108640" cy="146399"/>
            </a:xfrm>
          </p:grpSpPr>
          <p:cxnSp>
            <p:nvCxnSpPr>
              <p:cNvPr id="101" name="Straight Connector 100">
                <a:extLst>
                  <a:ext uri="{FF2B5EF4-FFF2-40B4-BE49-F238E27FC236}">
                    <a16:creationId xmlns:a16="http://schemas.microsoft.com/office/drawing/2014/main" id="{0196D4B1-9D9D-E97E-6820-25A6A1F4925F}"/>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05BDF424-F198-7C55-C2B3-8DAE9C7FA2DE}"/>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ED6E82DC-B399-8E48-6CB5-2D93DEB22551}"/>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49" name="Group 48">
              <a:extLst>
                <a:ext uri="{FF2B5EF4-FFF2-40B4-BE49-F238E27FC236}">
                  <a16:creationId xmlns:a16="http://schemas.microsoft.com/office/drawing/2014/main" id="{C5BD8DBB-188B-839C-4DE2-C8E4194DFA36}"/>
                </a:ext>
              </a:extLst>
            </p:cNvPr>
            <p:cNvGrpSpPr/>
            <p:nvPr/>
          </p:nvGrpSpPr>
          <p:grpSpPr>
            <a:xfrm>
              <a:off x="1858742" y="2571204"/>
              <a:ext cx="108640" cy="146399"/>
              <a:chOff x="1844231" y="869163"/>
              <a:chExt cx="108640" cy="146399"/>
            </a:xfrm>
          </p:grpSpPr>
          <p:cxnSp>
            <p:nvCxnSpPr>
              <p:cNvPr id="98" name="Straight Connector 97">
                <a:extLst>
                  <a:ext uri="{FF2B5EF4-FFF2-40B4-BE49-F238E27FC236}">
                    <a16:creationId xmlns:a16="http://schemas.microsoft.com/office/drawing/2014/main" id="{5D6AF84F-0A40-18AB-C14A-FCD6CC416369}"/>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1A7BA493-BC60-8576-AEE6-CCAF4CD6F3A8}"/>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B259B7F4-4A6F-FD4C-D135-9DF4EF0ACCC2}"/>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50" name="Group 49">
              <a:extLst>
                <a:ext uri="{FF2B5EF4-FFF2-40B4-BE49-F238E27FC236}">
                  <a16:creationId xmlns:a16="http://schemas.microsoft.com/office/drawing/2014/main" id="{DD8D07A7-4282-B92C-3ECE-4E1440900368}"/>
                </a:ext>
              </a:extLst>
            </p:cNvPr>
            <p:cNvGrpSpPr/>
            <p:nvPr/>
          </p:nvGrpSpPr>
          <p:grpSpPr>
            <a:xfrm>
              <a:off x="2279675" y="1290378"/>
              <a:ext cx="108640" cy="146399"/>
              <a:chOff x="1844231" y="869163"/>
              <a:chExt cx="108640" cy="146399"/>
            </a:xfrm>
          </p:grpSpPr>
          <p:cxnSp>
            <p:nvCxnSpPr>
              <p:cNvPr id="95" name="Straight Connector 94">
                <a:extLst>
                  <a:ext uri="{FF2B5EF4-FFF2-40B4-BE49-F238E27FC236}">
                    <a16:creationId xmlns:a16="http://schemas.microsoft.com/office/drawing/2014/main" id="{C7EB11C7-1D1F-DD76-CC82-FD332BC2FB07}"/>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AE0445CA-CA89-6993-DF49-D6FFCC197D4D}"/>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C149FE48-4CD3-C878-49CE-0A094F3E367B}"/>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51" name="Group 50">
              <a:extLst>
                <a:ext uri="{FF2B5EF4-FFF2-40B4-BE49-F238E27FC236}">
                  <a16:creationId xmlns:a16="http://schemas.microsoft.com/office/drawing/2014/main" id="{AC4B2A81-5524-39A5-496E-DF3DD238DC50}"/>
                </a:ext>
              </a:extLst>
            </p:cNvPr>
            <p:cNvGrpSpPr/>
            <p:nvPr/>
          </p:nvGrpSpPr>
          <p:grpSpPr>
            <a:xfrm>
              <a:off x="2274432" y="1710028"/>
              <a:ext cx="108640" cy="146399"/>
              <a:chOff x="1844231" y="869163"/>
              <a:chExt cx="108640" cy="146399"/>
            </a:xfrm>
          </p:grpSpPr>
          <p:cxnSp>
            <p:nvCxnSpPr>
              <p:cNvPr id="92" name="Straight Connector 91">
                <a:extLst>
                  <a:ext uri="{FF2B5EF4-FFF2-40B4-BE49-F238E27FC236}">
                    <a16:creationId xmlns:a16="http://schemas.microsoft.com/office/drawing/2014/main" id="{57B5C649-8F60-0AFC-8707-93E79B6AE0BF}"/>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52C0E4AB-D06E-346B-5BC1-BC35E80A2CC2}"/>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79BAD701-B47C-FE79-664E-B83DAD2E648E}"/>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52" name="Group 51">
              <a:extLst>
                <a:ext uri="{FF2B5EF4-FFF2-40B4-BE49-F238E27FC236}">
                  <a16:creationId xmlns:a16="http://schemas.microsoft.com/office/drawing/2014/main" id="{119A77B3-A33E-BFE6-CB12-C5215502EBB5}"/>
                </a:ext>
              </a:extLst>
            </p:cNvPr>
            <p:cNvGrpSpPr/>
            <p:nvPr/>
          </p:nvGrpSpPr>
          <p:grpSpPr>
            <a:xfrm>
              <a:off x="2272598" y="2132570"/>
              <a:ext cx="108640" cy="146399"/>
              <a:chOff x="1844231" y="869163"/>
              <a:chExt cx="108640" cy="146399"/>
            </a:xfrm>
          </p:grpSpPr>
          <p:cxnSp>
            <p:nvCxnSpPr>
              <p:cNvPr id="89" name="Straight Connector 88">
                <a:extLst>
                  <a:ext uri="{FF2B5EF4-FFF2-40B4-BE49-F238E27FC236}">
                    <a16:creationId xmlns:a16="http://schemas.microsoft.com/office/drawing/2014/main" id="{7CDB73BF-48CE-FB02-DF4D-92D67C6A84E7}"/>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A9FDAF31-E62A-F280-30EB-29BF29DF04E4}"/>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9A32E3AC-2C90-8B8A-BD7B-7176A71DFA70}"/>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53" name="Group 52">
              <a:extLst>
                <a:ext uri="{FF2B5EF4-FFF2-40B4-BE49-F238E27FC236}">
                  <a16:creationId xmlns:a16="http://schemas.microsoft.com/office/drawing/2014/main" id="{86BE65E1-4841-7DE8-1438-3A1940D35DD2}"/>
                </a:ext>
              </a:extLst>
            </p:cNvPr>
            <p:cNvGrpSpPr/>
            <p:nvPr/>
          </p:nvGrpSpPr>
          <p:grpSpPr>
            <a:xfrm>
              <a:off x="2279055" y="2571467"/>
              <a:ext cx="108640" cy="146399"/>
              <a:chOff x="1844231" y="869163"/>
              <a:chExt cx="108640" cy="146399"/>
            </a:xfrm>
          </p:grpSpPr>
          <p:cxnSp>
            <p:nvCxnSpPr>
              <p:cNvPr id="86" name="Straight Connector 85">
                <a:extLst>
                  <a:ext uri="{FF2B5EF4-FFF2-40B4-BE49-F238E27FC236}">
                    <a16:creationId xmlns:a16="http://schemas.microsoft.com/office/drawing/2014/main" id="{2086410B-13F8-586C-7025-F415ABE55679}"/>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2A30669D-93DC-E0DB-55F6-EE0458B5D1B2}"/>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D78D9FAF-57B4-46F7-8297-3D085EA92018}"/>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54" name="Group 53">
              <a:extLst>
                <a:ext uri="{FF2B5EF4-FFF2-40B4-BE49-F238E27FC236}">
                  <a16:creationId xmlns:a16="http://schemas.microsoft.com/office/drawing/2014/main" id="{B02641E3-F143-3AAD-124C-1E36810AF8F3}"/>
                </a:ext>
              </a:extLst>
            </p:cNvPr>
            <p:cNvGrpSpPr/>
            <p:nvPr/>
          </p:nvGrpSpPr>
          <p:grpSpPr>
            <a:xfrm>
              <a:off x="2713716" y="1287138"/>
              <a:ext cx="108640" cy="146399"/>
              <a:chOff x="1844231" y="869163"/>
              <a:chExt cx="108640" cy="146399"/>
            </a:xfrm>
          </p:grpSpPr>
          <p:cxnSp>
            <p:nvCxnSpPr>
              <p:cNvPr id="83" name="Straight Connector 82">
                <a:extLst>
                  <a:ext uri="{FF2B5EF4-FFF2-40B4-BE49-F238E27FC236}">
                    <a16:creationId xmlns:a16="http://schemas.microsoft.com/office/drawing/2014/main" id="{84C71171-FA82-ABC2-C499-1AD01302B4F6}"/>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9C8578C6-E17B-8DC0-6949-C3B29B56B873}"/>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856F315B-A466-B45B-5570-0AEF64F2807D}"/>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55" name="Group 54">
              <a:extLst>
                <a:ext uri="{FF2B5EF4-FFF2-40B4-BE49-F238E27FC236}">
                  <a16:creationId xmlns:a16="http://schemas.microsoft.com/office/drawing/2014/main" id="{A7E818CF-B326-68EB-2BF2-8C7F0CA3F067}"/>
                </a:ext>
              </a:extLst>
            </p:cNvPr>
            <p:cNvGrpSpPr/>
            <p:nvPr/>
          </p:nvGrpSpPr>
          <p:grpSpPr>
            <a:xfrm>
              <a:off x="2693665" y="1716303"/>
              <a:ext cx="108640" cy="146399"/>
              <a:chOff x="1844231" y="869163"/>
              <a:chExt cx="108640" cy="146399"/>
            </a:xfrm>
          </p:grpSpPr>
          <p:cxnSp>
            <p:nvCxnSpPr>
              <p:cNvPr id="80" name="Straight Connector 79">
                <a:extLst>
                  <a:ext uri="{FF2B5EF4-FFF2-40B4-BE49-F238E27FC236}">
                    <a16:creationId xmlns:a16="http://schemas.microsoft.com/office/drawing/2014/main" id="{37002F7B-C87E-1D9A-60FD-3232DE77EBF0}"/>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6606386E-67A3-1967-B83E-7347C175E563}"/>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329CF76B-EFA4-3B50-070F-1BA5CFA4F056}"/>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56" name="Group 55">
              <a:extLst>
                <a:ext uri="{FF2B5EF4-FFF2-40B4-BE49-F238E27FC236}">
                  <a16:creationId xmlns:a16="http://schemas.microsoft.com/office/drawing/2014/main" id="{F200B257-0B41-6FEF-03F1-CF65F7702D86}"/>
                </a:ext>
              </a:extLst>
            </p:cNvPr>
            <p:cNvGrpSpPr/>
            <p:nvPr/>
          </p:nvGrpSpPr>
          <p:grpSpPr>
            <a:xfrm>
              <a:off x="2700536" y="2138974"/>
              <a:ext cx="108640" cy="146399"/>
              <a:chOff x="1844231" y="869163"/>
              <a:chExt cx="108640" cy="146399"/>
            </a:xfrm>
          </p:grpSpPr>
          <p:cxnSp>
            <p:nvCxnSpPr>
              <p:cNvPr id="77" name="Straight Connector 76">
                <a:extLst>
                  <a:ext uri="{FF2B5EF4-FFF2-40B4-BE49-F238E27FC236}">
                    <a16:creationId xmlns:a16="http://schemas.microsoft.com/office/drawing/2014/main" id="{B64FAB4D-B0E7-23F6-28EA-DBB468AB7AD4}"/>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6FF4C9A2-1173-1980-4C58-4F67B292445B}"/>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7D3424F6-6F5A-5CBC-9752-2E29F7609CD2}"/>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57" name="Group 56">
              <a:extLst>
                <a:ext uri="{FF2B5EF4-FFF2-40B4-BE49-F238E27FC236}">
                  <a16:creationId xmlns:a16="http://schemas.microsoft.com/office/drawing/2014/main" id="{F0066870-032C-7AAD-D47D-4E9335B84DC5}"/>
                </a:ext>
              </a:extLst>
            </p:cNvPr>
            <p:cNvGrpSpPr/>
            <p:nvPr/>
          </p:nvGrpSpPr>
          <p:grpSpPr>
            <a:xfrm>
              <a:off x="2700536" y="2571204"/>
              <a:ext cx="108640" cy="146399"/>
              <a:chOff x="1844231" y="869163"/>
              <a:chExt cx="108640" cy="146399"/>
            </a:xfrm>
          </p:grpSpPr>
          <p:cxnSp>
            <p:nvCxnSpPr>
              <p:cNvPr id="74" name="Straight Connector 73">
                <a:extLst>
                  <a:ext uri="{FF2B5EF4-FFF2-40B4-BE49-F238E27FC236}">
                    <a16:creationId xmlns:a16="http://schemas.microsoft.com/office/drawing/2014/main" id="{7FF6E414-961D-55AA-5FCA-0CF74AE17028}"/>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B39EEED0-B123-62BD-BAAE-6CB76A44D58C}"/>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1294E7E8-5211-5E93-81CE-70937F587C68}"/>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58" name="Group 57">
              <a:extLst>
                <a:ext uri="{FF2B5EF4-FFF2-40B4-BE49-F238E27FC236}">
                  <a16:creationId xmlns:a16="http://schemas.microsoft.com/office/drawing/2014/main" id="{AAA327EC-8575-214D-559F-6EF4DE24042A}"/>
                </a:ext>
              </a:extLst>
            </p:cNvPr>
            <p:cNvGrpSpPr/>
            <p:nvPr/>
          </p:nvGrpSpPr>
          <p:grpSpPr>
            <a:xfrm>
              <a:off x="3121469" y="1290378"/>
              <a:ext cx="108640" cy="146399"/>
              <a:chOff x="1844231" y="869163"/>
              <a:chExt cx="108640" cy="146399"/>
            </a:xfrm>
          </p:grpSpPr>
          <p:cxnSp>
            <p:nvCxnSpPr>
              <p:cNvPr id="71" name="Straight Connector 70">
                <a:extLst>
                  <a:ext uri="{FF2B5EF4-FFF2-40B4-BE49-F238E27FC236}">
                    <a16:creationId xmlns:a16="http://schemas.microsoft.com/office/drawing/2014/main" id="{126DABE3-467D-DD73-1A59-E7C80C0152EA}"/>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466FB3EB-D4F2-08DE-2294-B8E1663EF9E8}"/>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29482985-04DE-3E4D-1DBD-87C4DF01F0F8}"/>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59" name="Group 58">
              <a:extLst>
                <a:ext uri="{FF2B5EF4-FFF2-40B4-BE49-F238E27FC236}">
                  <a16:creationId xmlns:a16="http://schemas.microsoft.com/office/drawing/2014/main" id="{91BDDBD6-9625-CBDF-96DE-AA37CAC13EE2}"/>
                </a:ext>
              </a:extLst>
            </p:cNvPr>
            <p:cNvGrpSpPr/>
            <p:nvPr/>
          </p:nvGrpSpPr>
          <p:grpSpPr>
            <a:xfrm>
              <a:off x="3116226" y="1710028"/>
              <a:ext cx="108640" cy="146399"/>
              <a:chOff x="1844231" y="869163"/>
              <a:chExt cx="108640" cy="146399"/>
            </a:xfrm>
          </p:grpSpPr>
          <p:cxnSp>
            <p:nvCxnSpPr>
              <p:cNvPr id="68" name="Straight Connector 67">
                <a:extLst>
                  <a:ext uri="{FF2B5EF4-FFF2-40B4-BE49-F238E27FC236}">
                    <a16:creationId xmlns:a16="http://schemas.microsoft.com/office/drawing/2014/main" id="{44B6F684-5B22-E093-34C8-043038485D7B}"/>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1786D668-CCF2-BF26-30C9-30F3C107BAF5}"/>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D77311D0-0702-22CD-03F2-B9B7C3A8201B}"/>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60" name="Group 59">
              <a:extLst>
                <a:ext uri="{FF2B5EF4-FFF2-40B4-BE49-F238E27FC236}">
                  <a16:creationId xmlns:a16="http://schemas.microsoft.com/office/drawing/2014/main" id="{C68816B0-1062-D3EA-78AC-FD19BAE82758}"/>
                </a:ext>
              </a:extLst>
            </p:cNvPr>
            <p:cNvGrpSpPr/>
            <p:nvPr/>
          </p:nvGrpSpPr>
          <p:grpSpPr>
            <a:xfrm>
              <a:off x="3114392" y="2132570"/>
              <a:ext cx="108640" cy="146399"/>
              <a:chOff x="1844231" y="869163"/>
              <a:chExt cx="108640" cy="146399"/>
            </a:xfrm>
          </p:grpSpPr>
          <p:cxnSp>
            <p:nvCxnSpPr>
              <p:cNvPr id="65" name="Straight Connector 64">
                <a:extLst>
                  <a:ext uri="{FF2B5EF4-FFF2-40B4-BE49-F238E27FC236}">
                    <a16:creationId xmlns:a16="http://schemas.microsoft.com/office/drawing/2014/main" id="{F13B95B1-4EE1-EC3D-2041-AC8312F9FD90}"/>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4C79BEB2-D262-C9B4-2316-392AD3B217F1}"/>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BF6B1B6A-D8C1-14DC-C4E4-67C55B051500}"/>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61" name="Group 60">
              <a:extLst>
                <a:ext uri="{FF2B5EF4-FFF2-40B4-BE49-F238E27FC236}">
                  <a16:creationId xmlns:a16="http://schemas.microsoft.com/office/drawing/2014/main" id="{D5072185-9B4E-F372-1015-216BFAA3B49A}"/>
                </a:ext>
              </a:extLst>
            </p:cNvPr>
            <p:cNvGrpSpPr/>
            <p:nvPr/>
          </p:nvGrpSpPr>
          <p:grpSpPr>
            <a:xfrm>
              <a:off x="3120849" y="2571467"/>
              <a:ext cx="108640" cy="146399"/>
              <a:chOff x="1844231" y="869163"/>
              <a:chExt cx="108640" cy="146399"/>
            </a:xfrm>
          </p:grpSpPr>
          <p:cxnSp>
            <p:nvCxnSpPr>
              <p:cNvPr id="62" name="Straight Connector 61">
                <a:extLst>
                  <a:ext uri="{FF2B5EF4-FFF2-40B4-BE49-F238E27FC236}">
                    <a16:creationId xmlns:a16="http://schemas.microsoft.com/office/drawing/2014/main" id="{5422099D-E4BA-4464-10C4-71DE5219BE01}"/>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E1FF0031-0033-74AC-42B0-03AADC10C137}"/>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02201ADD-9E27-2134-ED0A-0ABAD6163A36}"/>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mc:AlternateContent xmlns:mc="http://schemas.openxmlformats.org/markup-compatibility/2006" xmlns:a14="http://schemas.microsoft.com/office/drawing/2010/main">
        <mc:Choice Requires="a14">
          <p:sp>
            <p:nvSpPr>
              <p:cNvPr id="110" name="TextBox 109">
                <a:extLst>
                  <a:ext uri="{FF2B5EF4-FFF2-40B4-BE49-F238E27FC236}">
                    <a16:creationId xmlns:a16="http://schemas.microsoft.com/office/drawing/2014/main" id="{E7F3628F-D1A7-08E5-0E5F-F9B8F732CBB5}"/>
                  </a:ext>
                </a:extLst>
              </p:cNvPr>
              <p:cNvSpPr txBox="1"/>
              <p:nvPr/>
            </p:nvSpPr>
            <p:spPr>
              <a:xfrm>
                <a:off x="1539085" y="3338110"/>
                <a:ext cx="50959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0"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𝐸</m:t>
                          </m:r>
                        </m:e>
                        <m:sub>
                          <m:r>
                            <a:rPr lang="en-GB" b="0" i="1" noProof="0" smtClean="0">
                              <a:latin typeface="Cambria Math" panose="02040503050406030204" pitchFamily="18" charset="0"/>
                              <a:ea typeface="Cambria Math" panose="02040503050406030204" pitchFamily="18" charset="0"/>
                            </a:rPr>
                            <m:t>𝑠</m:t>
                          </m:r>
                        </m:sub>
                      </m:sSub>
                    </m:oMath>
                  </m:oMathPara>
                </a14:m>
                <a:endParaRPr lang="en-GB" noProof="0" dirty="0"/>
              </a:p>
            </p:txBody>
          </p:sp>
        </mc:Choice>
        <mc:Fallback xmlns="">
          <p:sp>
            <p:nvSpPr>
              <p:cNvPr id="110" name="TextBox 109">
                <a:extLst>
                  <a:ext uri="{FF2B5EF4-FFF2-40B4-BE49-F238E27FC236}">
                    <a16:creationId xmlns:a16="http://schemas.microsoft.com/office/drawing/2014/main" id="{E7F3628F-D1A7-08E5-0E5F-F9B8F732CBB5}"/>
                  </a:ext>
                </a:extLst>
              </p:cNvPr>
              <p:cNvSpPr txBox="1">
                <a:spLocks noRot="1" noChangeAspect="1" noMove="1" noResize="1" noEditPoints="1" noAdjustHandles="1" noChangeArrowheads="1" noChangeShapeType="1" noTextEdit="1"/>
              </p:cNvSpPr>
              <p:nvPr/>
            </p:nvSpPr>
            <p:spPr>
              <a:xfrm>
                <a:off x="1539085" y="3338110"/>
                <a:ext cx="509598" cy="369332"/>
              </a:xfrm>
              <a:prstGeom prst="rect">
                <a:avLst/>
              </a:prstGeom>
              <a:blipFill>
                <a:blip r:embed="rId9"/>
                <a:stretch>
                  <a:fillRect/>
                </a:stretch>
              </a:blipFill>
            </p:spPr>
            <p:txBody>
              <a:bodyPr/>
              <a:lstStyle/>
              <a:p>
                <a:r>
                  <a:rPr lang="LID4096">
                    <a:noFill/>
                  </a:rPr>
                  <a:t> </a:t>
                </a:r>
              </a:p>
            </p:txBody>
          </p:sp>
        </mc:Fallback>
      </mc:AlternateContent>
      <p:cxnSp>
        <p:nvCxnSpPr>
          <p:cNvPr id="111" name="Straight Arrow Connector 110">
            <a:extLst>
              <a:ext uri="{FF2B5EF4-FFF2-40B4-BE49-F238E27FC236}">
                <a16:creationId xmlns:a16="http://schemas.microsoft.com/office/drawing/2014/main" id="{E7CA3176-42BF-FF28-489F-00A82BB41B49}"/>
              </a:ext>
            </a:extLst>
          </p:cNvPr>
          <p:cNvCxnSpPr/>
          <p:nvPr/>
        </p:nvCxnSpPr>
        <p:spPr>
          <a:xfrm flipV="1">
            <a:off x="1638300" y="3315321"/>
            <a:ext cx="706417" cy="889974"/>
          </a:xfrm>
          <a:prstGeom prst="straightConnector1">
            <a:avLst/>
          </a:prstGeom>
          <a:ln>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2" name="TextBox 111">
                <a:extLst>
                  <a:ext uri="{FF2B5EF4-FFF2-40B4-BE49-F238E27FC236}">
                    <a16:creationId xmlns:a16="http://schemas.microsoft.com/office/drawing/2014/main" id="{0C6B3C90-7D70-64E9-B356-ED298DB099E5}"/>
                  </a:ext>
                </a:extLst>
              </p:cNvPr>
              <p:cNvSpPr txBox="1"/>
              <p:nvPr/>
            </p:nvSpPr>
            <p:spPr>
              <a:xfrm>
                <a:off x="1581162" y="2930163"/>
                <a:ext cx="491561"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𝐸</m:t>
                          </m:r>
                        </m:e>
                        <m:sub>
                          <m:r>
                            <a:rPr lang="en-GB" b="0" i="1" noProof="0" smtClean="0">
                              <a:latin typeface="Cambria Math" panose="02040503050406030204" pitchFamily="18" charset="0"/>
                              <a:ea typeface="Cambria Math" panose="02040503050406030204" pitchFamily="18" charset="0"/>
                            </a:rPr>
                            <m:t>𝑆</m:t>
                          </m:r>
                          <m:r>
                            <m:rPr>
                              <m:sty m:val="p"/>
                            </m:rPr>
                            <a:rPr lang="en-GB" b="0" i="0" noProof="0" smtClean="0">
                              <a:latin typeface="Cambria Math" panose="02040503050406030204" pitchFamily="18" charset="0"/>
                              <a:ea typeface="Cambria Math" panose="02040503050406030204" pitchFamily="18" charset="0"/>
                            </a:rPr>
                            <m:t>IM</m:t>
                          </m:r>
                        </m:sub>
                      </m:sSub>
                    </m:oMath>
                  </m:oMathPara>
                </a14:m>
                <a:endParaRPr lang="en-GB" noProof="0" dirty="0"/>
              </a:p>
            </p:txBody>
          </p:sp>
        </mc:Choice>
        <mc:Fallback xmlns="">
          <p:sp>
            <p:nvSpPr>
              <p:cNvPr id="112" name="TextBox 111">
                <a:extLst>
                  <a:ext uri="{FF2B5EF4-FFF2-40B4-BE49-F238E27FC236}">
                    <a16:creationId xmlns:a16="http://schemas.microsoft.com/office/drawing/2014/main" id="{0C6B3C90-7D70-64E9-B356-ED298DB099E5}"/>
                  </a:ext>
                </a:extLst>
              </p:cNvPr>
              <p:cNvSpPr txBox="1">
                <a:spLocks noRot="1" noChangeAspect="1" noMove="1" noResize="1" noEditPoints="1" noAdjustHandles="1" noChangeArrowheads="1" noChangeShapeType="1" noTextEdit="1"/>
              </p:cNvSpPr>
              <p:nvPr/>
            </p:nvSpPr>
            <p:spPr>
              <a:xfrm>
                <a:off x="1581162" y="2930163"/>
                <a:ext cx="491561" cy="369332"/>
              </a:xfrm>
              <a:prstGeom prst="rect">
                <a:avLst/>
              </a:prstGeom>
              <a:blipFill>
                <a:blip r:embed="rId10"/>
                <a:stretch>
                  <a:fillRect r="-18519" b="-1667"/>
                </a:stretch>
              </a:blipFill>
            </p:spPr>
            <p:txBody>
              <a:bodyPr/>
              <a:lstStyle/>
              <a:p>
                <a:r>
                  <a:rPr lang="LID4096">
                    <a:noFill/>
                  </a:rPr>
                  <a:t> </a:t>
                </a:r>
              </a:p>
            </p:txBody>
          </p:sp>
        </mc:Fallback>
      </mc:AlternateContent>
      <p:pic>
        <p:nvPicPr>
          <p:cNvPr id="117" name="Graphic 116" descr="Processor outline">
            <a:extLst>
              <a:ext uri="{FF2B5EF4-FFF2-40B4-BE49-F238E27FC236}">
                <a16:creationId xmlns:a16="http://schemas.microsoft.com/office/drawing/2014/main" id="{10CCF6B7-FAB7-BE68-77A0-4127EC1DEFC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85034" y="2607927"/>
            <a:ext cx="672227" cy="672227"/>
          </a:xfrm>
          <a:prstGeom prst="rect">
            <a:avLst/>
          </a:prstGeom>
        </p:spPr>
      </p:pic>
      <mc:AlternateContent xmlns:mc="http://schemas.openxmlformats.org/markup-compatibility/2006" xmlns:a14="http://schemas.microsoft.com/office/drawing/2010/main">
        <mc:Choice Requires="a14">
          <p:sp>
            <p:nvSpPr>
              <p:cNvPr id="120" name="TextBox 119">
                <a:extLst>
                  <a:ext uri="{FF2B5EF4-FFF2-40B4-BE49-F238E27FC236}">
                    <a16:creationId xmlns:a16="http://schemas.microsoft.com/office/drawing/2014/main" id="{E95B1A54-B11E-BF87-F849-1CE8CA266102}"/>
                  </a:ext>
                </a:extLst>
              </p:cNvPr>
              <p:cNvSpPr txBox="1"/>
              <p:nvPr/>
            </p:nvSpPr>
            <p:spPr>
              <a:xfrm>
                <a:off x="2754219" y="2330713"/>
                <a:ext cx="656869" cy="369332"/>
              </a:xfrm>
              <a:prstGeom prst="rect">
                <a:avLst/>
              </a:prstGeom>
              <a:solidFill>
                <a:schemeClr val="bg1">
                  <a:alpha val="65000"/>
                </a:schemeClr>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r>
                        <a:rPr lang="en-GB" b="0" i="1" noProof="0" smtClean="0">
                          <a:latin typeface="Cambria Math" panose="02040503050406030204" pitchFamily="18" charset="0"/>
                        </a:rPr>
                        <m:t>𝑡</m:t>
                      </m:r>
                      <m:r>
                        <a:rPr lang="en-GB" b="0" i="1" noProof="0" smtClean="0">
                          <a:latin typeface="Cambria Math" panose="02040503050406030204" pitchFamily="18" charset="0"/>
                        </a:rPr>
                        <m:t>)</m:t>
                      </m:r>
                    </m:oMath>
                  </m:oMathPara>
                </a14:m>
                <a:endParaRPr lang="en-GB" noProof="0" dirty="0"/>
              </a:p>
            </p:txBody>
          </p:sp>
        </mc:Choice>
        <mc:Fallback xmlns="">
          <p:sp>
            <p:nvSpPr>
              <p:cNvPr id="120" name="TextBox 119">
                <a:extLst>
                  <a:ext uri="{FF2B5EF4-FFF2-40B4-BE49-F238E27FC236}">
                    <a16:creationId xmlns:a16="http://schemas.microsoft.com/office/drawing/2014/main" id="{E95B1A54-B11E-BF87-F849-1CE8CA266102}"/>
                  </a:ext>
                </a:extLst>
              </p:cNvPr>
              <p:cNvSpPr txBox="1">
                <a:spLocks noRot="1" noChangeAspect="1" noMove="1" noResize="1" noEditPoints="1" noAdjustHandles="1" noChangeArrowheads="1" noChangeShapeType="1" noTextEdit="1"/>
              </p:cNvSpPr>
              <p:nvPr/>
            </p:nvSpPr>
            <p:spPr>
              <a:xfrm>
                <a:off x="2754219" y="2330713"/>
                <a:ext cx="656869" cy="369332"/>
              </a:xfrm>
              <a:prstGeom prst="rect">
                <a:avLst/>
              </a:prstGeom>
              <a:blipFill>
                <a:blip r:embed="rId13"/>
                <a:stretch>
                  <a:fillRect r="-13889" b="-14754"/>
                </a:stretch>
              </a:blipFill>
            </p:spPr>
            <p:txBody>
              <a:bodyPr/>
              <a:lstStyle/>
              <a:p>
                <a:r>
                  <a:rPr lang="LID4096">
                    <a:noFill/>
                  </a:rPr>
                  <a:t> </a:t>
                </a:r>
              </a:p>
            </p:txBody>
          </p:sp>
        </mc:Fallback>
      </mc:AlternateContent>
      <p:sp>
        <p:nvSpPr>
          <p:cNvPr id="2" name="TextBox 33">
            <a:extLst>
              <a:ext uri="{FF2B5EF4-FFF2-40B4-BE49-F238E27FC236}">
                <a16:creationId xmlns:a16="http://schemas.microsoft.com/office/drawing/2014/main" id="{A44515C4-31CC-6CB8-CE2F-2125A58B4FB4}"/>
              </a:ext>
            </a:extLst>
          </p:cNvPr>
          <p:cNvSpPr/>
          <p:nvPr/>
        </p:nvSpPr>
        <p:spPr>
          <a:xfrm>
            <a:off x="0" y="1257"/>
            <a:ext cx="3779631" cy="521766"/>
          </a:xfrm>
          <a:prstGeom prst="rect">
            <a:avLst/>
          </a:prstGeom>
          <a:solidFill>
            <a:srgbClr val="C00000">
              <a:alpha val="22000"/>
            </a:srgbClr>
          </a:solid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buNone/>
            </a:pPr>
            <a:r>
              <a:rPr lang="en-GB" sz="2800" b="0" strike="noStrike" spc="-1" noProof="0" dirty="0">
                <a:solidFill>
                  <a:srgbClr val="000000"/>
                </a:solidFill>
                <a:latin typeface="Calibri"/>
              </a:rPr>
              <a:t>Problem Formulation</a:t>
            </a:r>
            <a:endParaRPr lang="en-GB" sz="2800" b="0" strike="noStrike" spc="-1" noProof="0" dirty="0">
              <a:latin typeface="Arial"/>
            </a:endParaRPr>
          </a:p>
        </p:txBody>
      </p:sp>
      <mc:AlternateContent xmlns:mc="http://schemas.openxmlformats.org/markup-compatibility/2006" xmlns:a14="http://schemas.microsoft.com/office/drawing/2010/main">
        <mc:Choice Requires="a14">
          <p:sp>
            <p:nvSpPr>
              <p:cNvPr id="3" name="TextBox 19">
                <a:extLst>
                  <a:ext uri="{FF2B5EF4-FFF2-40B4-BE49-F238E27FC236}">
                    <a16:creationId xmlns:a16="http://schemas.microsoft.com/office/drawing/2014/main" id="{8EDA832E-4B19-E59D-219A-097A06D95EE2}"/>
                  </a:ext>
                </a:extLst>
              </p:cNvPr>
              <p:cNvSpPr txBox="1"/>
              <p:nvPr/>
            </p:nvSpPr>
            <p:spPr>
              <a:xfrm>
                <a:off x="8470490" y="2181422"/>
                <a:ext cx="3452680" cy="498315"/>
              </a:xfrm>
              <a:prstGeom prst="rect">
                <a:avLst/>
              </a:prstGeom>
            </p:spPr>
            <p:txBody>
              <a:bodyPr/>
              <a:lstStyle/>
              <a:p>
                <a:pPr/>
                <a14:m>
                  <m:oMathPara xmlns:m="http://schemas.openxmlformats.org/officeDocument/2006/math">
                    <m:oMathParaPr>
                      <m:jc m:val="left"/>
                    </m:oMathParaPr>
                    <m:oMath xmlns:m="http://schemas.openxmlformats.org/officeDocument/2006/math">
                      <m:r>
                        <a:rPr lang="en-GB" noProof="0" smtClean="0">
                          <a:latin typeface="Cambria Math" panose="02040503050406030204" pitchFamily="18" charset="0"/>
                        </a:rPr>
                        <m:t>𝐸</m:t>
                      </m:r>
                      <m:r>
                        <a:rPr lang="en-GB" noProof="0" smtClean="0">
                          <a:latin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𝐸</m:t>
                          </m:r>
                        </m:e>
                        <m:sub>
                          <m:r>
                            <m:rPr>
                              <m:sty m:val="p"/>
                            </m:rPr>
                            <a:rPr lang="en-GB" noProof="0" smtClean="0">
                              <a:latin typeface="Cambria Math" panose="02040503050406030204" pitchFamily="18" charset="0"/>
                              <a:ea typeface="Cambria Math" panose="02040503050406030204" pitchFamily="18" charset="0"/>
                            </a:rPr>
                            <m:t>MU</m:t>
                          </m:r>
                        </m:sub>
                      </m:sSub>
                      <m:d>
                        <m:dPr>
                          <m:ctrlPr>
                            <a:rPr lang="en-GB" i="1" noProof="0" smtClean="0">
                              <a:latin typeface="Cambria Math" panose="02040503050406030204" pitchFamily="18" charset="0"/>
                              <a:ea typeface="Cambria Math" panose="02040503050406030204" pitchFamily="18" charset="0"/>
                            </a:rPr>
                          </m:ctrlPr>
                        </m:dPr>
                        <m:e>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𝑇</m:t>
                              </m:r>
                            </m:e>
                            <m:sub>
                              <m:r>
                                <m:rPr>
                                  <m:sty m:val="p"/>
                                </m:rPr>
                                <a:rPr lang="en-GB" noProof="0" smtClean="0">
                                  <a:latin typeface="Cambria Math" panose="02040503050406030204" pitchFamily="18" charset="0"/>
                                  <a:ea typeface="Cambria Math" panose="02040503050406030204" pitchFamily="18" charset="0"/>
                                </a:rPr>
                                <m:t>upd</m:t>
                              </m:r>
                            </m:sub>
                          </m:sSub>
                        </m:e>
                      </m:d>
                      <m:r>
                        <a:rPr lang="en-GB" b="0"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𝐸</m:t>
                          </m:r>
                        </m:e>
                        <m:sub>
                          <m:r>
                            <m:rPr>
                              <m:sty m:val="p"/>
                            </m:rPr>
                            <a:rPr lang="en-GB" noProof="0" smtClean="0">
                              <a:latin typeface="Cambria Math" panose="02040503050406030204" pitchFamily="18" charset="0"/>
                            </a:rPr>
                            <m:t>SIM</m:t>
                          </m:r>
                        </m:sub>
                      </m:sSub>
                      <m:r>
                        <a:rPr lang="en-GB" i="1" noProof="0" smtClean="0">
                          <a:latin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𝑇</m:t>
                          </m:r>
                        </m:e>
                        <m:sub>
                          <m:r>
                            <m:rPr>
                              <m:sty m:val="p"/>
                            </m:rPr>
                            <a:rPr lang="en-GB" noProof="0" smtClean="0">
                              <a:latin typeface="Cambria Math" panose="02040503050406030204" pitchFamily="18" charset="0"/>
                              <a:ea typeface="Cambria Math" panose="02040503050406030204" pitchFamily="18" charset="0"/>
                            </a:rPr>
                            <m:t>upd</m:t>
                          </m:r>
                        </m:sub>
                      </m:sSub>
                      <m:r>
                        <a:rPr lang="en-GB"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𝑁</m:t>
                          </m:r>
                        </m:e>
                        <m:sub>
                          <m:r>
                            <m:rPr>
                              <m:sty m:val="p"/>
                            </m:rPr>
                            <a:rPr lang="en-GB" noProof="0" smtClean="0">
                              <a:latin typeface="Cambria Math" panose="02040503050406030204" pitchFamily="18" charset="0"/>
                              <a:ea typeface="Cambria Math" panose="02040503050406030204" pitchFamily="18" charset="0"/>
                            </a:rPr>
                            <m:t>p</m:t>
                          </m:r>
                        </m:sub>
                      </m:sSub>
                      <m:r>
                        <a:rPr lang="en-GB" i="1" noProof="0" smtClean="0">
                          <a:latin typeface="Cambria Math" panose="02040503050406030204" pitchFamily="18" charset="0"/>
                        </a:rPr>
                        <m:t>)</m:t>
                      </m:r>
                    </m:oMath>
                  </m:oMathPara>
                </a14:m>
                <a:endParaRPr lang="en-GB" noProof="0" dirty="0"/>
              </a:p>
            </p:txBody>
          </p:sp>
        </mc:Choice>
        <mc:Fallback xmlns="">
          <p:sp>
            <p:nvSpPr>
              <p:cNvPr id="3" name="TextBox 19">
                <a:extLst>
                  <a:ext uri="{FF2B5EF4-FFF2-40B4-BE49-F238E27FC236}">
                    <a16:creationId xmlns:a16="http://schemas.microsoft.com/office/drawing/2014/main" id="{8EDA832E-4B19-E59D-219A-097A06D95EE2}"/>
                  </a:ext>
                </a:extLst>
              </p:cNvPr>
              <p:cNvSpPr txBox="1">
                <a:spLocks noRot="1" noChangeAspect="1" noMove="1" noResize="1" noEditPoints="1" noAdjustHandles="1" noChangeArrowheads="1" noChangeShapeType="1" noTextEdit="1"/>
              </p:cNvSpPr>
              <p:nvPr/>
            </p:nvSpPr>
            <p:spPr>
              <a:xfrm>
                <a:off x="8470490" y="2181422"/>
                <a:ext cx="3452680" cy="498315"/>
              </a:xfrm>
              <a:prstGeom prst="rect">
                <a:avLst/>
              </a:prstGeom>
              <a:blipFill>
                <a:blip r:embed="rId14"/>
                <a:stretch>
                  <a:fillRect/>
                </a:stretch>
              </a:blipFill>
            </p:spPr>
            <p:txBody>
              <a:bodyPr/>
              <a:lstStyle/>
              <a:p>
                <a:r>
                  <a:rPr lang="LID4096">
                    <a:noFill/>
                  </a:rPr>
                  <a:t> </a:t>
                </a:r>
              </a:p>
            </p:txBody>
          </p:sp>
        </mc:Fallback>
      </mc:AlternateContent>
    </p:spTree>
    <p:extLst>
      <p:ext uri="{BB962C8B-B14F-4D97-AF65-F5344CB8AC3E}">
        <p14:creationId xmlns:p14="http://schemas.microsoft.com/office/powerpoint/2010/main" val="41320286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F59268-EE1E-FF7E-973A-FC88756A93FC}"/>
            </a:ext>
          </a:extLst>
        </p:cNvPr>
        <p:cNvGrpSpPr/>
        <p:nvPr/>
      </p:nvGrpSpPr>
      <p:grpSpPr>
        <a:xfrm>
          <a:off x="0" y="0"/>
          <a:ext cx="0" cy="0"/>
          <a:chOff x="0" y="0"/>
          <a:chExt cx="0" cy="0"/>
        </a:xfrm>
      </p:grpSpPr>
      <p:sp>
        <p:nvSpPr>
          <p:cNvPr id="82" name="Rectangle 30">
            <a:extLst>
              <a:ext uri="{FF2B5EF4-FFF2-40B4-BE49-F238E27FC236}">
                <a16:creationId xmlns:a16="http://schemas.microsoft.com/office/drawing/2014/main" id="{76E15999-7520-9AED-13E2-623E1B59D424}"/>
              </a:ext>
            </a:extLst>
          </p:cNvPr>
          <p:cNvSpPr/>
          <p:nvPr/>
        </p:nvSpPr>
        <p:spPr>
          <a:xfrm>
            <a:off x="0" y="0"/>
            <a:ext cx="12191760" cy="6857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grpSp>
        <p:nvGrpSpPr>
          <p:cNvPr id="83" name="Group 32">
            <a:extLst>
              <a:ext uri="{FF2B5EF4-FFF2-40B4-BE49-F238E27FC236}">
                <a16:creationId xmlns:a16="http://schemas.microsoft.com/office/drawing/2014/main" id="{62D58DBE-F563-D7E4-0A88-ADBB62593AF4}"/>
              </a:ext>
            </a:extLst>
          </p:cNvPr>
          <p:cNvGrpSpPr/>
          <p:nvPr/>
        </p:nvGrpSpPr>
        <p:grpSpPr>
          <a:xfrm>
            <a:off x="10741320" y="-454680"/>
            <a:ext cx="2323440" cy="2323080"/>
            <a:chOff x="10741320" y="-454680"/>
            <a:chExt cx="2323440" cy="2323080"/>
          </a:xfrm>
        </p:grpSpPr>
        <p:sp>
          <p:nvSpPr>
            <p:cNvPr id="84" name="Freeform: Shape 33">
              <a:extLst>
                <a:ext uri="{FF2B5EF4-FFF2-40B4-BE49-F238E27FC236}">
                  <a16:creationId xmlns:a16="http://schemas.microsoft.com/office/drawing/2014/main" id="{EE72FEEA-B132-656D-880B-113A62A7A61C}"/>
                </a:ext>
              </a:extLst>
            </p:cNvPr>
            <p:cNvSpPr/>
            <p:nvPr/>
          </p:nvSpPr>
          <p:spPr>
            <a:xfrm rot="18900000" flipH="1">
              <a:off x="11198160" y="-231120"/>
              <a:ext cx="1409400" cy="1876320"/>
            </a:xfrm>
            <a:custGeom>
              <a:avLst/>
              <a:gdLst/>
              <a:ahLst/>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sp>
          <p:nvSpPr>
            <p:cNvPr id="85" name="Rectangle 34">
              <a:extLst>
                <a:ext uri="{FF2B5EF4-FFF2-40B4-BE49-F238E27FC236}">
                  <a16:creationId xmlns:a16="http://schemas.microsoft.com/office/drawing/2014/main" id="{21410746-3FA8-0AA4-F6DF-C8914E29CF13}"/>
                </a:ext>
              </a:extLst>
            </p:cNvPr>
            <p:cNvSpPr/>
            <p:nvPr/>
          </p:nvSpPr>
          <p:spPr>
            <a:xfrm rot="18900000" flipH="1">
              <a:off x="11405880" y="1282680"/>
              <a:ext cx="485280" cy="485280"/>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grpSp>
      <p:sp>
        <p:nvSpPr>
          <p:cNvPr id="86" name="Rectangle 36">
            <a:extLst>
              <a:ext uri="{FF2B5EF4-FFF2-40B4-BE49-F238E27FC236}">
                <a16:creationId xmlns:a16="http://schemas.microsoft.com/office/drawing/2014/main" id="{A5C5FA07-1598-CDF7-393E-CA5A8BCC2705}"/>
              </a:ext>
            </a:extLst>
          </p:cNvPr>
          <p:cNvSpPr/>
          <p:nvPr/>
        </p:nvSpPr>
        <p:spPr>
          <a:xfrm rot="2700000">
            <a:off x="2737440" y="6033600"/>
            <a:ext cx="645120" cy="645120"/>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sp>
        <p:nvSpPr>
          <p:cNvPr id="87" name="Isosceles Triangle 38">
            <a:extLst>
              <a:ext uri="{FF2B5EF4-FFF2-40B4-BE49-F238E27FC236}">
                <a16:creationId xmlns:a16="http://schemas.microsoft.com/office/drawing/2014/main" id="{71E85CA4-D76C-AF45-D1E3-18707937B19B}"/>
              </a:ext>
            </a:extLst>
          </p:cNvPr>
          <p:cNvSpPr/>
          <p:nvPr/>
        </p:nvSpPr>
        <p:spPr>
          <a:xfrm>
            <a:off x="1343520" y="5721120"/>
            <a:ext cx="2261520" cy="1136520"/>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pic>
        <p:nvPicPr>
          <p:cNvPr id="88" name="Picture 7">
            <a:extLst>
              <a:ext uri="{FF2B5EF4-FFF2-40B4-BE49-F238E27FC236}">
                <a16:creationId xmlns:a16="http://schemas.microsoft.com/office/drawing/2014/main" id="{9D523852-69A4-4C3E-F2A5-1B7A9ECBDB04}"/>
              </a:ext>
            </a:extLst>
          </p:cNvPr>
          <p:cNvPicPr/>
          <p:nvPr/>
        </p:nvPicPr>
        <p:blipFill>
          <a:blip r:embed="rId2"/>
          <a:stretch/>
        </p:blipFill>
        <p:spPr>
          <a:xfrm>
            <a:off x="643320" y="757080"/>
            <a:ext cx="10904760" cy="5343120"/>
          </a:xfrm>
          <a:prstGeom prst="rect">
            <a:avLst/>
          </a:prstGeom>
          <a:ln w="0">
            <a:noFill/>
          </a:ln>
        </p:spPr>
      </p:pic>
      <p:grpSp>
        <p:nvGrpSpPr>
          <p:cNvPr id="89" name="Group 3">
            <a:extLst>
              <a:ext uri="{FF2B5EF4-FFF2-40B4-BE49-F238E27FC236}">
                <a16:creationId xmlns:a16="http://schemas.microsoft.com/office/drawing/2014/main" id="{349A93CA-F998-F56C-5F26-79162C166E11}"/>
              </a:ext>
            </a:extLst>
          </p:cNvPr>
          <p:cNvGrpSpPr/>
          <p:nvPr/>
        </p:nvGrpSpPr>
        <p:grpSpPr>
          <a:xfrm>
            <a:off x="10490040" y="6138360"/>
            <a:ext cx="1246680" cy="496080"/>
            <a:chOff x="10490040" y="6138360"/>
            <a:chExt cx="1246680" cy="496080"/>
          </a:xfrm>
        </p:grpSpPr>
        <p:sp>
          <p:nvSpPr>
            <p:cNvPr id="90" name="Rectangle 4">
              <a:extLst>
                <a:ext uri="{FF2B5EF4-FFF2-40B4-BE49-F238E27FC236}">
                  <a16:creationId xmlns:a16="http://schemas.microsoft.com/office/drawing/2014/main" id="{14AF9A02-A192-9806-762A-450BF28CB905}"/>
                </a:ext>
              </a:extLst>
            </p:cNvPr>
            <p:cNvSpPr/>
            <p:nvPr/>
          </p:nvSpPr>
          <p:spPr>
            <a:xfrm>
              <a:off x="10490040" y="6138360"/>
              <a:ext cx="1246680" cy="496080"/>
            </a:xfrm>
            <a:prstGeom prst="rect">
              <a:avLst/>
            </a:prstGeom>
            <a:solidFill>
              <a:schemeClr val="bg1"/>
            </a:solidFill>
            <a:ln w="12700">
              <a:noFill/>
            </a:ln>
          </p:spPr>
          <p:style>
            <a:lnRef idx="0">
              <a:scrgbClr r="0" g="0" b="0"/>
            </a:lnRef>
            <a:fillRef idx="0">
              <a:scrgbClr r="0" g="0" b="0"/>
            </a:fillRef>
            <a:effectRef idx="0">
              <a:scrgbClr r="0" g="0" b="0"/>
            </a:effectRef>
            <a:fontRef idx="minor"/>
          </p:style>
          <p:txBody>
            <a:bodyPr/>
            <a:lstStyle/>
            <a:p>
              <a:endParaRPr lang="en-GB" noProof="0" dirty="0"/>
            </a:p>
          </p:txBody>
        </p:sp>
        <p:pic>
          <p:nvPicPr>
            <p:cNvPr id="91" name="Graphic 5">
              <a:extLst>
                <a:ext uri="{FF2B5EF4-FFF2-40B4-BE49-F238E27FC236}">
                  <a16:creationId xmlns:a16="http://schemas.microsoft.com/office/drawing/2014/main" id="{BAC2084B-DC6B-53FD-DEC3-591BE3E69034}"/>
                </a:ext>
              </a:extLst>
            </p:cNvPr>
            <p:cNvPicPr/>
            <p:nvPr/>
          </p:nvPicPr>
          <p:blipFill>
            <a:blip r:embed="rId3"/>
            <a:stretch/>
          </p:blipFill>
          <p:spPr>
            <a:xfrm>
              <a:off x="10503720" y="6324480"/>
              <a:ext cx="1232640" cy="251640"/>
            </a:xfrm>
            <a:prstGeom prst="rect">
              <a:avLst/>
            </a:prstGeom>
            <a:ln w="0">
              <a:noFill/>
            </a:ln>
          </p:spPr>
        </p:pic>
      </p:grpSp>
      <p:sp>
        <p:nvSpPr>
          <p:cNvPr id="92" name="TextBox 9">
            <a:extLst>
              <a:ext uri="{FF2B5EF4-FFF2-40B4-BE49-F238E27FC236}">
                <a16:creationId xmlns:a16="http://schemas.microsoft.com/office/drawing/2014/main" id="{8F61C366-D56A-DE14-F0C5-500CD0CB892B}"/>
              </a:ext>
            </a:extLst>
          </p:cNvPr>
          <p:cNvSpPr/>
          <p:nvPr/>
        </p:nvSpPr>
        <p:spPr>
          <a:xfrm>
            <a:off x="828957" y="886872"/>
            <a:ext cx="6301516" cy="1075764"/>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buNone/>
            </a:pPr>
            <a:r>
              <a:rPr lang="en-GB" sz="3200" b="0" strike="noStrike" spc="-1" noProof="0" dirty="0">
                <a:solidFill>
                  <a:srgbClr val="000000"/>
                </a:solidFill>
                <a:latin typeface="Calibri"/>
              </a:rPr>
              <a:t>Rejuvenating the IRS: Reconfiguration Policies</a:t>
            </a:r>
            <a:endParaRPr lang="en-GB" sz="3200" b="0" strike="noStrike" spc="-1" noProof="0" dirty="0">
              <a:latin typeface="Arial"/>
            </a:endParaRPr>
          </a:p>
        </p:txBody>
      </p:sp>
      <p:sp>
        <p:nvSpPr>
          <p:cNvPr id="2" name="TextBox 1">
            <a:extLst>
              <a:ext uri="{FF2B5EF4-FFF2-40B4-BE49-F238E27FC236}">
                <a16:creationId xmlns:a16="http://schemas.microsoft.com/office/drawing/2014/main" id="{508BF01E-4E49-1486-9C88-58ABE5DF6611}"/>
              </a:ext>
            </a:extLst>
          </p:cNvPr>
          <p:cNvSpPr txBox="1"/>
          <p:nvPr/>
        </p:nvSpPr>
        <p:spPr>
          <a:xfrm>
            <a:off x="7893351" y="5575362"/>
            <a:ext cx="3480505" cy="369332"/>
          </a:xfrm>
          <a:prstGeom prst="rect">
            <a:avLst/>
          </a:prstGeom>
          <a:noFill/>
        </p:spPr>
        <p:txBody>
          <a:bodyPr wrap="none" rtlCol="0">
            <a:spAutoFit/>
          </a:bodyPr>
          <a:lstStyle/>
          <a:p>
            <a:r>
              <a:rPr lang="en-GB" noProof="0" dirty="0"/>
              <a:t>Research Meeting 28 Aug. 2024</a:t>
            </a:r>
          </a:p>
        </p:txBody>
      </p:sp>
      <p:sp>
        <p:nvSpPr>
          <p:cNvPr id="4" name="TextBox 3">
            <a:extLst>
              <a:ext uri="{FF2B5EF4-FFF2-40B4-BE49-F238E27FC236}">
                <a16:creationId xmlns:a16="http://schemas.microsoft.com/office/drawing/2014/main" id="{2D2E6932-D7B6-9B60-D39C-0F53B53C3D9F}"/>
              </a:ext>
            </a:extLst>
          </p:cNvPr>
          <p:cNvSpPr txBox="1"/>
          <p:nvPr/>
        </p:nvSpPr>
        <p:spPr>
          <a:xfrm>
            <a:off x="3748455" y="6127134"/>
            <a:ext cx="6652713" cy="646331"/>
          </a:xfrm>
          <a:prstGeom prst="rect">
            <a:avLst/>
          </a:prstGeom>
          <a:noFill/>
        </p:spPr>
        <p:txBody>
          <a:bodyPr wrap="square">
            <a:spAutoFit/>
          </a:bodyPr>
          <a:lstStyle/>
          <a:p>
            <a:r>
              <a:rPr lang="en-GB" sz="1800" b="0" i="0" u="none" strike="noStrike" baseline="0" noProof="0" dirty="0">
                <a:latin typeface="NimbusRomNo9L-Regu"/>
              </a:rPr>
              <a:t>Jorge Torres Gomez, Joana Angjo, Moritz Garkisch, Vahid Jamali, Robert Schober, and Falko Dressler</a:t>
            </a:r>
            <a:endParaRPr lang="en-GB" noProof="0" dirty="0"/>
          </a:p>
        </p:txBody>
      </p:sp>
    </p:spTree>
    <p:extLst>
      <p:ext uri="{BB962C8B-B14F-4D97-AF65-F5344CB8AC3E}">
        <p14:creationId xmlns:p14="http://schemas.microsoft.com/office/powerpoint/2010/main" val="62901426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 name="Straight Arrow Connector 23"/>
          <p:cNvSpPr/>
          <p:nvPr/>
        </p:nvSpPr>
        <p:spPr>
          <a:xfrm>
            <a:off x="8051040" y="788400"/>
            <a:ext cx="2328480" cy="1357920"/>
          </a:xfrm>
          <a:custGeom>
            <a:avLst/>
            <a:gdLst/>
            <a:ahLst/>
            <a:cxnLst/>
            <a:rect l="l" t="t" r="r" b="b"/>
            <a:pathLst>
              <a:path w="21600" h="21600">
                <a:moveTo>
                  <a:pt x="0" y="0"/>
                </a:moveTo>
                <a:lnTo>
                  <a:pt x="21600" y="21600"/>
                </a:lnTo>
              </a:path>
            </a:pathLst>
          </a:custGeom>
          <a:noFill/>
          <a:ln w="25400">
            <a:solidFill>
              <a:srgbClr val="000000"/>
            </a:solidFill>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129" name="Straight Arrow Connector 9"/>
          <p:cNvSpPr/>
          <p:nvPr/>
        </p:nvSpPr>
        <p:spPr>
          <a:xfrm flipV="1">
            <a:off x="2040480" y="787320"/>
            <a:ext cx="2231280" cy="1533960"/>
          </a:xfrm>
          <a:custGeom>
            <a:avLst/>
            <a:gdLst/>
            <a:ahLst/>
            <a:cxnLst/>
            <a:rect l="l" t="t" r="r" b="b"/>
            <a:pathLst>
              <a:path w="21600" h="21600">
                <a:moveTo>
                  <a:pt x="0" y="0"/>
                </a:moveTo>
                <a:lnTo>
                  <a:pt x="21600" y="21600"/>
                </a:lnTo>
              </a:path>
            </a:pathLst>
          </a:custGeom>
          <a:noFill/>
          <a:ln w="25400">
            <a:solidFill>
              <a:srgbClr val="000000"/>
            </a:solidFill>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130" name="TextBox 4"/>
          <p:cNvSpPr/>
          <p:nvPr/>
        </p:nvSpPr>
        <p:spPr>
          <a:xfrm>
            <a:off x="0" y="6219000"/>
            <a:ext cx="10718280" cy="10022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GB" sz="1200" b="0" strike="noStrike" spc="-1" noProof="0" dirty="0">
                <a:solidFill>
                  <a:srgbClr val="000000"/>
                </a:solidFill>
                <a:latin typeface="Calibri"/>
              </a:rPr>
              <a:t>[1] Y. Sun and B. Cyr, ‘Information Aging through Queues: A Mutual Information Perspective’, presented at the IEEE 19th International Workshop on Signal Processing Advances in Wireless Communications (SPAWC), Jun. 2018. Accessed: Jul. 08, 2020. [Online]. Available: </a:t>
            </a:r>
            <a:r>
              <a:rPr lang="en-GB" sz="1200" b="0" u="sng" strike="noStrike" spc="-1" noProof="0" dirty="0">
                <a:solidFill>
                  <a:srgbClr val="0563C1"/>
                </a:solidFill>
                <a:uFillTx/>
                <a:latin typeface="Calibri"/>
                <a:hlinkClick r:id="rId2"/>
              </a:rPr>
              <a:t>http://arxiv.org/abs/1806.06243</a:t>
            </a:r>
            <a:endParaRPr lang="en-GB" sz="1200" b="0" strike="noStrike" spc="-1" noProof="0" dirty="0">
              <a:latin typeface="Arial"/>
            </a:endParaRPr>
          </a:p>
          <a:p>
            <a:pPr>
              <a:lnSpc>
                <a:spcPct val="100000"/>
              </a:lnSpc>
              <a:buNone/>
            </a:pPr>
            <a:r>
              <a:rPr lang="en-GB" sz="1200" b="0" strike="noStrike" spc="-1" noProof="0" dirty="0">
                <a:solidFill>
                  <a:srgbClr val="000000"/>
                </a:solidFill>
                <a:latin typeface="Calibri"/>
              </a:rPr>
              <a:t>[2] C. Pan </a:t>
            </a:r>
            <a:r>
              <a:rPr lang="en-GB" sz="1200" b="0" i="1" strike="noStrike" spc="-1" noProof="0" dirty="0">
                <a:solidFill>
                  <a:srgbClr val="000000"/>
                </a:solidFill>
                <a:latin typeface="Calibri"/>
              </a:rPr>
              <a:t>et al.</a:t>
            </a:r>
            <a:r>
              <a:rPr lang="en-GB" sz="1200" b="0" strike="noStrike" spc="-1" noProof="0" dirty="0">
                <a:solidFill>
                  <a:srgbClr val="000000"/>
                </a:solidFill>
                <a:latin typeface="Calibri"/>
              </a:rPr>
              <a:t>, ‘An Overview of Signal Processing Techniques for RIS/IRS-aided Wireless Systems’, </a:t>
            </a:r>
            <a:r>
              <a:rPr lang="en-GB" sz="1200" b="0" strike="noStrike" spc="-1" noProof="0" dirty="0" err="1">
                <a:solidFill>
                  <a:srgbClr val="000000"/>
                </a:solidFill>
                <a:latin typeface="Calibri"/>
              </a:rPr>
              <a:t>arXiv</a:t>
            </a:r>
            <a:r>
              <a:rPr lang="en-GB" sz="1200" b="0" strike="noStrike" spc="-1" noProof="0" dirty="0">
                <a:solidFill>
                  <a:srgbClr val="000000"/>
                </a:solidFill>
                <a:latin typeface="Calibri"/>
              </a:rPr>
              <a:t>, arXiv:2112.05989, Dec. 2021. </a:t>
            </a:r>
            <a:r>
              <a:rPr lang="en-GB" sz="1200" b="0" strike="noStrike" spc="-1" noProof="0" dirty="0" err="1">
                <a:solidFill>
                  <a:srgbClr val="000000"/>
                </a:solidFill>
                <a:latin typeface="Calibri"/>
              </a:rPr>
              <a:t>doi</a:t>
            </a:r>
            <a:r>
              <a:rPr lang="en-GB" sz="1200" b="0" strike="noStrike" spc="-1" noProof="0" dirty="0">
                <a:solidFill>
                  <a:srgbClr val="000000"/>
                </a:solidFill>
                <a:latin typeface="Calibri"/>
              </a:rPr>
              <a:t>: </a:t>
            </a:r>
            <a:r>
              <a:rPr lang="en-GB" sz="1200" b="0" u="sng" strike="noStrike" spc="-1" noProof="0" dirty="0">
                <a:solidFill>
                  <a:srgbClr val="0563C1"/>
                </a:solidFill>
                <a:uFillTx/>
                <a:latin typeface="Calibri"/>
                <a:hlinkClick r:id="rId3"/>
              </a:rPr>
              <a:t>10.48550/arXiv.2112.05989</a:t>
            </a:r>
            <a:r>
              <a:rPr lang="en-GB" sz="1200" b="0" strike="noStrike" spc="-1" noProof="0" dirty="0">
                <a:solidFill>
                  <a:srgbClr val="000000"/>
                </a:solidFill>
                <a:latin typeface="Calibri"/>
              </a:rPr>
              <a:t>.</a:t>
            </a:r>
            <a:endParaRPr lang="en-GB" sz="1200" b="0" strike="noStrike" spc="-1" noProof="0" dirty="0">
              <a:latin typeface="Arial"/>
            </a:endParaRPr>
          </a:p>
        </p:txBody>
      </p:sp>
      <p:pic>
        <p:nvPicPr>
          <p:cNvPr id="131" name="Picture 6"/>
          <p:cNvPicPr/>
          <p:nvPr/>
        </p:nvPicPr>
        <p:blipFill>
          <a:blip r:embed="rId4"/>
          <a:srcRect l="23289" t="10709" r="22283" b="34619"/>
          <a:stretch/>
        </p:blipFill>
        <p:spPr>
          <a:xfrm>
            <a:off x="4272120" y="38520"/>
            <a:ext cx="3778560" cy="1499040"/>
          </a:xfrm>
          <a:prstGeom prst="rect">
            <a:avLst/>
          </a:prstGeom>
          <a:ln w="0">
            <a:noFill/>
          </a:ln>
        </p:spPr>
      </p:pic>
      <p:pic>
        <p:nvPicPr>
          <p:cNvPr id="132" name="Graphic 2" descr="Cell Tower with solid fill"/>
          <p:cNvPicPr/>
          <p:nvPr/>
        </p:nvPicPr>
        <p:blipFill>
          <a:blip r:embed="rId5"/>
          <a:stretch/>
        </p:blipFill>
        <p:spPr>
          <a:xfrm>
            <a:off x="888120" y="1746720"/>
            <a:ext cx="1152000" cy="1152000"/>
          </a:xfrm>
          <a:prstGeom prst="rect">
            <a:avLst/>
          </a:prstGeom>
          <a:ln w="0">
            <a:noFill/>
          </a:ln>
        </p:spPr>
      </p:pic>
      <p:sp>
        <p:nvSpPr>
          <p:cNvPr id="133" name="TextBox 3"/>
          <p:cNvSpPr/>
          <p:nvPr/>
        </p:nvSpPr>
        <p:spPr>
          <a:xfrm flipH="1">
            <a:off x="592200" y="2838600"/>
            <a:ext cx="1742760" cy="11869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n-GB" sz="1800" b="0" strike="noStrike" spc="-1" noProof="0" dirty="0">
                <a:solidFill>
                  <a:srgbClr val="000000"/>
                </a:solidFill>
                <a:latin typeface="Calibri"/>
              </a:rPr>
              <a:t>Base Station</a:t>
            </a:r>
            <a:endParaRPr lang="en-GB" sz="1800" b="0" strike="noStrike" spc="-1" noProof="0" dirty="0">
              <a:latin typeface="Arial"/>
            </a:endParaRPr>
          </a:p>
          <a:p>
            <a:pPr algn="ctr">
              <a:lnSpc>
                <a:spcPct val="100000"/>
              </a:lnSpc>
              <a:buNone/>
            </a:pPr>
            <a:r>
              <a:rPr lang="en-GB" sz="1800" b="0" strike="noStrike" spc="-1" noProof="0" dirty="0">
                <a:solidFill>
                  <a:srgbClr val="000000"/>
                </a:solidFill>
                <a:latin typeface="Calibri"/>
              </a:rPr>
              <a:t>Beam forming vector </a:t>
            </a:r>
            <a:endParaRPr lang="en-GB" sz="1800" b="0" strike="noStrike" spc="-1" noProof="0" dirty="0">
              <a:latin typeface="Arial"/>
            </a:endParaRPr>
          </a:p>
        </p:txBody>
      </p:sp>
      <p:sp>
        <p:nvSpPr>
          <p:cNvPr id="134" name="TextBox 15"/>
          <p:cNvSpPr/>
          <p:nvPr/>
        </p:nvSpPr>
        <p:spPr>
          <a:xfrm>
            <a:off x="3918240" y="1409400"/>
            <a:ext cx="4099320" cy="6382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gn="ctr">
              <a:lnSpc>
                <a:spcPct val="100000"/>
              </a:lnSpc>
              <a:buNone/>
            </a:pPr>
            <a:r>
              <a:rPr lang="en-GB" sz="1800" b="0" strike="noStrike" spc="-1" noProof="0" dirty="0">
                <a:solidFill>
                  <a:srgbClr val="000000"/>
                </a:solidFill>
                <a:latin typeface="Calibri"/>
              </a:rPr>
              <a:t>Reflective Intelligent Surface (RIS)</a:t>
            </a:r>
            <a:endParaRPr lang="en-GB" sz="1800" b="0" strike="noStrike" spc="-1" noProof="0" dirty="0">
              <a:latin typeface="Arial"/>
            </a:endParaRPr>
          </a:p>
          <a:p>
            <a:pPr algn="ctr">
              <a:lnSpc>
                <a:spcPct val="100000"/>
              </a:lnSpc>
              <a:buNone/>
            </a:pPr>
            <a:r>
              <a:rPr lang="en-GB" sz="1800" b="0" strike="noStrike" spc="-1" noProof="0" dirty="0">
                <a:solidFill>
                  <a:srgbClr val="000000"/>
                </a:solidFill>
                <a:latin typeface="Calibri"/>
              </a:rPr>
              <a:t>phase shift vector </a:t>
            </a:r>
            <a:endParaRPr lang="en-GB" sz="1800" b="0" strike="noStrike" spc="-1" noProof="0" dirty="0">
              <a:latin typeface="Arial"/>
            </a:endParaRPr>
          </a:p>
        </p:txBody>
      </p:sp>
      <p:sp>
        <p:nvSpPr>
          <p:cNvPr id="135" name="Rectangle: Rounded Corners 18"/>
          <p:cNvSpPr/>
          <p:nvPr/>
        </p:nvSpPr>
        <p:spPr>
          <a:xfrm>
            <a:off x="2998440" y="1005480"/>
            <a:ext cx="897480" cy="506520"/>
          </a:xfrm>
          <a:custGeom>
            <a:avLst/>
            <a:gdLst/>
            <a:ahLst/>
            <a:cxnLst/>
            <a:rect l="l" t="t" r="r" b="b"/>
            <a:pathLst>
              <a:path w="897970" h="506930" fill="none">
                <a:moveTo>
                  <a:pt x="0" y="84490"/>
                </a:moveTo>
                <a:cubicBezTo>
                  <a:pt x="4638" y="43509"/>
                  <a:pt x="43654" y="-5101"/>
                  <a:pt x="84490" y="0"/>
                </a:cubicBezTo>
                <a:cubicBezTo>
                  <a:pt x="170461" y="9035"/>
                  <a:pt x="275927" y="-9219"/>
                  <a:pt x="448985" y="0"/>
                </a:cubicBezTo>
                <a:cubicBezTo>
                  <a:pt x="622043" y="9219"/>
                  <a:pt x="651634" y="6559"/>
                  <a:pt x="813480" y="0"/>
                </a:cubicBezTo>
                <a:cubicBezTo>
                  <a:pt x="858725" y="-2890"/>
                  <a:pt x="898644" y="28707"/>
                  <a:pt x="897970" y="84490"/>
                </a:cubicBezTo>
                <a:cubicBezTo>
                  <a:pt x="891714" y="244588"/>
                  <a:pt x="884150" y="303743"/>
                  <a:pt x="897970" y="422440"/>
                </a:cubicBezTo>
                <a:cubicBezTo>
                  <a:pt x="892365" y="469334"/>
                  <a:pt x="865743" y="496835"/>
                  <a:pt x="813480" y="506930"/>
                </a:cubicBezTo>
                <a:cubicBezTo>
                  <a:pt x="639557" y="509669"/>
                  <a:pt x="613804" y="524706"/>
                  <a:pt x="441695" y="506930"/>
                </a:cubicBezTo>
                <a:cubicBezTo>
                  <a:pt x="269587" y="489154"/>
                  <a:pt x="177154" y="522747"/>
                  <a:pt x="84490" y="506930"/>
                </a:cubicBezTo>
                <a:cubicBezTo>
                  <a:pt x="37419" y="495931"/>
                  <a:pt x="5921" y="470338"/>
                  <a:pt x="0" y="422440"/>
                </a:cubicBezTo>
                <a:cubicBezTo>
                  <a:pt x="9782" y="254192"/>
                  <a:pt x="11423" y="156526"/>
                  <a:pt x="0" y="84490"/>
                </a:cubicBezTo>
                <a:close/>
              </a:path>
              <a:path w="897970" h="506930" stroke="0">
                <a:moveTo>
                  <a:pt x="0" y="84490"/>
                </a:moveTo>
                <a:cubicBezTo>
                  <a:pt x="-2684" y="36171"/>
                  <a:pt x="27444" y="3897"/>
                  <a:pt x="84490" y="0"/>
                </a:cubicBezTo>
                <a:cubicBezTo>
                  <a:pt x="217396" y="11104"/>
                  <a:pt x="362481" y="10625"/>
                  <a:pt x="463565" y="0"/>
                </a:cubicBezTo>
                <a:cubicBezTo>
                  <a:pt x="564649" y="-10625"/>
                  <a:pt x="691274" y="5446"/>
                  <a:pt x="813480" y="0"/>
                </a:cubicBezTo>
                <a:cubicBezTo>
                  <a:pt x="857339" y="-1534"/>
                  <a:pt x="907312" y="42291"/>
                  <a:pt x="897970" y="84490"/>
                </a:cubicBezTo>
                <a:cubicBezTo>
                  <a:pt x="903340" y="181571"/>
                  <a:pt x="895160" y="287906"/>
                  <a:pt x="897970" y="422440"/>
                </a:cubicBezTo>
                <a:cubicBezTo>
                  <a:pt x="899013" y="467405"/>
                  <a:pt x="858806" y="508105"/>
                  <a:pt x="813480" y="506930"/>
                </a:cubicBezTo>
                <a:cubicBezTo>
                  <a:pt x="682612" y="514964"/>
                  <a:pt x="605405" y="512338"/>
                  <a:pt x="448985" y="506930"/>
                </a:cubicBezTo>
                <a:cubicBezTo>
                  <a:pt x="292565" y="501522"/>
                  <a:pt x="192770" y="490281"/>
                  <a:pt x="84490" y="506930"/>
                </a:cubicBezTo>
                <a:cubicBezTo>
                  <a:pt x="28867" y="506418"/>
                  <a:pt x="3358" y="459895"/>
                  <a:pt x="0" y="422440"/>
                </a:cubicBezTo>
                <a:cubicBezTo>
                  <a:pt x="10072" y="266074"/>
                  <a:pt x="-10585" y="185277"/>
                  <a:pt x="0" y="84490"/>
                </a:cubicBezTo>
                <a:close/>
              </a:path>
            </a:pathLst>
          </a:custGeom>
          <a:solidFill>
            <a:schemeClr val="bg1"/>
          </a:solidFill>
          <a:ln w="25400">
            <a:solidFill>
              <a:srgbClr val="ED7D31"/>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mc:AlternateContent xmlns:mc="http://schemas.openxmlformats.org/markup-compatibility/2006" xmlns:a14="http://schemas.microsoft.com/office/drawing/2010/main">
        <mc:Choice Requires="a14">
          <p:sp>
            <p:nvSpPr>
              <p:cNvPr id="136" name="TextBox 17"/>
              <p:cNvSpPr txBox="1"/>
              <p:nvPr/>
            </p:nvSpPr>
            <p:spPr>
              <a:xfrm>
                <a:off x="3219120" y="1086840"/>
                <a:ext cx="474120" cy="276480"/>
              </a:xfrm>
              <a:prstGeom prst="rect">
                <a:avLst/>
              </a:prstGeom>
            </p:spPr>
            <p:txBody>
              <a:bodyPr/>
              <a:lstStyle/>
              <a:p>
                <a:pPr/>
                <a14:m>
                  <m:oMathPara xmlns:m="http://schemas.openxmlformats.org/officeDocument/2006/math">
                    <m:oMathParaPr>
                      <m:jc m:val="centerGroup"/>
                    </m:oMathParaPr>
                    <m:oMath xmlns:m="http://schemas.openxmlformats.org/officeDocument/2006/math">
                      <m:r>
                        <a:rPr lang="en-GB" noProof="0">
                          <a:latin typeface="Cambria Math" panose="02040503050406030204" pitchFamily="18" charset="0"/>
                        </a:rPr>
                        <m:t>h</m:t>
                      </m:r>
                      <m:d>
                        <m:dPr>
                          <m:ctrlPr>
                            <a:rPr lang="en-GB" i="1" noProof="0">
                              <a:latin typeface="Cambria Math" panose="02040503050406030204" pitchFamily="18" charset="0"/>
                            </a:rPr>
                          </m:ctrlPr>
                        </m:dPr>
                        <m:e>
                          <m:r>
                            <a:rPr lang="en-GB" noProof="0">
                              <a:latin typeface="Cambria Math" panose="02040503050406030204" pitchFamily="18" charset="0"/>
                            </a:rPr>
                            <m:t>𝑡</m:t>
                          </m:r>
                        </m:e>
                      </m:d>
                    </m:oMath>
                  </m:oMathPara>
                </a14:m>
                <a:endParaRPr lang="en-GB" noProof="0" dirty="0"/>
              </a:p>
            </p:txBody>
          </p:sp>
        </mc:Choice>
        <mc:Fallback xmlns="">
          <p:sp>
            <p:nvSpPr>
              <p:cNvPr id="136" name="TextBox 17"/>
              <p:cNvSpPr txBox="1">
                <a:spLocks noRot="1" noChangeAspect="1" noMove="1" noResize="1" noEditPoints="1" noAdjustHandles="1" noChangeArrowheads="1" noChangeShapeType="1" noTextEdit="1"/>
              </p:cNvSpPr>
              <p:nvPr/>
            </p:nvSpPr>
            <p:spPr>
              <a:xfrm>
                <a:off x="3219120" y="1086840"/>
                <a:ext cx="474120" cy="276480"/>
              </a:xfrm>
              <a:prstGeom prst="rect">
                <a:avLst/>
              </a:prstGeom>
              <a:blipFill>
                <a:blip r:embed="rId6"/>
                <a:stretch>
                  <a:fillRect r="-3846" b="-26087"/>
                </a:stretch>
              </a:blipFill>
            </p:spPr>
            <p:txBody>
              <a:bodyPr/>
              <a:lstStyle/>
              <a:p>
                <a:r>
                  <a:rPr lang="LID4096">
                    <a:noFill/>
                  </a:rPr>
                  <a:t> </a:t>
                </a:r>
              </a:p>
            </p:txBody>
          </p:sp>
        </mc:Fallback>
      </mc:AlternateContent>
      <p:sp>
        <p:nvSpPr>
          <p:cNvPr id="137" name="Rectangle: Rounded Corners 20"/>
          <p:cNvSpPr/>
          <p:nvPr/>
        </p:nvSpPr>
        <p:spPr>
          <a:xfrm>
            <a:off x="8578440" y="995760"/>
            <a:ext cx="897480" cy="506520"/>
          </a:xfrm>
          <a:custGeom>
            <a:avLst/>
            <a:gdLst/>
            <a:ahLst/>
            <a:cxnLst/>
            <a:rect l="l" t="t" r="r" b="b"/>
            <a:pathLst>
              <a:path w="897970" h="506930" fill="none">
                <a:moveTo>
                  <a:pt x="0" y="84490"/>
                </a:moveTo>
                <a:cubicBezTo>
                  <a:pt x="4638" y="43509"/>
                  <a:pt x="43654" y="-5101"/>
                  <a:pt x="84490" y="0"/>
                </a:cubicBezTo>
                <a:cubicBezTo>
                  <a:pt x="170461" y="9035"/>
                  <a:pt x="275927" y="-9219"/>
                  <a:pt x="448985" y="0"/>
                </a:cubicBezTo>
                <a:cubicBezTo>
                  <a:pt x="622043" y="9219"/>
                  <a:pt x="651634" y="6559"/>
                  <a:pt x="813480" y="0"/>
                </a:cubicBezTo>
                <a:cubicBezTo>
                  <a:pt x="858725" y="-2890"/>
                  <a:pt x="898644" y="28707"/>
                  <a:pt x="897970" y="84490"/>
                </a:cubicBezTo>
                <a:cubicBezTo>
                  <a:pt x="891714" y="244588"/>
                  <a:pt x="884150" y="303743"/>
                  <a:pt x="897970" y="422440"/>
                </a:cubicBezTo>
                <a:cubicBezTo>
                  <a:pt x="892365" y="469334"/>
                  <a:pt x="865743" y="496835"/>
                  <a:pt x="813480" y="506930"/>
                </a:cubicBezTo>
                <a:cubicBezTo>
                  <a:pt x="639557" y="509669"/>
                  <a:pt x="613804" y="524706"/>
                  <a:pt x="441695" y="506930"/>
                </a:cubicBezTo>
                <a:cubicBezTo>
                  <a:pt x="269587" y="489154"/>
                  <a:pt x="177154" y="522747"/>
                  <a:pt x="84490" y="506930"/>
                </a:cubicBezTo>
                <a:cubicBezTo>
                  <a:pt x="37419" y="495931"/>
                  <a:pt x="5921" y="470338"/>
                  <a:pt x="0" y="422440"/>
                </a:cubicBezTo>
                <a:cubicBezTo>
                  <a:pt x="9782" y="254192"/>
                  <a:pt x="11423" y="156526"/>
                  <a:pt x="0" y="84490"/>
                </a:cubicBezTo>
                <a:close/>
              </a:path>
              <a:path w="897970" h="506930" stroke="0">
                <a:moveTo>
                  <a:pt x="0" y="84490"/>
                </a:moveTo>
                <a:cubicBezTo>
                  <a:pt x="-2684" y="36171"/>
                  <a:pt x="27444" y="3897"/>
                  <a:pt x="84490" y="0"/>
                </a:cubicBezTo>
                <a:cubicBezTo>
                  <a:pt x="217396" y="11104"/>
                  <a:pt x="362481" y="10625"/>
                  <a:pt x="463565" y="0"/>
                </a:cubicBezTo>
                <a:cubicBezTo>
                  <a:pt x="564649" y="-10625"/>
                  <a:pt x="691274" y="5446"/>
                  <a:pt x="813480" y="0"/>
                </a:cubicBezTo>
                <a:cubicBezTo>
                  <a:pt x="857339" y="-1534"/>
                  <a:pt x="907312" y="42291"/>
                  <a:pt x="897970" y="84490"/>
                </a:cubicBezTo>
                <a:cubicBezTo>
                  <a:pt x="903340" y="181571"/>
                  <a:pt x="895160" y="287906"/>
                  <a:pt x="897970" y="422440"/>
                </a:cubicBezTo>
                <a:cubicBezTo>
                  <a:pt x="899013" y="467405"/>
                  <a:pt x="858806" y="508105"/>
                  <a:pt x="813480" y="506930"/>
                </a:cubicBezTo>
                <a:cubicBezTo>
                  <a:pt x="682612" y="514964"/>
                  <a:pt x="605405" y="512338"/>
                  <a:pt x="448985" y="506930"/>
                </a:cubicBezTo>
                <a:cubicBezTo>
                  <a:pt x="292565" y="501522"/>
                  <a:pt x="192770" y="490281"/>
                  <a:pt x="84490" y="506930"/>
                </a:cubicBezTo>
                <a:cubicBezTo>
                  <a:pt x="28867" y="506418"/>
                  <a:pt x="3358" y="459895"/>
                  <a:pt x="0" y="422440"/>
                </a:cubicBezTo>
                <a:cubicBezTo>
                  <a:pt x="10072" y="266074"/>
                  <a:pt x="-10585" y="185277"/>
                  <a:pt x="0" y="84490"/>
                </a:cubicBezTo>
                <a:close/>
              </a:path>
            </a:pathLst>
          </a:custGeom>
          <a:solidFill>
            <a:schemeClr val="bg1"/>
          </a:solidFill>
          <a:ln w="25400">
            <a:solidFill>
              <a:srgbClr val="ED7D31"/>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mc:AlternateContent xmlns:mc="http://schemas.openxmlformats.org/markup-compatibility/2006" xmlns:a14="http://schemas.microsoft.com/office/drawing/2010/main">
        <mc:Choice Requires="a14">
          <p:sp>
            <p:nvSpPr>
              <p:cNvPr id="138" name="TextBox 21"/>
              <p:cNvSpPr txBox="1"/>
              <p:nvPr/>
            </p:nvSpPr>
            <p:spPr>
              <a:xfrm>
                <a:off x="8666280" y="1072080"/>
                <a:ext cx="653040" cy="276480"/>
              </a:xfrm>
              <a:prstGeom prst="rect">
                <a:avLst/>
              </a:prstGeom>
            </p:spPr>
            <p:txBody>
              <a:bodyPr/>
              <a:lstStyle/>
              <a:p>
                <a:pPr/>
                <a14:m>
                  <m:oMathPara xmlns:m="http://schemas.openxmlformats.org/officeDocument/2006/math">
                    <m:oMathParaPr>
                      <m:jc m:val="centerGroup"/>
                    </m:oMathParaPr>
                    <m:oMath xmlns:m="http://schemas.openxmlformats.org/officeDocument/2006/math">
                      <m:r>
                        <a:rPr lang="en-GB" noProof="0">
                          <a:latin typeface="Cambria Math" panose="02040503050406030204" pitchFamily="18" charset="0"/>
                        </a:rPr>
                        <m:t>𝑔</m:t>
                      </m:r>
                      <m:d>
                        <m:dPr>
                          <m:ctrlPr>
                            <a:rPr lang="en-GB" i="1" noProof="0">
                              <a:latin typeface="Cambria Math" panose="02040503050406030204" pitchFamily="18" charset="0"/>
                            </a:rPr>
                          </m:ctrlPr>
                        </m:dPr>
                        <m:e>
                          <m:r>
                            <a:rPr lang="en-GB" noProof="0">
                              <a:latin typeface="Cambria Math" panose="02040503050406030204" pitchFamily="18" charset="0"/>
                            </a:rPr>
                            <m:t>𝑡</m:t>
                          </m:r>
                          <m:r>
                            <a:rPr lang="en-GB" noProof="0">
                              <a:latin typeface="Cambria Math" panose="02040503050406030204" pitchFamily="18" charset="0"/>
                            </a:rPr>
                            <m:t>,</m:t>
                          </m:r>
                          <m:r>
                            <a:rPr lang="en-GB" noProof="0">
                              <a:latin typeface="Cambria Math" panose="02040503050406030204" pitchFamily="18" charset="0"/>
                            </a:rPr>
                            <m:t>𝜏</m:t>
                          </m:r>
                        </m:e>
                      </m:d>
                    </m:oMath>
                  </m:oMathPara>
                </a14:m>
                <a:endParaRPr lang="en-GB" noProof="0" dirty="0"/>
              </a:p>
            </p:txBody>
          </p:sp>
        </mc:Choice>
        <mc:Fallback xmlns="">
          <p:sp>
            <p:nvSpPr>
              <p:cNvPr id="138" name="TextBox 21"/>
              <p:cNvSpPr txBox="1">
                <a:spLocks noRot="1" noChangeAspect="1" noMove="1" noResize="1" noEditPoints="1" noAdjustHandles="1" noChangeArrowheads="1" noChangeShapeType="1" noTextEdit="1"/>
              </p:cNvSpPr>
              <p:nvPr/>
            </p:nvSpPr>
            <p:spPr>
              <a:xfrm>
                <a:off x="8666280" y="1072080"/>
                <a:ext cx="653040" cy="276480"/>
              </a:xfrm>
              <a:prstGeom prst="rect">
                <a:avLst/>
              </a:prstGeom>
              <a:blipFill>
                <a:blip r:embed="rId7"/>
                <a:stretch>
                  <a:fillRect r="-7477" b="-44444"/>
                </a:stretch>
              </a:blipFill>
            </p:spPr>
            <p:txBody>
              <a:bodyPr/>
              <a:lstStyle/>
              <a:p>
                <a:r>
                  <a:rPr lang="LID4096">
                    <a:noFill/>
                  </a:rPr>
                  <a:t> </a:t>
                </a:r>
              </a:p>
            </p:txBody>
          </p:sp>
        </mc:Fallback>
      </mc:AlternateContent>
      <p:pic>
        <p:nvPicPr>
          <p:cNvPr id="139" name="Graphic 30" descr="Question Mark with solid fill"/>
          <p:cNvPicPr/>
          <p:nvPr/>
        </p:nvPicPr>
        <p:blipFill>
          <a:blip r:embed="rId8"/>
          <a:stretch/>
        </p:blipFill>
        <p:spPr>
          <a:xfrm rot="1264800">
            <a:off x="8186400" y="2141280"/>
            <a:ext cx="379080" cy="379080"/>
          </a:xfrm>
          <a:prstGeom prst="rect">
            <a:avLst/>
          </a:prstGeom>
          <a:ln w="0">
            <a:noFill/>
          </a:ln>
        </p:spPr>
      </p:pic>
      <p:sp>
        <p:nvSpPr>
          <p:cNvPr id="140" name="TextBox 33"/>
          <p:cNvSpPr/>
          <p:nvPr/>
        </p:nvSpPr>
        <p:spPr>
          <a:xfrm>
            <a:off x="-95040" y="162360"/>
            <a:ext cx="3143880" cy="51624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2800" b="0" strike="noStrike" spc="-1" noProof="0" dirty="0">
                <a:solidFill>
                  <a:srgbClr val="000000"/>
                </a:solidFill>
                <a:latin typeface="Calibri"/>
              </a:rPr>
              <a:t>Problem to solve</a:t>
            </a:r>
            <a:endParaRPr lang="en-GB" sz="2800" b="0" strike="noStrike" spc="-1" noProof="0" dirty="0">
              <a:latin typeface="Arial"/>
            </a:endParaRPr>
          </a:p>
        </p:txBody>
      </p:sp>
      <p:sp>
        <p:nvSpPr>
          <p:cNvPr id="141" name="TextBox 22"/>
          <p:cNvSpPr/>
          <p:nvPr/>
        </p:nvSpPr>
        <p:spPr>
          <a:xfrm>
            <a:off x="4105440" y="2226960"/>
            <a:ext cx="4102920" cy="912600"/>
          </a:xfrm>
          <a:custGeom>
            <a:avLst/>
            <a:gdLst/>
            <a:ahLst/>
            <a:cxnLst/>
            <a:rect l="l" t="t" r="r" b="b"/>
            <a:pathLst>
              <a:path w="4103370" h="646331">
                <a:moveTo>
                  <a:pt x="0" y="0"/>
                </a:moveTo>
                <a:cubicBezTo>
                  <a:pt x="111562" y="-53481"/>
                  <a:pt x="429742" y="46246"/>
                  <a:pt x="545162" y="0"/>
                </a:cubicBezTo>
                <a:cubicBezTo>
                  <a:pt x="660582" y="-46246"/>
                  <a:pt x="814218" y="8368"/>
                  <a:pt x="1008257" y="0"/>
                </a:cubicBezTo>
                <a:cubicBezTo>
                  <a:pt x="1202297" y="-8368"/>
                  <a:pt x="1433783" y="72700"/>
                  <a:pt x="1635486" y="0"/>
                </a:cubicBezTo>
                <a:cubicBezTo>
                  <a:pt x="1837189" y="-72700"/>
                  <a:pt x="2017084" y="70060"/>
                  <a:pt x="2303749" y="0"/>
                </a:cubicBezTo>
                <a:cubicBezTo>
                  <a:pt x="2590414" y="-70060"/>
                  <a:pt x="2632733" y="39781"/>
                  <a:pt x="2766844" y="0"/>
                </a:cubicBezTo>
                <a:cubicBezTo>
                  <a:pt x="2900955" y="-39781"/>
                  <a:pt x="3168943" y="59108"/>
                  <a:pt x="3312006" y="0"/>
                </a:cubicBezTo>
                <a:cubicBezTo>
                  <a:pt x="3455069" y="-59108"/>
                  <a:pt x="3798998" y="81945"/>
                  <a:pt x="4103370" y="0"/>
                </a:cubicBezTo>
                <a:cubicBezTo>
                  <a:pt x="4136353" y="74974"/>
                  <a:pt x="4099793" y="178439"/>
                  <a:pt x="4103370" y="329629"/>
                </a:cubicBezTo>
                <a:cubicBezTo>
                  <a:pt x="4106947" y="480819"/>
                  <a:pt x="4088686" y="525472"/>
                  <a:pt x="4103370" y="646331"/>
                </a:cubicBezTo>
                <a:cubicBezTo>
                  <a:pt x="3945093" y="657687"/>
                  <a:pt x="3806616" y="615739"/>
                  <a:pt x="3640275" y="646331"/>
                </a:cubicBezTo>
                <a:cubicBezTo>
                  <a:pt x="3473935" y="676923"/>
                  <a:pt x="3237855" y="607605"/>
                  <a:pt x="3095113" y="646331"/>
                </a:cubicBezTo>
                <a:cubicBezTo>
                  <a:pt x="2952371" y="685057"/>
                  <a:pt x="2834116" y="588504"/>
                  <a:pt x="2590985" y="646331"/>
                </a:cubicBezTo>
                <a:cubicBezTo>
                  <a:pt x="2347854" y="704158"/>
                  <a:pt x="2329548" y="589924"/>
                  <a:pt x="2086857" y="646331"/>
                </a:cubicBezTo>
                <a:cubicBezTo>
                  <a:pt x="1844166" y="702738"/>
                  <a:pt x="1735269" y="640444"/>
                  <a:pt x="1623762" y="646331"/>
                </a:cubicBezTo>
                <a:cubicBezTo>
                  <a:pt x="1512256" y="652218"/>
                  <a:pt x="1321135" y="619545"/>
                  <a:pt x="1037566" y="646331"/>
                </a:cubicBezTo>
                <a:cubicBezTo>
                  <a:pt x="753997" y="673117"/>
                  <a:pt x="654114" y="612578"/>
                  <a:pt x="533438" y="646331"/>
                </a:cubicBezTo>
                <a:cubicBezTo>
                  <a:pt x="412762" y="680084"/>
                  <a:pt x="232701" y="645835"/>
                  <a:pt x="0" y="646331"/>
                </a:cubicBezTo>
                <a:cubicBezTo>
                  <a:pt x="-33785" y="579736"/>
                  <a:pt x="7702" y="431868"/>
                  <a:pt x="0" y="329629"/>
                </a:cubicBezTo>
                <a:cubicBezTo>
                  <a:pt x="-7702" y="227390"/>
                  <a:pt x="19559" y="66559"/>
                  <a:pt x="0" y="0"/>
                </a:cubicBezTo>
                <a:close/>
              </a:path>
            </a:pathLst>
          </a:custGeom>
          <a:noFill/>
          <a:ln w="0">
            <a:solidFill>
              <a:srgbClr val="C00000"/>
            </a:solid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n-GB" sz="1800" b="0" strike="noStrike" spc="-1" noProof="0" dirty="0">
                <a:solidFill>
                  <a:srgbClr val="000000"/>
                </a:solidFill>
                <a:latin typeface="Calibri"/>
              </a:rPr>
              <a:t>trade-off</a:t>
            </a:r>
            <a:endParaRPr lang="en-GB" sz="1800" b="0" strike="noStrike" spc="-1" noProof="0" dirty="0">
              <a:latin typeface="Arial"/>
            </a:endParaRPr>
          </a:p>
          <a:p>
            <a:pPr algn="ctr">
              <a:lnSpc>
                <a:spcPct val="100000"/>
              </a:lnSpc>
              <a:buNone/>
            </a:pPr>
            <a:r>
              <a:rPr lang="en-GB" sz="1800" b="0" strike="noStrike" spc="-1" noProof="0" dirty="0">
                <a:solidFill>
                  <a:srgbClr val="000000"/>
                </a:solidFill>
                <a:latin typeface="Calibri"/>
              </a:rPr>
              <a:t>performance vs overhead vs complexity</a:t>
            </a:r>
            <a:endParaRPr lang="en-GB" sz="1800" b="0" strike="noStrike" spc="-1" noProof="0" dirty="0">
              <a:latin typeface="Arial"/>
            </a:endParaRPr>
          </a:p>
        </p:txBody>
      </p:sp>
      <p:sp>
        <p:nvSpPr>
          <p:cNvPr id="142" name="TextBox 27"/>
          <p:cNvSpPr/>
          <p:nvPr/>
        </p:nvSpPr>
        <p:spPr>
          <a:xfrm>
            <a:off x="10608120" y="2850120"/>
            <a:ext cx="868320" cy="9126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n-GB" sz="1800" b="0" strike="noStrike" spc="-1" noProof="0" dirty="0">
                <a:solidFill>
                  <a:srgbClr val="000000"/>
                </a:solidFill>
                <a:latin typeface="Calibri"/>
              </a:rPr>
              <a:t>Mobile user</a:t>
            </a:r>
            <a:endParaRPr lang="en-GB" sz="1800" b="0" strike="noStrike" spc="-1" noProof="0" dirty="0">
              <a:latin typeface="Arial"/>
            </a:endParaRPr>
          </a:p>
        </p:txBody>
      </p:sp>
      <p:pic>
        <p:nvPicPr>
          <p:cNvPr id="143" name="Graphic 28" descr="Car with solid fill"/>
          <p:cNvPicPr/>
          <p:nvPr/>
        </p:nvPicPr>
        <p:blipFill>
          <a:blip r:embed="rId9"/>
          <a:stretch/>
        </p:blipFill>
        <p:spPr>
          <a:xfrm>
            <a:off x="10554120" y="2043000"/>
            <a:ext cx="914040" cy="914040"/>
          </a:xfrm>
          <a:prstGeom prst="rect">
            <a:avLst/>
          </a:prstGeom>
          <a:ln w="0">
            <a:noFill/>
          </a:ln>
        </p:spPr>
      </p:pic>
      <p:sp>
        <p:nvSpPr>
          <p:cNvPr id="144" name="Freeform: Shape 12"/>
          <p:cNvSpPr/>
          <p:nvPr/>
        </p:nvSpPr>
        <p:spPr>
          <a:xfrm rot="286200">
            <a:off x="3306960" y="5139720"/>
            <a:ext cx="2047680" cy="816840"/>
          </a:xfrm>
          <a:custGeom>
            <a:avLst/>
            <a:gdLst/>
            <a:ahLst/>
            <a:cxnLst/>
            <a:rect l="l" t="t" r="r" b="b"/>
            <a:pathLst>
              <a:path w="2047875" h="817022">
                <a:moveTo>
                  <a:pt x="0" y="639889"/>
                </a:moveTo>
                <a:cubicBezTo>
                  <a:pt x="37306" y="306514"/>
                  <a:pt x="74613" y="-26861"/>
                  <a:pt x="171450" y="1714"/>
                </a:cubicBezTo>
                <a:cubicBezTo>
                  <a:pt x="268287" y="30289"/>
                  <a:pt x="450850" y="749427"/>
                  <a:pt x="581025" y="811339"/>
                </a:cubicBezTo>
                <a:cubicBezTo>
                  <a:pt x="711200" y="873252"/>
                  <a:pt x="830263" y="409701"/>
                  <a:pt x="952500" y="373189"/>
                </a:cubicBezTo>
                <a:cubicBezTo>
                  <a:pt x="1074737" y="336677"/>
                  <a:pt x="1204913" y="582739"/>
                  <a:pt x="1314450" y="592264"/>
                </a:cubicBezTo>
                <a:cubicBezTo>
                  <a:pt x="1423987" y="601789"/>
                  <a:pt x="1487488" y="435101"/>
                  <a:pt x="1609725" y="430339"/>
                </a:cubicBezTo>
                <a:cubicBezTo>
                  <a:pt x="1731962" y="425577"/>
                  <a:pt x="1889918" y="494633"/>
                  <a:pt x="2047875" y="563689"/>
                </a:cubicBezTo>
              </a:path>
            </a:pathLst>
          </a:custGeom>
          <a:noFill/>
          <a:ln w="34925">
            <a:solidFill>
              <a:srgbClr val="325490"/>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sp>
        <p:nvSpPr>
          <p:cNvPr id="145" name="Freeform: Shape 13"/>
          <p:cNvSpPr/>
          <p:nvPr/>
        </p:nvSpPr>
        <p:spPr>
          <a:xfrm>
            <a:off x="3923640" y="4338000"/>
            <a:ext cx="2317320" cy="822960"/>
          </a:xfrm>
          <a:custGeom>
            <a:avLst/>
            <a:gdLst/>
            <a:ahLst/>
            <a:cxnLst/>
            <a:rect l="l" t="t" r="r" b="b"/>
            <a:pathLst>
              <a:path w="2785241" h="823343">
                <a:moveTo>
                  <a:pt x="0" y="651671"/>
                </a:moveTo>
                <a:cubicBezTo>
                  <a:pt x="111234" y="600871"/>
                  <a:pt x="222468" y="550071"/>
                  <a:pt x="294289" y="567588"/>
                </a:cubicBezTo>
                <a:cubicBezTo>
                  <a:pt x="366110" y="585105"/>
                  <a:pt x="362607" y="746265"/>
                  <a:pt x="430924" y="756775"/>
                </a:cubicBezTo>
                <a:cubicBezTo>
                  <a:pt x="499241" y="767285"/>
                  <a:pt x="609600" y="623643"/>
                  <a:pt x="704193" y="630650"/>
                </a:cubicBezTo>
                <a:cubicBezTo>
                  <a:pt x="798786" y="637657"/>
                  <a:pt x="900385" y="903919"/>
                  <a:pt x="998482" y="798816"/>
                </a:cubicBezTo>
                <a:cubicBezTo>
                  <a:pt x="1096579" y="693713"/>
                  <a:pt x="1178910" y="5285"/>
                  <a:pt x="1292772" y="30"/>
                </a:cubicBezTo>
                <a:cubicBezTo>
                  <a:pt x="1406634" y="-5225"/>
                  <a:pt x="1567793" y="663933"/>
                  <a:pt x="1681655" y="767285"/>
                </a:cubicBezTo>
                <a:cubicBezTo>
                  <a:pt x="1795517" y="870637"/>
                  <a:pt x="1879599" y="616637"/>
                  <a:pt x="1975944" y="620140"/>
                </a:cubicBezTo>
                <a:cubicBezTo>
                  <a:pt x="2072289" y="623643"/>
                  <a:pt x="2172138" y="790058"/>
                  <a:pt x="2259724" y="788306"/>
                </a:cubicBezTo>
                <a:cubicBezTo>
                  <a:pt x="2347310" y="786554"/>
                  <a:pt x="2413876" y="616637"/>
                  <a:pt x="2501462" y="609630"/>
                </a:cubicBezTo>
                <a:cubicBezTo>
                  <a:pt x="2589048" y="602623"/>
                  <a:pt x="2687144" y="674443"/>
                  <a:pt x="2785241" y="746264"/>
                </a:cubicBezTo>
              </a:path>
            </a:pathLst>
          </a:custGeom>
          <a:noFill/>
          <a:ln w="38100">
            <a:solidFill>
              <a:srgbClr val="325490"/>
            </a:solidFill>
            <a:prstDash val="dash"/>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sp>
        <p:nvSpPr>
          <p:cNvPr id="146" name="Straight Arrow Connector 16"/>
          <p:cNvSpPr/>
          <p:nvPr/>
        </p:nvSpPr>
        <p:spPr>
          <a:xfrm flipH="1">
            <a:off x="2909160" y="4639680"/>
            <a:ext cx="1247400" cy="1461600"/>
          </a:xfrm>
          <a:custGeom>
            <a:avLst/>
            <a:gdLst/>
            <a:ahLst/>
            <a:cxnLst/>
            <a:rect l="l" t="t" r="r" b="b"/>
            <a:pathLst>
              <a:path w="21600" h="21600">
                <a:moveTo>
                  <a:pt x="0" y="0"/>
                </a:moveTo>
                <a:lnTo>
                  <a:pt x="21600" y="21600"/>
                </a:lnTo>
              </a:path>
            </a:pathLst>
          </a:custGeom>
          <a:noFill/>
          <a:ln w="25400">
            <a:solidFill>
              <a:srgbClr val="000000"/>
            </a:solidFill>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147" name="Straight Arrow Connector 32"/>
          <p:cNvSpPr/>
          <p:nvPr/>
        </p:nvSpPr>
        <p:spPr>
          <a:xfrm flipV="1">
            <a:off x="4157640" y="4602960"/>
            <a:ext cx="2317320" cy="33840"/>
          </a:xfrm>
          <a:custGeom>
            <a:avLst/>
            <a:gdLst/>
            <a:ahLst/>
            <a:cxnLst/>
            <a:rect l="l" t="t" r="r" b="b"/>
            <a:pathLst>
              <a:path w="21600" h="21600">
                <a:moveTo>
                  <a:pt x="0" y="0"/>
                </a:moveTo>
                <a:lnTo>
                  <a:pt x="21600" y="21600"/>
                </a:lnTo>
              </a:path>
            </a:pathLst>
          </a:custGeom>
          <a:noFill/>
          <a:ln w="25400">
            <a:solidFill>
              <a:srgbClr val="000000"/>
            </a:solidFill>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148" name="Straight Arrow Connector 44"/>
          <p:cNvSpPr/>
          <p:nvPr/>
        </p:nvSpPr>
        <p:spPr>
          <a:xfrm flipV="1">
            <a:off x="4157640" y="3195360"/>
            <a:ext cx="360" cy="1446840"/>
          </a:xfrm>
          <a:custGeom>
            <a:avLst/>
            <a:gdLst/>
            <a:ahLst/>
            <a:cxnLst/>
            <a:rect l="l" t="t" r="r" b="b"/>
            <a:pathLst>
              <a:path w="21600" h="21600">
                <a:moveTo>
                  <a:pt x="0" y="0"/>
                </a:moveTo>
                <a:lnTo>
                  <a:pt x="21600" y="21600"/>
                </a:lnTo>
              </a:path>
            </a:pathLst>
          </a:custGeom>
          <a:noFill/>
          <a:ln w="25400">
            <a:solidFill>
              <a:srgbClr val="000000"/>
            </a:solidFill>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149" name="Straight Arrow Connector 46"/>
          <p:cNvSpPr/>
          <p:nvPr/>
        </p:nvSpPr>
        <p:spPr>
          <a:xfrm flipV="1">
            <a:off x="3889440" y="5007600"/>
            <a:ext cx="2317320" cy="33840"/>
          </a:xfrm>
          <a:custGeom>
            <a:avLst/>
            <a:gdLst/>
            <a:ahLst/>
            <a:cxnLst/>
            <a:rect l="l" t="t" r="r" b="b"/>
            <a:pathLst>
              <a:path w="21600" h="21600">
                <a:moveTo>
                  <a:pt x="0" y="0"/>
                </a:moveTo>
                <a:lnTo>
                  <a:pt x="21600" y="21600"/>
                </a:lnTo>
              </a:path>
            </a:pathLst>
          </a:custGeom>
          <a:noFill/>
          <a:ln w="19050">
            <a:solidFill>
              <a:srgbClr val="000000"/>
            </a:solidFill>
            <a:prstDash val="dash"/>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150" name="Straight Arrow Connector 47"/>
          <p:cNvSpPr/>
          <p:nvPr/>
        </p:nvSpPr>
        <p:spPr>
          <a:xfrm flipV="1">
            <a:off x="3285000" y="5643360"/>
            <a:ext cx="2317320" cy="33840"/>
          </a:xfrm>
          <a:custGeom>
            <a:avLst/>
            <a:gdLst/>
            <a:ahLst/>
            <a:cxnLst/>
            <a:rect l="l" t="t" r="r" b="b"/>
            <a:pathLst>
              <a:path w="21600" h="21600">
                <a:moveTo>
                  <a:pt x="0" y="0"/>
                </a:moveTo>
                <a:lnTo>
                  <a:pt x="21600" y="21600"/>
                </a:lnTo>
              </a:path>
            </a:pathLst>
          </a:custGeom>
          <a:noFill/>
          <a:ln w="19050">
            <a:solidFill>
              <a:srgbClr val="000000"/>
            </a:solidFill>
            <a:prstDash val="dash"/>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151" name="TextBox 48"/>
          <p:cNvSpPr/>
          <p:nvPr/>
        </p:nvSpPr>
        <p:spPr>
          <a:xfrm>
            <a:off x="5492160" y="3803040"/>
            <a:ext cx="1377360" cy="6382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gn="ctr">
              <a:lnSpc>
                <a:spcPct val="100000"/>
              </a:lnSpc>
              <a:buNone/>
            </a:pPr>
            <a:r>
              <a:rPr lang="en-GB" sz="1800" b="0" strike="noStrike" spc="-1" noProof="0" dirty="0">
                <a:solidFill>
                  <a:srgbClr val="000000"/>
                </a:solidFill>
                <a:latin typeface="Calibri"/>
              </a:rPr>
              <a:t>Sequence </a:t>
            </a:r>
            <a:endParaRPr lang="en-GB" sz="1800" b="0" strike="noStrike" spc="-1" noProof="0" dirty="0">
              <a:latin typeface="Arial"/>
            </a:endParaRPr>
          </a:p>
          <a:p>
            <a:pPr algn="ctr">
              <a:lnSpc>
                <a:spcPct val="100000"/>
              </a:lnSpc>
              <a:buNone/>
            </a:pPr>
            <a:r>
              <a:rPr lang="en-GB" sz="1800" b="0" strike="noStrike" spc="-1" noProof="0" dirty="0">
                <a:solidFill>
                  <a:srgbClr val="000000"/>
                </a:solidFill>
                <a:latin typeface="Calibri"/>
              </a:rPr>
              <a:t>time</a:t>
            </a:r>
            <a:endParaRPr lang="en-GB" sz="1800" b="0" strike="noStrike" spc="-1" noProof="0" dirty="0">
              <a:latin typeface="Arial"/>
            </a:endParaRPr>
          </a:p>
        </p:txBody>
      </p:sp>
      <p:sp>
        <p:nvSpPr>
          <p:cNvPr id="152" name="TextBox 49"/>
          <p:cNvSpPr/>
          <p:nvPr/>
        </p:nvSpPr>
        <p:spPr>
          <a:xfrm>
            <a:off x="1598400" y="5270400"/>
            <a:ext cx="1645560" cy="6382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gn="ctr">
              <a:lnSpc>
                <a:spcPct val="100000"/>
              </a:lnSpc>
              <a:buNone/>
            </a:pPr>
            <a:r>
              <a:rPr lang="en-GB" sz="1800" b="0" strike="noStrike" spc="-1" noProof="0" dirty="0">
                <a:solidFill>
                  <a:srgbClr val="000000"/>
                </a:solidFill>
                <a:latin typeface="Calibri"/>
              </a:rPr>
              <a:t>Observation </a:t>
            </a:r>
            <a:endParaRPr lang="en-GB" sz="1800" b="0" strike="noStrike" spc="-1" noProof="0" dirty="0">
              <a:latin typeface="Arial"/>
            </a:endParaRPr>
          </a:p>
          <a:p>
            <a:pPr algn="ctr">
              <a:lnSpc>
                <a:spcPct val="100000"/>
              </a:lnSpc>
              <a:buNone/>
            </a:pPr>
            <a:r>
              <a:rPr lang="en-GB" sz="1800" b="0" strike="noStrike" spc="-1" noProof="0" dirty="0">
                <a:solidFill>
                  <a:srgbClr val="000000"/>
                </a:solidFill>
                <a:latin typeface="Calibri"/>
              </a:rPr>
              <a:t>time </a:t>
            </a:r>
            <a:endParaRPr lang="en-GB" sz="1800" b="0" strike="noStrike" spc="-1" noProof="0" dirty="0">
              <a:latin typeface="Arial"/>
            </a:endParaRPr>
          </a:p>
        </p:txBody>
      </p:sp>
      <mc:AlternateContent xmlns:mc="http://schemas.openxmlformats.org/markup-compatibility/2006" xmlns:a14="http://schemas.microsoft.com/office/drawing/2010/main">
        <mc:Choice Requires="a14">
          <p:sp>
            <p:nvSpPr>
              <p:cNvPr id="153" name="TextBox 50"/>
              <p:cNvSpPr txBox="1"/>
              <p:nvPr/>
            </p:nvSpPr>
            <p:spPr>
              <a:xfrm rot="16200000">
                <a:off x="3516840" y="3390480"/>
                <a:ext cx="672480" cy="276480"/>
              </a:xfrm>
              <a:prstGeom prst="rect">
                <a:avLst/>
              </a:prstGeom>
            </p:spPr>
            <p:txBody>
              <a:bodyPr/>
              <a:lstStyle/>
              <a:p>
                <a:pPr/>
                <a14:m>
                  <m:oMathPara xmlns:m="http://schemas.openxmlformats.org/officeDocument/2006/math">
                    <m:oMathParaPr>
                      <m:jc m:val="centerGroup"/>
                    </m:oMathParaPr>
                    <m:oMath xmlns:m="http://schemas.openxmlformats.org/officeDocument/2006/math">
                      <m:r>
                        <a:rPr lang="en-GB" noProof="0">
                          <a:latin typeface="Cambria Math" panose="02040503050406030204" pitchFamily="18" charset="0"/>
                        </a:rPr>
                        <m:t>𝑓</m:t>
                      </m:r>
                      <m:d>
                        <m:dPr>
                          <m:ctrlPr>
                            <a:rPr lang="en-GB" i="1" noProof="0">
                              <a:latin typeface="Cambria Math" panose="02040503050406030204" pitchFamily="18" charset="0"/>
                            </a:rPr>
                          </m:ctrlPr>
                        </m:dPr>
                        <m:e>
                          <m:r>
                            <a:rPr lang="en-GB" noProof="0">
                              <a:latin typeface="Cambria Math" panose="02040503050406030204" pitchFamily="18" charset="0"/>
                            </a:rPr>
                            <m:t>𝑡</m:t>
                          </m:r>
                          <m:r>
                            <a:rPr lang="en-GB" noProof="0">
                              <a:latin typeface="Cambria Math" panose="02040503050406030204" pitchFamily="18" charset="0"/>
                            </a:rPr>
                            <m:t>,</m:t>
                          </m:r>
                          <m:r>
                            <a:rPr lang="en-GB" noProof="0">
                              <a:latin typeface="Cambria Math" panose="02040503050406030204" pitchFamily="18" charset="0"/>
                            </a:rPr>
                            <m:t>𝜏</m:t>
                          </m:r>
                        </m:e>
                      </m:d>
                    </m:oMath>
                  </m:oMathPara>
                </a14:m>
                <a:endParaRPr lang="en-GB" noProof="0" dirty="0"/>
              </a:p>
            </p:txBody>
          </p:sp>
        </mc:Choice>
        <mc:Fallback xmlns="">
          <p:sp>
            <p:nvSpPr>
              <p:cNvPr id="153" name="TextBox 50"/>
              <p:cNvSpPr txBox="1">
                <a:spLocks noRot="1" noChangeAspect="1" noMove="1" noResize="1" noEditPoints="1" noAdjustHandles="1" noChangeArrowheads="1" noChangeShapeType="1" noTextEdit="1"/>
              </p:cNvSpPr>
              <p:nvPr/>
            </p:nvSpPr>
            <p:spPr>
              <a:xfrm rot="16200000">
                <a:off x="3516840" y="3390480"/>
                <a:ext cx="672480" cy="276480"/>
              </a:xfrm>
              <a:prstGeom prst="rect">
                <a:avLst/>
              </a:prstGeom>
              <a:blipFill>
                <a:blip r:embed="rId10"/>
                <a:stretch>
                  <a:fillRect t="-2727" r="-52174" b="-2727"/>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154" name="TextBox 52"/>
              <p:cNvSpPr txBox="1"/>
              <p:nvPr/>
            </p:nvSpPr>
            <p:spPr>
              <a:xfrm>
                <a:off x="6164640" y="4714200"/>
                <a:ext cx="1380240" cy="526320"/>
              </a:xfrm>
              <a:prstGeom prst="rect">
                <a:avLst/>
              </a:prstGeom>
            </p:spPr>
            <p:txBody>
              <a:bodyPr/>
              <a:lstStyle/>
              <a:p>
                <a:pPr/>
                <a14:m>
                  <m:oMathPara xmlns:m="http://schemas.openxmlformats.org/officeDocument/2006/math">
                    <m:oMathParaPr>
                      <m:jc m:val="centerGroup"/>
                    </m:oMathParaPr>
                    <m:oMath xmlns:m="http://schemas.openxmlformats.org/officeDocument/2006/math">
                      <m:sSub>
                        <m:sSubPr>
                          <m:ctrlPr>
                            <a:rPr lang="en-GB" i="1" noProof="0">
                              <a:latin typeface="Cambria Math" panose="02040503050406030204" pitchFamily="18" charset="0"/>
                            </a:rPr>
                          </m:ctrlPr>
                        </m:sSubPr>
                        <m:e>
                          <m:acc>
                            <m:accPr>
                              <m:chr m:val="^"/>
                              <m:ctrlPr>
                                <a:rPr lang="en-GB" i="1" noProof="0">
                                  <a:latin typeface="Cambria Math" panose="02040503050406030204" pitchFamily="18" charset="0"/>
                                </a:rPr>
                              </m:ctrlPr>
                            </m:accPr>
                            <m:e>
                              <m:r>
                                <a:rPr lang="en-GB" noProof="0">
                                  <a:latin typeface="Cambria Math" panose="02040503050406030204" pitchFamily="18" charset="0"/>
                                </a:rPr>
                                <m:t>𝑓</m:t>
                              </m:r>
                            </m:e>
                          </m:acc>
                        </m:e>
                        <m:sub>
                          <m:r>
                            <a:rPr lang="en-GB" noProof="0">
                              <a:latin typeface="Cambria Math" panose="02040503050406030204" pitchFamily="18" charset="0"/>
                            </a:rPr>
                            <m:t>𝑡</m:t>
                          </m:r>
                          <m:r>
                            <a:rPr lang="en-GB" noProof="0">
                              <a:latin typeface="Cambria Math" panose="02040503050406030204" pitchFamily="18" charset="0"/>
                            </a:rPr>
                            <m:t>,</m:t>
                          </m:r>
                          <m:r>
                            <a:rPr lang="en-GB" noProof="0">
                              <a:latin typeface="Cambria Math" panose="02040503050406030204" pitchFamily="18" charset="0"/>
                            </a:rPr>
                            <m:t>𝜏</m:t>
                          </m:r>
                          <m:r>
                            <a:rPr lang="en-GB" noProof="0">
                              <a:latin typeface="Cambria Math" panose="02040503050406030204" pitchFamily="18" charset="0"/>
                            </a:rPr>
                            <m:t>−∆</m:t>
                          </m:r>
                          <m:d>
                            <m:dPr>
                              <m:ctrlPr>
                                <a:rPr lang="en-GB" i="1" noProof="0">
                                  <a:latin typeface="Cambria Math" panose="02040503050406030204" pitchFamily="18" charset="0"/>
                                </a:rPr>
                              </m:ctrlPr>
                            </m:dPr>
                            <m:e>
                              <m:r>
                                <a:rPr lang="en-GB" noProof="0">
                                  <a:latin typeface="Cambria Math" panose="02040503050406030204" pitchFamily="18" charset="0"/>
                                </a:rPr>
                                <m:t>𝜆</m:t>
                              </m:r>
                            </m:e>
                          </m:d>
                        </m:sub>
                      </m:sSub>
                    </m:oMath>
                  </m:oMathPara>
                </a14:m>
                <a:endParaRPr lang="en-GB" noProof="0" dirty="0"/>
              </a:p>
            </p:txBody>
          </p:sp>
        </mc:Choice>
        <mc:Fallback xmlns="">
          <p:sp>
            <p:nvSpPr>
              <p:cNvPr id="154" name="TextBox 52"/>
              <p:cNvSpPr txBox="1">
                <a:spLocks noRot="1" noChangeAspect="1" noMove="1" noResize="1" noEditPoints="1" noAdjustHandles="1" noChangeArrowheads="1" noChangeShapeType="1" noTextEdit="1"/>
              </p:cNvSpPr>
              <p:nvPr/>
            </p:nvSpPr>
            <p:spPr>
              <a:xfrm>
                <a:off x="6164640" y="4714200"/>
                <a:ext cx="1380240" cy="526320"/>
              </a:xfrm>
              <a:prstGeom prst="rect">
                <a:avLst/>
              </a:prstGeom>
              <a:blipFill>
                <a:blip r:embed="rId11"/>
                <a:stretch>
                  <a:fillRect t="-24138"/>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155" name="TextBox 54"/>
              <p:cNvSpPr txBox="1"/>
              <p:nvPr/>
            </p:nvSpPr>
            <p:spPr>
              <a:xfrm>
                <a:off x="6022440" y="5366160"/>
                <a:ext cx="982080" cy="477360"/>
              </a:xfrm>
              <a:prstGeom prst="rect">
                <a:avLst/>
              </a:prstGeom>
            </p:spPr>
            <p:txBody>
              <a:bodyPr/>
              <a:lstStyle/>
              <a:p>
                <a:pPr/>
                <a14:m>
                  <m:oMathPara xmlns:m="http://schemas.openxmlformats.org/officeDocument/2006/math">
                    <m:oMathParaPr>
                      <m:jc m:val="centerGroup"/>
                    </m:oMathParaPr>
                    <m:oMath xmlns:m="http://schemas.openxmlformats.org/officeDocument/2006/math">
                      <m:sSub>
                        <m:sSubPr>
                          <m:ctrlPr>
                            <a:rPr lang="en-GB" i="1" noProof="0">
                              <a:latin typeface="Cambria Math" panose="02040503050406030204" pitchFamily="18" charset="0"/>
                            </a:rPr>
                          </m:ctrlPr>
                        </m:sSubPr>
                        <m:e>
                          <m:r>
                            <a:rPr lang="en-GB" noProof="0">
                              <a:latin typeface="Cambria Math" panose="02040503050406030204" pitchFamily="18" charset="0"/>
                            </a:rPr>
                            <m:t>𝑓</m:t>
                          </m:r>
                        </m:e>
                        <m:sub>
                          <m:r>
                            <a:rPr lang="en-GB" noProof="0">
                              <a:latin typeface="Cambria Math" panose="02040503050406030204" pitchFamily="18" charset="0"/>
                            </a:rPr>
                            <m:t>𝑡</m:t>
                          </m:r>
                          <m:r>
                            <a:rPr lang="en-GB" noProof="0">
                              <a:latin typeface="Cambria Math" panose="02040503050406030204" pitchFamily="18" charset="0"/>
                            </a:rPr>
                            <m:t>,</m:t>
                          </m:r>
                          <m:r>
                            <a:rPr lang="en-GB" noProof="0">
                              <a:latin typeface="Cambria Math" panose="02040503050406030204" pitchFamily="18" charset="0"/>
                            </a:rPr>
                            <m:t>𝜏</m:t>
                          </m:r>
                        </m:sub>
                      </m:sSub>
                    </m:oMath>
                  </m:oMathPara>
                </a14:m>
                <a:endParaRPr lang="en-GB" noProof="0" dirty="0"/>
              </a:p>
            </p:txBody>
          </p:sp>
        </mc:Choice>
        <mc:Fallback xmlns="">
          <p:sp>
            <p:nvSpPr>
              <p:cNvPr id="155" name="TextBox 54"/>
              <p:cNvSpPr txBox="1">
                <a:spLocks noRot="1" noChangeAspect="1" noMove="1" noResize="1" noEditPoints="1" noAdjustHandles="1" noChangeArrowheads="1" noChangeShapeType="1" noTextEdit="1"/>
              </p:cNvSpPr>
              <p:nvPr/>
            </p:nvSpPr>
            <p:spPr>
              <a:xfrm>
                <a:off x="6022440" y="5366160"/>
                <a:ext cx="982080" cy="477360"/>
              </a:xfrm>
              <a:prstGeom prst="rect">
                <a:avLst/>
              </a:prstGeom>
              <a:blipFill>
                <a:blip r:embed="rId12"/>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156" name="TextBox 56"/>
              <p:cNvSpPr txBox="1"/>
              <p:nvPr/>
            </p:nvSpPr>
            <p:spPr>
              <a:xfrm>
                <a:off x="7791840" y="5056200"/>
                <a:ext cx="2254680" cy="526320"/>
              </a:xfrm>
              <a:prstGeom prst="rect">
                <a:avLst/>
              </a:prstGeom>
            </p:spPr>
            <p:txBody>
              <a:bodyPr/>
              <a:lstStyle/>
              <a:p>
                <a:pPr/>
                <a14:m>
                  <m:oMathPara xmlns:m="http://schemas.openxmlformats.org/officeDocument/2006/math">
                    <m:oMathParaPr>
                      <m:jc m:val="centerGroup"/>
                    </m:oMathParaPr>
                    <m:oMath xmlns:m="http://schemas.openxmlformats.org/officeDocument/2006/math">
                      <m:r>
                        <a:rPr lang="en-GB" noProof="0">
                          <a:latin typeface="Cambria Math" panose="02040503050406030204" pitchFamily="18" charset="0"/>
                        </a:rPr>
                        <m:t>𝐼</m:t>
                      </m:r>
                      <m:d>
                        <m:dPr>
                          <m:ctrlPr>
                            <a:rPr lang="en-GB" i="1" noProof="0">
                              <a:latin typeface="Cambria Math" panose="02040503050406030204" pitchFamily="18" charset="0"/>
                            </a:rPr>
                          </m:ctrlPr>
                        </m:dPr>
                        <m:e>
                          <m:sSub>
                            <m:sSubPr>
                              <m:ctrlPr>
                                <a:rPr lang="en-GB" i="1" noProof="0">
                                  <a:latin typeface="Cambria Math" panose="02040503050406030204" pitchFamily="18" charset="0"/>
                                </a:rPr>
                              </m:ctrlPr>
                            </m:sSubPr>
                            <m:e>
                              <m:r>
                                <a:rPr lang="en-GB" noProof="0">
                                  <a:latin typeface="Cambria Math" panose="02040503050406030204" pitchFamily="18" charset="0"/>
                                </a:rPr>
                                <m:t>𝑓</m:t>
                              </m:r>
                            </m:e>
                            <m:sub>
                              <m:r>
                                <a:rPr lang="en-GB" noProof="0">
                                  <a:latin typeface="Cambria Math" panose="02040503050406030204" pitchFamily="18" charset="0"/>
                                </a:rPr>
                                <m:t>𝑡</m:t>
                              </m:r>
                              <m:r>
                                <a:rPr lang="en-GB" noProof="0">
                                  <a:latin typeface="Cambria Math" panose="02040503050406030204" pitchFamily="18" charset="0"/>
                                </a:rPr>
                                <m:t>,</m:t>
                              </m:r>
                              <m:r>
                                <a:rPr lang="en-GB" noProof="0">
                                  <a:latin typeface="Cambria Math" panose="02040503050406030204" pitchFamily="18" charset="0"/>
                                </a:rPr>
                                <m:t>𝜏</m:t>
                              </m:r>
                            </m:sub>
                          </m:sSub>
                          <m:r>
                            <a:rPr lang="en-GB" noProof="0">
                              <a:latin typeface="Cambria Math" panose="02040503050406030204" pitchFamily="18" charset="0"/>
                            </a:rPr>
                            <m:t>,</m:t>
                          </m:r>
                          <m:sSub>
                            <m:sSubPr>
                              <m:ctrlPr>
                                <a:rPr lang="en-GB" i="1" noProof="0">
                                  <a:latin typeface="Cambria Math" panose="02040503050406030204" pitchFamily="18" charset="0"/>
                                </a:rPr>
                              </m:ctrlPr>
                            </m:sSubPr>
                            <m:e>
                              <m:acc>
                                <m:accPr>
                                  <m:chr m:val="^"/>
                                  <m:ctrlPr>
                                    <a:rPr lang="en-GB" i="1" noProof="0">
                                      <a:latin typeface="Cambria Math" panose="02040503050406030204" pitchFamily="18" charset="0"/>
                                    </a:rPr>
                                  </m:ctrlPr>
                                </m:accPr>
                                <m:e>
                                  <m:r>
                                    <a:rPr lang="en-GB" noProof="0">
                                      <a:latin typeface="Cambria Math" panose="02040503050406030204" pitchFamily="18" charset="0"/>
                                    </a:rPr>
                                    <m:t>𝑓</m:t>
                                  </m:r>
                                </m:e>
                              </m:acc>
                            </m:e>
                            <m:sub>
                              <m:r>
                                <a:rPr lang="en-GB" noProof="0">
                                  <a:latin typeface="Cambria Math" panose="02040503050406030204" pitchFamily="18" charset="0"/>
                                </a:rPr>
                                <m:t>𝑡</m:t>
                              </m:r>
                              <m:r>
                                <a:rPr lang="en-GB" noProof="0">
                                  <a:latin typeface="Cambria Math" panose="02040503050406030204" pitchFamily="18" charset="0"/>
                                </a:rPr>
                                <m:t>,</m:t>
                              </m:r>
                              <m:r>
                                <a:rPr lang="en-GB" noProof="0">
                                  <a:latin typeface="Cambria Math" panose="02040503050406030204" pitchFamily="18" charset="0"/>
                                </a:rPr>
                                <m:t>𝜏</m:t>
                              </m:r>
                              <m:r>
                                <a:rPr lang="en-GB" noProof="0">
                                  <a:latin typeface="Cambria Math" panose="02040503050406030204" pitchFamily="18" charset="0"/>
                                </a:rPr>
                                <m:t>−∆</m:t>
                              </m:r>
                              <m:d>
                                <m:dPr>
                                  <m:ctrlPr>
                                    <a:rPr lang="en-GB" i="1" noProof="0">
                                      <a:latin typeface="Cambria Math" panose="02040503050406030204" pitchFamily="18" charset="0"/>
                                    </a:rPr>
                                  </m:ctrlPr>
                                </m:dPr>
                                <m:e>
                                  <m:r>
                                    <a:rPr lang="en-GB" noProof="0">
                                      <a:latin typeface="Cambria Math" panose="02040503050406030204" pitchFamily="18" charset="0"/>
                                    </a:rPr>
                                    <m:t>𝜆</m:t>
                                  </m:r>
                                </m:e>
                              </m:d>
                            </m:sub>
                          </m:sSub>
                        </m:e>
                      </m:d>
                    </m:oMath>
                  </m:oMathPara>
                </a14:m>
                <a:endParaRPr lang="en-GB" noProof="0" dirty="0"/>
              </a:p>
            </p:txBody>
          </p:sp>
        </mc:Choice>
        <mc:Fallback xmlns="">
          <p:sp>
            <p:nvSpPr>
              <p:cNvPr id="156" name="TextBox 56"/>
              <p:cNvSpPr txBox="1">
                <a:spLocks noRot="1" noChangeAspect="1" noMove="1" noResize="1" noEditPoints="1" noAdjustHandles="1" noChangeArrowheads="1" noChangeShapeType="1" noTextEdit="1"/>
              </p:cNvSpPr>
              <p:nvPr/>
            </p:nvSpPr>
            <p:spPr>
              <a:xfrm>
                <a:off x="7791840" y="5056200"/>
                <a:ext cx="2254680" cy="526320"/>
              </a:xfrm>
              <a:prstGeom prst="rect">
                <a:avLst/>
              </a:prstGeom>
              <a:blipFill>
                <a:blip r:embed="rId13"/>
                <a:stretch>
                  <a:fillRect t="-24138"/>
                </a:stretch>
              </a:blipFill>
            </p:spPr>
            <p:txBody>
              <a:bodyPr/>
              <a:lstStyle/>
              <a:p>
                <a:r>
                  <a:rPr lang="LID4096">
                    <a:noFill/>
                  </a:rPr>
                  <a:t> </a:t>
                </a:r>
              </a:p>
            </p:txBody>
          </p:sp>
        </mc:Fallback>
      </mc:AlternateContent>
      <p:sp>
        <p:nvSpPr>
          <p:cNvPr id="157" name="Right Brace 57"/>
          <p:cNvSpPr/>
          <p:nvPr/>
        </p:nvSpPr>
        <p:spPr>
          <a:xfrm>
            <a:off x="7497360" y="4874040"/>
            <a:ext cx="221760" cy="983880"/>
          </a:xfrm>
          <a:prstGeom prst="rightBrace">
            <a:avLst>
              <a:gd name="adj1" fmla="val 57321"/>
              <a:gd name="adj2" fmla="val 50000"/>
            </a:avLst>
          </a:prstGeom>
          <a:noFill/>
          <a:ln w="19050">
            <a:solidFill>
              <a:srgbClr val="000000"/>
            </a:solidFill>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158" name="PlaceHolder 1"/>
          <p:cNvSpPr>
            <a:spLocks noGrp="1"/>
          </p:cNvSpPr>
          <p:nvPr>
            <p:ph type="sldNum" idx="9"/>
          </p:nvPr>
        </p:nvSpPr>
        <p:spPr>
          <a:xfrm>
            <a:off x="8610480" y="6356520"/>
            <a:ext cx="2742840" cy="364680"/>
          </a:xfrm>
          <a:prstGeom prst="rect">
            <a:avLst/>
          </a:prstGeom>
          <a:noFill/>
          <a:ln w="0">
            <a:noFill/>
          </a:ln>
        </p:spPr>
        <p:txBody>
          <a:bodyPr anchor="ctr">
            <a:noAutofit/>
          </a:bodyPr>
          <a:lstStyle>
            <a:lvl1pPr algn="r">
              <a:lnSpc>
                <a:spcPct val="100000"/>
              </a:lnSpc>
              <a:buNone/>
              <a:defRPr lang="en-DE" sz="2000" b="0" strike="noStrike" spc="-1">
                <a:solidFill>
                  <a:srgbClr val="8B8B8B"/>
                </a:solidFill>
                <a:latin typeface="Calibri"/>
              </a:defRPr>
            </a:lvl1pPr>
          </a:lstStyle>
          <a:p>
            <a:pPr algn="r">
              <a:lnSpc>
                <a:spcPct val="100000"/>
              </a:lnSpc>
              <a:buNone/>
            </a:pPr>
            <a:fld id="{C58E1C07-A5C7-49BE-8FE7-BB50A33C5777}" type="slidenum">
              <a:rPr lang="en-GB" sz="2000" b="0" strike="noStrike" spc="-1" noProof="0" smtClean="0">
                <a:solidFill>
                  <a:srgbClr val="8B8B8B"/>
                </a:solidFill>
                <a:latin typeface="Calibri"/>
              </a:rPr>
              <a:t>56</a:t>
            </a:fld>
            <a:endParaRPr lang="en-GB" sz="2000" b="0" strike="noStrike" spc="-1" noProof="0" dirty="0">
              <a:latin typeface="Times New Roman"/>
            </a:endParaRPr>
          </a:p>
        </p:txBody>
      </p:sp>
    </p:spTree>
    <p:extLst>
      <p:ext uri="{BB962C8B-B14F-4D97-AF65-F5344CB8AC3E}">
        <p14:creationId xmlns:p14="http://schemas.microsoft.com/office/powerpoint/2010/main" val="1157663180"/>
      </p:ext>
    </p:extLst>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0" presetClass="entr" fill="hold" nodeType="clickEffect">
                                  <p:stCondLst>
                                    <p:cond delay="0"/>
                                  </p:stCondLst>
                                  <p:childTnLst>
                                    <p:set>
                                      <p:cBhvr>
                                        <p:cTn id="6" dur="1" fill="hold">
                                          <p:stCondLst>
                                            <p:cond delay="0"/>
                                          </p:stCondLst>
                                        </p:cTn>
                                        <p:tgtEl>
                                          <p:spTgt spid="144"/>
                                        </p:tgtEl>
                                        <p:attrNameLst>
                                          <p:attrName>style.visibility</p:attrName>
                                        </p:attrNameLst>
                                      </p:cBhvr>
                                      <p:to>
                                        <p:strVal val="visible"/>
                                      </p:to>
                                    </p:set>
                                    <p:animEffect transition="in" filter="fade">
                                      <p:cBhvr additive="repl">
                                        <p:cTn id="7" dur="500"/>
                                        <p:tgtEl>
                                          <p:spTgt spid="144"/>
                                        </p:tgtEl>
                                      </p:cBhvr>
                                    </p:animEffect>
                                  </p:childTnLst>
                                </p:cTn>
                              </p:par>
                              <p:par>
                                <p:cTn id="8" presetID="10" presetClass="entr" fill="hold" nodeType="withEffect">
                                  <p:stCondLst>
                                    <p:cond delay="0"/>
                                  </p:stCondLst>
                                  <p:childTnLst>
                                    <p:set>
                                      <p:cBhvr>
                                        <p:cTn id="9" dur="1" fill="hold">
                                          <p:stCondLst>
                                            <p:cond delay="0"/>
                                          </p:stCondLst>
                                        </p:cTn>
                                        <p:tgtEl>
                                          <p:spTgt spid="145"/>
                                        </p:tgtEl>
                                        <p:attrNameLst>
                                          <p:attrName>style.visibility</p:attrName>
                                        </p:attrNameLst>
                                      </p:cBhvr>
                                      <p:to>
                                        <p:strVal val="visible"/>
                                      </p:to>
                                    </p:set>
                                    <p:animEffect transition="in" filter="fade">
                                      <p:cBhvr additive="repl">
                                        <p:cTn id="10" dur="500"/>
                                        <p:tgtEl>
                                          <p:spTgt spid="145"/>
                                        </p:tgtEl>
                                      </p:cBhvr>
                                    </p:animEffect>
                                  </p:childTnLst>
                                </p:cTn>
                              </p:par>
                              <p:par>
                                <p:cTn id="11" presetID="10" presetClass="entr" fill="hold" nodeType="withEffect">
                                  <p:stCondLst>
                                    <p:cond delay="0"/>
                                  </p:stCondLst>
                                  <p:childTnLst>
                                    <p:set>
                                      <p:cBhvr>
                                        <p:cTn id="12" dur="1" fill="hold">
                                          <p:stCondLst>
                                            <p:cond delay="0"/>
                                          </p:stCondLst>
                                        </p:cTn>
                                        <p:tgtEl>
                                          <p:spTgt spid="146"/>
                                        </p:tgtEl>
                                        <p:attrNameLst>
                                          <p:attrName>style.visibility</p:attrName>
                                        </p:attrNameLst>
                                      </p:cBhvr>
                                      <p:to>
                                        <p:strVal val="visible"/>
                                      </p:to>
                                    </p:set>
                                    <p:animEffect transition="in" filter="fade">
                                      <p:cBhvr additive="repl">
                                        <p:cTn id="13" dur="500"/>
                                        <p:tgtEl>
                                          <p:spTgt spid="146"/>
                                        </p:tgtEl>
                                      </p:cBhvr>
                                    </p:animEffect>
                                  </p:childTnLst>
                                </p:cTn>
                              </p:par>
                              <p:par>
                                <p:cTn id="14" presetID="10" presetClass="entr" fill="hold" nodeType="withEffect">
                                  <p:stCondLst>
                                    <p:cond delay="0"/>
                                  </p:stCondLst>
                                  <p:childTnLst>
                                    <p:set>
                                      <p:cBhvr>
                                        <p:cTn id="15" dur="1" fill="hold">
                                          <p:stCondLst>
                                            <p:cond delay="0"/>
                                          </p:stCondLst>
                                        </p:cTn>
                                        <p:tgtEl>
                                          <p:spTgt spid="147"/>
                                        </p:tgtEl>
                                        <p:attrNameLst>
                                          <p:attrName>style.visibility</p:attrName>
                                        </p:attrNameLst>
                                      </p:cBhvr>
                                      <p:to>
                                        <p:strVal val="visible"/>
                                      </p:to>
                                    </p:set>
                                    <p:animEffect transition="in" filter="fade">
                                      <p:cBhvr additive="repl">
                                        <p:cTn id="16" dur="500"/>
                                        <p:tgtEl>
                                          <p:spTgt spid="147"/>
                                        </p:tgtEl>
                                      </p:cBhvr>
                                    </p:animEffect>
                                  </p:childTnLst>
                                </p:cTn>
                              </p:par>
                              <p:par>
                                <p:cTn id="17" presetID="10" presetClass="entr" fill="hold" nodeType="withEffect">
                                  <p:stCondLst>
                                    <p:cond delay="0"/>
                                  </p:stCondLst>
                                  <p:childTnLst>
                                    <p:set>
                                      <p:cBhvr>
                                        <p:cTn id="18" dur="1" fill="hold">
                                          <p:stCondLst>
                                            <p:cond delay="0"/>
                                          </p:stCondLst>
                                        </p:cTn>
                                        <p:tgtEl>
                                          <p:spTgt spid="148"/>
                                        </p:tgtEl>
                                        <p:attrNameLst>
                                          <p:attrName>style.visibility</p:attrName>
                                        </p:attrNameLst>
                                      </p:cBhvr>
                                      <p:to>
                                        <p:strVal val="visible"/>
                                      </p:to>
                                    </p:set>
                                    <p:animEffect transition="in" filter="fade">
                                      <p:cBhvr additive="repl">
                                        <p:cTn id="19" dur="500"/>
                                        <p:tgtEl>
                                          <p:spTgt spid="148"/>
                                        </p:tgtEl>
                                      </p:cBhvr>
                                    </p:animEffect>
                                  </p:childTnLst>
                                </p:cTn>
                              </p:par>
                              <p:par>
                                <p:cTn id="20" presetID="10" presetClass="entr" fill="hold" nodeType="withEffect">
                                  <p:stCondLst>
                                    <p:cond delay="0"/>
                                  </p:stCondLst>
                                  <p:childTnLst>
                                    <p:set>
                                      <p:cBhvr>
                                        <p:cTn id="21" dur="1" fill="hold">
                                          <p:stCondLst>
                                            <p:cond delay="0"/>
                                          </p:stCondLst>
                                        </p:cTn>
                                        <p:tgtEl>
                                          <p:spTgt spid="149"/>
                                        </p:tgtEl>
                                        <p:attrNameLst>
                                          <p:attrName>style.visibility</p:attrName>
                                        </p:attrNameLst>
                                      </p:cBhvr>
                                      <p:to>
                                        <p:strVal val="visible"/>
                                      </p:to>
                                    </p:set>
                                    <p:animEffect transition="in" filter="fade">
                                      <p:cBhvr additive="repl">
                                        <p:cTn id="22" dur="500"/>
                                        <p:tgtEl>
                                          <p:spTgt spid="149"/>
                                        </p:tgtEl>
                                      </p:cBhvr>
                                    </p:animEffect>
                                  </p:childTnLst>
                                </p:cTn>
                              </p:par>
                              <p:par>
                                <p:cTn id="23" presetID="10" presetClass="entr" fill="hold" nodeType="withEffect">
                                  <p:stCondLst>
                                    <p:cond delay="0"/>
                                  </p:stCondLst>
                                  <p:childTnLst>
                                    <p:set>
                                      <p:cBhvr>
                                        <p:cTn id="24" dur="1" fill="hold">
                                          <p:stCondLst>
                                            <p:cond delay="0"/>
                                          </p:stCondLst>
                                        </p:cTn>
                                        <p:tgtEl>
                                          <p:spTgt spid="150"/>
                                        </p:tgtEl>
                                        <p:attrNameLst>
                                          <p:attrName>style.visibility</p:attrName>
                                        </p:attrNameLst>
                                      </p:cBhvr>
                                      <p:to>
                                        <p:strVal val="visible"/>
                                      </p:to>
                                    </p:set>
                                    <p:animEffect transition="in" filter="fade">
                                      <p:cBhvr additive="repl">
                                        <p:cTn id="25" dur="500"/>
                                        <p:tgtEl>
                                          <p:spTgt spid="150"/>
                                        </p:tgtEl>
                                      </p:cBhvr>
                                    </p:animEffect>
                                  </p:childTnLst>
                                </p:cTn>
                              </p:par>
                              <p:par>
                                <p:cTn id="26" presetID="10" presetClass="entr" fill="hold" nodeType="withEffect">
                                  <p:stCondLst>
                                    <p:cond delay="0"/>
                                  </p:stCondLst>
                                  <p:childTnLst>
                                    <p:set>
                                      <p:cBhvr>
                                        <p:cTn id="27" dur="1" fill="hold">
                                          <p:stCondLst>
                                            <p:cond delay="0"/>
                                          </p:stCondLst>
                                        </p:cTn>
                                        <p:tgtEl>
                                          <p:spTgt spid="151"/>
                                        </p:tgtEl>
                                        <p:attrNameLst>
                                          <p:attrName>style.visibility</p:attrName>
                                        </p:attrNameLst>
                                      </p:cBhvr>
                                      <p:to>
                                        <p:strVal val="visible"/>
                                      </p:to>
                                    </p:set>
                                    <p:animEffect transition="in" filter="fade">
                                      <p:cBhvr additive="repl">
                                        <p:cTn id="28" dur="500"/>
                                        <p:tgtEl>
                                          <p:spTgt spid="151"/>
                                        </p:tgtEl>
                                      </p:cBhvr>
                                    </p:animEffect>
                                  </p:childTnLst>
                                </p:cTn>
                              </p:par>
                              <p:par>
                                <p:cTn id="29" presetID="10" presetClass="entr" fill="hold" nodeType="withEffect">
                                  <p:stCondLst>
                                    <p:cond delay="0"/>
                                  </p:stCondLst>
                                  <p:childTnLst>
                                    <p:set>
                                      <p:cBhvr>
                                        <p:cTn id="30" dur="1" fill="hold">
                                          <p:stCondLst>
                                            <p:cond delay="0"/>
                                          </p:stCondLst>
                                        </p:cTn>
                                        <p:tgtEl>
                                          <p:spTgt spid="152"/>
                                        </p:tgtEl>
                                        <p:attrNameLst>
                                          <p:attrName>style.visibility</p:attrName>
                                        </p:attrNameLst>
                                      </p:cBhvr>
                                      <p:to>
                                        <p:strVal val="visible"/>
                                      </p:to>
                                    </p:set>
                                    <p:animEffect transition="in" filter="fade">
                                      <p:cBhvr additive="repl">
                                        <p:cTn id="31" dur="500"/>
                                        <p:tgtEl>
                                          <p:spTgt spid="152"/>
                                        </p:tgtEl>
                                      </p:cBhvr>
                                    </p:animEffect>
                                  </p:childTnLst>
                                </p:cTn>
                              </p:par>
                              <p:par>
                                <p:cTn id="32" presetID="10" presetClass="entr" fill="hold" nodeType="withEffect">
                                  <p:stCondLst>
                                    <p:cond delay="0"/>
                                  </p:stCondLst>
                                  <p:childTnLst>
                                    <p:set>
                                      <p:cBhvr>
                                        <p:cTn id="33" dur="1" fill="hold">
                                          <p:stCondLst>
                                            <p:cond delay="0"/>
                                          </p:stCondLst>
                                        </p:cTn>
                                        <p:tgtEl>
                                          <p:spTgt spid="153"/>
                                        </p:tgtEl>
                                        <p:attrNameLst>
                                          <p:attrName>style.visibility</p:attrName>
                                        </p:attrNameLst>
                                      </p:cBhvr>
                                      <p:to>
                                        <p:strVal val="visible"/>
                                      </p:to>
                                    </p:set>
                                    <p:animEffect transition="in" filter="fade">
                                      <p:cBhvr additive="repl">
                                        <p:cTn id="34" dur="500"/>
                                        <p:tgtEl>
                                          <p:spTgt spid="153"/>
                                        </p:tgtEl>
                                      </p:cBhvr>
                                    </p:animEffect>
                                  </p:childTnLst>
                                </p:cTn>
                              </p:par>
                              <p:par>
                                <p:cTn id="35" presetID="10" presetClass="entr" fill="hold" nodeType="withEffect">
                                  <p:stCondLst>
                                    <p:cond delay="0"/>
                                  </p:stCondLst>
                                  <p:childTnLst>
                                    <p:set>
                                      <p:cBhvr>
                                        <p:cTn id="36" dur="1" fill="hold">
                                          <p:stCondLst>
                                            <p:cond delay="0"/>
                                          </p:stCondLst>
                                        </p:cTn>
                                        <p:tgtEl>
                                          <p:spTgt spid="154"/>
                                        </p:tgtEl>
                                        <p:attrNameLst>
                                          <p:attrName>style.visibility</p:attrName>
                                        </p:attrNameLst>
                                      </p:cBhvr>
                                      <p:to>
                                        <p:strVal val="visible"/>
                                      </p:to>
                                    </p:set>
                                    <p:animEffect transition="in" filter="fade">
                                      <p:cBhvr additive="repl">
                                        <p:cTn id="37" dur="500"/>
                                        <p:tgtEl>
                                          <p:spTgt spid="154"/>
                                        </p:tgtEl>
                                      </p:cBhvr>
                                    </p:animEffect>
                                  </p:childTnLst>
                                </p:cTn>
                              </p:par>
                              <p:par>
                                <p:cTn id="38" presetID="10" presetClass="entr" fill="hold" nodeType="withEffect">
                                  <p:stCondLst>
                                    <p:cond delay="0"/>
                                  </p:stCondLst>
                                  <p:childTnLst>
                                    <p:set>
                                      <p:cBhvr>
                                        <p:cTn id="39" dur="1" fill="hold">
                                          <p:stCondLst>
                                            <p:cond delay="0"/>
                                          </p:stCondLst>
                                        </p:cTn>
                                        <p:tgtEl>
                                          <p:spTgt spid="155"/>
                                        </p:tgtEl>
                                        <p:attrNameLst>
                                          <p:attrName>style.visibility</p:attrName>
                                        </p:attrNameLst>
                                      </p:cBhvr>
                                      <p:to>
                                        <p:strVal val="visible"/>
                                      </p:to>
                                    </p:set>
                                    <p:animEffect transition="in" filter="fade">
                                      <p:cBhvr additive="repl">
                                        <p:cTn id="40" dur="500"/>
                                        <p:tgtEl>
                                          <p:spTgt spid="155"/>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fill="hold" nodeType="clickEffect">
                                  <p:stCondLst>
                                    <p:cond delay="0"/>
                                  </p:stCondLst>
                                  <p:childTnLst>
                                    <p:set>
                                      <p:cBhvr>
                                        <p:cTn id="44" dur="1" fill="hold">
                                          <p:stCondLst>
                                            <p:cond delay="0"/>
                                          </p:stCondLst>
                                        </p:cTn>
                                        <p:tgtEl>
                                          <p:spTgt spid="156"/>
                                        </p:tgtEl>
                                        <p:attrNameLst>
                                          <p:attrName>style.visibility</p:attrName>
                                        </p:attrNameLst>
                                      </p:cBhvr>
                                      <p:to>
                                        <p:strVal val="visible"/>
                                      </p:to>
                                    </p:set>
                                    <p:animEffect transition="in" filter="fade">
                                      <p:cBhvr additive="repl">
                                        <p:cTn id="45" dur="500"/>
                                        <p:tgtEl>
                                          <p:spTgt spid="156"/>
                                        </p:tgtEl>
                                      </p:cBhvr>
                                    </p:animEffect>
                                  </p:childTnLst>
                                </p:cTn>
                              </p:par>
                            </p:childTnLst>
                          </p:cTn>
                        </p:par>
                        <p:par>
                          <p:cTn id="46" fill="hold">
                            <p:stCondLst>
                              <p:cond delay="500"/>
                            </p:stCondLst>
                            <p:childTnLst>
                              <p:par>
                                <p:cTn id="47" presetID="10" presetClass="entr" fill="hold" nodeType="afterEffect">
                                  <p:stCondLst>
                                    <p:cond delay="0"/>
                                  </p:stCondLst>
                                  <p:childTnLst>
                                    <p:set>
                                      <p:cBhvr>
                                        <p:cTn id="48" dur="1" fill="hold">
                                          <p:stCondLst>
                                            <p:cond delay="0"/>
                                          </p:stCondLst>
                                        </p:cTn>
                                        <p:tgtEl>
                                          <p:spTgt spid="157"/>
                                        </p:tgtEl>
                                        <p:attrNameLst>
                                          <p:attrName>style.visibility</p:attrName>
                                        </p:attrNameLst>
                                      </p:cBhvr>
                                      <p:to>
                                        <p:strVal val="visible"/>
                                      </p:to>
                                    </p:set>
                                    <p:animEffect transition="in" filter="fade">
                                      <p:cBhvr additive="repl">
                                        <p:cTn id="49" dur="500"/>
                                        <p:tgtEl>
                                          <p:spTgt spid="1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Straight Arrow Connector 23"/>
          <p:cNvSpPr/>
          <p:nvPr/>
        </p:nvSpPr>
        <p:spPr>
          <a:xfrm>
            <a:off x="8051040" y="1017000"/>
            <a:ext cx="2328480" cy="1357920"/>
          </a:xfrm>
          <a:custGeom>
            <a:avLst/>
            <a:gdLst/>
            <a:ahLst/>
            <a:cxnLst/>
            <a:rect l="l" t="t" r="r" b="b"/>
            <a:pathLst>
              <a:path w="21600" h="21600">
                <a:moveTo>
                  <a:pt x="0" y="0"/>
                </a:moveTo>
                <a:lnTo>
                  <a:pt x="21600" y="21600"/>
                </a:lnTo>
              </a:path>
            </a:pathLst>
          </a:custGeom>
          <a:noFill/>
          <a:ln w="25400">
            <a:solidFill>
              <a:srgbClr val="000000"/>
            </a:solidFill>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160" name="Straight Arrow Connector 9"/>
          <p:cNvSpPr/>
          <p:nvPr/>
        </p:nvSpPr>
        <p:spPr>
          <a:xfrm flipV="1">
            <a:off x="2040480" y="1015920"/>
            <a:ext cx="2231280" cy="1533960"/>
          </a:xfrm>
          <a:custGeom>
            <a:avLst/>
            <a:gdLst/>
            <a:ahLst/>
            <a:cxnLst/>
            <a:rect l="l" t="t" r="r" b="b"/>
            <a:pathLst>
              <a:path w="21600" h="21600">
                <a:moveTo>
                  <a:pt x="0" y="0"/>
                </a:moveTo>
                <a:lnTo>
                  <a:pt x="21600" y="21600"/>
                </a:lnTo>
              </a:path>
            </a:pathLst>
          </a:custGeom>
          <a:noFill/>
          <a:ln w="25400">
            <a:solidFill>
              <a:srgbClr val="000000"/>
            </a:solidFill>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161" name="TextBox 4"/>
          <p:cNvSpPr/>
          <p:nvPr/>
        </p:nvSpPr>
        <p:spPr>
          <a:xfrm>
            <a:off x="0" y="6334920"/>
            <a:ext cx="10379520" cy="454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GB" sz="1200" b="0" strike="noStrike" spc="-1" noProof="0" dirty="0">
                <a:solidFill>
                  <a:srgbClr val="000000"/>
                </a:solidFill>
                <a:latin typeface="Calibri"/>
              </a:rPr>
              <a:t>[1] C. H. Bennett, P. Gacs, Ming Li, P. M. B. </a:t>
            </a:r>
            <a:r>
              <a:rPr lang="en-GB" sz="1200" b="0" strike="noStrike" spc="-1" noProof="0" dirty="0" err="1">
                <a:solidFill>
                  <a:srgbClr val="000000"/>
                </a:solidFill>
                <a:latin typeface="Calibri"/>
              </a:rPr>
              <a:t>Vitanyi</a:t>
            </a:r>
            <a:r>
              <a:rPr lang="en-GB" sz="1200" b="0" strike="noStrike" spc="-1" noProof="0" dirty="0">
                <a:solidFill>
                  <a:srgbClr val="000000"/>
                </a:solidFill>
                <a:latin typeface="Calibri"/>
              </a:rPr>
              <a:t>, and W. H. Zurek, ‘Information distance’, </a:t>
            </a:r>
            <a:r>
              <a:rPr lang="en-GB" sz="1200" b="0" i="1" strike="noStrike" spc="-1" noProof="0" dirty="0">
                <a:solidFill>
                  <a:srgbClr val="000000"/>
                </a:solidFill>
                <a:latin typeface="Calibri"/>
              </a:rPr>
              <a:t>IEEE Transactions on Information Theory</a:t>
            </a:r>
            <a:r>
              <a:rPr lang="en-GB" sz="1200" b="0" strike="noStrike" spc="-1" noProof="0" dirty="0">
                <a:solidFill>
                  <a:srgbClr val="000000"/>
                </a:solidFill>
                <a:latin typeface="Calibri"/>
              </a:rPr>
              <a:t>, vol. 44, no. 4, pp. 1407–1423, Jul. 1998, </a:t>
            </a:r>
            <a:r>
              <a:rPr lang="en-GB" sz="1200" b="0" strike="noStrike" spc="-1" noProof="0" dirty="0" err="1">
                <a:solidFill>
                  <a:srgbClr val="000000"/>
                </a:solidFill>
                <a:latin typeface="Calibri"/>
              </a:rPr>
              <a:t>doi</a:t>
            </a:r>
            <a:r>
              <a:rPr lang="en-GB" sz="1200" b="0" strike="noStrike" spc="-1" noProof="0" dirty="0">
                <a:solidFill>
                  <a:srgbClr val="000000"/>
                </a:solidFill>
                <a:latin typeface="Calibri"/>
              </a:rPr>
              <a:t>: </a:t>
            </a:r>
            <a:r>
              <a:rPr lang="en-GB" sz="1200" b="0" u="sng" strike="noStrike" spc="-1" noProof="0" dirty="0">
                <a:solidFill>
                  <a:srgbClr val="0563C1"/>
                </a:solidFill>
                <a:uFillTx/>
                <a:latin typeface="Calibri"/>
                <a:hlinkClick r:id="rId2"/>
              </a:rPr>
              <a:t>10.1109/18.681318</a:t>
            </a:r>
            <a:r>
              <a:rPr lang="en-GB" sz="1200" b="0" strike="noStrike" spc="-1" noProof="0" dirty="0">
                <a:solidFill>
                  <a:srgbClr val="000000"/>
                </a:solidFill>
                <a:latin typeface="Calibri"/>
              </a:rPr>
              <a:t>.</a:t>
            </a:r>
            <a:endParaRPr lang="en-GB" sz="1200" b="0" strike="noStrike" spc="-1" noProof="0" dirty="0">
              <a:latin typeface="Arial"/>
            </a:endParaRPr>
          </a:p>
        </p:txBody>
      </p:sp>
      <p:pic>
        <p:nvPicPr>
          <p:cNvPr id="162" name="Picture 6"/>
          <p:cNvPicPr/>
          <p:nvPr/>
        </p:nvPicPr>
        <p:blipFill>
          <a:blip r:embed="rId3"/>
          <a:srcRect l="23289" t="10709" r="22283" b="34619"/>
          <a:stretch/>
        </p:blipFill>
        <p:spPr>
          <a:xfrm>
            <a:off x="4272120" y="267120"/>
            <a:ext cx="3778560" cy="1499040"/>
          </a:xfrm>
          <a:prstGeom prst="rect">
            <a:avLst/>
          </a:prstGeom>
          <a:ln w="0">
            <a:noFill/>
          </a:ln>
        </p:spPr>
      </p:pic>
      <p:pic>
        <p:nvPicPr>
          <p:cNvPr id="163" name="Graphic 2" descr="Cell Tower with solid fill"/>
          <p:cNvPicPr/>
          <p:nvPr/>
        </p:nvPicPr>
        <p:blipFill>
          <a:blip r:embed="rId4"/>
          <a:stretch/>
        </p:blipFill>
        <p:spPr>
          <a:xfrm>
            <a:off x="888120" y="1975320"/>
            <a:ext cx="1152000" cy="1152000"/>
          </a:xfrm>
          <a:prstGeom prst="rect">
            <a:avLst/>
          </a:prstGeom>
          <a:ln w="0">
            <a:noFill/>
          </a:ln>
        </p:spPr>
      </p:pic>
      <p:sp>
        <p:nvSpPr>
          <p:cNvPr id="164" name="TextBox 3"/>
          <p:cNvSpPr/>
          <p:nvPr/>
        </p:nvSpPr>
        <p:spPr>
          <a:xfrm flipH="1">
            <a:off x="592200" y="3067200"/>
            <a:ext cx="1742760" cy="11869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n-GB" sz="1800" b="0" strike="noStrike" spc="-1" noProof="0" dirty="0">
                <a:solidFill>
                  <a:srgbClr val="000000"/>
                </a:solidFill>
                <a:latin typeface="Calibri"/>
              </a:rPr>
              <a:t>Base Station</a:t>
            </a:r>
            <a:endParaRPr lang="en-GB" sz="1800" b="0" strike="noStrike" spc="-1" noProof="0" dirty="0">
              <a:latin typeface="Arial"/>
            </a:endParaRPr>
          </a:p>
          <a:p>
            <a:pPr algn="ctr">
              <a:lnSpc>
                <a:spcPct val="100000"/>
              </a:lnSpc>
              <a:buNone/>
            </a:pPr>
            <a:r>
              <a:rPr lang="en-GB" sz="1800" b="0" strike="noStrike" spc="-1" noProof="0" dirty="0">
                <a:solidFill>
                  <a:srgbClr val="000000"/>
                </a:solidFill>
                <a:latin typeface="Calibri"/>
              </a:rPr>
              <a:t>Beam forming vector </a:t>
            </a:r>
            <a:endParaRPr lang="en-GB" sz="1800" b="0" strike="noStrike" spc="-1" noProof="0" dirty="0">
              <a:latin typeface="Arial"/>
            </a:endParaRPr>
          </a:p>
        </p:txBody>
      </p:sp>
      <p:sp>
        <p:nvSpPr>
          <p:cNvPr id="165" name="TextBox 15"/>
          <p:cNvSpPr/>
          <p:nvPr/>
        </p:nvSpPr>
        <p:spPr>
          <a:xfrm>
            <a:off x="3918240" y="1638000"/>
            <a:ext cx="4099320" cy="6382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gn="ctr">
              <a:lnSpc>
                <a:spcPct val="100000"/>
              </a:lnSpc>
              <a:buNone/>
            </a:pPr>
            <a:r>
              <a:rPr lang="en-GB" sz="1800" b="0" strike="noStrike" spc="-1" noProof="0" dirty="0">
                <a:solidFill>
                  <a:srgbClr val="000000"/>
                </a:solidFill>
                <a:latin typeface="Calibri"/>
              </a:rPr>
              <a:t>Reflective Intelligent Surface (RIS)</a:t>
            </a:r>
            <a:endParaRPr lang="en-GB" sz="1800" b="0" strike="noStrike" spc="-1" noProof="0" dirty="0">
              <a:latin typeface="Arial"/>
            </a:endParaRPr>
          </a:p>
          <a:p>
            <a:pPr algn="ctr">
              <a:lnSpc>
                <a:spcPct val="100000"/>
              </a:lnSpc>
              <a:buNone/>
            </a:pPr>
            <a:r>
              <a:rPr lang="en-GB" sz="1800" b="0" strike="noStrike" spc="-1" noProof="0" dirty="0">
                <a:solidFill>
                  <a:srgbClr val="000000"/>
                </a:solidFill>
                <a:latin typeface="Calibri"/>
              </a:rPr>
              <a:t>phase shift vector </a:t>
            </a:r>
            <a:endParaRPr lang="en-GB" sz="1800" b="0" strike="noStrike" spc="-1" noProof="0" dirty="0">
              <a:latin typeface="Arial"/>
            </a:endParaRPr>
          </a:p>
        </p:txBody>
      </p:sp>
      <p:sp>
        <p:nvSpPr>
          <p:cNvPr id="166" name="Rectangle: Rounded Corners 18"/>
          <p:cNvSpPr/>
          <p:nvPr/>
        </p:nvSpPr>
        <p:spPr>
          <a:xfrm>
            <a:off x="2998440" y="1234080"/>
            <a:ext cx="897480" cy="506520"/>
          </a:xfrm>
          <a:custGeom>
            <a:avLst/>
            <a:gdLst/>
            <a:ahLst/>
            <a:cxnLst/>
            <a:rect l="l" t="t" r="r" b="b"/>
            <a:pathLst>
              <a:path w="897970" h="506930" fill="none">
                <a:moveTo>
                  <a:pt x="0" y="84490"/>
                </a:moveTo>
                <a:cubicBezTo>
                  <a:pt x="4638" y="43509"/>
                  <a:pt x="43654" y="-5101"/>
                  <a:pt x="84490" y="0"/>
                </a:cubicBezTo>
                <a:cubicBezTo>
                  <a:pt x="170461" y="9035"/>
                  <a:pt x="275927" y="-9219"/>
                  <a:pt x="448985" y="0"/>
                </a:cubicBezTo>
                <a:cubicBezTo>
                  <a:pt x="622043" y="9219"/>
                  <a:pt x="651634" y="6559"/>
                  <a:pt x="813480" y="0"/>
                </a:cubicBezTo>
                <a:cubicBezTo>
                  <a:pt x="858725" y="-2890"/>
                  <a:pt x="898644" y="28707"/>
                  <a:pt x="897970" y="84490"/>
                </a:cubicBezTo>
                <a:cubicBezTo>
                  <a:pt x="891714" y="244588"/>
                  <a:pt x="884150" y="303743"/>
                  <a:pt x="897970" y="422440"/>
                </a:cubicBezTo>
                <a:cubicBezTo>
                  <a:pt x="892365" y="469334"/>
                  <a:pt x="865743" y="496835"/>
                  <a:pt x="813480" y="506930"/>
                </a:cubicBezTo>
                <a:cubicBezTo>
                  <a:pt x="639557" y="509669"/>
                  <a:pt x="613804" y="524706"/>
                  <a:pt x="441695" y="506930"/>
                </a:cubicBezTo>
                <a:cubicBezTo>
                  <a:pt x="269587" y="489154"/>
                  <a:pt x="177154" y="522747"/>
                  <a:pt x="84490" y="506930"/>
                </a:cubicBezTo>
                <a:cubicBezTo>
                  <a:pt x="37419" y="495931"/>
                  <a:pt x="5921" y="470338"/>
                  <a:pt x="0" y="422440"/>
                </a:cubicBezTo>
                <a:cubicBezTo>
                  <a:pt x="9782" y="254192"/>
                  <a:pt x="11423" y="156526"/>
                  <a:pt x="0" y="84490"/>
                </a:cubicBezTo>
                <a:close/>
              </a:path>
              <a:path w="897970" h="506930" stroke="0">
                <a:moveTo>
                  <a:pt x="0" y="84490"/>
                </a:moveTo>
                <a:cubicBezTo>
                  <a:pt x="-2684" y="36171"/>
                  <a:pt x="27444" y="3897"/>
                  <a:pt x="84490" y="0"/>
                </a:cubicBezTo>
                <a:cubicBezTo>
                  <a:pt x="217396" y="11104"/>
                  <a:pt x="362481" y="10625"/>
                  <a:pt x="463565" y="0"/>
                </a:cubicBezTo>
                <a:cubicBezTo>
                  <a:pt x="564649" y="-10625"/>
                  <a:pt x="691274" y="5446"/>
                  <a:pt x="813480" y="0"/>
                </a:cubicBezTo>
                <a:cubicBezTo>
                  <a:pt x="857339" y="-1534"/>
                  <a:pt x="907312" y="42291"/>
                  <a:pt x="897970" y="84490"/>
                </a:cubicBezTo>
                <a:cubicBezTo>
                  <a:pt x="903340" y="181571"/>
                  <a:pt x="895160" y="287906"/>
                  <a:pt x="897970" y="422440"/>
                </a:cubicBezTo>
                <a:cubicBezTo>
                  <a:pt x="899013" y="467405"/>
                  <a:pt x="858806" y="508105"/>
                  <a:pt x="813480" y="506930"/>
                </a:cubicBezTo>
                <a:cubicBezTo>
                  <a:pt x="682612" y="514964"/>
                  <a:pt x="605405" y="512338"/>
                  <a:pt x="448985" y="506930"/>
                </a:cubicBezTo>
                <a:cubicBezTo>
                  <a:pt x="292565" y="501522"/>
                  <a:pt x="192770" y="490281"/>
                  <a:pt x="84490" y="506930"/>
                </a:cubicBezTo>
                <a:cubicBezTo>
                  <a:pt x="28867" y="506418"/>
                  <a:pt x="3358" y="459895"/>
                  <a:pt x="0" y="422440"/>
                </a:cubicBezTo>
                <a:cubicBezTo>
                  <a:pt x="10072" y="266074"/>
                  <a:pt x="-10585" y="185277"/>
                  <a:pt x="0" y="84490"/>
                </a:cubicBezTo>
                <a:close/>
              </a:path>
            </a:pathLst>
          </a:custGeom>
          <a:solidFill>
            <a:schemeClr val="bg1"/>
          </a:solidFill>
          <a:ln w="25400">
            <a:solidFill>
              <a:srgbClr val="ED7D31"/>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mc:AlternateContent xmlns:mc="http://schemas.openxmlformats.org/markup-compatibility/2006" xmlns:a14="http://schemas.microsoft.com/office/drawing/2010/main">
        <mc:Choice Requires="a14">
          <p:sp>
            <p:nvSpPr>
              <p:cNvPr id="167" name="TextBox 17"/>
              <p:cNvSpPr txBox="1"/>
              <p:nvPr/>
            </p:nvSpPr>
            <p:spPr>
              <a:xfrm>
                <a:off x="3219120" y="1315440"/>
                <a:ext cx="474120" cy="276480"/>
              </a:xfrm>
              <a:prstGeom prst="rect">
                <a:avLst/>
              </a:prstGeom>
            </p:spPr>
            <p:txBody>
              <a:bodyPr/>
              <a:lstStyle/>
              <a:p>
                <a:pPr/>
                <a14:m>
                  <m:oMathPara xmlns:m="http://schemas.openxmlformats.org/officeDocument/2006/math">
                    <m:oMathParaPr>
                      <m:jc m:val="centerGroup"/>
                    </m:oMathParaPr>
                    <m:oMath xmlns:m="http://schemas.openxmlformats.org/officeDocument/2006/math">
                      <m:r>
                        <a:rPr lang="en-GB" noProof="0">
                          <a:latin typeface="Cambria Math" panose="02040503050406030204" pitchFamily="18" charset="0"/>
                        </a:rPr>
                        <m:t>h</m:t>
                      </m:r>
                      <m:d>
                        <m:dPr>
                          <m:ctrlPr>
                            <a:rPr lang="en-GB" i="1" noProof="0">
                              <a:latin typeface="Cambria Math" panose="02040503050406030204" pitchFamily="18" charset="0"/>
                            </a:rPr>
                          </m:ctrlPr>
                        </m:dPr>
                        <m:e>
                          <m:r>
                            <a:rPr lang="en-GB" noProof="0">
                              <a:latin typeface="Cambria Math" panose="02040503050406030204" pitchFamily="18" charset="0"/>
                            </a:rPr>
                            <m:t>𝑡</m:t>
                          </m:r>
                        </m:e>
                      </m:d>
                    </m:oMath>
                  </m:oMathPara>
                </a14:m>
                <a:endParaRPr lang="en-GB" noProof="0" dirty="0"/>
              </a:p>
            </p:txBody>
          </p:sp>
        </mc:Choice>
        <mc:Fallback xmlns="">
          <p:sp>
            <p:nvSpPr>
              <p:cNvPr id="167" name="TextBox 17"/>
              <p:cNvSpPr txBox="1">
                <a:spLocks noRot="1" noChangeAspect="1" noMove="1" noResize="1" noEditPoints="1" noAdjustHandles="1" noChangeArrowheads="1" noChangeShapeType="1" noTextEdit="1"/>
              </p:cNvSpPr>
              <p:nvPr/>
            </p:nvSpPr>
            <p:spPr>
              <a:xfrm>
                <a:off x="3219120" y="1315440"/>
                <a:ext cx="474120" cy="276480"/>
              </a:xfrm>
              <a:prstGeom prst="rect">
                <a:avLst/>
              </a:prstGeom>
              <a:blipFill>
                <a:blip r:embed="rId5"/>
                <a:stretch>
                  <a:fillRect r="-3846" b="-26667"/>
                </a:stretch>
              </a:blipFill>
            </p:spPr>
            <p:txBody>
              <a:bodyPr/>
              <a:lstStyle/>
              <a:p>
                <a:r>
                  <a:rPr lang="LID4096">
                    <a:noFill/>
                  </a:rPr>
                  <a:t> </a:t>
                </a:r>
              </a:p>
            </p:txBody>
          </p:sp>
        </mc:Fallback>
      </mc:AlternateContent>
      <p:sp>
        <p:nvSpPr>
          <p:cNvPr id="168" name="Rectangle: Rounded Corners 20"/>
          <p:cNvSpPr/>
          <p:nvPr/>
        </p:nvSpPr>
        <p:spPr>
          <a:xfrm>
            <a:off x="8578440" y="1224360"/>
            <a:ext cx="897480" cy="506520"/>
          </a:xfrm>
          <a:custGeom>
            <a:avLst/>
            <a:gdLst/>
            <a:ahLst/>
            <a:cxnLst/>
            <a:rect l="l" t="t" r="r" b="b"/>
            <a:pathLst>
              <a:path w="897970" h="506930" fill="none">
                <a:moveTo>
                  <a:pt x="0" y="84490"/>
                </a:moveTo>
                <a:cubicBezTo>
                  <a:pt x="4638" y="43509"/>
                  <a:pt x="43654" y="-5101"/>
                  <a:pt x="84490" y="0"/>
                </a:cubicBezTo>
                <a:cubicBezTo>
                  <a:pt x="170461" y="9035"/>
                  <a:pt x="275927" y="-9219"/>
                  <a:pt x="448985" y="0"/>
                </a:cubicBezTo>
                <a:cubicBezTo>
                  <a:pt x="622043" y="9219"/>
                  <a:pt x="651634" y="6559"/>
                  <a:pt x="813480" y="0"/>
                </a:cubicBezTo>
                <a:cubicBezTo>
                  <a:pt x="858725" y="-2890"/>
                  <a:pt x="898644" y="28707"/>
                  <a:pt x="897970" y="84490"/>
                </a:cubicBezTo>
                <a:cubicBezTo>
                  <a:pt x="891714" y="244588"/>
                  <a:pt x="884150" y="303743"/>
                  <a:pt x="897970" y="422440"/>
                </a:cubicBezTo>
                <a:cubicBezTo>
                  <a:pt x="892365" y="469334"/>
                  <a:pt x="865743" y="496835"/>
                  <a:pt x="813480" y="506930"/>
                </a:cubicBezTo>
                <a:cubicBezTo>
                  <a:pt x="639557" y="509669"/>
                  <a:pt x="613804" y="524706"/>
                  <a:pt x="441695" y="506930"/>
                </a:cubicBezTo>
                <a:cubicBezTo>
                  <a:pt x="269587" y="489154"/>
                  <a:pt x="177154" y="522747"/>
                  <a:pt x="84490" y="506930"/>
                </a:cubicBezTo>
                <a:cubicBezTo>
                  <a:pt x="37419" y="495931"/>
                  <a:pt x="5921" y="470338"/>
                  <a:pt x="0" y="422440"/>
                </a:cubicBezTo>
                <a:cubicBezTo>
                  <a:pt x="9782" y="254192"/>
                  <a:pt x="11423" y="156526"/>
                  <a:pt x="0" y="84490"/>
                </a:cubicBezTo>
                <a:close/>
              </a:path>
              <a:path w="897970" h="506930" stroke="0">
                <a:moveTo>
                  <a:pt x="0" y="84490"/>
                </a:moveTo>
                <a:cubicBezTo>
                  <a:pt x="-2684" y="36171"/>
                  <a:pt x="27444" y="3897"/>
                  <a:pt x="84490" y="0"/>
                </a:cubicBezTo>
                <a:cubicBezTo>
                  <a:pt x="217396" y="11104"/>
                  <a:pt x="362481" y="10625"/>
                  <a:pt x="463565" y="0"/>
                </a:cubicBezTo>
                <a:cubicBezTo>
                  <a:pt x="564649" y="-10625"/>
                  <a:pt x="691274" y="5446"/>
                  <a:pt x="813480" y="0"/>
                </a:cubicBezTo>
                <a:cubicBezTo>
                  <a:pt x="857339" y="-1534"/>
                  <a:pt x="907312" y="42291"/>
                  <a:pt x="897970" y="84490"/>
                </a:cubicBezTo>
                <a:cubicBezTo>
                  <a:pt x="903340" y="181571"/>
                  <a:pt x="895160" y="287906"/>
                  <a:pt x="897970" y="422440"/>
                </a:cubicBezTo>
                <a:cubicBezTo>
                  <a:pt x="899013" y="467405"/>
                  <a:pt x="858806" y="508105"/>
                  <a:pt x="813480" y="506930"/>
                </a:cubicBezTo>
                <a:cubicBezTo>
                  <a:pt x="682612" y="514964"/>
                  <a:pt x="605405" y="512338"/>
                  <a:pt x="448985" y="506930"/>
                </a:cubicBezTo>
                <a:cubicBezTo>
                  <a:pt x="292565" y="501522"/>
                  <a:pt x="192770" y="490281"/>
                  <a:pt x="84490" y="506930"/>
                </a:cubicBezTo>
                <a:cubicBezTo>
                  <a:pt x="28867" y="506418"/>
                  <a:pt x="3358" y="459895"/>
                  <a:pt x="0" y="422440"/>
                </a:cubicBezTo>
                <a:cubicBezTo>
                  <a:pt x="10072" y="266074"/>
                  <a:pt x="-10585" y="185277"/>
                  <a:pt x="0" y="84490"/>
                </a:cubicBezTo>
                <a:close/>
              </a:path>
            </a:pathLst>
          </a:custGeom>
          <a:solidFill>
            <a:schemeClr val="bg1"/>
          </a:solidFill>
          <a:ln w="25400">
            <a:solidFill>
              <a:srgbClr val="ED7D31"/>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mc:AlternateContent xmlns:mc="http://schemas.openxmlformats.org/markup-compatibility/2006" xmlns:a14="http://schemas.microsoft.com/office/drawing/2010/main">
        <mc:Choice Requires="a14">
          <p:sp>
            <p:nvSpPr>
              <p:cNvPr id="169" name="TextBox 21"/>
              <p:cNvSpPr txBox="1"/>
              <p:nvPr/>
            </p:nvSpPr>
            <p:spPr>
              <a:xfrm>
                <a:off x="8666280" y="1300680"/>
                <a:ext cx="653040" cy="276480"/>
              </a:xfrm>
              <a:prstGeom prst="rect">
                <a:avLst/>
              </a:prstGeom>
            </p:spPr>
            <p:txBody>
              <a:bodyPr/>
              <a:lstStyle/>
              <a:p>
                <a:pPr/>
                <a14:m>
                  <m:oMathPara xmlns:m="http://schemas.openxmlformats.org/officeDocument/2006/math">
                    <m:oMathParaPr>
                      <m:jc m:val="centerGroup"/>
                    </m:oMathParaPr>
                    <m:oMath xmlns:m="http://schemas.openxmlformats.org/officeDocument/2006/math">
                      <m:r>
                        <a:rPr lang="en-GB" noProof="0">
                          <a:latin typeface="Cambria Math" panose="02040503050406030204" pitchFamily="18" charset="0"/>
                        </a:rPr>
                        <m:t>𝑔</m:t>
                      </m:r>
                      <m:d>
                        <m:dPr>
                          <m:ctrlPr>
                            <a:rPr lang="en-GB" i="1" noProof="0">
                              <a:latin typeface="Cambria Math" panose="02040503050406030204" pitchFamily="18" charset="0"/>
                            </a:rPr>
                          </m:ctrlPr>
                        </m:dPr>
                        <m:e>
                          <m:r>
                            <a:rPr lang="en-GB" noProof="0">
                              <a:latin typeface="Cambria Math" panose="02040503050406030204" pitchFamily="18" charset="0"/>
                            </a:rPr>
                            <m:t>𝑡</m:t>
                          </m:r>
                          <m:r>
                            <a:rPr lang="en-GB" noProof="0">
                              <a:latin typeface="Cambria Math" panose="02040503050406030204" pitchFamily="18" charset="0"/>
                            </a:rPr>
                            <m:t>,</m:t>
                          </m:r>
                          <m:r>
                            <a:rPr lang="en-GB" noProof="0">
                              <a:latin typeface="Cambria Math" panose="02040503050406030204" pitchFamily="18" charset="0"/>
                            </a:rPr>
                            <m:t>𝜏</m:t>
                          </m:r>
                        </m:e>
                      </m:d>
                    </m:oMath>
                  </m:oMathPara>
                </a14:m>
                <a:endParaRPr lang="en-GB" noProof="0" dirty="0"/>
              </a:p>
            </p:txBody>
          </p:sp>
        </mc:Choice>
        <mc:Fallback xmlns="">
          <p:sp>
            <p:nvSpPr>
              <p:cNvPr id="169" name="TextBox 21"/>
              <p:cNvSpPr txBox="1">
                <a:spLocks noRot="1" noChangeAspect="1" noMove="1" noResize="1" noEditPoints="1" noAdjustHandles="1" noChangeArrowheads="1" noChangeShapeType="1" noTextEdit="1"/>
              </p:cNvSpPr>
              <p:nvPr/>
            </p:nvSpPr>
            <p:spPr>
              <a:xfrm>
                <a:off x="8666280" y="1300680"/>
                <a:ext cx="653040" cy="276480"/>
              </a:xfrm>
              <a:prstGeom prst="rect">
                <a:avLst/>
              </a:prstGeom>
              <a:blipFill>
                <a:blip r:embed="rId6"/>
                <a:stretch>
                  <a:fillRect r="-7477" b="-43478"/>
                </a:stretch>
              </a:blipFill>
            </p:spPr>
            <p:txBody>
              <a:bodyPr/>
              <a:lstStyle/>
              <a:p>
                <a:r>
                  <a:rPr lang="LID4096">
                    <a:noFill/>
                  </a:rPr>
                  <a:t> </a:t>
                </a:r>
              </a:p>
            </p:txBody>
          </p:sp>
        </mc:Fallback>
      </mc:AlternateContent>
      <p:pic>
        <p:nvPicPr>
          <p:cNvPr id="170" name="Graphic 30" descr="Question Mark with solid fill"/>
          <p:cNvPicPr/>
          <p:nvPr/>
        </p:nvPicPr>
        <p:blipFill>
          <a:blip r:embed="rId7"/>
          <a:stretch/>
        </p:blipFill>
        <p:spPr>
          <a:xfrm rot="1264800">
            <a:off x="8203680" y="2750760"/>
            <a:ext cx="379080" cy="379080"/>
          </a:xfrm>
          <a:prstGeom prst="rect">
            <a:avLst/>
          </a:prstGeom>
          <a:ln w="0">
            <a:noFill/>
          </a:ln>
        </p:spPr>
      </p:pic>
      <p:sp>
        <p:nvSpPr>
          <p:cNvPr id="171" name="TextBox 33"/>
          <p:cNvSpPr/>
          <p:nvPr/>
        </p:nvSpPr>
        <p:spPr>
          <a:xfrm>
            <a:off x="-27360" y="198360"/>
            <a:ext cx="3143880" cy="51624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2800" b="0" strike="noStrike" spc="-1" noProof="0" dirty="0">
                <a:solidFill>
                  <a:srgbClr val="000000"/>
                </a:solidFill>
                <a:latin typeface="Calibri"/>
              </a:rPr>
              <a:t>Problem to solve</a:t>
            </a:r>
            <a:endParaRPr lang="en-GB" sz="2800" b="0" strike="noStrike" spc="-1" noProof="0" dirty="0">
              <a:latin typeface="Arial"/>
            </a:endParaRPr>
          </a:p>
        </p:txBody>
      </p:sp>
      <mc:AlternateContent xmlns:mc="http://schemas.openxmlformats.org/markup-compatibility/2006" xmlns:a14="http://schemas.microsoft.com/office/drawing/2010/main">
        <mc:Choice Requires="a14">
          <p:sp>
            <p:nvSpPr>
              <p:cNvPr id="172" name="TextBox 19"/>
              <p:cNvSpPr txBox="1"/>
              <p:nvPr/>
            </p:nvSpPr>
            <p:spPr>
              <a:xfrm>
                <a:off x="4122720" y="4201200"/>
                <a:ext cx="2646720" cy="369000"/>
              </a:xfrm>
              <a:prstGeom prst="rect">
                <a:avLst/>
              </a:prstGeom>
            </p:spPr>
            <p:txBody>
              <a:bodyPr/>
              <a:lstStyle/>
              <a:p>
                <a:pPr/>
                <a14:m>
                  <m:oMathPara xmlns:m="http://schemas.openxmlformats.org/officeDocument/2006/math">
                    <m:oMathParaPr>
                      <m:jc m:val="centerGroup"/>
                    </m:oMathParaPr>
                    <m:oMath xmlns:m="http://schemas.openxmlformats.org/officeDocument/2006/math">
                      <m:r>
                        <a:rPr lang="en-GB" noProof="0">
                          <a:latin typeface="Cambria Math" panose="02040503050406030204" pitchFamily="18" charset="0"/>
                        </a:rPr>
                        <m:t>𝐸</m:t>
                      </m:r>
                      <m:d>
                        <m:dPr>
                          <m:ctrlPr>
                            <a:rPr lang="en-GB" i="1" noProof="0">
                              <a:latin typeface="Cambria Math" panose="02040503050406030204" pitchFamily="18" charset="0"/>
                            </a:rPr>
                          </m:ctrlPr>
                        </m:dPr>
                        <m:e>
                          <m:r>
                            <a:rPr lang="en-GB" noProof="0">
                              <a:latin typeface="Cambria Math" panose="02040503050406030204" pitchFamily="18" charset="0"/>
                            </a:rPr>
                            <m:t>𝑝</m:t>
                          </m:r>
                        </m:e>
                      </m:d>
                      <m:r>
                        <a:rPr lang="en-GB" noProof="0">
                          <a:latin typeface="Cambria Math" panose="02040503050406030204" pitchFamily="18" charset="0"/>
                        </a:rPr>
                        <m:t>=</m:t>
                      </m:r>
                      <m:r>
                        <a:rPr lang="en-GB" noProof="0">
                          <a:latin typeface="Cambria Math" panose="02040503050406030204" pitchFamily="18" charset="0"/>
                        </a:rPr>
                        <m:t>𝐾</m:t>
                      </m:r>
                      <m:d>
                        <m:dPr>
                          <m:ctrlPr>
                            <a:rPr lang="en-GB" i="1" noProof="0">
                              <a:latin typeface="Cambria Math" panose="02040503050406030204" pitchFamily="18" charset="0"/>
                            </a:rPr>
                          </m:ctrlPr>
                        </m:dPr>
                        <m:e>
                          <m:r>
                            <a:rPr lang="en-GB" noProof="0">
                              <a:latin typeface="Cambria Math" panose="02040503050406030204" pitchFamily="18" charset="0"/>
                            </a:rPr>
                            <m:t>𝑝</m:t>
                          </m:r>
                        </m:e>
                      </m:d>
                      <m:r>
                        <a:rPr lang="en-GB" noProof="0">
                          <a:latin typeface="Cambria Math" panose="02040503050406030204" pitchFamily="18" charset="0"/>
                        </a:rPr>
                        <m:t>𝑘𝑇𝑙𝑛</m:t>
                      </m:r>
                      <m:r>
                        <a:rPr lang="en-GB" noProof="0">
                          <a:latin typeface="Cambria Math" panose="02040503050406030204" pitchFamily="18" charset="0"/>
                        </a:rPr>
                        <m:t>2</m:t>
                      </m:r>
                    </m:oMath>
                  </m:oMathPara>
                </a14:m>
                <a:endParaRPr lang="en-GB" noProof="0" dirty="0"/>
              </a:p>
            </p:txBody>
          </p:sp>
        </mc:Choice>
        <mc:Fallback xmlns="">
          <p:sp>
            <p:nvSpPr>
              <p:cNvPr id="172" name="TextBox 19"/>
              <p:cNvSpPr txBox="1">
                <a:spLocks noRot="1" noChangeAspect="1" noMove="1" noResize="1" noEditPoints="1" noAdjustHandles="1" noChangeArrowheads="1" noChangeShapeType="1" noTextEdit="1"/>
              </p:cNvSpPr>
              <p:nvPr/>
            </p:nvSpPr>
            <p:spPr>
              <a:xfrm>
                <a:off x="4122720" y="4201200"/>
                <a:ext cx="2646720" cy="369000"/>
              </a:xfrm>
              <a:prstGeom prst="rect">
                <a:avLst/>
              </a:prstGeom>
              <a:blipFill>
                <a:blip r:embed="rId8"/>
                <a:stretch>
                  <a:fillRect b="-8197"/>
                </a:stretch>
              </a:blipFill>
            </p:spPr>
            <p:txBody>
              <a:bodyPr/>
              <a:lstStyle/>
              <a:p>
                <a:r>
                  <a:rPr lang="LID4096">
                    <a:noFill/>
                  </a:rPr>
                  <a:t> </a:t>
                </a:r>
              </a:p>
            </p:txBody>
          </p:sp>
        </mc:Fallback>
      </mc:AlternateContent>
      <p:sp>
        <p:nvSpPr>
          <p:cNvPr id="173" name="TextBox 22"/>
          <p:cNvSpPr/>
          <p:nvPr/>
        </p:nvSpPr>
        <p:spPr>
          <a:xfrm>
            <a:off x="4122720" y="2836440"/>
            <a:ext cx="4102920" cy="912600"/>
          </a:xfrm>
          <a:custGeom>
            <a:avLst/>
            <a:gdLst/>
            <a:ahLst/>
            <a:cxnLst/>
            <a:rect l="l" t="t" r="r" b="b"/>
            <a:pathLst>
              <a:path w="4103370" h="646331">
                <a:moveTo>
                  <a:pt x="0" y="0"/>
                </a:moveTo>
                <a:cubicBezTo>
                  <a:pt x="111562" y="-53481"/>
                  <a:pt x="429742" y="46246"/>
                  <a:pt x="545162" y="0"/>
                </a:cubicBezTo>
                <a:cubicBezTo>
                  <a:pt x="660582" y="-46246"/>
                  <a:pt x="814218" y="8368"/>
                  <a:pt x="1008257" y="0"/>
                </a:cubicBezTo>
                <a:cubicBezTo>
                  <a:pt x="1202297" y="-8368"/>
                  <a:pt x="1433783" y="72700"/>
                  <a:pt x="1635486" y="0"/>
                </a:cubicBezTo>
                <a:cubicBezTo>
                  <a:pt x="1837189" y="-72700"/>
                  <a:pt x="2017084" y="70060"/>
                  <a:pt x="2303749" y="0"/>
                </a:cubicBezTo>
                <a:cubicBezTo>
                  <a:pt x="2590414" y="-70060"/>
                  <a:pt x="2632733" y="39781"/>
                  <a:pt x="2766844" y="0"/>
                </a:cubicBezTo>
                <a:cubicBezTo>
                  <a:pt x="2900955" y="-39781"/>
                  <a:pt x="3168943" y="59108"/>
                  <a:pt x="3312006" y="0"/>
                </a:cubicBezTo>
                <a:cubicBezTo>
                  <a:pt x="3455069" y="-59108"/>
                  <a:pt x="3798998" y="81945"/>
                  <a:pt x="4103370" y="0"/>
                </a:cubicBezTo>
                <a:cubicBezTo>
                  <a:pt x="4136353" y="74974"/>
                  <a:pt x="4099793" y="178439"/>
                  <a:pt x="4103370" y="329629"/>
                </a:cubicBezTo>
                <a:cubicBezTo>
                  <a:pt x="4106947" y="480819"/>
                  <a:pt x="4088686" y="525472"/>
                  <a:pt x="4103370" y="646331"/>
                </a:cubicBezTo>
                <a:cubicBezTo>
                  <a:pt x="3945093" y="657687"/>
                  <a:pt x="3806616" y="615739"/>
                  <a:pt x="3640275" y="646331"/>
                </a:cubicBezTo>
                <a:cubicBezTo>
                  <a:pt x="3473935" y="676923"/>
                  <a:pt x="3237855" y="607605"/>
                  <a:pt x="3095113" y="646331"/>
                </a:cubicBezTo>
                <a:cubicBezTo>
                  <a:pt x="2952371" y="685057"/>
                  <a:pt x="2834116" y="588504"/>
                  <a:pt x="2590985" y="646331"/>
                </a:cubicBezTo>
                <a:cubicBezTo>
                  <a:pt x="2347854" y="704158"/>
                  <a:pt x="2329548" y="589924"/>
                  <a:pt x="2086857" y="646331"/>
                </a:cubicBezTo>
                <a:cubicBezTo>
                  <a:pt x="1844166" y="702738"/>
                  <a:pt x="1735269" y="640444"/>
                  <a:pt x="1623762" y="646331"/>
                </a:cubicBezTo>
                <a:cubicBezTo>
                  <a:pt x="1512256" y="652218"/>
                  <a:pt x="1321135" y="619545"/>
                  <a:pt x="1037566" y="646331"/>
                </a:cubicBezTo>
                <a:cubicBezTo>
                  <a:pt x="753997" y="673117"/>
                  <a:pt x="654114" y="612578"/>
                  <a:pt x="533438" y="646331"/>
                </a:cubicBezTo>
                <a:cubicBezTo>
                  <a:pt x="412762" y="680084"/>
                  <a:pt x="232701" y="645835"/>
                  <a:pt x="0" y="646331"/>
                </a:cubicBezTo>
                <a:cubicBezTo>
                  <a:pt x="-33785" y="579736"/>
                  <a:pt x="7702" y="431868"/>
                  <a:pt x="0" y="329629"/>
                </a:cubicBezTo>
                <a:cubicBezTo>
                  <a:pt x="-7702" y="227390"/>
                  <a:pt x="19559" y="66559"/>
                  <a:pt x="0" y="0"/>
                </a:cubicBezTo>
                <a:close/>
              </a:path>
            </a:pathLst>
          </a:custGeom>
          <a:noFill/>
          <a:ln w="0">
            <a:solidFill>
              <a:srgbClr val="C00000"/>
            </a:solid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n-GB" sz="1800" b="0" strike="noStrike" spc="-1" noProof="0" dirty="0">
                <a:solidFill>
                  <a:srgbClr val="000000"/>
                </a:solidFill>
                <a:latin typeface="Calibri"/>
              </a:rPr>
              <a:t>trade-off</a:t>
            </a:r>
            <a:endParaRPr lang="en-GB" sz="1800" b="0" strike="noStrike" spc="-1" noProof="0" dirty="0">
              <a:latin typeface="Arial"/>
            </a:endParaRPr>
          </a:p>
          <a:p>
            <a:pPr algn="ctr">
              <a:lnSpc>
                <a:spcPct val="100000"/>
              </a:lnSpc>
              <a:buNone/>
            </a:pPr>
            <a:r>
              <a:rPr lang="en-GB" sz="1800" b="0" strike="noStrike" spc="-1" noProof="0" dirty="0">
                <a:solidFill>
                  <a:srgbClr val="000000"/>
                </a:solidFill>
                <a:latin typeface="Calibri"/>
              </a:rPr>
              <a:t>performance vs overhead vs complexity</a:t>
            </a:r>
            <a:endParaRPr lang="en-GB" sz="1800" b="0" strike="noStrike" spc="-1" noProof="0" dirty="0">
              <a:latin typeface="Arial"/>
            </a:endParaRPr>
          </a:p>
        </p:txBody>
      </p:sp>
      <p:sp>
        <p:nvSpPr>
          <p:cNvPr id="174" name="Connector: Elbow 26"/>
          <p:cNvSpPr/>
          <p:nvPr/>
        </p:nvSpPr>
        <p:spPr>
          <a:xfrm rot="5400000">
            <a:off x="6721560" y="3613680"/>
            <a:ext cx="920880" cy="615960"/>
          </a:xfrm>
          <a:prstGeom prst="bentConnector3">
            <a:avLst>
              <a:gd name="adj1" fmla="val 100199"/>
            </a:avLst>
          </a:prstGeom>
          <a:noFill/>
          <a:ln w="25400">
            <a:solidFill>
              <a:srgbClr val="4472C4"/>
            </a:solidFill>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175" name="TextBox 27"/>
          <p:cNvSpPr/>
          <p:nvPr/>
        </p:nvSpPr>
        <p:spPr>
          <a:xfrm>
            <a:off x="10608120" y="3078720"/>
            <a:ext cx="868320" cy="9126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n-GB" sz="1800" b="0" strike="noStrike" spc="-1" noProof="0" dirty="0">
                <a:solidFill>
                  <a:srgbClr val="000000"/>
                </a:solidFill>
                <a:latin typeface="Calibri"/>
              </a:rPr>
              <a:t>Mobile user</a:t>
            </a:r>
            <a:endParaRPr lang="en-GB" sz="1800" b="0" strike="noStrike" spc="-1" noProof="0" dirty="0">
              <a:latin typeface="Arial"/>
            </a:endParaRPr>
          </a:p>
        </p:txBody>
      </p:sp>
      <p:pic>
        <p:nvPicPr>
          <p:cNvPr id="176" name="Graphic 28" descr="Car with solid fill"/>
          <p:cNvPicPr/>
          <p:nvPr/>
        </p:nvPicPr>
        <p:blipFill>
          <a:blip r:embed="rId9"/>
          <a:stretch/>
        </p:blipFill>
        <p:spPr>
          <a:xfrm>
            <a:off x="10554120" y="2271600"/>
            <a:ext cx="914040" cy="914040"/>
          </a:xfrm>
          <a:prstGeom prst="rect">
            <a:avLst/>
          </a:prstGeom>
          <a:ln w="0">
            <a:noFill/>
          </a:ln>
        </p:spPr>
      </p:pic>
      <p:sp>
        <p:nvSpPr>
          <p:cNvPr id="177" name="PlaceHolder 1"/>
          <p:cNvSpPr>
            <a:spLocks noGrp="1"/>
          </p:cNvSpPr>
          <p:nvPr>
            <p:ph type="sldNum" idx="10"/>
          </p:nvPr>
        </p:nvSpPr>
        <p:spPr>
          <a:xfrm>
            <a:off x="8610480" y="6356520"/>
            <a:ext cx="2742840" cy="364680"/>
          </a:xfrm>
          <a:prstGeom prst="rect">
            <a:avLst/>
          </a:prstGeom>
          <a:noFill/>
          <a:ln w="0">
            <a:noFill/>
          </a:ln>
        </p:spPr>
        <p:txBody>
          <a:bodyPr anchor="ctr">
            <a:noAutofit/>
          </a:bodyPr>
          <a:lstStyle>
            <a:lvl1pPr algn="r">
              <a:lnSpc>
                <a:spcPct val="100000"/>
              </a:lnSpc>
              <a:buNone/>
              <a:defRPr lang="en-DE" sz="2000" b="0" strike="noStrike" spc="-1">
                <a:solidFill>
                  <a:srgbClr val="8B8B8B"/>
                </a:solidFill>
                <a:latin typeface="Calibri"/>
              </a:defRPr>
            </a:lvl1pPr>
          </a:lstStyle>
          <a:p>
            <a:pPr algn="r">
              <a:lnSpc>
                <a:spcPct val="100000"/>
              </a:lnSpc>
              <a:buNone/>
            </a:pPr>
            <a:fld id="{4C65B0BD-CA89-4E6B-B2DE-A9CC5D7FAE69}" type="slidenum">
              <a:rPr lang="en-GB" sz="2000" b="0" strike="noStrike" spc="-1" noProof="0" smtClean="0">
                <a:solidFill>
                  <a:srgbClr val="8B8B8B"/>
                </a:solidFill>
                <a:latin typeface="Calibri"/>
              </a:rPr>
              <a:t>57</a:t>
            </a:fld>
            <a:endParaRPr lang="en-GB" sz="2000" b="0" strike="noStrike" spc="-1" noProof="0" dirty="0">
              <a:latin typeface="Times New Roman"/>
            </a:endParaRPr>
          </a:p>
        </p:txBody>
      </p:sp>
      <p:sp>
        <p:nvSpPr>
          <p:cNvPr id="178" name="TextBox 12"/>
          <p:cNvSpPr/>
          <p:nvPr/>
        </p:nvSpPr>
        <p:spPr>
          <a:xfrm>
            <a:off x="6095880" y="4827240"/>
            <a:ext cx="5380560" cy="10807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285840" indent="-285840">
              <a:lnSpc>
                <a:spcPct val="100000"/>
              </a:lnSpc>
              <a:spcAft>
                <a:spcPts val="601"/>
              </a:spcAft>
              <a:buClr>
                <a:srgbClr val="000000"/>
              </a:buClr>
              <a:buFont typeface="Arial"/>
              <a:buChar char="•"/>
            </a:pPr>
            <a:r>
              <a:rPr lang="en-GB" sz="2000" b="0" strike="noStrike" spc="-1" noProof="0" dirty="0">
                <a:solidFill>
                  <a:srgbClr val="000000"/>
                </a:solidFill>
                <a:latin typeface="Calibri"/>
              </a:rPr>
              <a:t>Least square (LS) estimator</a:t>
            </a:r>
            <a:endParaRPr lang="en-GB" sz="2000" b="0" strike="noStrike" spc="-1" noProof="0" dirty="0">
              <a:latin typeface="Arial"/>
            </a:endParaRPr>
          </a:p>
          <a:p>
            <a:pPr marL="285840" indent="-285840">
              <a:lnSpc>
                <a:spcPct val="100000"/>
              </a:lnSpc>
              <a:spcAft>
                <a:spcPts val="601"/>
              </a:spcAft>
              <a:buClr>
                <a:srgbClr val="000000"/>
              </a:buClr>
              <a:buFont typeface="Arial"/>
              <a:buChar char="•"/>
            </a:pPr>
            <a:r>
              <a:rPr lang="en-GB" sz="2000" b="0" strike="noStrike" spc="-1" noProof="0" dirty="0">
                <a:solidFill>
                  <a:srgbClr val="000000"/>
                </a:solidFill>
                <a:latin typeface="Calibri"/>
              </a:rPr>
              <a:t>Linear Minimum Mean-Squared-Error (LMMSE)</a:t>
            </a:r>
            <a:endParaRPr lang="en-GB" sz="2000" b="0" strike="noStrike" spc="-1" noProof="0" dirty="0">
              <a:latin typeface="Arial"/>
            </a:endParaRPr>
          </a:p>
        </p:txBody>
      </p:sp>
      <p:sp>
        <p:nvSpPr>
          <p:cNvPr id="179" name="Right Brace 29"/>
          <p:cNvSpPr/>
          <p:nvPr/>
        </p:nvSpPr>
        <p:spPr>
          <a:xfrm flipH="1">
            <a:off x="5967720" y="4727880"/>
            <a:ext cx="221760" cy="983880"/>
          </a:xfrm>
          <a:prstGeom prst="rightBrace">
            <a:avLst>
              <a:gd name="adj1" fmla="val 57321"/>
              <a:gd name="adj2" fmla="val 50000"/>
            </a:avLst>
          </a:prstGeom>
          <a:noFill/>
          <a:ln w="19050">
            <a:solidFill>
              <a:srgbClr val="000000"/>
            </a:solidFill>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180" name="Connector: Elbow 31"/>
          <p:cNvSpPr/>
          <p:nvPr/>
        </p:nvSpPr>
        <p:spPr>
          <a:xfrm rot="16200000" flipH="1">
            <a:off x="5499360" y="4809960"/>
            <a:ext cx="512280" cy="295920"/>
          </a:xfrm>
          <a:prstGeom prst="bentConnector3">
            <a:avLst>
              <a:gd name="adj1" fmla="val 98805"/>
            </a:avLst>
          </a:prstGeom>
          <a:noFill/>
          <a:ln w="25400">
            <a:solidFill>
              <a:srgbClr val="4472C4"/>
            </a:solidFill>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p:spTree>
    <p:extLst>
      <p:ext uri="{BB962C8B-B14F-4D97-AF65-F5344CB8AC3E}">
        <p14:creationId xmlns:p14="http://schemas.microsoft.com/office/powerpoint/2010/main" val="3727182415"/>
      </p:ext>
    </p:extLst>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0" presetClass="entr" fill="hold" nodeType="clickEffect">
                                  <p:stCondLst>
                                    <p:cond delay="0"/>
                                  </p:stCondLst>
                                  <p:childTnLst>
                                    <p:set>
                                      <p:cBhvr>
                                        <p:cTn id="6" dur="1" fill="hold">
                                          <p:stCondLst>
                                            <p:cond delay="0"/>
                                          </p:stCondLst>
                                        </p:cTn>
                                        <p:tgtEl>
                                          <p:spTgt spid="179"/>
                                        </p:tgtEl>
                                        <p:attrNameLst>
                                          <p:attrName>style.visibility</p:attrName>
                                        </p:attrNameLst>
                                      </p:cBhvr>
                                      <p:to>
                                        <p:strVal val="visible"/>
                                      </p:to>
                                    </p:set>
                                    <p:animEffect transition="in" filter="fade">
                                      <p:cBhvr additive="repl">
                                        <p:cTn id="7" dur="500"/>
                                        <p:tgtEl>
                                          <p:spTgt spid="1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Straight Arrow Connector 23"/>
          <p:cNvSpPr/>
          <p:nvPr/>
        </p:nvSpPr>
        <p:spPr>
          <a:xfrm>
            <a:off x="8051040" y="1017000"/>
            <a:ext cx="2328480" cy="1357920"/>
          </a:xfrm>
          <a:custGeom>
            <a:avLst/>
            <a:gdLst/>
            <a:ahLst/>
            <a:cxnLst/>
            <a:rect l="l" t="t" r="r" b="b"/>
            <a:pathLst>
              <a:path w="21600" h="21600">
                <a:moveTo>
                  <a:pt x="0" y="0"/>
                </a:moveTo>
                <a:lnTo>
                  <a:pt x="21600" y="21600"/>
                </a:lnTo>
              </a:path>
            </a:pathLst>
          </a:custGeom>
          <a:noFill/>
          <a:ln w="25400">
            <a:solidFill>
              <a:srgbClr val="000000"/>
            </a:solidFill>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182" name="Straight Arrow Connector 9"/>
          <p:cNvSpPr/>
          <p:nvPr/>
        </p:nvSpPr>
        <p:spPr>
          <a:xfrm flipV="1">
            <a:off x="2040480" y="1015920"/>
            <a:ext cx="2231280" cy="1533960"/>
          </a:xfrm>
          <a:custGeom>
            <a:avLst/>
            <a:gdLst/>
            <a:ahLst/>
            <a:cxnLst/>
            <a:rect l="l" t="t" r="r" b="b"/>
            <a:pathLst>
              <a:path w="21600" h="21600">
                <a:moveTo>
                  <a:pt x="0" y="0"/>
                </a:moveTo>
                <a:lnTo>
                  <a:pt x="21600" y="21600"/>
                </a:lnTo>
              </a:path>
            </a:pathLst>
          </a:custGeom>
          <a:noFill/>
          <a:ln w="25400">
            <a:solidFill>
              <a:srgbClr val="000000"/>
            </a:solidFill>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p:pic>
        <p:nvPicPr>
          <p:cNvPr id="183" name="Picture 6"/>
          <p:cNvPicPr/>
          <p:nvPr/>
        </p:nvPicPr>
        <p:blipFill>
          <a:blip r:embed="rId2"/>
          <a:srcRect l="23289" t="10709" r="22283" b="34619"/>
          <a:stretch/>
        </p:blipFill>
        <p:spPr>
          <a:xfrm>
            <a:off x="4272120" y="267120"/>
            <a:ext cx="3778560" cy="1499040"/>
          </a:xfrm>
          <a:prstGeom prst="rect">
            <a:avLst/>
          </a:prstGeom>
          <a:ln w="0">
            <a:noFill/>
          </a:ln>
        </p:spPr>
      </p:pic>
      <p:pic>
        <p:nvPicPr>
          <p:cNvPr id="184" name="Graphic 2" descr="Cell Tower with solid fill"/>
          <p:cNvPicPr/>
          <p:nvPr/>
        </p:nvPicPr>
        <p:blipFill>
          <a:blip r:embed="rId3"/>
          <a:stretch/>
        </p:blipFill>
        <p:spPr>
          <a:xfrm>
            <a:off x="888120" y="1975320"/>
            <a:ext cx="1152000" cy="1152000"/>
          </a:xfrm>
          <a:prstGeom prst="rect">
            <a:avLst/>
          </a:prstGeom>
          <a:ln w="0">
            <a:noFill/>
          </a:ln>
        </p:spPr>
      </p:pic>
      <p:sp>
        <p:nvSpPr>
          <p:cNvPr id="185" name="TextBox 3"/>
          <p:cNvSpPr/>
          <p:nvPr/>
        </p:nvSpPr>
        <p:spPr>
          <a:xfrm flipH="1">
            <a:off x="592200" y="3067200"/>
            <a:ext cx="1742760" cy="11869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n-GB" sz="1800" b="0" strike="noStrike" spc="-1" noProof="0" dirty="0">
                <a:solidFill>
                  <a:srgbClr val="000000"/>
                </a:solidFill>
                <a:latin typeface="Calibri"/>
              </a:rPr>
              <a:t>Base Station</a:t>
            </a:r>
            <a:endParaRPr lang="en-GB" sz="1800" b="0" strike="noStrike" spc="-1" noProof="0" dirty="0">
              <a:latin typeface="Arial"/>
            </a:endParaRPr>
          </a:p>
          <a:p>
            <a:pPr algn="ctr">
              <a:lnSpc>
                <a:spcPct val="100000"/>
              </a:lnSpc>
              <a:buNone/>
            </a:pPr>
            <a:r>
              <a:rPr lang="en-GB" sz="1800" b="0" strike="noStrike" spc="-1" noProof="0" dirty="0">
                <a:solidFill>
                  <a:srgbClr val="000000"/>
                </a:solidFill>
                <a:latin typeface="Calibri"/>
              </a:rPr>
              <a:t>Beam forming vector </a:t>
            </a:r>
            <a:endParaRPr lang="en-GB" sz="1800" b="0" strike="noStrike" spc="-1" noProof="0" dirty="0">
              <a:latin typeface="Arial"/>
            </a:endParaRPr>
          </a:p>
        </p:txBody>
      </p:sp>
      <p:sp>
        <p:nvSpPr>
          <p:cNvPr id="186" name="TextBox 15"/>
          <p:cNvSpPr/>
          <p:nvPr/>
        </p:nvSpPr>
        <p:spPr>
          <a:xfrm>
            <a:off x="3918240" y="1638000"/>
            <a:ext cx="4099320" cy="6382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gn="ctr">
              <a:lnSpc>
                <a:spcPct val="100000"/>
              </a:lnSpc>
              <a:buNone/>
            </a:pPr>
            <a:r>
              <a:rPr lang="en-GB" sz="1800" b="0" strike="noStrike" spc="-1" noProof="0" dirty="0">
                <a:solidFill>
                  <a:srgbClr val="000000"/>
                </a:solidFill>
                <a:latin typeface="Calibri"/>
              </a:rPr>
              <a:t>Reflective Intelligent Surface (RIS)</a:t>
            </a:r>
            <a:endParaRPr lang="en-GB" sz="1800" b="0" strike="noStrike" spc="-1" noProof="0" dirty="0">
              <a:latin typeface="Arial"/>
            </a:endParaRPr>
          </a:p>
          <a:p>
            <a:pPr algn="ctr">
              <a:lnSpc>
                <a:spcPct val="100000"/>
              </a:lnSpc>
              <a:buNone/>
            </a:pPr>
            <a:r>
              <a:rPr lang="en-GB" sz="1800" b="0" strike="noStrike" spc="-1" noProof="0" dirty="0">
                <a:solidFill>
                  <a:srgbClr val="000000"/>
                </a:solidFill>
                <a:latin typeface="Calibri"/>
              </a:rPr>
              <a:t>phase shift vector </a:t>
            </a:r>
            <a:endParaRPr lang="en-GB" sz="1800" b="0" strike="noStrike" spc="-1" noProof="0" dirty="0">
              <a:latin typeface="Arial"/>
            </a:endParaRPr>
          </a:p>
        </p:txBody>
      </p:sp>
      <p:sp>
        <p:nvSpPr>
          <p:cNvPr id="187" name="Rectangle: Rounded Corners 18"/>
          <p:cNvSpPr/>
          <p:nvPr/>
        </p:nvSpPr>
        <p:spPr>
          <a:xfrm>
            <a:off x="2998440" y="1234080"/>
            <a:ext cx="897480" cy="506520"/>
          </a:xfrm>
          <a:custGeom>
            <a:avLst/>
            <a:gdLst/>
            <a:ahLst/>
            <a:cxnLst/>
            <a:rect l="l" t="t" r="r" b="b"/>
            <a:pathLst>
              <a:path w="897970" h="506930" fill="none">
                <a:moveTo>
                  <a:pt x="0" y="84490"/>
                </a:moveTo>
                <a:cubicBezTo>
                  <a:pt x="4638" y="43509"/>
                  <a:pt x="43654" y="-5101"/>
                  <a:pt x="84490" y="0"/>
                </a:cubicBezTo>
                <a:cubicBezTo>
                  <a:pt x="170461" y="9035"/>
                  <a:pt x="275927" y="-9219"/>
                  <a:pt x="448985" y="0"/>
                </a:cubicBezTo>
                <a:cubicBezTo>
                  <a:pt x="622043" y="9219"/>
                  <a:pt x="651634" y="6559"/>
                  <a:pt x="813480" y="0"/>
                </a:cubicBezTo>
                <a:cubicBezTo>
                  <a:pt x="858725" y="-2890"/>
                  <a:pt x="898644" y="28707"/>
                  <a:pt x="897970" y="84490"/>
                </a:cubicBezTo>
                <a:cubicBezTo>
                  <a:pt x="891714" y="244588"/>
                  <a:pt x="884150" y="303743"/>
                  <a:pt x="897970" y="422440"/>
                </a:cubicBezTo>
                <a:cubicBezTo>
                  <a:pt x="892365" y="469334"/>
                  <a:pt x="865743" y="496835"/>
                  <a:pt x="813480" y="506930"/>
                </a:cubicBezTo>
                <a:cubicBezTo>
                  <a:pt x="639557" y="509669"/>
                  <a:pt x="613804" y="524706"/>
                  <a:pt x="441695" y="506930"/>
                </a:cubicBezTo>
                <a:cubicBezTo>
                  <a:pt x="269587" y="489154"/>
                  <a:pt x="177154" y="522747"/>
                  <a:pt x="84490" y="506930"/>
                </a:cubicBezTo>
                <a:cubicBezTo>
                  <a:pt x="37419" y="495931"/>
                  <a:pt x="5921" y="470338"/>
                  <a:pt x="0" y="422440"/>
                </a:cubicBezTo>
                <a:cubicBezTo>
                  <a:pt x="9782" y="254192"/>
                  <a:pt x="11423" y="156526"/>
                  <a:pt x="0" y="84490"/>
                </a:cubicBezTo>
                <a:close/>
              </a:path>
              <a:path w="897970" h="506930" stroke="0">
                <a:moveTo>
                  <a:pt x="0" y="84490"/>
                </a:moveTo>
                <a:cubicBezTo>
                  <a:pt x="-2684" y="36171"/>
                  <a:pt x="27444" y="3897"/>
                  <a:pt x="84490" y="0"/>
                </a:cubicBezTo>
                <a:cubicBezTo>
                  <a:pt x="217396" y="11104"/>
                  <a:pt x="362481" y="10625"/>
                  <a:pt x="463565" y="0"/>
                </a:cubicBezTo>
                <a:cubicBezTo>
                  <a:pt x="564649" y="-10625"/>
                  <a:pt x="691274" y="5446"/>
                  <a:pt x="813480" y="0"/>
                </a:cubicBezTo>
                <a:cubicBezTo>
                  <a:pt x="857339" y="-1534"/>
                  <a:pt x="907312" y="42291"/>
                  <a:pt x="897970" y="84490"/>
                </a:cubicBezTo>
                <a:cubicBezTo>
                  <a:pt x="903340" y="181571"/>
                  <a:pt x="895160" y="287906"/>
                  <a:pt x="897970" y="422440"/>
                </a:cubicBezTo>
                <a:cubicBezTo>
                  <a:pt x="899013" y="467405"/>
                  <a:pt x="858806" y="508105"/>
                  <a:pt x="813480" y="506930"/>
                </a:cubicBezTo>
                <a:cubicBezTo>
                  <a:pt x="682612" y="514964"/>
                  <a:pt x="605405" y="512338"/>
                  <a:pt x="448985" y="506930"/>
                </a:cubicBezTo>
                <a:cubicBezTo>
                  <a:pt x="292565" y="501522"/>
                  <a:pt x="192770" y="490281"/>
                  <a:pt x="84490" y="506930"/>
                </a:cubicBezTo>
                <a:cubicBezTo>
                  <a:pt x="28867" y="506418"/>
                  <a:pt x="3358" y="459895"/>
                  <a:pt x="0" y="422440"/>
                </a:cubicBezTo>
                <a:cubicBezTo>
                  <a:pt x="10072" y="266074"/>
                  <a:pt x="-10585" y="185277"/>
                  <a:pt x="0" y="84490"/>
                </a:cubicBezTo>
                <a:close/>
              </a:path>
            </a:pathLst>
          </a:custGeom>
          <a:solidFill>
            <a:schemeClr val="bg1"/>
          </a:solidFill>
          <a:ln w="25400">
            <a:solidFill>
              <a:srgbClr val="ED7D31"/>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mc:AlternateContent xmlns:mc="http://schemas.openxmlformats.org/markup-compatibility/2006" xmlns:a14="http://schemas.microsoft.com/office/drawing/2010/main">
        <mc:Choice Requires="a14">
          <p:sp>
            <p:nvSpPr>
              <p:cNvPr id="188" name="TextBox 17"/>
              <p:cNvSpPr txBox="1"/>
              <p:nvPr/>
            </p:nvSpPr>
            <p:spPr>
              <a:xfrm>
                <a:off x="3219120" y="1315440"/>
                <a:ext cx="474120" cy="276480"/>
              </a:xfrm>
              <a:prstGeom prst="rect">
                <a:avLst/>
              </a:prstGeom>
            </p:spPr>
            <p:txBody>
              <a:bodyPr/>
              <a:lstStyle/>
              <a:p>
                <a:pPr/>
                <a14:m>
                  <m:oMathPara xmlns:m="http://schemas.openxmlformats.org/officeDocument/2006/math">
                    <m:oMathParaPr>
                      <m:jc m:val="centerGroup"/>
                    </m:oMathParaPr>
                    <m:oMath xmlns:m="http://schemas.openxmlformats.org/officeDocument/2006/math">
                      <m:r>
                        <a:rPr lang="en-GB" noProof="0">
                          <a:latin typeface="Cambria Math" panose="02040503050406030204" pitchFamily="18" charset="0"/>
                        </a:rPr>
                        <m:t>h</m:t>
                      </m:r>
                      <m:d>
                        <m:dPr>
                          <m:ctrlPr>
                            <a:rPr lang="en-GB" i="1" noProof="0">
                              <a:latin typeface="Cambria Math" panose="02040503050406030204" pitchFamily="18" charset="0"/>
                            </a:rPr>
                          </m:ctrlPr>
                        </m:dPr>
                        <m:e>
                          <m:r>
                            <a:rPr lang="en-GB" noProof="0">
                              <a:latin typeface="Cambria Math" panose="02040503050406030204" pitchFamily="18" charset="0"/>
                            </a:rPr>
                            <m:t>𝑡</m:t>
                          </m:r>
                        </m:e>
                      </m:d>
                    </m:oMath>
                  </m:oMathPara>
                </a14:m>
                <a:endParaRPr lang="en-GB" noProof="0" dirty="0"/>
              </a:p>
            </p:txBody>
          </p:sp>
        </mc:Choice>
        <mc:Fallback xmlns="">
          <p:sp>
            <p:nvSpPr>
              <p:cNvPr id="188" name="TextBox 17"/>
              <p:cNvSpPr txBox="1">
                <a:spLocks noRot="1" noChangeAspect="1" noMove="1" noResize="1" noEditPoints="1" noAdjustHandles="1" noChangeArrowheads="1" noChangeShapeType="1" noTextEdit="1"/>
              </p:cNvSpPr>
              <p:nvPr/>
            </p:nvSpPr>
            <p:spPr>
              <a:xfrm>
                <a:off x="3219120" y="1315440"/>
                <a:ext cx="474120" cy="276480"/>
              </a:xfrm>
              <a:prstGeom prst="rect">
                <a:avLst/>
              </a:prstGeom>
              <a:blipFill>
                <a:blip r:embed="rId4"/>
                <a:stretch>
                  <a:fillRect r="-3846" b="-26667"/>
                </a:stretch>
              </a:blipFill>
            </p:spPr>
            <p:txBody>
              <a:bodyPr/>
              <a:lstStyle/>
              <a:p>
                <a:r>
                  <a:rPr lang="LID4096">
                    <a:noFill/>
                  </a:rPr>
                  <a:t> </a:t>
                </a:r>
              </a:p>
            </p:txBody>
          </p:sp>
        </mc:Fallback>
      </mc:AlternateContent>
      <p:sp>
        <p:nvSpPr>
          <p:cNvPr id="189" name="Rectangle: Rounded Corners 20"/>
          <p:cNvSpPr/>
          <p:nvPr/>
        </p:nvSpPr>
        <p:spPr>
          <a:xfrm>
            <a:off x="8578440" y="1224360"/>
            <a:ext cx="897480" cy="506520"/>
          </a:xfrm>
          <a:custGeom>
            <a:avLst/>
            <a:gdLst/>
            <a:ahLst/>
            <a:cxnLst/>
            <a:rect l="l" t="t" r="r" b="b"/>
            <a:pathLst>
              <a:path w="897970" h="506930" fill="none">
                <a:moveTo>
                  <a:pt x="0" y="84490"/>
                </a:moveTo>
                <a:cubicBezTo>
                  <a:pt x="4638" y="43509"/>
                  <a:pt x="43654" y="-5101"/>
                  <a:pt x="84490" y="0"/>
                </a:cubicBezTo>
                <a:cubicBezTo>
                  <a:pt x="170461" y="9035"/>
                  <a:pt x="275927" y="-9219"/>
                  <a:pt x="448985" y="0"/>
                </a:cubicBezTo>
                <a:cubicBezTo>
                  <a:pt x="622043" y="9219"/>
                  <a:pt x="651634" y="6559"/>
                  <a:pt x="813480" y="0"/>
                </a:cubicBezTo>
                <a:cubicBezTo>
                  <a:pt x="858725" y="-2890"/>
                  <a:pt x="898644" y="28707"/>
                  <a:pt x="897970" y="84490"/>
                </a:cubicBezTo>
                <a:cubicBezTo>
                  <a:pt x="891714" y="244588"/>
                  <a:pt x="884150" y="303743"/>
                  <a:pt x="897970" y="422440"/>
                </a:cubicBezTo>
                <a:cubicBezTo>
                  <a:pt x="892365" y="469334"/>
                  <a:pt x="865743" y="496835"/>
                  <a:pt x="813480" y="506930"/>
                </a:cubicBezTo>
                <a:cubicBezTo>
                  <a:pt x="639557" y="509669"/>
                  <a:pt x="613804" y="524706"/>
                  <a:pt x="441695" y="506930"/>
                </a:cubicBezTo>
                <a:cubicBezTo>
                  <a:pt x="269587" y="489154"/>
                  <a:pt x="177154" y="522747"/>
                  <a:pt x="84490" y="506930"/>
                </a:cubicBezTo>
                <a:cubicBezTo>
                  <a:pt x="37419" y="495931"/>
                  <a:pt x="5921" y="470338"/>
                  <a:pt x="0" y="422440"/>
                </a:cubicBezTo>
                <a:cubicBezTo>
                  <a:pt x="9782" y="254192"/>
                  <a:pt x="11423" y="156526"/>
                  <a:pt x="0" y="84490"/>
                </a:cubicBezTo>
                <a:close/>
              </a:path>
              <a:path w="897970" h="506930" stroke="0">
                <a:moveTo>
                  <a:pt x="0" y="84490"/>
                </a:moveTo>
                <a:cubicBezTo>
                  <a:pt x="-2684" y="36171"/>
                  <a:pt x="27444" y="3897"/>
                  <a:pt x="84490" y="0"/>
                </a:cubicBezTo>
                <a:cubicBezTo>
                  <a:pt x="217396" y="11104"/>
                  <a:pt x="362481" y="10625"/>
                  <a:pt x="463565" y="0"/>
                </a:cubicBezTo>
                <a:cubicBezTo>
                  <a:pt x="564649" y="-10625"/>
                  <a:pt x="691274" y="5446"/>
                  <a:pt x="813480" y="0"/>
                </a:cubicBezTo>
                <a:cubicBezTo>
                  <a:pt x="857339" y="-1534"/>
                  <a:pt x="907312" y="42291"/>
                  <a:pt x="897970" y="84490"/>
                </a:cubicBezTo>
                <a:cubicBezTo>
                  <a:pt x="903340" y="181571"/>
                  <a:pt x="895160" y="287906"/>
                  <a:pt x="897970" y="422440"/>
                </a:cubicBezTo>
                <a:cubicBezTo>
                  <a:pt x="899013" y="467405"/>
                  <a:pt x="858806" y="508105"/>
                  <a:pt x="813480" y="506930"/>
                </a:cubicBezTo>
                <a:cubicBezTo>
                  <a:pt x="682612" y="514964"/>
                  <a:pt x="605405" y="512338"/>
                  <a:pt x="448985" y="506930"/>
                </a:cubicBezTo>
                <a:cubicBezTo>
                  <a:pt x="292565" y="501522"/>
                  <a:pt x="192770" y="490281"/>
                  <a:pt x="84490" y="506930"/>
                </a:cubicBezTo>
                <a:cubicBezTo>
                  <a:pt x="28867" y="506418"/>
                  <a:pt x="3358" y="459895"/>
                  <a:pt x="0" y="422440"/>
                </a:cubicBezTo>
                <a:cubicBezTo>
                  <a:pt x="10072" y="266074"/>
                  <a:pt x="-10585" y="185277"/>
                  <a:pt x="0" y="84490"/>
                </a:cubicBezTo>
                <a:close/>
              </a:path>
            </a:pathLst>
          </a:custGeom>
          <a:solidFill>
            <a:schemeClr val="bg1"/>
          </a:solidFill>
          <a:ln w="25400">
            <a:solidFill>
              <a:srgbClr val="ED7D31"/>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mc:AlternateContent xmlns:mc="http://schemas.openxmlformats.org/markup-compatibility/2006" xmlns:a14="http://schemas.microsoft.com/office/drawing/2010/main">
        <mc:Choice Requires="a14">
          <p:sp>
            <p:nvSpPr>
              <p:cNvPr id="190" name="TextBox 21"/>
              <p:cNvSpPr txBox="1"/>
              <p:nvPr/>
            </p:nvSpPr>
            <p:spPr>
              <a:xfrm>
                <a:off x="8666280" y="1300680"/>
                <a:ext cx="653040" cy="276480"/>
              </a:xfrm>
              <a:prstGeom prst="rect">
                <a:avLst/>
              </a:prstGeom>
            </p:spPr>
            <p:txBody>
              <a:bodyPr/>
              <a:lstStyle/>
              <a:p>
                <a:pPr/>
                <a14:m>
                  <m:oMathPara xmlns:m="http://schemas.openxmlformats.org/officeDocument/2006/math">
                    <m:oMathParaPr>
                      <m:jc m:val="centerGroup"/>
                    </m:oMathParaPr>
                    <m:oMath xmlns:m="http://schemas.openxmlformats.org/officeDocument/2006/math">
                      <m:r>
                        <a:rPr lang="en-GB" noProof="0">
                          <a:latin typeface="Cambria Math" panose="02040503050406030204" pitchFamily="18" charset="0"/>
                        </a:rPr>
                        <m:t>𝑔</m:t>
                      </m:r>
                      <m:d>
                        <m:dPr>
                          <m:ctrlPr>
                            <a:rPr lang="en-GB" i="1" noProof="0">
                              <a:latin typeface="Cambria Math" panose="02040503050406030204" pitchFamily="18" charset="0"/>
                            </a:rPr>
                          </m:ctrlPr>
                        </m:dPr>
                        <m:e>
                          <m:r>
                            <a:rPr lang="en-GB" noProof="0">
                              <a:latin typeface="Cambria Math" panose="02040503050406030204" pitchFamily="18" charset="0"/>
                            </a:rPr>
                            <m:t>𝑡</m:t>
                          </m:r>
                          <m:r>
                            <a:rPr lang="en-GB" noProof="0">
                              <a:latin typeface="Cambria Math" panose="02040503050406030204" pitchFamily="18" charset="0"/>
                            </a:rPr>
                            <m:t>,</m:t>
                          </m:r>
                          <m:r>
                            <a:rPr lang="en-GB" noProof="0">
                              <a:latin typeface="Cambria Math" panose="02040503050406030204" pitchFamily="18" charset="0"/>
                            </a:rPr>
                            <m:t>𝜏</m:t>
                          </m:r>
                        </m:e>
                      </m:d>
                    </m:oMath>
                  </m:oMathPara>
                </a14:m>
                <a:endParaRPr lang="en-GB" noProof="0" dirty="0"/>
              </a:p>
            </p:txBody>
          </p:sp>
        </mc:Choice>
        <mc:Fallback xmlns="">
          <p:sp>
            <p:nvSpPr>
              <p:cNvPr id="190" name="TextBox 21"/>
              <p:cNvSpPr txBox="1">
                <a:spLocks noRot="1" noChangeAspect="1" noMove="1" noResize="1" noEditPoints="1" noAdjustHandles="1" noChangeArrowheads="1" noChangeShapeType="1" noTextEdit="1"/>
              </p:cNvSpPr>
              <p:nvPr/>
            </p:nvSpPr>
            <p:spPr>
              <a:xfrm>
                <a:off x="8666280" y="1300680"/>
                <a:ext cx="653040" cy="276480"/>
              </a:xfrm>
              <a:prstGeom prst="rect">
                <a:avLst/>
              </a:prstGeom>
              <a:blipFill>
                <a:blip r:embed="rId5"/>
                <a:stretch>
                  <a:fillRect r="-7477" b="-43478"/>
                </a:stretch>
              </a:blipFill>
            </p:spPr>
            <p:txBody>
              <a:bodyPr/>
              <a:lstStyle/>
              <a:p>
                <a:r>
                  <a:rPr lang="LID4096">
                    <a:noFill/>
                  </a:rPr>
                  <a:t> </a:t>
                </a:r>
              </a:p>
            </p:txBody>
          </p:sp>
        </mc:Fallback>
      </mc:AlternateContent>
      <p:pic>
        <p:nvPicPr>
          <p:cNvPr id="191" name="Graphic 30" descr="Question Mark with solid fill"/>
          <p:cNvPicPr/>
          <p:nvPr/>
        </p:nvPicPr>
        <p:blipFill>
          <a:blip r:embed="rId6"/>
          <a:stretch/>
        </p:blipFill>
        <p:spPr>
          <a:xfrm rot="1264800">
            <a:off x="8203680" y="2750760"/>
            <a:ext cx="379080" cy="379080"/>
          </a:xfrm>
          <a:prstGeom prst="rect">
            <a:avLst/>
          </a:prstGeom>
          <a:ln w="0">
            <a:noFill/>
          </a:ln>
        </p:spPr>
      </p:pic>
      <p:sp>
        <p:nvSpPr>
          <p:cNvPr id="192" name="TextBox 33"/>
          <p:cNvSpPr/>
          <p:nvPr/>
        </p:nvSpPr>
        <p:spPr>
          <a:xfrm>
            <a:off x="-27360" y="198360"/>
            <a:ext cx="3143880" cy="51624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2800" b="0" strike="noStrike" spc="-1" noProof="0" dirty="0">
                <a:solidFill>
                  <a:srgbClr val="000000"/>
                </a:solidFill>
                <a:latin typeface="Calibri"/>
              </a:rPr>
              <a:t>Problem to solve</a:t>
            </a:r>
            <a:endParaRPr lang="en-GB" sz="2800" b="0" strike="noStrike" spc="-1" noProof="0" dirty="0">
              <a:latin typeface="Arial"/>
            </a:endParaRPr>
          </a:p>
        </p:txBody>
      </p:sp>
      <mc:AlternateContent xmlns:mc="http://schemas.openxmlformats.org/markup-compatibility/2006" xmlns:a14="http://schemas.microsoft.com/office/drawing/2010/main">
        <mc:Choice Requires="a14">
          <p:sp>
            <p:nvSpPr>
              <p:cNvPr id="193" name="TextBox 19"/>
              <p:cNvSpPr txBox="1"/>
              <p:nvPr/>
            </p:nvSpPr>
            <p:spPr>
              <a:xfrm>
                <a:off x="4267800" y="4405320"/>
                <a:ext cx="2570760" cy="841320"/>
              </a:xfrm>
              <a:prstGeom prst="rect">
                <a:avLst/>
              </a:prstGeom>
            </p:spPr>
            <p:txBody>
              <a:bodyPr/>
              <a:lstStyle/>
              <a:p>
                <a:pPr/>
                <a14:m>
                  <m:oMathPara xmlns:m="http://schemas.openxmlformats.org/officeDocument/2006/math">
                    <m:oMathParaPr>
                      <m:jc m:val="centerGroup"/>
                    </m:oMathParaPr>
                    <m:oMath xmlns:m="http://schemas.openxmlformats.org/officeDocument/2006/math">
                      <m:limLow>
                        <m:limLowPr>
                          <m:ctrlPr>
                            <a:rPr lang="en-GB" i="1" noProof="0">
                              <a:latin typeface="Cambria Math" panose="02040503050406030204" pitchFamily="18" charset="0"/>
                            </a:rPr>
                          </m:ctrlPr>
                        </m:limLowPr>
                        <m:e>
                          <m:r>
                            <a:rPr lang="en-GB" noProof="0">
                              <a:latin typeface="Cambria Math" panose="02040503050406030204" pitchFamily="18" charset="0"/>
                            </a:rPr>
                            <m:t>𝑚𝑖𝑛</m:t>
                          </m:r>
                        </m:e>
                        <m:lim>
                          <m:r>
                            <a:rPr lang="en-GB" noProof="0">
                              <a:latin typeface="Cambria Math" panose="02040503050406030204" pitchFamily="18" charset="0"/>
                            </a:rPr>
                            <m:t>𝜆</m:t>
                          </m:r>
                          <m:r>
                            <a:rPr lang="en-GB" noProof="0">
                              <a:latin typeface="Cambria Math" panose="02040503050406030204" pitchFamily="18" charset="0"/>
                            </a:rPr>
                            <m:t>,</m:t>
                          </m:r>
                          <m:r>
                            <a:rPr lang="en-GB" noProof="0">
                              <a:latin typeface="Cambria Math" panose="02040503050406030204" pitchFamily="18" charset="0"/>
                            </a:rPr>
                            <m:t>𝑝</m:t>
                          </m:r>
                        </m:lim>
                      </m:limLow>
                      <m:f>
                        <m:fPr>
                          <m:ctrlPr>
                            <a:rPr lang="en-GB" i="1" noProof="0">
                              <a:latin typeface="Cambria Math" panose="02040503050406030204" pitchFamily="18" charset="0"/>
                            </a:rPr>
                          </m:ctrlPr>
                        </m:fPr>
                        <m:num>
                          <m:r>
                            <a:rPr lang="en-GB" noProof="0">
                              <a:latin typeface="Cambria Math" panose="02040503050406030204" pitchFamily="18" charset="0"/>
                            </a:rPr>
                            <m:t>𝐼</m:t>
                          </m:r>
                          <m:d>
                            <m:dPr>
                              <m:ctrlPr>
                                <a:rPr lang="en-GB" i="1" noProof="0">
                                  <a:latin typeface="Cambria Math" panose="02040503050406030204" pitchFamily="18" charset="0"/>
                                </a:rPr>
                              </m:ctrlPr>
                            </m:dPr>
                            <m:e>
                              <m:sSub>
                                <m:sSubPr>
                                  <m:ctrlPr>
                                    <a:rPr lang="en-GB" i="1" noProof="0">
                                      <a:latin typeface="Cambria Math" panose="02040503050406030204" pitchFamily="18" charset="0"/>
                                    </a:rPr>
                                  </m:ctrlPr>
                                </m:sSubPr>
                                <m:e>
                                  <m:r>
                                    <a:rPr lang="en-GB" noProof="0">
                                      <a:latin typeface="Cambria Math" panose="02040503050406030204" pitchFamily="18" charset="0"/>
                                    </a:rPr>
                                    <m:t>𝑓</m:t>
                                  </m:r>
                                </m:e>
                                <m:sub>
                                  <m:r>
                                    <a:rPr lang="en-GB" noProof="0">
                                      <a:latin typeface="Cambria Math" panose="02040503050406030204" pitchFamily="18" charset="0"/>
                                    </a:rPr>
                                    <m:t>𝑡</m:t>
                                  </m:r>
                                  <m:r>
                                    <a:rPr lang="en-GB" noProof="0">
                                      <a:latin typeface="Cambria Math" panose="02040503050406030204" pitchFamily="18" charset="0"/>
                                    </a:rPr>
                                    <m:t>,</m:t>
                                  </m:r>
                                  <m:r>
                                    <a:rPr lang="en-GB" noProof="0">
                                      <a:latin typeface="Cambria Math" panose="02040503050406030204" pitchFamily="18" charset="0"/>
                                    </a:rPr>
                                    <m:t>𝜏</m:t>
                                  </m:r>
                                </m:sub>
                              </m:sSub>
                              <m:r>
                                <a:rPr lang="en-GB" noProof="0">
                                  <a:latin typeface="Cambria Math" panose="02040503050406030204" pitchFamily="18" charset="0"/>
                                </a:rPr>
                                <m:t>,</m:t>
                              </m:r>
                              <m:sSub>
                                <m:sSubPr>
                                  <m:ctrlPr>
                                    <a:rPr lang="en-GB" i="1" noProof="0">
                                      <a:latin typeface="Cambria Math" panose="02040503050406030204" pitchFamily="18" charset="0"/>
                                    </a:rPr>
                                  </m:ctrlPr>
                                </m:sSubPr>
                                <m:e>
                                  <m:acc>
                                    <m:accPr>
                                      <m:chr m:val="^"/>
                                      <m:ctrlPr>
                                        <a:rPr lang="en-GB" i="1" noProof="0">
                                          <a:latin typeface="Cambria Math" panose="02040503050406030204" pitchFamily="18" charset="0"/>
                                        </a:rPr>
                                      </m:ctrlPr>
                                    </m:accPr>
                                    <m:e>
                                      <m:r>
                                        <a:rPr lang="en-GB" noProof="0">
                                          <a:latin typeface="Cambria Math" panose="02040503050406030204" pitchFamily="18" charset="0"/>
                                        </a:rPr>
                                        <m:t>𝑓</m:t>
                                      </m:r>
                                    </m:e>
                                  </m:acc>
                                </m:e>
                                <m:sub>
                                  <m:r>
                                    <a:rPr lang="en-GB" noProof="0">
                                      <a:latin typeface="Cambria Math" panose="02040503050406030204" pitchFamily="18" charset="0"/>
                                    </a:rPr>
                                    <m:t>𝑡</m:t>
                                  </m:r>
                                  <m:r>
                                    <a:rPr lang="en-GB" noProof="0">
                                      <a:latin typeface="Cambria Math" panose="02040503050406030204" pitchFamily="18" charset="0"/>
                                    </a:rPr>
                                    <m:t>,</m:t>
                                  </m:r>
                                  <m:r>
                                    <a:rPr lang="en-GB" noProof="0">
                                      <a:latin typeface="Cambria Math" panose="02040503050406030204" pitchFamily="18" charset="0"/>
                                    </a:rPr>
                                    <m:t>𝜏</m:t>
                                  </m:r>
                                  <m:r>
                                    <a:rPr lang="en-GB" noProof="0">
                                      <a:latin typeface="Cambria Math" panose="02040503050406030204" pitchFamily="18" charset="0"/>
                                    </a:rPr>
                                    <m:t>−∆</m:t>
                                  </m:r>
                                  <m:d>
                                    <m:dPr>
                                      <m:ctrlPr>
                                        <a:rPr lang="en-GB" i="1" noProof="0">
                                          <a:latin typeface="Cambria Math" panose="02040503050406030204" pitchFamily="18" charset="0"/>
                                        </a:rPr>
                                      </m:ctrlPr>
                                    </m:dPr>
                                    <m:e>
                                      <m:r>
                                        <a:rPr lang="en-GB" noProof="0">
                                          <a:latin typeface="Cambria Math" panose="02040503050406030204" pitchFamily="18" charset="0"/>
                                        </a:rPr>
                                        <m:t>𝜆</m:t>
                                      </m:r>
                                    </m:e>
                                  </m:d>
                                </m:sub>
                              </m:sSub>
                            </m:e>
                          </m:d>
                        </m:num>
                        <m:den>
                          <m:r>
                            <a:rPr lang="en-GB" noProof="0">
                              <a:latin typeface="Cambria Math" panose="02040503050406030204" pitchFamily="18" charset="0"/>
                            </a:rPr>
                            <m:t>𝐸</m:t>
                          </m:r>
                          <m:d>
                            <m:dPr>
                              <m:ctrlPr>
                                <a:rPr lang="en-GB" i="1" noProof="0">
                                  <a:latin typeface="Cambria Math" panose="02040503050406030204" pitchFamily="18" charset="0"/>
                                </a:rPr>
                              </m:ctrlPr>
                            </m:dPr>
                            <m:e>
                              <m:r>
                                <a:rPr lang="en-GB" noProof="0">
                                  <a:latin typeface="Cambria Math" panose="02040503050406030204" pitchFamily="18" charset="0"/>
                                </a:rPr>
                                <m:t>𝑝</m:t>
                              </m:r>
                            </m:e>
                          </m:d>
                        </m:den>
                      </m:f>
                    </m:oMath>
                  </m:oMathPara>
                </a14:m>
                <a:endParaRPr lang="en-GB" noProof="0" dirty="0"/>
              </a:p>
            </p:txBody>
          </p:sp>
        </mc:Choice>
        <mc:Fallback xmlns="">
          <p:sp>
            <p:nvSpPr>
              <p:cNvPr id="193" name="TextBox 19"/>
              <p:cNvSpPr txBox="1">
                <a:spLocks noRot="1" noChangeAspect="1" noMove="1" noResize="1" noEditPoints="1" noAdjustHandles="1" noChangeArrowheads="1" noChangeShapeType="1" noTextEdit="1"/>
              </p:cNvSpPr>
              <p:nvPr/>
            </p:nvSpPr>
            <p:spPr>
              <a:xfrm>
                <a:off x="4267800" y="4405320"/>
                <a:ext cx="2570760" cy="841320"/>
              </a:xfrm>
              <a:prstGeom prst="rect">
                <a:avLst/>
              </a:prstGeom>
              <a:blipFill>
                <a:blip r:embed="rId7"/>
                <a:stretch>
                  <a:fillRect/>
                </a:stretch>
              </a:blipFill>
            </p:spPr>
            <p:txBody>
              <a:bodyPr/>
              <a:lstStyle/>
              <a:p>
                <a:r>
                  <a:rPr lang="LID4096">
                    <a:noFill/>
                  </a:rPr>
                  <a:t> </a:t>
                </a:r>
              </a:p>
            </p:txBody>
          </p:sp>
        </mc:Fallback>
      </mc:AlternateContent>
      <p:sp>
        <p:nvSpPr>
          <p:cNvPr id="194" name="TextBox 22"/>
          <p:cNvSpPr/>
          <p:nvPr/>
        </p:nvSpPr>
        <p:spPr>
          <a:xfrm>
            <a:off x="4122720" y="2836440"/>
            <a:ext cx="4102920" cy="912600"/>
          </a:xfrm>
          <a:custGeom>
            <a:avLst/>
            <a:gdLst/>
            <a:ahLst/>
            <a:cxnLst/>
            <a:rect l="l" t="t" r="r" b="b"/>
            <a:pathLst>
              <a:path w="4103370" h="646331">
                <a:moveTo>
                  <a:pt x="0" y="0"/>
                </a:moveTo>
                <a:cubicBezTo>
                  <a:pt x="111562" y="-53481"/>
                  <a:pt x="429742" y="46246"/>
                  <a:pt x="545162" y="0"/>
                </a:cubicBezTo>
                <a:cubicBezTo>
                  <a:pt x="660582" y="-46246"/>
                  <a:pt x="814218" y="8368"/>
                  <a:pt x="1008257" y="0"/>
                </a:cubicBezTo>
                <a:cubicBezTo>
                  <a:pt x="1202297" y="-8368"/>
                  <a:pt x="1433783" y="72700"/>
                  <a:pt x="1635486" y="0"/>
                </a:cubicBezTo>
                <a:cubicBezTo>
                  <a:pt x="1837189" y="-72700"/>
                  <a:pt x="2017084" y="70060"/>
                  <a:pt x="2303749" y="0"/>
                </a:cubicBezTo>
                <a:cubicBezTo>
                  <a:pt x="2590414" y="-70060"/>
                  <a:pt x="2632733" y="39781"/>
                  <a:pt x="2766844" y="0"/>
                </a:cubicBezTo>
                <a:cubicBezTo>
                  <a:pt x="2900955" y="-39781"/>
                  <a:pt x="3168943" y="59108"/>
                  <a:pt x="3312006" y="0"/>
                </a:cubicBezTo>
                <a:cubicBezTo>
                  <a:pt x="3455069" y="-59108"/>
                  <a:pt x="3798998" y="81945"/>
                  <a:pt x="4103370" y="0"/>
                </a:cubicBezTo>
                <a:cubicBezTo>
                  <a:pt x="4136353" y="74974"/>
                  <a:pt x="4099793" y="178439"/>
                  <a:pt x="4103370" y="329629"/>
                </a:cubicBezTo>
                <a:cubicBezTo>
                  <a:pt x="4106947" y="480819"/>
                  <a:pt x="4088686" y="525472"/>
                  <a:pt x="4103370" y="646331"/>
                </a:cubicBezTo>
                <a:cubicBezTo>
                  <a:pt x="3945093" y="657687"/>
                  <a:pt x="3806616" y="615739"/>
                  <a:pt x="3640275" y="646331"/>
                </a:cubicBezTo>
                <a:cubicBezTo>
                  <a:pt x="3473935" y="676923"/>
                  <a:pt x="3237855" y="607605"/>
                  <a:pt x="3095113" y="646331"/>
                </a:cubicBezTo>
                <a:cubicBezTo>
                  <a:pt x="2952371" y="685057"/>
                  <a:pt x="2834116" y="588504"/>
                  <a:pt x="2590985" y="646331"/>
                </a:cubicBezTo>
                <a:cubicBezTo>
                  <a:pt x="2347854" y="704158"/>
                  <a:pt x="2329548" y="589924"/>
                  <a:pt x="2086857" y="646331"/>
                </a:cubicBezTo>
                <a:cubicBezTo>
                  <a:pt x="1844166" y="702738"/>
                  <a:pt x="1735269" y="640444"/>
                  <a:pt x="1623762" y="646331"/>
                </a:cubicBezTo>
                <a:cubicBezTo>
                  <a:pt x="1512256" y="652218"/>
                  <a:pt x="1321135" y="619545"/>
                  <a:pt x="1037566" y="646331"/>
                </a:cubicBezTo>
                <a:cubicBezTo>
                  <a:pt x="753997" y="673117"/>
                  <a:pt x="654114" y="612578"/>
                  <a:pt x="533438" y="646331"/>
                </a:cubicBezTo>
                <a:cubicBezTo>
                  <a:pt x="412762" y="680084"/>
                  <a:pt x="232701" y="645835"/>
                  <a:pt x="0" y="646331"/>
                </a:cubicBezTo>
                <a:cubicBezTo>
                  <a:pt x="-33785" y="579736"/>
                  <a:pt x="7702" y="431868"/>
                  <a:pt x="0" y="329629"/>
                </a:cubicBezTo>
                <a:cubicBezTo>
                  <a:pt x="-7702" y="227390"/>
                  <a:pt x="19559" y="66559"/>
                  <a:pt x="0" y="0"/>
                </a:cubicBezTo>
                <a:close/>
              </a:path>
            </a:pathLst>
          </a:custGeom>
          <a:noFill/>
          <a:ln w="0">
            <a:solidFill>
              <a:srgbClr val="C00000"/>
            </a:solid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n-GB" sz="1800" b="0" strike="noStrike" spc="-1" noProof="0" dirty="0">
                <a:solidFill>
                  <a:srgbClr val="000000"/>
                </a:solidFill>
                <a:latin typeface="Calibri"/>
              </a:rPr>
              <a:t>trade-off</a:t>
            </a:r>
            <a:endParaRPr lang="en-GB" sz="1800" b="0" strike="noStrike" spc="-1" noProof="0" dirty="0">
              <a:latin typeface="Arial"/>
            </a:endParaRPr>
          </a:p>
          <a:p>
            <a:pPr algn="ctr">
              <a:lnSpc>
                <a:spcPct val="100000"/>
              </a:lnSpc>
              <a:buNone/>
            </a:pPr>
            <a:r>
              <a:rPr lang="en-GB" sz="1800" b="0" strike="noStrike" spc="-1" noProof="0" dirty="0">
                <a:solidFill>
                  <a:srgbClr val="000000"/>
                </a:solidFill>
                <a:latin typeface="Calibri"/>
              </a:rPr>
              <a:t>performance vs overhead vs complexity</a:t>
            </a:r>
            <a:endParaRPr lang="en-GB" sz="1800" b="0" strike="noStrike" spc="-1" noProof="0" dirty="0">
              <a:latin typeface="Arial"/>
            </a:endParaRPr>
          </a:p>
        </p:txBody>
      </p:sp>
      <p:sp>
        <p:nvSpPr>
          <p:cNvPr id="195" name="Straight Arrow Connector 24"/>
          <p:cNvSpPr/>
          <p:nvPr/>
        </p:nvSpPr>
        <p:spPr>
          <a:xfrm flipH="1" flipV="1">
            <a:off x="4762800" y="3400920"/>
            <a:ext cx="106560" cy="851400"/>
          </a:xfrm>
          <a:custGeom>
            <a:avLst/>
            <a:gdLst/>
            <a:ahLst/>
            <a:cxnLst/>
            <a:rect l="l" t="t" r="r" b="b"/>
            <a:pathLst>
              <a:path w="21600" h="21600">
                <a:moveTo>
                  <a:pt x="0" y="0"/>
                </a:moveTo>
                <a:lnTo>
                  <a:pt x="21600" y="21600"/>
                </a:lnTo>
              </a:path>
            </a:pathLst>
          </a:custGeom>
          <a:noFill/>
          <a:ln w="25400">
            <a:solidFill>
              <a:srgbClr val="4472C4"/>
            </a:solidFill>
            <a:head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196" name="Straight Arrow Connector 25"/>
          <p:cNvSpPr/>
          <p:nvPr/>
        </p:nvSpPr>
        <p:spPr>
          <a:xfrm flipH="1" flipV="1">
            <a:off x="6049080" y="3448440"/>
            <a:ext cx="342000" cy="988920"/>
          </a:xfrm>
          <a:custGeom>
            <a:avLst/>
            <a:gdLst/>
            <a:ahLst/>
            <a:cxnLst/>
            <a:rect l="l" t="t" r="r" b="b"/>
            <a:pathLst>
              <a:path w="21600" h="21600">
                <a:moveTo>
                  <a:pt x="0" y="0"/>
                </a:moveTo>
                <a:lnTo>
                  <a:pt x="21600" y="21600"/>
                </a:lnTo>
              </a:path>
            </a:pathLst>
          </a:custGeom>
          <a:noFill/>
          <a:ln w="25400">
            <a:solidFill>
              <a:srgbClr val="4472C4"/>
            </a:solidFill>
            <a:head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197" name="Connector: Elbow 26"/>
          <p:cNvSpPr/>
          <p:nvPr/>
        </p:nvSpPr>
        <p:spPr>
          <a:xfrm rot="5400000">
            <a:off x="6629400" y="3889440"/>
            <a:ext cx="1797480" cy="916920"/>
          </a:xfrm>
          <a:prstGeom prst="bentConnector3">
            <a:avLst>
              <a:gd name="adj1" fmla="val 99107"/>
            </a:avLst>
          </a:prstGeom>
          <a:noFill/>
          <a:ln w="25400">
            <a:solidFill>
              <a:srgbClr val="4472C4"/>
            </a:solidFill>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198" name="TextBox 27"/>
          <p:cNvSpPr/>
          <p:nvPr/>
        </p:nvSpPr>
        <p:spPr>
          <a:xfrm>
            <a:off x="10608120" y="3078720"/>
            <a:ext cx="868320" cy="9126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n-GB" sz="1800" b="0" strike="noStrike" spc="-1" noProof="0" dirty="0">
                <a:solidFill>
                  <a:srgbClr val="000000"/>
                </a:solidFill>
                <a:latin typeface="Calibri"/>
              </a:rPr>
              <a:t>Mobile user</a:t>
            </a:r>
            <a:endParaRPr lang="en-GB" sz="1800" b="0" strike="noStrike" spc="-1" noProof="0" dirty="0">
              <a:latin typeface="Arial"/>
            </a:endParaRPr>
          </a:p>
        </p:txBody>
      </p:sp>
      <p:pic>
        <p:nvPicPr>
          <p:cNvPr id="199" name="Graphic 28" descr="Car with solid fill"/>
          <p:cNvPicPr/>
          <p:nvPr/>
        </p:nvPicPr>
        <p:blipFill>
          <a:blip r:embed="rId8"/>
          <a:stretch/>
        </p:blipFill>
        <p:spPr>
          <a:xfrm>
            <a:off x="10554120" y="2271600"/>
            <a:ext cx="914040" cy="914040"/>
          </a:xfrm>
          <a:prstGeom prst="rect">
            <a:avLst/>
          </a:prstGeom>
          <a:ln w="0">
            <a:noFill/>
          </a:ln>
        </p:spPr>
      </p:pic>
      <p:sp>
        <p:nvSpPr>
          <p:cNvPr id="200" name="PlaceHolder 1"/>
          <p:cNvSpPr>
            <a:spLocks noGrp="1"/>
          </p:cNvSpPr>
          <p:nvPr>
            <p:ph type="sldNum" idx="11"/>
          </p:nvPr>
        </p:nvSpPr>
        <p:spPr>
          <a:xfrm>
            <a:off x="8610480" y="6356520"/>
            <a:ext cx="2742840" cy="364680"/>
          </a:xfrm>
          <a:prstGeom prst="rect">
            <a:avLst/>
          </a:prstGeom>
          <a:noFill/>
          <a:ln w="0">
            <a:noFill/>
          </a:ln>
        </p:spPr>
        <p:txBody>
          <a:bodyPr anchor="ctr">
            <a:noAutofit/>
          </a:bodyPr>
          <a:lstStyle>
            <a:lvl1pPr algn="r">
              <a:lnSpc>
                <a:spcPct val="100000"/>
              </a:lnSpc>
              <a:buNone/>
              <a:defRPr lang="en-DE" sz="2000" b="0" strike="noStrike" spc="-1">
                <a:solidFill>
                  <a:srgbClr val="8B8B8B"/>
                </a:solidFill>
                <a:latin typeface="Calibri"/>
              </a:defRPr>
            </a:lvl1pPr>
          </a:lstStyle>
          <a:p>
            <a:pPr algn="r">
              <a:lnSpc>
                <a:spcPct val="100000"/>
              </a:lnSpc>
              <a:buNone/>
            </a:pPr>
            <a:fld id="{40306996-DFC2-4117-B9CD-9C6F73CD0B79}" type="slidenum">
              <a:rPr lang="en-GB" sz="2000" b="0" strike="noStrike" spc="-1" noProof="0" smtClean="0">
                <a:solidFill>
                  <a:srgbClr val="8B8B8B"/>
                </a:solidFill>
                <a:latin typeface="Calibri"/>
              </a:rPr>
              <a:t>58</a:t>
            </a:fld>
            <a:endParaRPr lang="en-GB" sz="2000" b="0" strike="noStrike" spc="-1" noProof="0" dirty="0">
              <a:latin typeface="Times New Roman"/>
            </a:endParaRPr>
          </a:p>
        </p:txBody>
      </p:sp>
    </p:spTree>
    <p:extLst>
      <p:ext uri="{BB962C8B-B14F-4D97-AF65-F5344CB8AC3E}">
        <p14:creationId xmlns:p14="http://schemas.microsoft.com/office/powerpoint/2010/main" val="253147670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 name="Straight Arrow Connector 23"/>
          <p:cNvSpPr/>
          <p:nvPr/>
        </p:nvSpPr>
        <p:spPr>
          <a:xfrm>
            <a:off x="8051040" y="1017000"/>
            <a:ext cx="2328480" cy="1357920"/>
          </a:xfrm>
          <a:custGeom>
            <a:avLst/>
            <a:gdLst/>
            <a:ahLst/>
            <a:cxnLst/>
            <a:rect l="l" t="t" r="r" b="b"/>
            <a:pathLst>
              <a:path w="21600" h="21600">
                <a:moveTo>
                  <a:pt x="0" y="0"/>
                </a:moveTo>
                <a:lnTo>
                  <a:pt x="21600" y="21600"/>
                </a:lnTo>
              </a:path>
            </a:pathLst>
          </a:custGeom>
          <a:noFill/>
          <a:ln w="25400">
            <a:solidFill>
              <a:srgbClr val="000000"/>
            </a:solidFill>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202" name="Straight Arrow Connector 9"/>
          <p:cNvSpPr/>
          <p:nvPr/>
        </p:nvSpPr>
        <p:spPr>
          <a:xfrm flipV="1">
            <a:off x="2040480" y="1015920"/>
            <a:ext cx="2231280" cy="1533960"/>
          </a:xfrm>
          <a:custGeom>
            <a:avLst/>
            <a:gdLst/>
            <a:ahLst/>
            <a:cxnLst/>
            <a:rect l="l" t="t" r="r" b="b"/>
            <a:pathLst>
              <a:path w="21600" h="21600">
                <a:moveTo>
                  <a:pt x="0" y="0"/>
                </a:moveTo>
                <a:lnTo>
                  <a:pt x="21600" y="21600"/>
                </a:lnTo>
              </a:path>
            </a:pathLst>
          </a:custGeom>
          <a:noFill/>
          <a:ln w="25400">
            <a:solidFill>
              <a:srgbClr val="000000"/>
            </a:solidFill>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p:pic>
        <p:nvPicPr>
          <p:cNvPr id="203" name="Picture 6"/>
          <p:cNvPicPr/>
          <p:nvPr/>
        </p:nvPicPr>
        <p:blipFill>
          <a:blip r:embed="rId2"/>
          <a:srcRect l="23289" t="10709" r="22283" b="34619"/>
          <a:stretch/>
        </p:blipFill>
        <p:spPr>
          <a:xfrm>
            <a:off x="4272120" y="267120"/>
            <a:ext cx="3778560" cy="1499040"/>
          </a:xfrm>
          <a:prstGeom prst="rect">
            <a:avLst/>
          </a:prstGeom>
          <a:ln w="0">
            <a:noFill/>
          </a:ln>
        </p:spPr>
      </p:pic>
      <p:pic>
        <p:nvPicPr>
          <p:cNvPr id="204" name="Graphic 2" descr="Cell Tower with solid fill"/>
          <p:cNvPicPr/>
          <p:nvPr/>
        </p:nvPicPr>
        <p:blipFill>
          <a:blip r:embed="rId3"/>
          <a:stretch/>
        </p:blipFill>
        <p:spPr>
          <a:xfrm>
            <a:off x="888120" y="1975320"/>
            <a:ext cx="1152000" cy="1152000"/>
          </a:xfrm>
          <a:prstGeom prst="rect">
            <a:avLst/>
          </a:prstGeom>
          <a:ln w="0">
            <a:noFill/>
          </a:ln>
        </p:spPr>
      </p:pic>
      <p:sp>
        <p:nvSpPr>
          <p:cNvPr id="205" name="TextBox 3"/>
          <p:cNvSpPr/>
          <p:nvPr/>
        </p:nvSpPr>
        <p:spPr>
          <a:xfrm flipH="1">
            <a:off x="592200" y="3067200"/>
            <a:ext cx="1742760" cy="11869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n-GB" sz="1800" b="0" strike="noStrike" spc="-1" noProof="0" dirty="0">
                <a:solidFill>
                  <a:srgbClr val="000000"/>
                </a:solidFill>
                <a:latin typeface="Calibri"/>
              </a:rPr>
              <a:t>Base Station</a:t>
            </a:r>
            <a:endParaRPr lang="en-GB" sz="1800" b="0" strike="noStrike" spc="-1" noProof="0" dirty="0">
              <a:latin typeface="Arial"/>
            </a:endParaRPr>
          </a:p>
          <a:p>
            <a:pPr algn="ctr">
              <a:lnSpc>
                <a:spcPct val="100000"/>
              </a:lnSpc>
              <a:buNone/>
            </a:pPr>
            <a:r>
              <a:rPr lang="en-GB" sz="1800" b="0" strike="noStrike" spc="-1" noProof="0" dirty="0">
                <a:solidFill>
                  <a:srgbClr val="000000"/>
                </a:solidFill>
                <a:latin typeface="Calibri"/>
              </a:rPr>
              <a:t>Beam forming vector </a:t>
            </a:r>
            <a:endParaRPr lang="en-GB" sz="1800" b="0" strike="noStrike" spc="-1" noProof="0" dirty="0">
              <a:latin typeface="Arial"/>
            </a:endParaRPr>
          </a:p>
        </p:txBody>
      </p:sp>
      <p:sp>
        <p:nvSpPr>
          <p:cNvPr id="206" name="TextBox 15"/>
          <p:cNvSpPr/>
          <p:nvPr/>
        </p:nvSpPr>
        <p:spPr>
          <a:xfrm>
            <a:off x="3918240" y="1638000"/>
            <a:ext cx="4099320" cy="6382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gn="ctr">
              <a:lnSpc>
                <a:spcPct val="100000"/>
              </a:lnSpc>
              <a:buNone/>
            </a:pPr>
            <a:r>
              <a:rPr lang="en-GB" sz="1800" b="0" strike="noStrike" spc="-1" noProof="0" dirty="0">
                <a:solidFill>
                  <a:srgbClr val="000000"/>
                </a:solidFill>
                <a:latin typeface="Calibri"/>
              </a:rPr>
              <a:t>Reflective Intelligent Surface (RIS)</a:t>
            </a:r>
            <a:endParaRPr lang="en-GB" sz="1800" b="0" strike="noStrike" spc="-1" noProof="0" dirty="0">
              <a:latin typeface="Arial"/>
            </a:endParaRPr>
          </a:p>
          <a:p>
            <a:pPr algn="ctr">
              <a:lnSpc>
                <a:spcPct val="100000"/>
              </a:lnSpc>
              <a:buNone/>
            </a:pPr>
            <a:r>
              <a:rPr lang="en-GB" sz="1800" b="0" strike="noStrike" spc="-1" noProof="0" dirty="0">
                <a:solidFill>
                  <a:srgbClr val="000000"/>
                </a:solidFill>
                <a:latin typeface="Calibri"/>
              </a:rPr>
              <a:t>phase shift vector </a:t>
            </a:r>
            <a:endParaRPr lang="en-GB" sz="1800" b="0" strike="noStrike" spc="-1" noProof="0" dirty="0">
              <a:latin typeface="Arial"/>
            </a:endParaRPr>
          </a:p>
        </p:txBody>
      </p:sp>
      <p:sp>
        <p:nvSpPr>
          <p:cNvPr id="207" name="Rectangle: Rounded Corners 18"/>
          <p:cNvSpPr/>
          <p:nvPr/>
        </p:nvSpPr>
        <p:spPr>
          <a:xfrm>
            <a:off x="2998440" y="1234080"/>
            <a:ext cx="897480" cy="506520"/>
          </a:xfrm>
          <a:custGeom>
            <a:avLst/>
            <a:gdLst/>
            <a:ahLst/>
            <a:cxnLst/>
            <a:rect l="l" t="t" r="r" b="b"/>
            <a:pathLst>
              <a:path w="897970" h="506930" fill="none">
                <a:moveTo>
                  <a:pt x="0" y="84490"/>
                </a:moveTo>
                <a:cubicBezTo>
                  <a:pt x="4638" y="43509"/>
                  <a:pt x="43654" y="-5101"/>
                  <a:pt x="84490" y="0"/>
                </a:cubicBezTo>
                <a:cubicBezTo>
                  <a:pt x="170461" y="9035"/>
                  <a:pt x="275927" y="-9219"/>
                  <a:pt x="448985" y="0"/>
                </a:cubicBezTo>
                <a:cubicBezTo>
                  <a:pt x="622043" y="9219"/>
                  <a:pt x="651634" y="6559"/>
                  <a:pt x="813480" y="0"/>
                </a:cubicBezTo>
                <a:cubicBezTo>
                  <a:pt x="858725" y="-2890"/>
                  <a:pt x="898644" y="28707"/>
                  <a:pt x="897970" y="84490"/>
                </a:cubicBezTo>
                <a:cubicBezTo>
                  <a:pt x="891714" y="244588"/>
                  <a:pt x="884150" y="303743"/>
                  <a:pt x="897970" y="422440"/>
                </a:cubicBezTo>
                <a:cubicBezTo>
                  <a:pt x="892365" y="469334"/>
                  <a:pt x="865743" y="496835"/>
                  <a:pt x="813480" y="506930"/>
                </a:cubicBezTo>
                <a:cubicBezTo>
                  <a:pt x="639557" y="509669"/>
                  <a:pt x="613804" y="524706"/>
                  <a:pt x="441695" y="506930"/>
                </a:cubicBezTo>
                <a:cubicBezTo>
                  <a:pt x="269587" y="489154"/>
                  <a:pt x="177154" y="522747"/>
                  <a:pt x="84490" y="506930"/>
                </a:cubicBezTo>
                <a:cubicBezTo>
                  <a:pt x="37419" y="495931"/>
                  <a:pt x="5921" y="470338"/>
                  <a:pt x="0" y="422440"/>
                </a:cubicBezTo>
                <a:cubicBezTo>
                  <a:pt x="9782" y="254192"/>
                  <a:pt x="11423" y="156526"/>
                  <a:pt x="0" y="84490"/>
                </a:cubicBezTo>
                <a:close/>
              </a:path>
              <a:path w="897970" h="506930" stroke="0">
                <a:moveTo>
                  <a:pt x="0" y="84490"/>
                </a:moveTo>
                <a:cubicBezTo>
                  <a:pt x="-2684" y="36171"/>
                  <a:pt x="27444" y="3897"/>
                  <a:pt x="84490" y="0"/>
                </a:cubicBezTo>
                <a:cubicBezTo>
                  <a:pt x="217396" y="11104"/>
                  <a:pt x="362481" y="10625"/>
                  <a:pt x="463565" y="0"/>
                </a:cubicBezTo>
                <a:cubicBezTo>
                  <a:pt x="564649" y="-10625"/>
                  <a:pt x="691274" y="5446"/>
                  <a:pt x="813480" y="0"/>
                </a:cubicBezTo>
                <a:cubicBezTo>
                  <a:pt x="857339" y="-1534"/>
                  <a:pt x="907312" y="42291"/>
                  <a:pt x="897970" y="84490"/>
                </a:cubicBezTo>
                <a:cubicBezTo>
                  <a:pt x="903340" y="181571"/>
                  <a:pt x="895160" y="287906"/>
                  <a:pt x="897970" y="422440"/>
                </a:cubicBezTo>
                <a:cubicBezTo>
                  <a:pt x="899013" y="467405"/>
                  <a:pt x="858806" y="508105"/>
                  <a:pt x="813480" y="506930"/>
                </a:cubicBezTo>
                <a:cubicBezTo>
                  <a:pt x="682612" y="514964"/>
                  <a:pt x="605405" y="512338"/>
                  <a:pt x="448985" y="506930"/>
                </a:cubicBezTo>
                <a:cubicBezTo>
                  <a:pt x="292565" y="501522"/>
                  <a:pt x="192770" y="490281"/>
                  <a:pt x="84490" y="506930"/>
                </a:cubicBezTo>
                <a:cubicBezTo>
                  <a:pt x="28867" y="506418"/>
                  <a:pt x="3358" y="459895"/>
                  <a:pt x="0" y="422440"/>
                </a:cubicBezTo>
                <a:cubicBezTo>
                  <a:pt x="10072" y="266074"/>
                  <a:pt x="-10585" y="185277"/>
                  <a:pt x="0" y="84490"/>
                </a:cubicBezTo>
                <a:close/>
              </a:path>
            </a:pathLst>
          </a:custGeom>
          <a:solidFill>
            <a:schemeClr val="bg1"/>
          </a:solidFill>
          <a:ln w="25400">
            <a:solidFill>
              <a:srgbClr val="ED7D31"/>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mc:AlternateContent xmlns:mc="http://schemas.openxmlformats.org/markup-compatibility/2006" xmlns:a14="http://schemas.microsoft.com/office/drawing/2010/main">
        <mc:Choice Requires="a14">
          <p:sp>
            <p:nvSpPr>
              <p:cNvPr id="208" name="TextBox 17"/>
              <p:cNvSpPr txBox="1"/>
              <p:nvPr/>
            </p:nvSpPr>
            <p:spPr>
              <a:xfrm>
                <a:off x="3219120" y="1315440"/>
                <a:ext cx="474120" cy="276480"/>
              </a:xfrm>
              <a:prstGeom prst="rect">
                <a:avLst/>
              </a:prstGeom>
            </p:spPr>
            <p:txBody>
              <a:bodyPr/>
              <a:lstStyle/>
              <a:p>
                <a:pPr/>
                <a14:m>
                  <m:oMathPara xmlns:m="http://schemas.openxmlformats.org/officeDocument/2006/math">
                    <m:oMathParaPr>
                      <m:jc m:val="centerGroup"/>
                    </m:oMathParaPr>
                    <m:oMath xmlns:m="http://schemas.openxmlformats.org/officeDocument/2006/math">
                      <m:r>
                        <a:rPr lang="en-GB" noProof="0">
                          <a:latin typeface="Cambria Math" panose="02040503050406030204" pitchFamily="18" charset="0"/>
                        </a:rPr>
                        <m:t>h</m:t>
                      </m:r>
                      <m:d>
                        <m:dPr>
                          <m:ctrlPr>
                            <a:rPr lang="en-GB" i="1" noProof="0">
                              <a:latin typeface="Cambria Math" panose="02040503050406030204" pitchFamily="18" charset="0"/>
                            </a:rPr>
                          </m:ctrlPr>
                        </m:dPr>
                        <m:e>
                          <m:r>
                            <a:rPr lang="en-GB" noProof="0">
                              <a:latin typeface="Cambria Math" panose="02040503050406030204" pitchFamily="18" charset="0"/>
                            </a:rPr>
                            <m:t>𝑡</m:t>
                          </m:r>
                        </m:e>
                      </m:d>
                    </m:oMath>
                  </m:oMathPara>
                </a14:m>
                <a:endParaRPr lang="en-GB" noProof="0" dirty="0"/>
              </a:p>
            </p:txBody>
          </p:sp>
        </mc:Choice>
        <mc:Fallback xmlns="">
          <p:sp>
            <p:nvSpPr>
              <p:cNvPr id="208" name="TextBox 17"/>
              <p:cNvSpPr txBox="1">
                <a:spLocks noRot="1" noChangeAspect="1" noMove="1" noResize="1" noEditPoints="1" noAdjustHandles="1" noChangeArrowheads="1" noChangeShapeType="1" noTextEdit="1"/>
              </p:cNvSpPr>
              <p:nvPr/>
            </p:nvSpPr>
            <p:spPr>
              <a:xfrm>
                <a:off x="3219120" y="1315440"/>
                <a:ext cx="474120" cy="276480"/>
              </a:xfrm>
              <a:prstGeom prst="rect">
                <a:avLst/>
              </a:prstGeom>
              <a:blipFill>
                <a:blip r:embed="rId4"/>
                <a:stretch>
                  <a:fillRect r="-3846" b="-26667"/>
                </a:stretch>
              </a:blipFill>
            </p:spPr>
            <p:txBody>
              <a:bodyPr/>
              <a:lstStyle/>
              <a:p>
                <a:r>
                  <a:rPr lang="LID4096">
                    <a:noFill/>
                  </a:rPr>
                  <a:t> </a:t>
                </a:r>
              </a:p>
            </p:txBody>
          </p:sp>
        </mc:Fallback>
      </mc:AlternateContent>
      <p:sp>
        <p:nvSpPr>
          <p:cNvPr id="209" name="Rectangle: Rounded Corners 20"/>
          <p:cNvSpPr/>
          <p:nvPr/>
        </p:nvSpPr>
        <p:spPr>
          <a:xfrm>
            <a:off x="8578440" y="1224360"/>
            <a:ext cx="897480" cy="506520"/>
          </a:xfrm>
          <a:custGeom>
            <a:avLst/>
            <a:gdLst/>
            <a:ahLst/>
            <a:cxnLst/>
            <a:rect l="l" t="t" r="r" b="b"/>
            <a:pathLst>
              <a:path w="897970" h="506930" fill="none">
                <a:moveTo>
                  <a:pt x="0" y="84490"/>
                </a:moveTo>
                <a:cubicBezTo>
                  <a:pt x="4638" y="43509"/>
                  <a:pt x="43654" y="-5101"/>
                  <a:pt x="84490" y="0"/>
                </a:cubicBezTo>
                <a:cubicBezTo>
                  <a:pt x="170461" y="9035"/>
                  <a:pt x="275927" y="-9219"/>
                  <a:pt x="448985" y="0"/>
                </a:cubicBezTo>
                <a:cubicBezTo>
                  <a:pt x="622043" y="9219"/>
                  <a:pt x="651634" y="6559"/>
                  <a:pt x="813480" y="0"/>
                </a:cubicBezTo>
                <a:cubicBezTo>
                  <a:pt x="858725" y="-2890"/>
                  <a:pt x="898644" y="28707"/>
                  <a:pt x="897970" y="84490"/>
                </a:cubicBezTo>
                <a:cubicBezTo>
                  <a:pt x="891714" y="244588"/>
                  <a:pt x="884150" y="303743"/>
                  <a:pt x="897970" y="422440"/>
                </a:cubicBezTo>
                <a:cubicBezTo>
                  <a:pt x="892365" y="469334"/>
                  <a:pt x="865743" y="496835"/>
                  <a:pt x="813480" y="506930"/>
                </a:cubicBezTo>
                <a:cubicBezTo>
                  <a:pt x="639557" y="509669"/>
                  <a:pt x="613804" y="524706"/>
                  <a:pt x="441695" y="506930"/>
                </a:cubicBezTo>
                <a:cubicBezTo>
                  <a:pt x="269587" y="489154"/>
                  <a:pt x="177154" y="522747"/>
                  <a:pt x="84490" y="506930"/>
                </a:cubicBezTo>
                <a:cubicBezTo>
                  <a:pt x="37419" y="495931"/>
                  <a:pt x="5921" y="470338"/>
                  <a:pt x="0" y="422440"/>
                </a:cubicBezTo>
                <a:cubicBezTo>
                  <a:pt x="9782" y="254192"/>
                  <a:pt x="11423" y="156526"/>
                  <a:pt x="0" y="84490"/>
                </a:cubicBezTo>
                <a:close/>
              </a:path>
              <a:path w="897970" h="506930" stroke="0">
                <a:moveTo>
                  <a:pt x="0" y="84490"/>
                </a:moveTo>
                <a:cubicBezTo>
                  <a:pt x="-2684" y="36171"/>
                  <a:pt x="27444" y="3897"/>
                  <a:pt x="84490" y="0"/>
                </a:cubicBezTo>
                <a:cubicBezTo>
                  <a:pt x="217396" y="11104"/>
                  <a:pt x="362481" y="10625"/>
                  <a:pt x="463565" y="0"/>
                </a:cubicBezTo>
                <a:cubicBezTo>
                  <a:pt x="564649" y="-10625"/>
                  <a:pt x="691274" y="5446"/>
                  <a:pt x="813480" y="0"/>
                </a:cubicBezTo>
                <a:cubicBezTo>
                  <a:pt x="857339" y="-1534"/>
                  <a:pt x="907312" y="42291"/>
                  <a:pt x="897970" y="84490"/>
                </a:cubicBezTo>
                <a:cubicBezTo>
                  <a:pt x="903340" y="181571"/>
                  <a:pt x="895160" y="287906"/>
                  <a:pt x="897970" y="422440"/>
                </a:cubicBezTo>
                <a:cubicBezTo>
                  <a:pt x="899013" y="467405"/>
                  <a:pt x="858806" y="508105"/>
                  <a:pt x="813480" y="506930"/>
                </a:cubicBezTo>
                <a:cubicBezTo>
                  <a:pt x="682612" y="514964"/>
                  <a:pt x="605405" y="512338"/>
                  <a:pt x="448985" y="506930"/>
                </a:cubicBezTo>
                <a:cubicBezTo>
                  <a:pt x="292565" y="501522"/>
                  <a:pt x="192770" y="490281"/>
                  <a:pt x="84490" y="506930"/>
                </a:cubicBezTo>
                <a:cubicBezTo>
                  <a:pt x="28867" y="506418"/>
                  <a:pt x="3358" y="459895"/>
                  <a:pt x="0" y="422440"/>
                </a:cubicBezTo>
                <a:cubicBezTo>
                  <a:pt x="10072" y="266074"/>
                  <a:pt x="-10585" y="185277"/>
                  <a:pt x="0" y="84490"/>
                </a:cubicBezTo>
                <a:close/>
              </a:path>
            </a:pathLst>
          </a:custGeom>
          <a:solidFill>
            <a:schemeClr val="bg1"/>
          </a:solidFill>
          <a:ln w="25400">
            <a:solidFill>
              <a:srgbClr val="ED7D31"/>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mc:AlternateContent xmlns:mc="http://schemas.openxmlformats.org/markup-compatibility/2006" xmlns:a14="http://schemas.microsoft.com/office/drawing/2010/main">
        <mc:Choice Requires="a14">
          <p:sp>
            <p:nvSpPr>
              <p:cNvPr id="210" name="TextBox 21"/>
              <p:cNvSpPr txBox="1"/>
              <p:nvPr/>
            </p:nvSpPr>
            <p:spPr>
              <a:xfrm>
                <a:off x="8666280" y="1300680"/>
                <a:ext cx="653040" cy="276480"/>
              </a:xfrm>
              <a:prstGeom prst="rect">
                <a:avLst/>
              </a:prstGeom>
            </p:spPr>
            <p:txBody>
              <a:bodyPr/>
              <a:lstStyle/>
              <a:p>
                <a:pPr/>
                <a14:m>
                  <m:oMathPara xmlns:m="http://schemas.openxmlformats.org/officeDocument/2006/math">
                    <m:oMathParaPr>
                      <m:jc m:val="centerGroup"/>
                    </m:oMathParaPr>
                    <m:oMath xmlns:m="http://schemas.openxmlformats.org/officeDocument/2006/math">
                      <m:r>
                        <a:rPr lang="en-GB" noProof="0">
                          <a:latin typeface="Cambria Math" panose="02040503050406030204" pitchFamily="18" charset="0"/>
                        </a:rPr>
                        <m:t>𝑔</m:t>
                      </m:r>
                      <m:d>
                        <m:dPr>
                          <m:ctrlPr>
                            <a:rPr lang="en-GB" i="1" noProof="0">
                              <a:latin typeface="Cambria Math" panose="02040503050406030204" pitchFamily="18" charset="0"/>
                            </a:rPr>
                          </m:ctrlPr>
                        </m:dPr>
                        <m:e>
                          <m:r>
                            <a:rPr lang="en-GB" noProof="0">
                              <a:latin typeface="Cambria Math" panose="02040503050406030204" pitchFamily="18" charset="0"/>
                            </a:rPr>
                            <m:t>𝑡</m:t>
                          </m:r>
                          <m:r>
                            <a:rPr lang="en-GB" noProof="0">
                              <a:latin typeface="Cambria Math" panose="02040503050406030204" pitchFamily="18" charset="0"/>
                            </a:rPr>
                            <m:t>,</m:t>
                          </m:r>
                          <m:r>
                            <a:rPr lang="en-GB" noProof="0">
                              <a:latin typeface="Cambria Math" panose="02040503050406030204" pitchFamily="18" charset="0"/>
                            </a:rPr>
                            <m:t>𝜏</m:t>
                          </m:r>
                        </m:e>
                      </m:d>
                    </m:oMath>
                  </m:oMathPara>
                </a14:m>
                <a:endParaRPr lang="en-GB" noProof="0" dirty="0"/>
              </a:p>
            </p:txBody>
          </p:sp>
        </mc:Choice>
        <mc:Fallback xmlns="">
          <p:sp>
            <p:nvSpPr>
              <p:cNvPr id="210" name="TextBox 21"/>
              <p:cNvSpPr txBox="1">
                <a:spLocks noRot="1" noChangeAspect="1" noMove="1" noResize="1" noEditPoints="1" noAdjustHandles="1" noChangeArrowheads="1" noChangeShapeType="1" noTextEdit="1"/>
              </p:cNvSpPr>
              <p:nvPr/>
            </p:nvSpPr>
            <p:spPr>
              <a:xfrm>
                <a:off x="8666280" y="1300680"/>
                <a:ext cx="653040" cy="276480"/>
              </a:xfrm>
              <a:prstGeom prst="rect">
                <a:avLst/>
              </a:prstGeom>
              <a:blipFill>
                <a:blip r:embed="rId5"/>
                <a:stretch>
                  <a:fillRect r="-7477" b="-43478"/>
                </a:stretch>
              </a:blipFill>
            </p:spPr>
            <p:txBody>
              <a:bodyPr/>
              <a:lstStyle/>
              <a:p>
                <a:r>
                  <a:rPr lang="LID4096">
                    <a:noFill/>
                  </a:rPr>
                  <a:t> </a:t>
                </a:r>
              </a:p>
            </p:txBody>
          </p:sp>
        </mc:Fallback>
      </mc:AlternateContent>
      <p:pic>
        <p:nvPicPr>
          <p:cNvPr id="211" name="Graphic 30" descr="Question Mark with solid fill"/>
          <p:cNvPicPr/>
          <p:nvPr/>
        </p:nvPicPr>
        <p:blipFill>
          <a:blip r:embed="rId6"/>
          <a:stretch/>
        </p:blipFill>
        <p:spPr>
          <a:xfrm rot="1264800">
            <a:off x="8203680" y="2750760"/>
            <a:ext cx="379080" cy="379080"/>
          </a:xfrm>
          <a:prstGeom prst="rect">
            <a:avLst/>
          </a:prstGeom>
          <a:ln w="0">
            <a:noFill/>
          </a:ln>
        </p:spPr>
      </p:pic>
      <p:sp>
        <p:nvSpPr>
          <p:cNvPr id="212" name="TextBox 33"/>
          <p:cNvSpPr/>
          <p:nvPr/>
        </p:nvSpPr>
        <p:spPr>
          <a:xfrm>
            <a:off x="-106560" y="198360"/>
            <a:ext cx="3840120" cy="51624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2800" b="0" strike="noStrike" spc="-1" noProof="0" dirty="0">
                <a:solidFill>
                  <a:srgbClr val="000000"/>
                </a:solidFill>
                <a:latin typeface="Calibri"/>
              </a:rPr>
              <a:t>Work Packages: Plan</a:t>
            </a:r>
            <a:endParaRPr lang="en-GB" sz="2800" b="0" strike="noStrike" spc="-1" noProof="0" dirty="0">
              <a:latin typeface="Arial"/>
            </a:endParaRPr>
          </a:p>
        </p:txBody>
      </p:sp>
      <mc:AlternateContent xmlns:mc="http://schemas.openxmlformats.org/markup-compatibility/2006" xmlns:a14="http://schemas.microsoft.com/office/drawing/2010/main">
        <mc:Choice Requires="a14">
          <p:sp>
            <p:nvSpPr>
              <p:cNvPr id="213" name="TextBox 19"/>
              <p:cNvSpPr txBox="1"/>
              <p:nvPr/>
            </p:nvSpPr>
            <p:spPr>
              <a:xfrm>
                <a:off x="4267800" y="4405320"/>
                <a:ext cx="2570760" cy="841320"/>
              </a:xfrm>
              <a:prstGeom prst="rect">
                <a:avLst/>
              </a:prstGeom>
            </p:spPr>
            <p:txBody>
              <a:bodyPr/>
              <a:lstStyle/>
              <a:p>
                <a:pPr/>
                <a14:m>
                  <m:oMathPara xmlns:m="http://schemas.openxmlformats.org/officeDocument/2006/math">
                    <m:oMathParaPr>
                      <m:jc m:val="centerGroup"/>
                    </m:oMathParaPr>
                    <m:oMath xmlns:m="http://schemas.openxmlformats.org/officeDocument/2006/math">
                      <m:limLow>
                        <m:limLowPr>
                          <m:ctrlPr>
                            <a:rPr lang="en-GB" i="1" noProof="0">
                              <a:latin typeface="Cambria Math" panose="02040503050406030204" pitchFamily="18" charset="0"/>
                            </a:rPr>
                          </m:ctrlPr>
                        </m:limLowPr>
                        <m:e>
                          <m:r>
                            <a:rPr lang="en-GB" noProof="0">
                              <a:latin typeface="Cambria Math" panose="02040503050406030204" pitchFamily="18" charset="0"/>
                            </a:rPr>
                            <m:t>𝑚𝑖𝑛</m:t>
                          </m:r>
                        </m:e>
                        <m:lim>
                          <m:r>
                            <a:rPr lang="en-GB" noProof="0">
                              <a:latin typeface="Cambria Math" panose="02040503050406030204" pitchFamily="18" charset="0"/>
                            </a:rPr>
                            <m:t>𝜆</m:t>
                          </m:r>
                          <m:r>
                            <a:rPr lang="en-GB" noProof="0">
                              <a:latin typeface="Cambria Math" panose="02040503050406030204" pitchFamily="18" charset="0"/>
                            </a:rPr>
                            <m:t>,</m:t>
                          </m:r>
                          <m:r>
                            <a:rPr lang="en-GB" noProof="0">
                              <a:latin typeface="Cambria Math" panose="02040503050406030204" pitchFamily="18" charset="0"/>
                            </a:rPr>
                            <m:t>𝑝</m:t>
                          </m:r>
                        </m:lim>
                      </m:limLow>
                      <m:f>
                        <m:fPr>
                          <m:ctrlPr>
                            <a:rPr lang="en-GB" i="1" noProof="0">
                              <a:latin typeface="Cambria Math" panose="02040503050406030204" pitchFamily="18" charset="0"/>
                            </a:rPr>
                          </m:ctrlPr>
                        </m:fPr>
                        <m:num>
                          <m:r>
                            <a:rPr lang="en-GB" noProof="0">
                              <a:latin typeface="Cambria Math" panose="02040503050406030204" pitchFamily="18" charset="0"/>
                            </a:rPr>
                            <m:t>𝐼</m:t>
                          </m:r>
                          <m:d>
                            <m:dPr>
                              <m:ctrlPr>
                                <a:rPr lang="en-GB" i="1" noProof="0">
                                  <a:latin typeface="Cambria Math" panose="02040503050406030204" pitchFamily="18" charset="0"/>
                                </a:rPr>
                              </m:ctrlPr>
                            </m:dPr>
                            <m:e>
                              <m:sSub>
                                <m:sSubPr>
                                  <m:ctrlPr>
                                    <a:rPr lang="en-GB" i="1" noProof="0">
                                      <a:latin typeface="Cambria Math" panose="02040503050406030204" pitchFamily="18" charset="0"/>
                                    </a:rPr>
                                  </m:ctrlPr>
                                </m:sSubPr>
                                <m:e>
                                  <m:r>
                                    <a:rPr lang="en-GB" noProof="0">
                                      <a:latin typeface="Cambria Math" panose="02040503050406030204" pitchFamily="18" charset="0"/>
                                    </a:rPr>
                                    <m:t>𝑓</m:t>
                                  </m:r>
                                </m:e>
                                <m:sub>
                                  <m:r>
                                    <a:rPr lang="en-GB" noProof="0">
                                      <a:latin typeface="Cambria Math" panose="02040503050406030204" pitchFamily="18" charset="0"/>
                                    </a:rPr>
                                    <m:t>𝑡</m:t>
                                  </m:r>
                                  <m:r>
                                    <a:rPr lang="en-GB" noProof="0">
                                      <a:latin typeface="Cambria Math" panose="02040503050406030204" pitchFamily="18" charset="0"/>
                                    </a:rPr>
                                    <m:t>,</m:t>
                                  </m:r>
                                  <m:r>
                                    <a:rPr lang="en-GB" noProof="0">
                                      <a:latin typeface="Cambria Math" panose="02040503050406030204" pitchFamily="18" charset="0"/>
                                    </a:rPr>
                                    <m:t>𝜏</m:t>
                                  </m:r>
                                </m:sub>
                              </m:sSub>
                              <m:r>
                                <a:rPr lang="en-GB" noProof="0">
                                  <a:latin typeface="Cambria Math" panose="02040503050406030204" pitchFamily="18" charset="0"/>
                                </a:rPr>
                                <m:t>,</m:t>
                              </m:r>
                              <m:sSub>
                                <m:sSubPr>
                                  <m:ctrlPr>
                                    <a:rPr lang="en-GB" i="1" noProof="0">
                                      <a:latin typeface="Cambria Math" panose="02040503050406030204" pitchFamily="18" charset="0"/>
                                    </a:rPr>
                                  </m:ctrlPr>
                                </m:sSubPr>
                                <m:e>
                                  <m:acc>
                                    <m:accPr>
                                      <m:chr m:val="^"/>
                                      <m:ctrlPr>
                                        <a:rPr lang="en-GB" i="1" noProof="0">
                                          <a:latin typeface="Cambria Math" panose="02040503050406030204" pitchFamily="18" charset="0"/>
                                        </a:rPr>
                                      </m:ctrlPr>
                                    </m:accPr>
                                    <m:e>
                                      <m:r>
                                        <a:rPr lang="en-GB" noProof="0">
                                          <a:latin typeface="Cambria Math" panose="02040503050406030204" pitchFamily="18" charset="0"/>
                                        </a:rPr>
                                        <m:t>𝑓</m:t>
                                      </m:r>
                                    </m:e>
                                  </m:acc>
                                </m:e>
                                <m:sub>
                                  <m:r>
                                    <a:rPr lang="en-GB" noProof="0">
                                      <a:latin typeface="Cambria Math" panose="02040503050406030204" pitchFamily="18" charset="0"/>
                                    </a:rPr>
                                    <m:t>𝑡</m:t>
                                  </m:r>
                                  <m:r>
                                    <a:rPr lang="en-GB" noProof="0">
                                      <a:latin typeface="Cambria Math" panose="02040503050406030204" pitchFamily="18" charset="0"/>
                                    </a:rPr>
                                    <m:t>,</m:t>
                                  </m:r>
                                  <m:r>
                                    <a:rPr lang="en-GB" noProof="0">
                                      <a:latin typeface="Cambria Math" panose="02040503050406030204" pitchFamily="18" charset="0"/>
                                    </a:rPr>
                                    <m:t>𝜏</m:t>
                                  </m:r>
                                  <m:r>
                                    <a:rPr lang="en-GB" noProof="0">
                                      <a:latin typeface="Cambria Math" panose="02040503050406030204" pitchFamily="18" charset="0"/>
                                    </a:rPr>
                                    <m:t>−∆</m:t>
                                  </m:r>
                                  <m:d>
                                    <m:dPr>
                                      <m:ctrlPr>
                                        <a:rPr lang="en-GB" i="1" noProof="0">
                                          <a:latin typeface="Cambria Math" panose="02040503050406030204" pitchFamily="18" charset="0"/>
                                        </a:rPr>
                                      </m:ctrlPr>
                                    </m:dPr>
                                    <m:e>
                                      <m:r>
                                        <a:rPr lang="en-GB" noProof="0">
                                          <a:latin typeface="Cambria Math" panose="02040503050406030204" pitchFamily="18" charset="0"/>
                                        </a:rPr>
                                        <m:t>𝜆</m:t>
                                      </m:r>
                                    </m:e>
                                  </m:d>
                                </m:sub>
                              </m:sSub>
                            </m:e>
                          </m:d>
                        </m:num>
                        <m:den>
                          <m:r>
                            <a:rPr lang="en-GB" noProof="0">
                              <a:latin typeface="Cambria Math" panose="02040503050406030204" pitchFamily="18" charset="0"/>
                            </a:rPr>
                            <m:t>𝐸</m:t>
                          </m:r>
                          <m:d>
                            <m:dPr>
                              <m:ctrlPr>
                                <a:rPr lang="en-GB" i="1" noProof="0">
                                  <a:latin typeface="Cambria Math" panose="02040503050406030204" pitchFamily="18" charset="0"/>
                                </a:rPr>
                              </m:ctrlPr>
                            </m:dPr>
                            <m:e>
                              <m:r>
                                <a:rPr lang="en-GB" noProof="0">
                                  <a:latin typeface="Cambria Math" panose="02040503050406030204" pitchFamily="18" charset="0"/>
                                </a:rPr>
                                <m:t>𝑝</m:t>
                              </m:r>
                            </m:e>
                          </m:d>
                        </m:den>
                      </m:f>
                    </m:oMath>
                  </m:oMathPara>
                </a14:m>
                <a:endParaRPr lang="en-GB" noProof="0" dirty="0"/>
              </a:p>
            </p:txBody>
          </p:sp>
        </mc:Choice>
        <mc:Fallback xmlns="">
          <p:sp>
            <p:nvSpPr>
              <p:cNvPr id="213" name="TextBox 19"/>
              <p:cNvSpPr txBox="1">
                <a:spLocks noRot="1" noChangeAspect="1" noMove="1" noResize="1" noEditPoints="1" noAdjustHandles="1" noChangeArrowheads="1" noChangeShapeType="1" noTextEdit="1"/>
              </p:cNvSpPr>
              <p:nvPr/>
            </p:nvSpPr>
            <p:spPr>
              <a:xfrm>
                <a:off x="4267800" y="4405320"/>
                <a:ext cx="2570760" cy="841320"/>
              </a:xfrm>
              <a:prstGeom prst="rect">
                <a:avLst/>
              </a:prstGeom>
              <a:blipFill>
                <a:blip r:embed="rId7"/>
                <a:stretch>
                  <a:fillRect/>
                </a:stretch>
              </a:blipFill>
            </p:spPr>
            <p:txBody>
              <a:bodyPr/>
              <a:lstStyle/>
              <a:p>
                <a:r>
                  <a:rPr lang="LID4096">
                    <a:noFill/>
                  </a:rPr>
                  <a:t> </a:t>
                </a:r>
              </a:p>
            </p:txBody>
          </p:sp>
        </mc:Fallback>
      </mc:AlternateContent>
      <p:sp>
        <p:nvSpPr>
          <p:cNvPr id="214" name="TextBox 22"/>
          <p:cNvSpPr/>
          <p:nvPr/>
        </p:nvSpPr>
        <p:spPr>
          <a:xfrm>
            <a:off x="4122720" y="2836440"/>
            <a:ext cx="4102920" cy="912600"/>
          </a:xfrm>
          <a:custGeom>
            <a:avLst/>
            <a:gdLst/>
            <a:ahLst/>
            <a:cxnLst/>
            <a:rect l="l" t="t" r="r" b="b"/>
            <a:pathLst>
              <a:path w="4103370" h="646331">
                <a:moveTo>
                  <a:pt x="0" y="0"/>
                </a:moveTo>
                <a:cubicBezTo>
                  <a:pt x="111562" y="-53481"/>
                  <a:pt x="429742" y="46246"/>
                  <a:pt x="545162" y="0"/>
                </a:cubicBezTo>
                <a:cubicBezTo>
                  <a:pt x="660582" y="-46246"/>
                  <a:pt x="814218" y="8368"/>
                  <a:pt x="1008257" y="0"/>
                </a:cubicBezTo>
                <a:cubicBezTo>
                  <a:pt x="1202297" y="-8368"/>
                  <a:pt x="1433783" y="72700"/>
                  <a:pt x="1635486" y="0"/>
                </a:cubicBezTo>
                <a:cubicBezTo>
                  <a:pt x="1837189" y="-72700"/>
                  <a:pt x="2017084" y="70060"/>
                  <a:pt x="2303749" y="0"/>
                </a:cubicBezTo>
                <a:cubicBezTo>
                  <a:pt x="2590414" y="-70060"/>
                  <a:pt x="2632733" y="39781"/>
                  <a:pt x="2766844" y="0"/>
                </a:cubicBezTo>
                <a:cubicBezTo>
                  <a:pt x="2900955" y="-39781"/>
                  <a:pt x="3168943" y="59108"/>
                  <a:pt x="3312006" y="0"/>
                </a:cubicBezTo>
                <a:cubicBezTo>
                  <a:pt x="3455069" y="-59108"/>
                  <a:pt x="3798998" y="81945"/>
                  <a:pt x="4103370" y="0"/>
                </a:cubicBezTo>
                <a:cubicBezTo>
                  <a:pt x="4136353" y="74974"/>
                  <a:pt x="4099793" y="178439"/>
                  <a:pt x="4103370" y="329629"/>
                </a:cubicBezTo>
                <a:cubicBezTo>
                  <a:pt x="4106947" y="480819"/>
                  <a:pt x="4088686" y="525472"/>
                  <a:pt x="4103370" y="646331"/>
                </a:cubicBezTo>
                <a:cubicBezTo>
                  <a:pt x="3945093" y="657687"/>
                  <a:pt x="3806616" y="615739"/>
                  <a:pt x="3640275" y="646331"/>
                </a:cubicBezTo>
                <a:cubicBezTo>
                  <a:pt x="3473935" y="676923"/>
                  <a:pt x="3237855" y="607605"/>
                  <a:pt x="3095113" y="646331"/>
                </a:cubicBezTo>
                <a:cubicBezTo>
                  <a:pt x="2952371" y="685057"/>
                  <a:pt x="2834116" y="588504"/>
                  <a:pt x="2590985" y="646331"/>
                </a:cubicBezTo>
                <a:cubicBezTo>
                  <a:pt x="2347854" y="704158"/>
                  <a:pt x="2329548" y="589924"/>
                  <a:pt x="2086857" y="646331"/>
                </a:cubicBezTo>
                <a:cubicBezTo>
                  <a:pt x="1844166" y="702738"/>
                  <a:pt x="1735269" y="640444"/>
                  <a:pt x="1623762" y="646331"/>
                </a:cubicBezTo>
                <a:cubicBezTo>
                  <a:pt x="1512256" y="652218"/>
                  <a:pt x="1321135" y="619545"/>
                  <a:pt x="1037566" y="646331"/>
                </a:cubicBezTo>
                <a:cubicBezTo>
                  <a:pt x="753997" y="673117"/>
                  <a:pt x="654114" y="612578"/>
                  <a:pt x="533438" y="646331"/>
                </a:cubicBezTo>
                <a:cubicBezTo>
                  <a:pt x="412762" y="680084"/>
                  <a:pt x="232701" y="645835"/>
                  <a:pt x="0" y="646331"/>
                </a:cubicBezTo>
                <a:cubicBezTo>
                  <a:pt x="-33785" y="579736"/>
                  <a:pt x="7702" y="431868"/>
                  <a:pt x="0" y="329629"/>
                </a:cubicBezTo>
                <a:cubicBezTo>
                  <a:pt x="-7702" y="227390"/>
                  <a:pt x="19559" y="66559"/>
                  <a:pt x="0" y="0"/>
                </a:cubicBezTo>
                <a:close/>
              </a:path>
            </a:pathLst>
          </a:custGeom>
          <a:noFill/>
          <a:ln w="0">
            <a:solidFill>
              <a:srgbClr val="C00000"/>
            </a:solid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n-GB" sz="1800" b="0" strike="noStrike" spc="-1" noProof="0" dirty="0">
                <a:solidFill>
                  <a:srgbClr val="000000"/>
                </a:solidFill>
                <a:latin typeface="Calibri"/>
              </a:rPr>
              <a:t>trade-off</a:t>
            </a:r>
            <a:endParaRPr lang="en-GB" sz="1800" b="0" strike="noStrike" spc="-1" noProof="0" dirty="0">
              <a:latin typeface="Arial"/>
            </a:endParaRPr>
          </a:p>
          <a:p>
            <a:pPr algn="ctr">
              <a:lnSpc>
                <a:spcPct val="100000"/>
              </a:lnSpc>
              <a:buNone/>
            </a:pPr>
            <a:r>
              <a:rPr lang="en-GB" sz="1800" b="0" strike="noStrike" spc="-1" noProof="0" dirty="0">
                <a:solidFill>
                  <a:srgbClr val="000000"/>
                </a:solidFill>
                <a:latin typeface="Calibri"/>
              </a:rPr>
              <a:t>performance vs overhead vs complexity</a:t>
            </a:r>
            <a:endParaRPr lang="en-GB" sz="1800" b="0" strike="noStrike" spc="-1" noProof="0" dirty="0">
              <a:latin typeface="Arial"/>
            </a:endParaRPr>
          </a:p>
        </p:txBody>
      </p:sp>
      <p:sp>
        <p:nvSpPr>
          <p:cNvPr id="215" name="TextBox 27"/>
          <p:cNvSpPr/>
          <p:nvPr/>
        </p:nvSpPr>
        <p:spPr>
          <a:xfrm>
            <a:off x="10608120" y="3078720"/>
            <a:ext cx="868320" cy="9126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n-GB" sz="1800" b="0" strike="noStrike" spc="-1" noProof="0" dirty="0">
                <a:solidFill>
                  <a:srgbClr val="000000"/>
                </a:solidFill>
                <a:latin typeface="Calibri"/>
              </a:rPr>
              <a:t>Mobile user</a:t>
            </a:r>
            <a:endParaRPr lang="en-GB" sz="1800" b="0" strike="noStrike" spc="-1" noProof="0" dirty="0">
              <a:latin typeface="Arial"/>
            </a:endParaRPr>
          </a:p>
        </p:txBody>
      </p:sp>
      <p:pic>
        <p:nvPicPr>
          <p:cNvPr id="216" name="Graphic 28" descr="Car with solid fill"/>
          <p:cNvPicPr/>
          <p:nvPr/>
        </p:nvPicPr>
        <p:blipFill>
          <a:blip r:embed="rId8"/>
          <a:stretch/>
        </p:blipFill>
        <p:spPr>
          <a:xfrm>
            <a:off x="10554120" y="2271600"/>
            <a:ext cx="914040" cy="914040"/>
          </a:xfrm>
          <a:prstGeom prst="rect">
            <a:avLst/>
          </a:prstGeom>
          <a:ln w="0">
            <a:noFill/>
          </a:ln>
        </p:spPr>
      </p:pic>
      <p:sp>
        <p:nvSpPr>
          <p:cNvPr id="217" name="TextBox 1"/>
          <p:cNvSpPr/>
          <p:nvPr/>
        </p:nvSpPr>
        <p:spPr>
          <a:xfrm>
            <a:off x="7619400" y="4385160"/>
            <a:ext cx="1212840" cy="45540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2400" b="0" strike="noStrike" spc="-1" noProof="0" dirty="0">
                <a:solidFill>
                  <a:srgbClr val="000000"/>
                </a:solidFill>
                <a:latin typeface="Calibri"/>
              </a:rPr>
              <a:t>WP #1</a:t>
            </a:r>
            <a:endParaRPr lang="en-GB" sz="2400" b="0" strike="noStrike" spc="-1" noProof="0" dirty="0">
              <a:latin typeface="Arial"/>
            </a:endParaRPr>
          </a:p>
        </p:txBody>
      </p:sp>
      <p:sp>
        <p:nvSpPr>
          <p:cNvPr id="218" name="TextBox 29"/>
          <p:cNvSpPr/>
          <p:nvPr/>
        </p:nvSpPr>
        <p:spPr>
          <a:xfrm>
            <a:off x="7619400" y="4943160"/>
            <a:ext cx="1212840" cy="45540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2400" b="0" strike="noStrike" spc="-1" noProof="0" dirty="0">
                <a:solidFill>
                  <a:srgbClr val="000000"/>
                </a:solidFill>
                <a:latin typeface="Calibri"/>
              </a:rPr>
              <a:t>WP #2</a:t>
            </a:r>
            <a:endParaRPr lang="en-GB" sz="2400" b="0" strike="noStrike" spc="-1" noProof="0" dirty="0">
              <a:latin typeface="Arial"/>
            </a:endParaRPr>
          </a:p>
        </p:txBody>
      </p:sp>
      <p:sp>
        <p:nvSpPr>
          <p:cNvPr id="219" name="TextBox 31"/>
          <p:cNvSpPr/>
          <p:nvPr/>
        </p:nvSpPr>
        <p:spPr>
          <a:xfrm>
            <a:off x="5189040" y="5938920"/>
            <a:ext cx="1212840" cy="45540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2400" b="0" strike="noStrike" spc="-1" noProof="0" dirty="0">
                <a:solidFill>
                  <a:srgbClr val="000000"/>
                </a:solidFill>
                <a:latin typeface="Calibri"/>
              </a:rPr>
              <a:t>WP #3</a:t>
            </a:r>
            <a:endParaRPr lang="en-GB" sz="2400" b="0" strike="noStrike" spc="-1" noProof="0" dirty="0">
              <a:latin typeface="Arial"/>
            </a:endParaRPr>
          </a:p>
        </p:txBody>
      </p:sp>
      <p:sp>
        <p:nvSpPr>
          <p:cNvPr id="220" name="Straight Arrow Connector 5"/>
          <p:cNvSpPr/>
          <p:nvPr/>
        </p:nvSpPr>
        <p:spPr>
          <a:xfrm>
            <a:off x="6989400" y="4665240"/>
            <a:ext cx="598680" cy="360"/>
          </a:xfrm>
          <a:custGeom>
            <a:avLst/>
            <a:gdLst/>
            <a:ahLst/>
            <a:cxnLst/>
            <a:rect l="l" t="t" r="r" b="b"/>
            <a:pathLst>
              <a:path w="21600" h="21600">
                <a:moveTo>
                  <a:pt x="0" y="0"/>
                </a:moveTo>
                <a:lnTo>
                  <a:pt x="21600" y="21600"/>
                </a:lnTo>
              </a:path>
            </a:pathLst>
          </a:custGeom>
          <a:noFill/>
          <a:ln w="19050">
            <a:solidFill>
              <a:srgbClr val="4472C4"/>
            </a:solidFill>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221" name="Straight Arrow Connector 24"/>
          <p:cNvSpPr/>
          <p:nvPr/>
        </p:nvSpPr>
        <p:spPr>
          <a:xfrm>
            <a:off x="6537600" y="5120280"/>
            <a:ext cx="1050840" cy="360"/>
          </a:xfrm>
          <a:custGeom>
            <a:avLst/>
            <a:gdLst/>
            <a:ahLst/>
            <a:cxnLst/>
            <a:rect l="l" t="t" r="r" b="b"/>
            <a:pathLst>
              <a:path w="21600" h="21600">
                <a:moveTo>
                  <a:pt x="0" y="0"/>
                </a:moveTo>
                <a:lnTo>
                  <a:pt x="21600" y="21600"/>
                </a:lnTo>
              </a:path>
            </a:pathLst>
          </a:custGeom>
          <a:noFill/>
          <a:ln w="19050">
            <a:solidFill>
              <a:srgbClr val="4472C4"/>
            </a:solidFill>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222" name="Right Brace 25"/>
          <p:cNvSpPr/>
          <p:nvPr/>
        </p:nvSpPr>
        <p:spPr>
          <a:xfrm rot="5400000">
            <a:off x="5623200" y="4208760"/>
            <a:ext cx="345240" cy="2986200"/>
          </a:xfrm>
          <a:prstGeom prst="rightBrace">
            <a:avLst>
              <a:gd name="adj1" fmla="val 57321"/>
              <a:gd name="adj2" fmla="val 50000"/>
            </a:avLst>
          </a:prstGeom>
          <a:noFill/>
          <a:ln w="19050">
            <a:solidFill>
              <a:srgbClr val="000000"/>
            </a:solidFill>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223" name="PlaceHolder 1"/>
          <p:cNvSpPr>
            <a:spLocks noGrp="1"/>
          </p:cNvSpPr>
          <p:nvPr>
            <p:ph type="sldNum" idx="12"/>
          </p:nvPr>
        </p:nvSpPr>
        <p:spPr>
          <a:xfrm>
            <a:off x="8610480" y="6356520"/>
            <a:ext cx="2742840" cy="364680"/>
          </a:xfrm>
          <a:prstGeom prst="rect">
            <a:avLst/>
          </a:prstGeom>
          <a:noFill/>
          <a:ln w="0">
            <a:noFill/>
          </a:ln>
        </p:spPr>
        <p:txBody>
          <a:bodyPr anchor="ctr">
            <a:noAutofit/>
          </a:bodyPr>
          <a:lstStyle>
            <a:lvl1pPr algn="r">
              <a:lnSpc>
                <a:spcPct val="100000"/>
              </a:lnSpc>
              <a:buNone/>
              <a:defRPr lang="en-DE" sz="2000" b="0" strike="noStrike" spc="-1">
                <a:solidFill>
                  <a:srgbClr val="8B8B8B"/>
                </a:solidFill>
                <a:latin typeface="Calibri"/>
              </a:defRPr>
            </a:lvl1pPr>
          </a:lstStyle>
          <a:p>
            <a:pPr algn="r">
              <a:lnSpc>
                <a:spcPct val="100000"/>
              </a:lnSpc>
              <a:buNone/>
            </a:pPr>
            <a:fld id="{8E0FC0A4-7D1B-4B5B-8A74-D9E84ADC97C7}" type="slidenum">
              <a:rPr lang="en-GB" sz="2000" b="0" strike="noStrike" spc="-1" noProof="0" smtClean="0">
                <a:solidFill>
                  <a:srgbClr val="8B8B8B"/>
                </a:solidFill>
                <a:latin typeface="Calibri"/>
              </a:rPr>
              <a:t>59</a:t>
            </a:fld>
            <a:endParaRPr lang="en-GB" sz="2000" b="0" strike="noStrike" spc="-1" noProof="0" dirty="0">
              <a:latin typeface="Times New Roman"/>
            </a:endParaRPr>
          </a:p>
        </p:txBody>
      </p:sp>
    </p:spTree>
    <p:extLst>
      <p:ext uri="{BB962C8B-B14F-4D97-AF65-F5344CB8AC3E}">
        <p14:creationId xmlns:p14="http://schemas.microsoft.com/office/powerpoint/2010/main" val="28767180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509D2C-5605-FACE-20D7-D4193EE80BE8}"/>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3C012B6-8223-701D-13D1-CB52DD2ED1B5}"/>
              </a:ext>
            </a:extLst>
          </p:cNvPr>
          <p:cNvSpPr>
            <a:spLocks noGrp="1"/>
          </p:cNvSpPr>
          <p:nvPr>
            <p:ph type="sldNum" idx="3"/>
          </p:nvPr>
        </p:nvSpPr>
        <p:spPr/>
        <p:txBody>
          <a:bodyPr/>
          <a:lstStyle/>
          <a:p>
            <a:fld id="{C932A77E-96FA-4D0D-9FF9-7EEFED12E590}" type="slidenum">
              <a:rPr lang="en-GB" noProof="0" smtClean="0"/>
              <a:t>6</a:t>
            </a:fld>
            <a:endParaRPr lang="en-GB" noProof="0" dirty="0"/>
          </a:p>
        </p:txBody>
      </p:sp>
      <p:sp>
        <p:nvSpPr>
          <p:cNvPr id="80" name="TextBox 33">
            <a:extLst>
              <a:ext uri="{FF2B5EF4-FFF2-40B4-BE49-F238E27FC236}">
                <a16:creationId xmlns:a16="http://schemas.microsoft.com/office/drawing/2014/main" id="{F5BDE080-000B-E45A-2EF7-D993324BC09F}"/>
              </a:ext>
            </a:extLst>
          </p:cNvPr>
          <p:cNvSpPr/>
          <p:nvPr/>
        </p:nvSpPr>
        <p:spPr>
          <a:xfrm>
            <a:off x="-1" y="1257"/>
            <a:ext cx="4900741" cy="521766"/>
          </a:xfrm>
          <a:prstGeom prst="rect">
            <a:avLst/>
          </a:prstGeom>
          <a:solidFill>
            <a:srgbClr val="C00000">
              <a:alpha val="22000"/>
            </a:srgbClr>
          </a:solid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buNone/>
            </a:pPr>
            <a:endParaRPr lang="en-GB" sz="2800" b="0" strike="noStrike" spc="-1" noProof="0" dirty="0">
              <a:latin typeface="Arial"/>
            </a:endParaRPr>
          </a:p>
        </p:txBody>
      </p:sp>
      <p:sp>
        <p:nvSpPr>
          <p:cNvPr id="84" name="TextBox 33">
            <a:extLst>
              <a:ext uri="{FF2B5EF4-FFF2-40B4-BE49-F238E27FC236}">
                <a16:creationId xmlns:a16="http://schemas.microsoft.com/office/drawing/2014/main" id="{215DF5CE-2DBC-7CCC-E372-FA3EAC341DAE}"/>
              </a:ext>
            </a:extLst>
          </p:cNvPr>
          <p:cNvSpPr/>
          <p:nvPr/>
        </p:nvSpPr>
        <p:spPr>
          <a:xfrm>
            <a:off x="0" y="28107"/>
            <a:ext cx="4900742" cy="521766"/>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2800" spc="-1" dirty="0">
                <a:solidFill>
                  <a:srgbClr val="000000"/>
                </a:solidFill>
                <a:latin typeface="Calibri"/>
              </a:rPr>
              <a:t>Stacked Intelligent </a:t>
            </a:r>
            <a:r>
              <a:rPr lang="en-GB" sz="2800" spc="-1" dirty="0" err="1">
                <a:solidFill>
                  <a:srgbClr val="000000"/>
                </a:solidFill>
                <a:latin typeface="Calibri"/>
              </a:rPr>
              <a:t>Metasurfaces</a:t>
            </a:r>
            <a:endParaRPr lang="en-GB" sz="2800" b="0" strike="noStrike" spc="-1" noProof="0" dirty="0">
              <a:latin typeface="Arial"/>
            </a:endParaRPr>
          </a:p>
        </p:txBody>
      </p:sp>
      <p:pic>
        <p:nvPicPr>
          <p:cNvPr id="2" name="Picture 1">
            <a:extLst>
              <a:ext uri="{FF2B5EF4-FFF2-40B4-BE49-F238E27FC236}">
                <a16:creationId xmlns:a16="http://schemas.microsoft.com/office/drawing/2014/main" id="{64CF03F6-92B4-8834-A4A5-8A62D3427308}"/>
              </a:ext>
            </a:extLst>
          </p:cNvPr>
          <p:cNvPicPr>
            <a:picLocks noChangeAspect="1"/>
          </p:cNvPicPr>
          <p:nvPr/>
        </p:nvPicPr>
        <p:blipFill>
          <a:blip r:embed="rId2"/>
          <a:stretch>
            <a:fillRect/>
          </a:stretch>
        </p:blipFill>
        <p:spPr>
          <a:xfrm>
            <a:off x="6163407" y="-1257"/>
            <a:ext cx="5868094" cy="6858000"/>
          </a:xfrm>
          <a:prstGeom prst="rect">
            <a:avLst/>
          </a:prstGeom>
        </p:spPr>
      </p:pic>
      <p:sp>
        <p:nvSpPr>
          <p:cNvPr id="74" name="TextBox 73">
            <a:extLst>
              <a:ext uri="{FF2B5EF4-FFF2-40B4-BE49-F238E27FC236}">
                <a16:creationId xmlns:a16="http://schemas.microsoft.com/office/drawing/2014/main" id="{6F149D8D-96D1-3ECC-5FAF-021064FD3C26}"/>
              </a:ext>
            </a:extLst>
          </p:cNvPr>
          <p:cNvSpPr txBox="1"/>
          <p:nvPr/>
        </p:nvSpPr>
        <p:spPr>
          <a:xfrm>
            <a:off x="-1" y="6395078"/>
            <a:ext cx="6163408" cy="461665"/>
          </a:xfrm>
          <a:prstGeom prst="rect">
            <a:avLst/>
          </a:prstGeom>
          <a:noFill/>
        </p:spPr>
        <p:txBody>
          <a:bodyPr wrap="square">
            <a:spAutoFit/>
          </a:bodyPr>
          <a:lstStyle/>
          <a:p>
            <a:r>
              <a:rPr lang="en-US" sz="1200" dirty="0"/>
              <a:t>[1] T. J. Cui et al., “Programmable artificial intelligence machine for wave sensing and communications,” Oct. 19, 2020. </a:t>
            </a:r>
            <a:r>
              <a:rPr lang="en-US" sz="1200" dirty="0" err="1"/>
              <a:t>doi</a:t>
            </a:r>
            <a:r>
              <a:rPr lang="en-US" sz="1200" dirty="0"/>
              <a:t>: 10.21203/rs.3.rs-90701/v1.</a:t>
            </a:r>
          </a:p>
        </p:txBody>
      </p:sp>
    </p:spTree>
    <p:extLst>
      <p:ext uri="{BB962C8B-B14F-4D97-AF65-F5344CB8AC3E}">
        <p14:creationId xmlns:p14="http://schemas.microsoft.com/office/powerpoint/2010/main" val="3519224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 name="TextBox 33"/>
          <p:cNvSpPr/>
          <p:nvPr/>
        </p:nvSpPr>
        <p:spPr>
          <a:xfrm>
            <a:off x="-106560" y="198360"/>
            <a:ext cx="3840120" cy="51624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2800" b="0" strike="noStrike" spc="-1" noProof="0" dirty="0">
                <a:solidFill>
                  <a:srgbClr val="000000"/>
                </a:solidFill>
                <a:latin typeface="Calibri"/>
              </a:rPr>
              <a:t>Work Packages: Plan</a:t>
            </a:r>
            <a:endParaRPr lang="en-GB" sz="2800" b="0" strike="noStrike" spc="-1" noProof="0" dirty="0">
              <a:latin typeface="Arial"/>
            </a:endParaRPr>
          </a:p>
        </p:txBody>
      </p:sp>
      <mc:AlternateContent xmlns:mc="http://schemas.openxmlformats.org/markup-compatibility/2006" xmlns:a14="http://schemas.microsoft.com/office/drawing/2010/main">
        <mc:Choice Requires="a14">
          <p:sp>
            <p:nvSpPr>
              <p:cNvPr id="225" name="TextBox 19"/>
              <p:cNvSpPr txBox="1"/>
              <p:nvPr/>
            </p:nvSpPr>
            <p:spPr>
              <a:xfrm>
                <a:off x="686520" y="2263680"/>
                <a:ext cx="2570760" cy="841320"/>
              </a:xfrm>
              <a:prstGeom prst="rect">
                <a:avLst/>
              </a:prstGeom>
            </p:spPr>
            <p:txBody>
              <a:bodyPr/>
              <a:lstStyle/>
              <a:p>
                <a:pPr/>
                <a14:m>
                  <m:oMathPara xmlns:m="http://schemas.openxmlformats.org/officeDocument/2006/math">
                    <m:oMathParaPr>
                      <m:jc m:val="centerGroup"/>
                    </m:oMathParaPr>
                    <m:oMath xmlns:m="http://schemas.openxmlformats.org/officeDocument/2006/math">
                      <m:limLow>
                        <m:limLowPr>
                          <m:ctrlPr>
                            <a:rPr lang="en-GB" i="1" noProof="0">
                              <a:latin typeface="Cambria Math" panose="02040503050406030204" pitchFamily="18" charset="0"/>
                            </a:rPr>
                          </m:ctrlPr>
                        </m:limLowPr>
                        <m:e>
                          <m:r>
                            <a:rPr lang="en-GB" noProof="0">
                              <a:latin typeface="Cambria Math" panose="02040503050406030204" pitchFamily="18" charset="0"/>
                            </a:rPr>
                            <m:t>𝑚𝑖𝑛</m:t>
                          </m:r>
                        </m:e>
                        <m:lim>
                          <m:r>
                            <a:rPr lang="en-GB" noProof="0">
                              <a:latin typeface="Cambria Math" panose="02040503050406030204" pitchFamily="18" charset="0"/>
                            </a:rPr>
                            <m:t>𝜆</m:t>
                          </m:r>
                          <m:r>
                            <a:rPr lang="en-GB" noProof="0">
                              <a:latin typeface="Cambria Math" panose="02040503050406030204" pitchFamily="18" charset="0"/>
                            </a:rPr>
                            <m:t>,</m:t>
                          </m:r>
                          <m:r>
                            <a:rPr lang="en-GB" noProof="0">
                              <a:latin typeface="Cambria Math" panose="02040503050406030204" pitchFamily="18" charset="0"/>
                            </a:rPr>
                            <m:t>𝑝</m:t>
                          </m:r>
                        </m:lim>
                      </m:limLow>
                      <m:f>
                        <m:fPr>
                          <m:ctrlPr>
                            <a:rPr lang="en-GB" i="1" noProof="0">
                              <a:latin typeface="Cambria Math" panose="02040503050406030204" pitchFamily="18" charset="0"/>
                            </a:rPr>
                          </m:ctrlPr>
                        </m:fPr>
                        <m:num>
                          <m:r>
                            <a:rPr lang="en-GB" noProof="0">
                              <a:latin typeface="Cambria Math" panose="02040503050406030204" pitchFamily="18" charset="0"/>
                            </a:rPr>
                            <m:t>𝐼</m:t>
                          </m:r>
                          <m:d>
                            <m:dPr>
                              <m:ctrlPr>
                                <a:rPr lang="en-GB" i="1" noProof="0">
                                  <a:latin typeface="Cambria Math" panose="02040503050406030204" pitchFamily="18" charset="0"/>
                                </a:rPr>
                              </m:ctrlPr>
                            </m:dPr>
                            <m:e>
                              <m:sSub>
                                <m:sSubPr>
                                  <m:ctrlPr>
                                    <a:rPr lang="en-GB" i="1" noProof="0">
                                      <a:latin typeface="Cambria Math" panose="02040503050406030204" pitchFamily="18" charset="0"/>
                                    </a:rPr>
                                  </m:ctrlPr>
                                </m:sSubPr>
                                <m:e>
                                  <m:r>
                                    <a:rPr lang="en-GB" noProof="0">
                                      <a:latin typeface="Cambria Math" panose="02040503050406030204" pitchFamily="18" charset="0"/>
                                    </a:rPr>
                                    <m:t>𝑓</m:t>
                                  </m:r>
                                </m:e>
                                <m:sub>
                                  <m:r>
                                    <a:rPr lang="en-GB" noProof="0">
                                      <a:latin typeface="Cambria Math" panose="02040503050406030204" pitchFamily="18" charset="0"/>
                                    </a:rPr>
                                    <m:t>𝑡</m:t>
                                  </m:r>
                                  <m:r>
                                    <a:rPr lang="en-GB" noProof="0">
                                      <a:latin typeface="Cambria Math" panose="02040503050406030204" pitchFamily="18" charset="0"/>
                                    </a:rPr>
                                    <m:t>,</m:t>
                                  </m:r>
                                  <m:r>
                                    <a:rPr lang="en-GB" noProof="0">
                                      <a:latin typeface="Cambria Math" panose="02040503050406030204" pitchFamily="18" charset="0"/>
                                    </a:rPr>
                                    <m:t>𝜏</m:t>
                                  </m:r>
                                </m:sub>
                              </m:sSub>
                              <m:r>
                                <a:rPr lang="en-GB" noProof="0">
                                  <a:latin typeface="Cambria Math" panose="02040503050406030204" pitchFamily="18" charset="0"/>
                                </a:rPr>
                                <m:t>,</m:t>
                              </m:r>
                              <m:sSub>
                                <m:sSubPr>
                                  <m:ctrlPr>
                                    <a:rPr lang="en-GB" i="1" noProof="0">
                                      <a:latin typeface="Cambria Math" panose="02040503050406030204" pitchFamily="18" charset="0"/>
                                    </a:rPr>
                                  </m:ctrlPr>
                                </m:sSubPr>
                                <m:e>
                                  <m:acc>
                                    <m:accPr>
                                      <m:chr m:val="^"/>
                                      <m:ctrlPr>
                                        <a:rPr lang="en-GB" i="1" noProof="0">
                                          <a:latin typeface="Cambria Math" panose="02040503050406030204" pitchFamily="18" charset="0"/>
                                        </a:rPr>
                                      </m:ctrlPr>
                                    </m:accPr>
                                    <m:e>
                                      <m:r>
                                        <a:rPr lang="en-GB" noProof="0">
                                          <a:latin typeface="Cambria Math" panose="02040503050406030204" pitchFamily="18" charset="0"/>
                                        </a:rPr>
                                        <m:t>𝑓</m:t>
                                      </m:r>
                                    </m:e>
                                  </m:acc>
                                </m:e>
                                <m:sub>
                                  <m:r>
                                    <a:rPr lang="en-GB" noProof="0">
                                      <a:latin typeface="Cambria Math" panose="02040503050406030204" pitchFamily="18" charset="0"/>
                                    </a:rPr>
                                    <m:t>𝑡</m:t>
                                  </m:r>
                                  <m:r>
                                    <a:rPr lang="en-GB" noProof="0">
                                      <a:latin typeface="Cambria Math" panose="02040503050406030204" pitchFamily="18" charset="0"/>
                                    </a:rPr>
                                    <m:t>,</m:t>
                                  </m:r>
                                  <m:r>
                                    <a:rPr lang="en-GB" noProof="0">
                                      <a:latin typeface="Cambria Math" panose="02040503050406030204" pitchFamily="18" charset="0"/>
                                    </a:rPr>
                                    <m:t>𝜏</m:t>
                                  </m:r>
                                  <m:r>
                                    <a:rPr lang="en-GB" noProof="0">
                                      <a:latin typeface="Cambria Math" panose="02040503050406030204" pitchFamily="18" charset="0"/>
                                    </a:rPr>
                                    <m:t>−∆</m:t>
                                  </m:r>
                                  <m:d>
                                    <m:dPr>
                                      <m:ctrlPr>
                                        <a:rPr lang="en-GB" i="1" noProof="0">
                                          <a:latin typeface="Cambria Math" panose="02040503050406030204" pitchFamily="18" charset="0"/>
                                        </a:rPr>
                                      </m:ctrlPr>
                                    </m:dPr>
                                    <m:e>
                                      <m:r>
                                        <a:rPr lang="en-GB" noProof="0">
                                          <a:latin typeface="Cambria Math" panose="02040503050406030204" pitchFamily="18" charset="0"/>
                                        </a:rPr>
                                        <m:t>𝜆</m:t>
                                      </m:r>
                                    </m:e>
                                  </m:d>
                                </m:sub>
                              </m:sSub>
                            </m:e>
                          </m:d>
                        </m:num>
                        <m:den>
                          <m:r>
                            <a:rPr lang="en-GB" noProof="0">
                              <a:latin typeface="Cambria Math" panose="02040503050406030204" pitchFamily="18" charset="0"/>
                            </a:rPr>
                            <m:t>𝐸</m:t>
                          </m:r>
                          <m:d>
                            <m:dPr>
                              <m:ctrlPr>
                                <a:rPr lang="en-GB" i="1" noProof="0">
                                  <a:latin typeface="Cambria Math" panose="02040503050406030204" pitchFamily="18" charset="0"/>
                                </a:rPr>
                              </m:ctrlPr>
                            </m:dPr>
                            <m:e>
                              <m:r>
                                <a:rPr lang="en-GB" noProof="0">
                                  <a:latin typeface="Cambria Math" panose="02040503050406030204" pitchFamily="18" charset="0"/>
                                </a:rPr>
                                <m:t>𝑝</m:t>
                              </m:r>
                            </m:e>
                          </m:d>
                        </m:den>
                      </m:f>
                    </m:oMath>
                  </m:oMathPara>
                </a14:m>
                <a:endParaRPr lang="en-GB" noProof="0" dirty="0"/>
              </a:p>
            </p:txBody>
          </p:sp>
        </mc:Choice>
        <mc:Fallback xmlns="">
          <p:sp>
            <p:nvSpPr>
              <p:cNvPr id="225" name="TextBox 19"/>
              <p:cNvSpPr txBox="1">
                <a:spLocks noRot="1" noChangeAspect="1" noMove="1" noResize="1" noEditPoints="1" noAdjustHandles="1" noChangeArrowheads="1" noChangeShapeType="1" noTextEdit="1"/>
              </p:cNvSpPr>
              <p:nvPr/>
            </p:nvSpPr>
            <p:spPr>
              <a:xfrm>
                <a:off x="686520" y="2263680"/>
                <a:ext cx="2570760" cy="841320"/>
              </a:xfrm>
              <a:prstGeom prst="rect">
                <a:avLst/>
              </a:prstGeom>
              <a:blipFill>
                <a:blip r:embed="rId2"/>
                <a:stretch>
                  <a:fillRect/>
                </a:stretch>
              </a:blipFill>
            </p:spPr>
            <p:txBody>
              <a:bodyPr/>
              <a:lstStyle/>
              <a:p>
                <a:r>
                  <a:rPr lang="LID4096">
                    <a:noFill/>
                  </a:rPr>
                  <a:t> </a:t>
                </a:r>
              </a:p>
            </p:txBody>
          </p:sp>
        </mc:Fallback>
      </mc:AlternateContent>
      <p:sp>
        <p:nvSpPr>
          <p:cNvPr id="226" name="TextBox 1"/>
          <p:cNvSpPr/>
          <p:nvPr/>
        </p:nvSpPr>
        <p:spPr>
          <a:xfrm>
            <a:off x="4038120" y="2243160"/>
            <a:ext cx="1212840" cy="45540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2400" b="0" strike="noStrike" spc="-1" noProof="0" dirty="0">
                <a:solidFill>
                  <a:srgbClr val="000000"/>
                </a:solidFill>
                <a:latin typeface="Calibri"/>
              </a:rPr>
              <a:t>WP #1</a:t>
            </a:r>
            <a:endParaRPr lang="en-GB" sz="2400" b="0" strike="noStrike" spc="-1" noProof="0" dirty="0">
              <a:latin typeface="Arial"/>
            </a:endParaRPr>
          </a:p>
        </p:txBody>
      </p:sp>
      <p:sp>
        <p:nvSpPr>
          <p:cNvPr id="227" name="TextBox 29"/>
          <p:cNvSpPr/>
          <p:nvPr/>
        </p:nvSpPr>
        <p:spPr>
          <a:xfrm>
            <a:off x="4038120" y="2801160"/>
            <a:ext cx="1212840" cy="45540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2400" b="0" strike="noStrike" spc="-1" noProof="0" dirty="0">
                <a:solidFill>
                  <a:srgbClr val="000000"/>
                </a:solidFill>
                <a:latin typeface="Calibri"/>
              </a:rPr>
              <a:t>WP #2</a:t>
            </a:r>
            <a:endParaRPr lang="en-GB" sz="2400" b="0" strike="noStrike" spc="-1" noProof="0" dirty="0">
              <a:latin typeface="Arial"/>
            </a:endParaRPr>
          </a:p>
        </p:txBody>
      </p:sp>
      <p:sp>
        <p:nvSpPr>
          <p:cNvPr id="228" name="TextBox 31"/>
          <p:cNvSpPr/>
          <p:nvPr/>
        </p:nvSpPr>
        <p:spPr>
          <a:xfrm>
            <a:off x="1607760" y="3796920"/>
            <a:ext cx="1212840" cy="45540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2400" b="0" strike="noStrike" spc="-1" noProof="0" dirty="0">
                <a:solidFill>
                  <a:srgbClr val="000000"/>
                </a:solidFill>
                <a:latin typeface="Calibri"/>
              </a:rPr>
              <a:t>WP #3</a:t>
            </a:r>
            <a:endParaRPr lang="en-GB" sz="2400" b="0" strike="noStrike" spc="-1" noProof="0" dirty="0">
              <a:latin typeface="Arial"/>
            </a:endParaRPr>
          </a:p>
        </p:txBody>
      </p:sp>
      <p:sp>
        <p:nvSpPr>
          <p:cNvPr id="229" name="Straight Arrow Connector 5"/>
          <p:cNvSpPr/>
          <p:nvPr/>
        </p:nvSpPr>
        <p:spPr>
          <a:xfrm>
            <a:off x="3408120" y="2523240"/>
            <a:ext cx="598680" cy="360"/>
          </a:xfrm>
          <a:custGeom>
            <a:avLst/>
            <a:gdLst/>
            <a:ahLst/>
            <a:cxnLst/>
            <a:rect l="l" t="t" r="r" b="b"/>
            <a:pathLst>
              <a:path w="21600" h="21600">
                <a:moveTo>
                  <a:pt x="0" y="0"/>
                </a:moveTo>
                <a:lnTo>
                  <a:pt x="21600" y="21600"/>
                </a:lnTo>
              </a:path>
            </a:pathLst>
          </a:custGeom>
          <a:noFill/>
          <a:ln w="19050">
            <a:solidFill>
              <a:srgbClr val="4472C4"/>
            </a:solidFill>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230" name="Straight Arrow Connector 24"/>
          <p:cNvSpPr/>
          <p:nvPr/>
        </p:nvSpPr>
        <p:spPr>
          <a:xfrm>
            <a:off x="2955960" y="2978280"/>
            <a:ext cx="1050840" cy="360"/>
          </a:xfrm>
          <a:custGeom>
            <a:avLst/>
            <a:gdLst/>
            <a:ahLst/>
            <a:cxnLst/>
            <a:rect l="l" t="t" r="r" b="b"/>
            <a:pathLst>
              <a:path w="21600" h="21600">
                <a:moveTo>
                  <a:pt x="0" y="0"/>
                </a:moveTo>
                <a:lnTo>
                  <a:pt x="21600" y="21600"/>
                </a:lnTo>
              </a:path>
            </a:pathLst>
          </a:custGeom>
          <a:noFill/>
          <a:ln w="19050">
            <a:solidFill>
              <a:srgbClr val="4472C4"/>
            </a:solidFill>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231" name="Right Brace 25"/>
          <p:cNvSpPr/>
          <p:nvPr/>
        </p:nvSpPr>
        <p:spPr>
          <a:xfrm rot="5400000">
            <a:off x="2041920" y="2066400"/>
            <a:ext cx="345240" cy="2986200"/>
          </a:xfrm>
          <a:prstGeom prst="rightBrace">
            <a:avLst>
              <a:gd name="adj1" fmla="val 57321"/>
              <a:gd name="adj2" fmla="val 50000"/>
            </a:avLst>
          </a:prstGeom>
          <a:noFill/>
          <a:ln w="19050">
            <a:solidFill>
              <a:srgbClr val="000000"/>
            </a:solidFill>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232" name="TextBox 26"/>
          <p:cNvSpPr/>
          <p:nvPr/>
        </p:nvSpPr>
        <p:spPr>
          <a:xfrm>
            <a:off x="6348960" y="486720"/>
            <a:ext cx="5553360" cy="162900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spcAft>
                <a:spcPts val="601"/>
              </a:spcAft>
              <a:buNone/>
            </a:pPr>
            <a:r>
              <a:rPr lang="en-GB" sz="2400" b="1" strike="noStrike" spc="-1" noProof="0" dirty="0">
                <a:solidFill>
                  <a:srgbClr val="000000"/>
                </a:solidFill>
                <a:latin typeface="Calibri"/>
              </a:rPr>
              <a:t>WP #1:</a:t>
            </a:r>
            <a:r>
              <a:rPr lang="en-GB" sz="2400" b="0" strike="noStrike" spc="-1" noProof="0" dirty="0">
                <a:solidFill>
                  <a:srgbClr val="000000"/>
                </a:solidFill>
                <a:latin typeface="Calibri"/>
              </a:rPr>
              <a:t> performance vs. overhead</a:t>
            </a:r>
            <a:endParaRPr lang="en-GB" sz="2400" b="0" strike="noStrike" spc="-1" noProof="0" dirty="0">
              <a:latin typeface="Arial"/>
            </a:endParaRPr>
          </a:p>
          <a:p>
            <a:pPr marL="343080" indent="-343080">
              <a:lnSpc>
                <a:spcPct val="100000"/>
              </a:lnSpc>
              <a:buClr>
                <a:srgbClr val="000000"/>
              </a:buClr>
              <a:buFont typeface="Arial"/>
              <a:buChar char="•"/>
            </a:pPr>
            <a:r>
              <a:rPr lang="en-GB" sz="2400" b="0" strike="noStrike" spc="-1" noProof="0" dirty="0">
                <a:solidFill>
                  <a:srgbClr val="000000"/>
                </a:solidFill>
                <a:latin typeface="Calibri"/>
              </a:rPr>
              <a:t>Implement channel estimators.</a:t>
            </a:r>
            <a:endParaRPr lang="en-GB" sz="2400" b="0" strike="noStrike" spc="-1" noProof="0" dirty="0">
              <a:latin typeface="Arial"/>
            </a:endParaRPr>
          </a:p>
          <a:p>
            <a:pPr marL="343080" indent="-343080">
              <a:lnSpc>
                <a:spcPct val="100000"/>
              </a:lnSpc>
              <a:buClr>
                <a:srgbClr val="000000"/>
              </a:buClr>
              <a:buFont typeface="Arial"/>
              <a:buChar char="•"/>
            </a:pPr>
            <a:r>
              <a:rPr lang="en-GB" sz="2400" b="0" strike="noStrike" spc="-1" noProof="0" dirty="0">
                <a:solidFill>
                  <a:srgbClr val="000000"/>
                </a:solidFill>
                <a:latin typeface="Calibri"/>
              </a:rPr>
              <a:t>Implement mobility models.</a:t>
            </a:r>
            <a:endParaRPr lang="en-GB" sz="2400" b="0" strike="noStrike" spc="-1" noProof="0" dirty="0">
              <a:latin typeface="Arial"/>
            </a:endParaRPr>
          </a:p>
          <a:p>
            <a:pPr marL="343080" indent="-343080">
              <a:lnSpc>
                <a:spcPct val="100000"/>
              </a:lnSpc>
              <a:buClr>
                <a:srgbClr val="000000"/>
              </a:buClr>
              <a:buFont typeface="Arial"/>
              <a:buChar char="•"/>
            </a:pPr>
            <a:r>
              <a:rPr lang="en-GB" sz="2400" b="0" strike="noStrike" spc="-1" noProof="0" dirty="0">
                <a:solidFill>
                  <a:srgbClr val="000000"/>
                </a:solidFill>
                <a:latin typeface="Calibri"/>
              </a:rPr>
              <a:t>Measure the mutual information</a:t>
            </a:r>
            <a:endParaRPr lang="en-GB" sz="2400" b="0" strike="noStrike" spc="-1" noProof="0" dirty="0">
              <a:latin typeface="Arial"/>
            </a:endParaRPr>
          </a:p>
        </p:txBody>
      </p:sp>
      <p:sp>
        <p:nvSpPr>
          <p:cNvPr id="233" name="Rectangle 4"/>
          <p:cNvSpPr/>
          <p:nvPr/>
        </p:nvSpPr>
        <p:spPr>
          <a:xfrm>
            <a:off x="6300000" y="328320"/>
            <a:ext cx="5561640" cy="1935000"/>
          </a:xfrm>
          <a:custGeom>
            <a:avLst/>
            <a:gdLst/>
            <a:ahLst/>
            <a:cxnLst/>
            <a:rect l="l" t="t" r="r" b="b"/>
            <a:pathLst>
              <a:path w="5561882" h="1935180">
                <a:moveTo>
                  <a:pt x="0" y="0"/>
                </a:moveTo>
                <a:cubicBezTo>
                  <a:pt x="235097" y="-18947"/>
                  <a:pt x="492869" y="26576"/>
                  <a:pt x="639616" y="0"/>
                </a:cubicBezTo>
                <a:cubicBezTo>
                  <a:pt x="786363" y="-26576"/>
                  <a:pt x="1038526" y="6968"/>
                  <a:pt x="1167995" y="0"/>
                </a:cubicBezTo>
                <a:cubicBezTo>
                  <a:pt x="1297464" y="-6968"/>
                  <a:pt x="1755846" y="-8643"/>
                  <a:pt x="1974468" y="0"/>
                </a:cubicBezTo>
                <a:cubicBezTo>
                  <a:pt x="2193090" y="8643"/>
                  <a:pt x="2477363" y="-23772"/>
                  <a:pt x="2614085" y="0"/>
                </a:cubicBezTo>
                <a:cubicBezTo>
                  <a:pt x="2750807" y="23772"/>
                  <a:pt x="3095185" y="78"/>
                  <a:pt x="3253701" y="0"/>
                </a:cubicBezTo>
                <a:cubicBezTo>
                  <a:pt x="3412217" y="-78"/>
                  <a:pt x="3750382" y="17877"/>
                  <a:pt x="4060174" y="0"/>
                </a:cubicBezTo>
                <a:cubicBezTo>
                  <a:pt x="4369966" y="-17877"/>
                  <a:pt x="4354426" y="8538"/>
                  <a:pt x="4644171" y="0"/>
                </a:cubicBezTo>
                <a:cubicBezTo>
                  <a:pt x="4933916" y="-8538"/>
                  <a:pt x="5117877" y="-26721"/>
                  <a:pt x="5561882" y="0"/>
                </a:cubicBezTo>
                <a:cubicBezTo>
                  <a:pt x="5529713" y="182325"/>
                  <a:pt x="5538218" y="396602"/>
                  <a:pt x="5561882" y="683764"/>
                </a:cubicBezTo>
                <a:cubicBezTo>
                  <a:pt x="5585546" y="970926"/>
                  <a:pt x="5566506" y="996252"/>
                  <a:pt x="5561882" y="1290120"/>
                </a:cubicBezTo>
                <a:cubicBezTo>
                  <a:pt x="5557258" y="1583988"/>
                  <a:pt x="5548166" y="1631459"/>
                  <a:pt x="5561882" y="1935180"/>
                </a:cubicBezTo>
                <a:cubicBezTo>
                  <a:pt x="5258773" y="1955294"/>
                  <a:pt x="5066055" y="1920518"/>
                  <a:pt x="4811028" y="1935180"/>
                </a:cubicBezTo>
                <a:cubicBezTo>
                  <a:pt x="4556001" y="1949842"/>
                  <a:pt x="4275812" y="1947148"/>
                  <a:pt x="4004555" y="1935180"/>
                </a:cubicBezTo>
                <a:cubicBezTo>
                  <a:pt x="3733298" y="1923212"/>
                  <a:pt x="3489284" y="1964822"/>
                  <a:pt x="3198082" y="1935180"/>
                </a:cubicBezTo>
                <a:cubicBezTo>
                  <a:pt x="2906880" y="1905538"/>
                  <a:pt x="2792854" y="1945155"/>
                  <a:pt x="2614085" y="1935180"/>
                </a:cubicBezTo>
                <a:cubicBezTo>
                  <a:pt x="2435316" y="1925205"/>
                  <a:pt x="2127190" y="1905305"/>
                  <a:pt x="1918849" y="1935180"/>
                </a:cubicBezTo>
                <a:cubicBezTo>
                  <a:pt x="1710508" y="1965055"/>
                  <a:pt x="1284727" y="1914074"/>
                  <a:pt x="1112376" y="1935180"/>
                </a:cubicBezTo>
                <a:cubicBezTo>
                  <a:pt x="940025" y="1956286"/>
                  <a:pt x="312410" y="1961035"/>
                  <a:pt x="0" y="1935180"/>
                </a:cubicBezTo>
                <a:cubicBezTo>
                  <a:pt x="-23899" y="1748348"/>
                  <a:pt x="24475" y="1557395"/>
                  <a:pt x="0" y="1348175"/>
                </a:cubicBezTo>
                <a:cubicBezTo>
                  <a:pt x="-24475" y="1138956"/>
                  <a:pt x="25005" y="952740"/>
                  <a:pt x="0" y="741819"/>
                </a:cubicBezTo>
                <a:cubicBezTo>
                  <a:pt x="-25005" y="530898"/>
                  <a:pt x="14249" y="221722"/>
                  <a:pt x="0" y="0"/>
                </a:cubicBezTo>
                <a:close/>
              </a:path>
            </a:pathLst>
          </a:custGeom>
          <a:noFill/>
          <a:ln w="28575">
            <a:solidFill>
              <a:srgbClr val="325490"/>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sp>
        <p:nvSpPr>
          <p:cNvPr id="234" name="TextBox 32"/>
          <p:cNvSpPr/>
          <p:nvPr/>
        </p:nvSpPr>
        <p:spPr>
          <a:xfrm>
            <a:off x="6027120" y="2919240"/>
            <a:ext cx="6357960" cy="126324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spcAft>
                <a:spcPts val="601"/>
              </a:spcAft>
              <a:buNone/>
            </a:pPr>
            <a:r>
              <a:rPr lang="en-GB" sz="2400" b="1" strike="noStrike" spc="-1" noProof="0" dirty="0">
                <a:solidFill>
                  <a:srgbClr val="000000"/>
                </a:solidFill>
                <a:latin typeface="Calibri"/>
              </a:rPr>
              <a:t>WP #2:</a:t>
            </a:r>
            <a:r>
              <a:rPr lang="en-GB" sz="2400" b="0" strike="noStrike" spc="-1" noProof="0" dirty="0">
                <a:solidFill>
                  <a:srgbClr val="000000"/>
                </a:solidFill>
                <a:latin typeface="Calibri"/>
              </a:rPr>
              <a:t> thermodynamic of computation</a:t>
            </a:r>
            <a:endParaRPr lang="en-GB" sz="2400" b="0" strike="noStrike" spc="-1" noProof="0" dirty="0">
              <a:latin typeface="Arial"/>
            </a:endParaRPr>
          </a:p>
          <a:p>
            <a:pPr marL="343080" indent="-343080">
              <a:lnSpc>
                <a:spcPct val="100000"/>
              </a:lnSpc>
              <a:buClr>
                <a:srgbClr val="000000"/>
              </a:buClr>
              <a:buFont typeface="Arial"/>
              <a:buChar char="•"/>
            </a:pPr>
            <a:r>
              <a:rPr lang="en-GB" sz="2400" b="0" strike="noStrike" spc="-1" noProof="0" dirty="0">
                <a:solidFill>
                  <a:srgbClr val="000000"/>
                </a:solidFill>
                <a:latin typeface="Calibri"/>
              </a:rPr>
              <a:t>Evaluate Kolmogorov Complexity.</a:t>
            </a:r>
            <a:endParaRPr lang="en-GB" sz="2400" b="0" strike="noStrike" spc="-1" noProof="0" dirty="0">
              <a:latin typeface="Arial"/>
            </a:endParaRPr>
          </a:p>
          <a:p>
            <a:pPr marL="343080" indent="-343080">
              <a:lnSpc>
                <a:spcPct val="100000"/>
              </a:lnSpc>
              <a:buClr>
                <a:srgbClr val="000000"/>
              </a:buClr>
              <a:buFont typeface="Arial"/>
              <a:buChar char="•"/>
            </a:pPr>
            <a:r>
              <a:rPr lang="en-GB" sz="2400" b="0" strike="noStrike" spc="-1" noProof="0" dirty="0">
                <a:solidFill>
                  <a:srgbClr val="000000"/>
                </a:solidFill>
                <a:latin typeface="Calibri"/>
              </a:rPr>
              <a:t>Evaluate the thermodynamic costs.</a:t>
            </a:r>
            <a:endParaRPr lang="en-GB" sz="2400" b="0" strike="noStrike" spc="-1" noProof="0" dirty="0">
              <a:latin typeface="Arial"/>
            </a:endParaRPr>
          </a:p>
        </p:txBody>
      </p:sp>
      <p:sp>
        <p:nvSpPr>
          <p:cNvPr id="235" name="Rectangle 34"/>
          <p:cNvSpPr/>
          <p:nvPr/>
        </p:nvSpPr>
        <p:spPr>
          <a:xfrm>
            <a:off x="6300000" y="2736360"/>
            <a:ext cx="5614560" cy="1653120"/>
          </a:xfrm>
          <a:custGeom>
            <a:avLst/>
            <a:gdLst/>
            <a:ahLst/>
            <a:cxnLst/>
            <a:rect l="l" t="t" r="r" b="b"/>
            <a:pathLst>
              <a:path w="5614954" h="1653390">
                <a:moveTo>
                  <a:pt x="0" y="0"/>
                </a:moveTo>
                <a:cubicBezTo>
                  <a:pt x="259402" y="7277"/>
                  <a:pt x="408158" y="28202"/>
                  <a:pt x="567734" y="0"/>
                </a:cubicBezTo>
                <a:cubicBezTo>
                  <a:pt x="727310" y="-28202"/>
                  <a:pt x="929476" y="2629"/>
                  <a:pt x="1023169" y="0"/>
                </a:cubicBezTo>
                <a:cubicBezTo>
                  <a:pt x="1116863" y="-2629"/>
                  <a:pt x="1575274" y="15707"/>
                  <a:pt x="1759352" y="0"/>
                </a:cubicBezTo>
                <a:cubicBezTo>
                  <a:pt x="1943430" y="-15707"/>
                  <a:pt x="2088825" y="-11973"/>
                  <a:pt x="2327086" y="0"/>
                </a:cubicBezTo>
                <a:cubicBezTo>
                  <a:pt x="2565347" y="11973"/>
                  <a:pt x="2740760" y="1626"/>
                  <a:pt x="2894821" y="0"/>
                </a:cubicBezTo>
                <a:cubicBezTo>
                  <a:pt x="3048883" y="-1626"/>
                  <a:pt x="3473060" y="13064"/>
                  <a:pt x="3631004" y="0"/>
                </a:cubicBezTo>
                <a:cubicBezTo>
                  <a:pt x="3788948" y="-13064"/>
                  <a:pt x="4036582" y="13289"/>
                  <a:pt x="4142588" y="0"/>
                </a:cubicBezTo>
                <a:cubicBezTo>
                  <a:pt x="4248594" y="-13289"/>
                  <a:pt x="4642484" y="-9438"/>
                  <a:pt x="4878771" y="0"/>
                </a:cubicBezTo>
                <a:cubicBezTo>
                  <a:pt x="5115058" y="9438"/>
                  <a:pt x="5374667" y="7955"/>
                  <a:pt x="5614954" y="0"/>
                </a:cubicBezTo>
                <a:cubicBezTo>
                  <a:pt x="5616665" y="224126"/>
                  <a:pt x="5595621" y="417692"/>
                  <a:pt x="5614954" y="551130"/>
                </a:cubicBezTo>
                <a:cubicBezTo>
                  <a:pt x="5634288" y="684568"/>
                  <a:pt x="5607588" y="854553"/>
                  <a:pt x="5614954" y="1102260"/>
                </a:cubicBezTo>
                <a:cubicBezTo>
                  <a:pt x="5622321" y="1349967"/>
                  <a:pt x="5589775" y="1521579"/>
                  <a:pt x="5614954" y="1653390"/>
                </a:cubicBezTo>
                <a:cubicBezTo>
                  <a:pt x="5459589" y="1645022"/>
                  <a:pt x="5303528" y="1653653"/>
                  <a:pt x="5159519" y="1653390"/>
                </a:cubicBezTo>
                <a:cubicBezTo>
                  <a:pt x="5015511" y="1653127"/>
                  <a:pt x="4647339" y="1650191"/>
                  <a:pt x="4423336" y="1653390"/>
                </a:cubicBezTo>
                <a:cubicBezTo>
                  <a:pt x="4199333" y="1656589"/>
                  <a:pt x="4099054" y="1659076"/>
                  <a:pt x="3911751" y="1653390"/>
                </a:cubicBezTo>
                <a:cubicBezTo>
                  <a:pt x="3724448" y="1647704"/>
                  <a:pt x="3548640" y="1656127"/>
                  <a:pt x="3287868" y="1653390"/>
                </a:cubicBezTo>
                <a:cubicBezTo>
                  <a:pt x="3027096" y="1650653"/>
                  <a:pt x="2756455" y="1654905"/>
                  <a:pt x="2551685" y="1653390"/>
                </a:cubicBezTo>
                <a:cubicBezTo>
                  <a:pt x="2346915" y="1651875"/>
                  <a:pt x="2154114" y="1641237"/>
                  <a:pt x="1927801" y="1653390"/>
                </a:cubicBezTo>
                <a:cubicBezTo>
                  <a:pt x="1701488" y="1665543"/>
                  <a:pt x="1647925" y="1633683"/>
                  <a:pt x="1472366" y="1653390"/>
                </a:cubicBezTo>
                <a:cubicBezTo>
                  <a:pt x="1296807" y="1673097"/>
                  <a:pt x="1077319" y="1668237"/>
                  <a:pt x="960781" y="1653390"/>
                </a:cubicBezTo>
                <a:cubicBezTo>
                  <a:pt x="844244" y="1638543"/>
                  <a:pt x="369012" y="1621807"/>
                  <a:pt x="0" y="1653390"/>
                </a:cubicBezTo>
                <a:cubicBezTo>
                  <a:pt x="-9276" y="1408452"/>
                  <a:pt x="16683" y="1325148"/>
                  <a:pt x="0" y="1102260"/>
                </a:cubicBezTo>
                <a:cubicBezTo>
                  <a:pt x="-16683" y="879372"/>
                  <a:pt x="-6595" y="765290"/>
                  <a:pt x="0" y="551130"/>
                </a:cubicBezTo>
                <a:cubicBezTo>
                  <a:pt x="6595" y="336970"/>
                  <a:pt x="18749" y="122869"/>
                  <a:pt x="0" y="0"/>
                </a:cubicBezTo>
                <a:close/>
              </a:path>
            </a:pathLst>
          </a:custGeom>
          <a:noFill/>
          <a:ln w="28575">
            <a:solidFill>
              <a:srgbClr val="325490"/>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sp>
        <p:nvSpPr>
          <p:cNvPr id="236" name="TextBox 35"/>
          <p:cNvSpPr/>
          <p:nvPr/>
        </p:nvSpPr>
        <p:spPr>
          <a:xfrm>
            <a:off x="6017760" y="4853520"/>
            <a:ext cx="6346080" cy="126324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spcAft>
                <a:spcPts val="601"/>
              </a:spcAft>
              <a:buNone/>
            </a:pPr>
            <a:r>
              <a:rPr lang="en-GB" sz="2400" b="1" strike="noStrike" spc="-1" noProof="0" dirty="0">
                <a:solidFill>
                  <a:srgbClr val="000000"/>
                </a:solidFill>
                <a:latin typeface="Calibri"/>
              </a:rPr>
              <a:t>WP #3:</a:t>
            </a:r>
            <a:r>
              <a:rPr lang="en-GB" sz="2400" b="0" strike="noStrike" spc="-1" noProof="0" dirty="0">
                <a:solidFill>
                  <a:srgbClr val="000000"/>
                </a:solidFill>
                <a:latin typeface="Calibri"/>
              </a:rPr>
              <a:t> Optimal balancing the trade-off</a:t>
            </a:r>
            <a:endParaRPr lang="en-GB" sz="2400" b="0" strike="noStrike" spc="-1" noProof="0" dirty="0">
              <a:latin typeface="Arial"/>
            </a:endParaRPr>
          </a:p>
          <a:p>
            <a:pPr marL="343080" indent="-343080">
              <a:lnSpc>
                <a:spcPct val="100000"/>
              </a:lnSpc>
              <a:buClr>
                <a:srgbClr val="000000"/>
              </a:buClr>
              <a:buFont typeface="Arial"/>
              <a:buChar char="•"/>
            </a:pPr>
            <a:r>
              <a:rPr lang="en-GB" sz="2400" b="0" strike="noStrike" spc="-1" noProof="0" dirty="0">
                <a:solidFill>
                  <a:srgbClr val="000000"/>
                </a:solidFill>
                <a:latin typeface="Calibri"/>
              </a:rPr>
              <a:t>Evaluate the ratio over  for several ’s.</a:t>
            </a:r>
            <a:endParaRPr lang="en-GB" sz="2400" b="0" strike="noStrike" spc="-1" noProof="0" dirty="0">
              <a:latin typeface="Arial"/>
            </a:endParaRPr>
          </a:p>
          <a:p>
            <a:pPr marL="343080" indent="-343080">
              <a:lnSpc>
                <a:spcPct val="100000"/>
              </a:lnSpc>
              <a:buClr>
                <a:srgbClr val="000000"/>
              </a:buClr>
              <a:buFont typeface="Arial"/>
              <a:buChar char="•"/>
            </a:pPr>
            <a:r>
              <a:rPr lang="en-GB" sz="2400" b="0" strike="noStrike" spc="-1" noProof="0" dirty="0">
                <a:solidFill>
                  <a:srgbClr val="000000"/>
                </a:solidFill>
                <a:latin typeface="Calibri"/>
              </a:rPr>
              <a:t>Find the minimum over ().</a:t>
            </a:r>
            <a:endParaRPr lang="en-GB" sz="2400" b="0" strike="noStrike" spc="-1" noProof="0" dirty="0">
              <a:latin typeface="Arial"/>
            </a:endParaRPr>
          </a:p>
        </p:txBody>
      </p:sp>
      <p:sp>
        <p:nvSpPr>
          <p:cNvPr id="237" name="Rectangle 36"/>
          <p:cNvSpPr/>
          <p:nvPr/>
        </p:nvSpPr>
        <p:spPr>
          <a:xfrm>
            <a:off x="6300000" y="4665240"/>
            <a:ext cx="5561640" cy="1653120"/>
          </a:xfrm>
          <a:custGeom>
            <a:avLst/>
            <a:gdLst/>
            <a:ahLst/>
            <a:cxnLst/>
            <a:rect l="l" t="t" r="r" b="b"/>
            <a:pathLst>
              <a:path w="5561882" h="1653390">
                <a:moveTo>
                  <a:pt x="0" y="0"/>
                </a:moveTo>
                <a:cubicBezTo>
                  <a:pt x="235097" y="-18947"/>
                  <a:pt x="492869" y="26576"/>
                  <a:pt x="639616" y="0"/>
                </a:cubicBezTo>
                <a:cubicBezTo>
                  <a:pt x="786363" y="-26576"/>
                  <a:pt x="1038526" y="6968"/>
                  <a:pt x="1167995" y="0"/>
                </a:cubicBezTo>
                <a:cubicBezTo>
                  <a:pt x="1297464" y="-6968"/>
                  <a:pt x="1755846" y="-8643"/>
                  <a:pt x="1974468" y="0"/>
                </a:cubicBezTo>
                <a:cubicBezTo>
                  <a:pt x="2193090" y="8643"/>
                  <a:pt x="2477363" y="-23772"/>
                  <a:pt x="2614085" y="0"/>
                </a:cubicBezTo>
                <a:cubicBezTo>
                  <a:pt x="2750807" y="23772"/>
                  <a:pt x="3095185" y="78"/>
                  <a:pt x="3253701" y="0"/>
                </a:cubicBezTo>
                <a:cubicBezTo>
                  <a:pt x="3412217" y="-78"/>
                  <a:pt x="3750382" y="17877"/>
                  <a:pt x="4060174" y="0"/>
                </a:cubicBezTo>
                <a:cubicBezTo>
                  <a:pt x="4369966" y="-17877"/>
                  <a:pt x="4354426" y="8538"/>
                  <a:pt x="4644171" y="0"/>
                </a:cubicBezTo>
                <a:cubicBezTo>
                  <a:pt x="4933916" y="-8538"/>
                  <a:pt x="5117877" y="-26721"/>
                  <a:pt x="5561882" y="0"/>
                </a:cubicBezTo>
                <a:cubicBezTo>
                  <a:pt x="5583120" y="157822"/>
                  <a:pt x="5541151" y="294043"/>
                  <a:pt x="5561882" y="584198"/>
                </a:cubicBezTo>
                <a:cubicBezTo>
                  <a:pt x="5582613" y="874353"/>
                  <a:pt x="5564153" y="978742"/>
                  <a:pt x="5561882" y="1102260"/>
                </a:cubicBezTo>
                <a:cubicBezTo>
                  <a:pt x="5559611" y="1225778"/>
                  <a:pt x="5554516" y="1405683"/>
                  <a:pt x="5561882" y="1653390"/>
                </a:cubicBezTo>
                <a:cubicBezTo>
                  <a:pt x="5258773" y="1673504"/>
                  <a:pt x="5066055" y="1638728"/>
                  <a:pt x="4811028" y="1653390"/>
                </a:cubicBezTo>
                <a:cubicBezTo>
                  <a:pt x="4556001" y="1668052"/>
                  <a:pt x="4275812" y="1665358"/>
                  <a:pt x="4004555" y="1653390"/>
                </a:cubicBezTo>
                <a:cubicBezTo>
                  <a:pt x="3733298" y="1641422"/>
                  <a:pt x="3489284" y="1683032"/>
                  <a:pt x="3198082" y="1653390"/>
                </a:cubicBezTo>
                <a:cubicBezTo>
                  <a:pt x="2906880" y="1623748"/>
                  <a:pt x="2792854" y="1663365"/>
                  <a:pt x="2614085" y="1653390"/>
                </a:cubicBezTo>
                <a:cubicBezTo>
                  <a:pt x="2435316" y="1643415"/>
                  <a:pt x="2127190" y="1623515"/>
                  <a:pt x="1918849" y="1653390"/>
                </a:cubicBezTo>
                <a:cubicBezTo>
                  <a:pt x="1710508" y="1683265"/>
                  <a:pt x="1284727" y="1632284"/>
                  <a:pt x="1112376" y="1653390"/>
                </a:cubicBezTo>
                <a:cubicBezTo>
                  <a:pt x="940025" y="1674496"/>
                  <a:pt x="312410" y="1679245"/>
                  <a:pt x="0" y="1653390"/>
                </a:cubicBezTo>
                <a:cubicBezTo>
                  <a:pt x="21954" y="1468031"/>
                  <a:pt x="-18751" y="1275227"/>
                  <a:pt x="0" y="1151862"/>
                </a:cubicBezTo>
                <a:cubicBezTo>
                  <a:pt x="18751" y="1028497"/>
                  <a:pt x="16124" y="775968"/>
                  <a:pt x="0" y="633800"/>
                </a:cubicBezTo>
                <a:cubicBezTo>
                  <a:pt x="-16124" y="491632"/>
                  <a:pt x="27102" y="230580"/>
                  <a:pt x="0" y="0"/>
                </a:cubicBezTo>
                <a:close/>
              </a:path>
            </a:pathLst>
          </a:custGeom>
          <a:noFill/>
          <a:ln w="28575">
            <a:solidFill>
              <a:srgbClr val="325490"/>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sp>
        <p:nvSpPr>
          <p:cNvPr id="238" name="PlaceHolder 1"/>
          <p:cNvSpPr>
            <a:spLocks noGrp="1"/>
          </p:cNvSpPr>
          <p:nvPr>
            <p:ph type="sldNum" idx="13"/>
          </p:nvPr>
        </p:nvSpPr>
        <p:spPr>
          <a:xfrm>
            <a:off x="8610480" y="6356520"/>
            <a:ext cx="2742840" cy="364680"/>
          </a:xfrm>
          <a:prstGeom prst="rect">
            <a:avLst/>
          </a:prstGeom>
          <a:noFill/>
          <a:ln w="0">
            <a:noFill/>
          </a:ln>
        </p:spPr>
        <p:txBody>
          <a:bodyPr anchor="ctr">
            <a:noAutofit/>
          </a:bodyPr>
          <a:lstStyle>
            <a:lvl1pPr algn="r">
              <a:lnSpc>
                <a:spcPct val="100000"/>
              </a:lnSpc>
              <a:buNone/>
              <a:defRPr lang="en-DE" sz="2000" b="0" strike="noStrike" spc="-1">
                <a:solidFill>
                  <a:srgbClr val="8B8B8B"/>
                </a:solidFill>
                <a:latin typeface="Calibri"/>
              </a:defRPr>
            </a:lvl1pPr>
          </a:lstStyle>
          <a:p>
            <a:pPr algn="r">
              <a:lnSpc>
                <a:spcPct val="100000"/>
              </a:lnSpc>
              <a:buNone/>
            </a:pPr>
            <a:fld id="{53ECBC09-3C3E-47B3-9AE7-575A6BED4EA1}" type="slidenum">
              <a:rPr lang="en-GB" sz="2000" b="0" strike="noStrike" spc="-1" noProof="0" smtClean="0">
                <a:solidFill>
                  <a:srgbClr val="8B8B8B"/>
                </a:solidFill>
                <a:latin typeface="Calibri"/>
              </a:rPr>
              <a:t>60</a:t>
            </a:fld>
            <a:endParaRPr lang="en-GB" sz="2000" b="0" strike="noStrike" spc="-1" noProof="0" dirty="0">
              <a:latin typeface="Times New Roman"/>
            </a:endParaRPr>
          </a:p>
        </p:txBody>
      </p:sp>
    </p:spTree>
    <p:extLst>
      <p:ext uri="{BB962C8B-B14F-4D97-AF65-F5344CB8AC3E}">
        <p14:creationId xmlns:p14="http://schemas.microsoft.com/office/powerpoint/2010/main" val="898156714"/>
      </p:ext>
    </p:extLst>
  </p:cSld>
  <p:clrMapOvr>
    <a:masterClrMapping/>
  </p:clrMapOvr>
  <p:transition spd="slow">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0" name="Group 3">
            <a:extLst>
              <a:ext uri="{FF2B5EF4-FFF2-40B4-BE49-F238E27FC236}">
                <a16:creationId xmlns:a16="http://schemas.microsoft.com/office/drawing/2014/main" id="{D77389A8-993B-E1DB-C027-0444214E5944}"/>
              </a:ext>
            </a:extLst>
          </p:cNvPr>
          <p:cNvGrpSpPr/>
          <p:nvPr/>
        </p:nvGrpSpPr>
        <p:grpSpPr>
          <a:xfrm>
            <a:off x="10813312" y="5932487"/>
            <a:ext cx="1246680" cy="496080"/>
            <a:chOff x="10490040" y="6138360"/>
            <a:chExt cx="1246680" cy="496080"/>
          </a:xfrm>
        </p:grpSpPr>
        <p:sp>
          <p:nvSpPr>
            <p:cNvPr id="221" name="Rectangle 4">
              <a:extLst>
                <a:ext uri="{FF2B5EF4-FFF2-40B4-BE49-F238E27FC236}">
                  <a16:creationId xmlns:a16="http://schemas.microsoft.com/office/drawing/2014/main" id="{6495D055-3C35-429D-4748-780F0A626557}"/>
                </a:ext>
              </a:extLst>
            </p:cNvPr>
            <p:cNvSpPr/>
            <p:nvPr/>
          </p:nvSpPr>
          <p:spPr>
            <a:xfrm>
              <a:off x="10490040" y="6138360"/>
              <a:ext cx="1246680" cy="496080"/>
            </a:xfrm>
            <a:prstGeom prst="rect">
              <a:avLst/>
            </a:prstGeom>
            <a:solidFill>
              <a:schemeClr val="bg1"/>
            </a:solidFill>
            <a:ln w="12700">
              <a:noFill/>
            </a:ln>
          </p:spPr>
          <p:style>
            <a:lnRef idx="0">
              <a:scrgbClr r="0" g="0" b="0"/>
            </a:lnRef>
            <a:fillRef idx="0">
              <a:scrgbClr r="0" g="0" b="0"/>
            </a:fillRef>
            <a:effectRef idx="0">
              <a:scrgbClr r="0" g="0" b="0"/>
            </a:effectRef>
            <a:fontRef idx="minor"/>
          </p:style>
          <p:txBody>
            <a:bodyPr/>
            <a:lstStyle/>
            <a:p>
              <a:endParaRPr lang="en-GB" noProof="0" dirty="0"/>
            </a:p>
          </p:txBody>
        </p:sp>
        <p:pic>
          <p:nvPicPr>
            <p:cNvPr id="222" name="Graphic 5">
              <a:extLst>
                <a:ext uri="{FF2B5EF4-FFF2-40B4-BE49-F238E27FC236}">
                  <a16:creationId xmlns:a16="http://schemas.microsoft.com/office/drawing/2014/main" id="{EF89879A-B672-36A2-093B-5BF8443C3A1B}"/>
                </a:ext>
              </a:extLst>
            </p:cNvPr>
            <p:cNvPicPr/>
            <p:nvPr/>
          </p:nvPicPr>
          <p:blipFill>
            <a:blip r:embed="rId2"/>
            <a:stretch/>
          </p:blipFill>
          <p:spPr>
            <a:xfrm>
              <a:off x="10503720" y="6324480"/>
              <a:ext cx="1232640" cy="251640"/>
            </a:xfrm>
            <a:prstGeom prst="rect">
              <a:avLst/>
            </a:prstGeom>
            <a:ln w="0">
              <a:noFill/>
            </a:ln>
          </p:spPr>
        </p:pic>
      </p:grpSp>
      <p:sp>
        <p:nvSpPr>
          <p:cNvPr id="239" name="PlaceHolder 1"/>
          <p:cNvSpPr>
            <a:spLocks noGrp="1"/>
          </p:cNvSpPr>
          <p:nvPr>
            <p:ph type="title"/>
          </p:nvPr>
        </p:nvSpPr>
        <p:spPr>
          <a:xfrm>
            <a:off x="0" y="0"/>
            <a:ext cx="6933960" cy="787680"/>
          </a:xfrm>
          <a:prstGeom prst="rect">
            <a:avLst/>
          </a:prstGeom>
          <a:noFill/>
          <a:ln w="0">
            <a:noFill/>
          </a:ln>
        </p:spPr>
        <p:txBody>
          <a:bodyPr anchor="ctr">
            <a:normAutofit/>
          </a:bodyPr>
          <a:lstStyle/>
          <a:p>
            <a:pPr>
              <a:lnSpc>
                <a:spcPct val="90000"/>
              </a:lnSpc>
              <a:buNone/>
            </a:pPr>
            <a:r>
              <a:rPr lang="en-GB" sz="2800" b="0" strike="noStrike" spc="-1" noProof="0" dirty="0">
                <a:solidFill>
                  <a:srgbClr val="000000"/>
                </a:solidFill>
                <a:latin typeface="Calibri Light"/>
              </a:rPr>
              <a:t>Motivation: Balancing Overhead - Throughput</a:t>
            </a:r>
            <a:endParaRPr lang="en-GB" sz="2800" b="0" strike="noStrike" spc="-1" noProof="0" dirty="0">
              <a:solidFill>
                <a:srgbClr val="000000"/>
              </a:solidFill>
              <a:latin typeface="Calibri"/>
            </a:endParaRPr>
          </a:p>
        </p:txBody>
      </p:sp>
      <p:sp>
        <p:nvSpPr>
          <p:cNvPr id="245" name="TextBox 68"/>
          <p:cNvSpPr/>
          <p:nvPr/>
        </p:nvSpPr>
        <p:spPr>
          <a:xfrm>
            <a:off x="0" y="6428567"/>
            <a:ext cx="11342255" cy="429433"/>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buNone/>
            </a:pPr>
            <a:r>
              <a:rPr lang="en-GB" sz="1100" b="0" strike="noStrike" spc="-1" noProof="0" dirty="0">
                <a:solidFill>
                  <a:srgbClr val="000000"/>
                </a:solidFill>
                <a:latin typeface="Calibri"/>
              </a:rPr>
              <a:t>[1] V. Jamali, G. C. Alexandropoulos, R. Schober, and H. V. Poor, ‘Low-to-Zero-Overhead IRS Reconfiguration: Decoupling Illumination and Channel Estimation’, IEEE Communications Letters, vol. 26, no. 4, pp. 932–936, Apr. 2022, </a:t>
            </a:r>
            <a:r>
              <a:rPr lang="en-GB" sz="1100" b="0" strike="noStrike" spc="-1" noProof="0" dirty="0" err="1">
                <a:solidFill>
                  <a:srgbClr val="000000"/>
                </a:solidFill>
                <a:latin typeface="Calibri"/>
              </a:rPr>
              <a:t>doi</a:t>
            </a:r>
            <a:r>
              <a:rPr lang="en-GB" sz="1100" b="0" strike="noStrike" spc="-1" noProof="0" dirty="0">
                <a:solidFill>
                  <a:srgbClr val="000000"/>
                </a:solidFill>
                <a:latin typeface="Calibri"/>
              </a:rPr>
              <a:t>: 10.1109/LCOMM.2022.3141206.</a:t>
            </a:r>
            <a:endParaRPr lang="en-GB" sz="1100" b="0" strike="noStrike" spc="-1" noProof="0" dirty="0">
              <a:latin typeface="Arial"/>
            </a:endParaRPr>
          </a:p>
        </p:txBody>
      </p:sp>
      <p:sp>
        <p:nvSpPr>
          <p:cNvPr id="2" name="Rectangle 1">
            <a:extLst>
              <a:ext uri="{FF2B5EF4-FFF2-40B4-BE49-F238E27FC236}">
                <a16:creationId xmlns:a16="http://schemas.microsoft.com/office/drawing/2014/main" id="{E7D1D6F6-5602-B0DA-C14D-A6DF83C90BCD}"/>
              </a:ext>
            </a:extLst>
          </p:cNvPr>
          <p:cNvSpPr/>
          <p:nvPr/>
        </p:nvSpPr>
        <p:spPr>
          <a:xfrm>
            <a:off x="251590" y="1868119"/>
            <a:ext cx="1072386" cy="237714"/>
          </a:xfrm>
          <a:prstGeom prst="rect">
            <a:avLst/>
          </a:prstGeom>
          <a:solidFill>
            <a:schemeClr val="accent4">
              <a:lumMod val="40000"/>
              <a:lumOff val="6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noProof="0" dirty="0"/>
          </a:p>
        </p:txBody>
      </p:sp>
      <p:sp>
        <p:nvSpPr>
          <p:cNvPr id="3" name="Rectangle 2">
            <a:extLst>
              <a:ext uri="{FF2B5EF4-FFF2-40B4-BE49-F238E27FC236}">
                <a16:creationId xmlns:a16="http://schemas.microsoft.com/office/drawing/2014/main" id="{57469E4A-86C9-EFD2-E997-1F8A282148DF}"/>
              </a:ext>
            </a:extLst>
          </p:cNvPr>
          <p:cNvSpPr/>
          <p:nvPr/>
        </p:nvSpPr>
        <p:spPr>
          <a:xfrm>
            <a:off x="2723859" y="1868119"/>
            <a:ext cx="1064466" cy="237714"/>
          </a:xfrm>
          <a:prstGeom prst="rect">
            <a:avLst/>
          </a:prstGeom>
          <a:solidFill>
            <a:schemeClr val="accent2">
              <a:lumMod val="60000"/>
              <a:lumOff val="4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noProof="0" dirty="0"/>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BA59AB4D-39EA-1984-0C40-B959E4A331C5}"/>
                  </a:ext>
                </a:extLst>
              </p:cNvPr>
              <p:cNvSpPr txBox="1"/>
              <p:nvPr/>
            </p:nvSpPr>
            <p:spPr>
              <a:xfrm>
                <a:off x="1349667" y="1371229"/>
                <a:ext cx="331821" cy="19787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1200" i="1" noProof="0" smtClean="0">
                              <a:latin typeface="Cambria Math" panose="02040503050406030204" pitchFamily="18" charset="0"/>
                            </a:rPr>
                          </m:ctrlPr>
                        </m:sSubPr>
                        <m:e>
                          <m:r>
                            <a:rPr lang="en-GB" sz="1200" i="1" noProof="0">
                              <a:latin typeface="Cambria Math" panose="02040503050406030204" pitchFamily="18" charset="0"/>
                            </a:rPr>
                            <m:t>𝑇</m:t>
                          </m:r>
                        </m:e>
                        <m:sub>
                          <m:r>
                            <m:rPr>
                              <m:nor/>
                            </m:rPr>
                            <a:rPr lang="en-GB" sz="1200" b="0" i="0" noProof="0" smtClean="0">
                              <a:latin typeface="Cambria Math" panose="02040503050406030204" pitchFamily="18" charset="0"/>
                            </a:rPr>
                            <m:t>loc</m:t>
                          </m:r>
                        </m:sub>
                      </m:sSub>
                    </m:oMath>
                  </m:oMathPara>
                </a14:m>
                <a:endParaRPr lang="en-GB" sz="1200" noProof="0" dirty="0"/>
              </a:p>
            </p:txBody>
          </p:sp>
        </mc:Choice>
        <mc:Fallback xmlns="">
          <p:sp>
            <p:nvSpPr>
              <p:cNvPr id="10" name="TextBox 9">
                <a:extLst>
                  <a:ext uri="{FF2B5EF4-FFF2-40B4-BE49-F238E27FC236}">
                    <a16:creationId xmlns:a16="http://schemas.microsoft.com/office/drawing/2014/main" id="{BA59AB4D-39EA-1984-0C40-B959E4A331C5}"/>
                  </a:ext>
                </a:extLst>
              </p:cNvPr>
              <p:cNvSpPr txBox="1">
                <a:spLocks noRot="1" noChangeAspect="1" noMove="1" noResize="1" noEditPoints="1" noAdjustHandles="1" noChangeArrowheads="1" noChangeShapeType="1" noTextEdit="1"/>
              </p:cNvSpPr>
              <p:nvPr/>
            </p:nvSpPr>
            <p:spPr>
              <a:xfrm>
                <a:off x="1349667" y="1371229"/>
                <a:ext cx="331821" cy="197875"/>
              </a:xfrm>
              <a:prstGeom prst="rect">
                <a:avLst/>
              </a:prstGeom>
              <a:blipFill>
                <a:blip r:embed="rId3"/>
                <a:stretch>
                  <a:fillRect l="-9091" r="-7273" b="-28125"/>
                </a:stretch>
              </a:blipFill>
            </p:spPr>
            <p:txBody>
              <a:bodyPr/>
              <a:lstStyle/>
              <a:p>
                <a:r>
                  <a:rPr lang="LID4096">
                    <a:noFill/>
                  </a:rPr>
                  <a:t> </a:t>
                </a:r>
              </a:p>
            </p:txBody>
          </p:sp>
        </mc:Fallback>
      </mc:AlternateContent>
      <p:cxnSp>
        <p:nvCxnSpPr>
          <p:cNvPr id="11" name="Straight Connector 10">
            <a:extLst>
              <a:ext uri="{FF2B5EF4-FFF2-40B4-BE49-F238E27FC236}">
                <a16:creationId xmlns:a16="http://schemas.microsoft.com/office/drawing/2014/main" id="{C17EF41A-ED74-B066-5D20-89EFF92AE930}"/>
              </a:ext>
            </a:extLst>
          </p:cNvPr>
          <p:cNvCxnSpPr>
            <a:cxnSpLocks/>
          </p:cNvCxnSpPr>
          <p:nvPr/>
        </p:nvCxnSpPr>
        <p:spPr>
          <a:xfrm>
            <a:off x="227815" y="1642833"/>
            <a:ext cx="2383991" cy="14898"/>
          </a:xfrm>
          <a:prstGeom prst="line">
            <a:avLst/>
          </a:prstGeom>
          <a:ln w="12700">
            <a:solidFill>
              <a:schemeClr val="tx1"/>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6CCDB0B6-C707-D616-EE60-F54AA5F988F5}"/>
              </a:ext>
            </a:extLst>
          </p:cNvPr>
          <p:cNvCxnSpPr>
            <a:cxnSpLocks/>
          </p:cNvCxnSpPr>
          <p:nvPr/>
        </p:nvCxnSpPr>
        <p:spPr>
          <a:xfrm rot="18900000">
            <a:off x="234539" y="1594659"/>
            <a:ext cx="0" cy="109049"/>
          </a:xfrm>
          <a:prstGeom prst="line">
            <a:avLst/>
          </a:prstGeom>
          <a:ln w="12700">
            <a:solidFill>
              <a:schemeClr val="tx1"/>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B75988B-84CE-5877-15F5-E92E2851ECA4}"/>
              </a:ext>
            </a:extLst>
          </p:cNvPr>
          <p:cNvCxnSpPr>
            <a:cxnSpLocks/>
          </p:cNvCxnSpPr>
          <p:nvPr/>
        </p:nvCxnSpPr>
        <p:spPr>
          <a:xfrm rot="18900000">
            <a:off x="2611806" y="1603206"/>
            <a:ext cx="0" cy="109049"/>
          </a:xfrm>
          <a:prstGeom prst="line">
            <a:avLst/>
          </a:prstGeom>
          <a:ln w="12700">
            <a:solidFill>
              <a:schemeClr val="tx1"/>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3A24831E-4B2F-DE80-4243-DD345DAF00EE}"/>
              </a:ext>
            </a:extLst>
          </p:cNvPr>
          <p:cNvSpPr txBox="1"/>
          <p:nvPr/>
        </p:nvSpPr>
        <p:spPr>
          <a:xfrm>
            <a:off x="360422" y="2426286"/>
            <a:ext cx="854721" cy="415498"/>
          </a:xfrm>
          <a:prstGeom prst="rect">
            <a:avLst/>
          </a:prstGeom>
          <a:noFill/>
        </p:spPr>
        <p:txBody>
          <a:bodyPr wrap="none" rtlCol="0">
            <a:spAutoFit/>
          </a:bodyPr>
          <a:lstStyle/>
          <a:p>
            <a:pPr algn="ctr"/>
            <a:r>
              <a:rPr lang="en-GB" sz="1050" noProof="0" dirty="0"/>
              <a:t>MU</a:t>
            </a:r>
          </a:p>
          <a:p>
            <a:r>
              <a:rPr lang="en-GB" sz="1050" noProof="0" dirty="0"/>
              <a:t>localization</a:t>
            </a:r>
          </a:p>
        </p:txBody>
      </p:sp>
      <p:sp>
        <p:nvSpPr>
          <p:cNvPr id="21" name="TextBox 20">
            <a:extLst>
              <a:ext uri="{FF2B5EF4-FFF2-40B4-BE49-F238E27FC236}">
                <a16:creationId xmlns:a16="http://schemas.microsoft.com/office/drawing/2014/main" id="{8023389D-69D9-051E-E0A8-3BC5D276BE76}"/>
              </a:ext>
            </a:extLst>
          </p:cNvPr>
          <p:cNvSpPr txBox="1"/>
          <p:nvPr/>
        </p:nvSpPr>
        <p:spPr>
          <a:xfrm>
            <a:off x="2776724" y="2409566"/>
            <a:ext cx="958917" cy="415498"/>
          </a:xfrm>
          <a:prstGeom prst="rect">
            <a:avLst/>
          </a:prstGeom>
          <a:noFill/>
        </p:spPr>
        <p:txBody>
          <a:bodyPr wrap="none" rtlCol="0">
            <a:spAutoFit/>
          </a:bodyPr>
          <a:lstStyle/>
          <a:p>
            <a:pPr algn="ctr"/>
            <a:r>
              <a:rPr lang="en-GB" sz="1050" noProof="0" dirty="0"/>
              <a:t>IRS</a:t>
            </a:r>
          </a:p>
          <a:p>
            <a:pPr algn="ctr"/>
            <a:r>
              <a:rPr lang="en-GB" sz="1050" noProof="0" dirty="0"/>
              <a:t>configuration</a:t>
            </a:r>
            <a:endParaRPr lang="en-GB" sz="2000" noProof="0" dirty="0"/>
          </a:p>
        </p:txBody>
      </p:sp>
      <p:cxnSp>
        <p:nvCxnSpPr>
          <p:cNvPr id="24" name="Straight Arrow Connector 23">
            <a:extLst>
              <a:ext uri="{FF2B5EF4-FFF2-40B4-BE49-F238E27FC236}">
                <a16:creationId xmlns:a16="http://schemas.microsoft.com/office/drawing/2014/main" id="{BAD839BE-4120-0DAE-9A41-0BD607D6AD05}"/>
              </a:ext>
            </a:extLst>
          </p:cNvPr>
          <p:cNvCxnSpPr>
            <a:cxnSpLocks/>
            <a:stCxn id="2" idx="2"/>
            <a:endCxn id="20" idx="0"/>
          </p:cNvCxnSpPr>
          <p:nvPr/>
        </p:nvCxnSpPr>
        <p:spPr>
          <a:xfrm>
            <a:off x="787783" y="2105833"/>
            <a:ext cx="0" cy="320453"/>
          </a:xfrm>
          <a:prstGeom prst="straightConnector1">
            <a:avLst/>
          </a:prstGeom>
          <a:ln w="1270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20C1757B-1DB3-C294-0B19-EB7594B8C2C2}"/>
              </a:ext>
            </a:extLst>
          </p:cNvPr>
          <p:cNvCxnSpPr>
            <a:cxnSpLocks/>
            <a:stCxn id="3" idx="2"/>
            <a:endCxn id="21" idx="0"/>
          </p:cNvCxnSpPr>
          <p:nvPr/>
        </p:nvCxnSpPr>
        <p:spPr>
          <a:xfrm>
            <a:off x="3256092" y="2105833"/>
            <a:ext cx="91" cy="303733"/>
          </a:xfrm>
          <a:prstGeom prst="straightConnector1">
            <a:avLst/>
          </a:prstGeom>
          <a:ln w="1270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pic>
        <p:nvPicPr>
          <p:cNvPr id="214" name="Picture 213">
            <a:extLst>
              <a:ext uri="{FF2B5EF4-FFF2-40B4-BE49-F238E27FC236}">
                <a16:creationId xmlns:a16="http://schemas.microsoft.com/office/drawing/2014/main" id="{F87BF970-B67F-A97E-2A26-4AC9287984CE}"/>
              </a:ext>
            </a:extLst>
          </p:cNvPr>
          <p:cNvPicPr>
            <a:picLocks noChangeAspect="1"/>
          </p:cNvPicPr>
          <p:nvPr/>
        </p:nvPicPr>
        <p:blipFill>
          <a:blip r:embed="rId4"/>
          <a:stretch>
            <a:fillRect/>
          </a:stretch>
        </p:blipFill>
        <p:spPr>
          <a:xfrm>
            <a:off x="6876087" y="1356393"/>
            <a:ext cx="5197110" cy="3513677"/>
          </a:xfrm>
          <a:prstGeom prst="rect">
            <a:avLst/>
          </a:prstGeom>
        </p:spPr>
      </p:pic>
      <mc:AlternateContent xmlns:mc="http://schemas.openxmlformats.org/markup-compatibility/2006" xmlns:a14="http://schemas.microsoft.com/office/drawing/2010/main">
        <mc:Choice Requires="a14">
          <p:sp>
            <p:nvSpPr>
              <p:cNvPr id="240" name="TextBox 239">
                <a:extLst>
                  <a:ext uri="{FF2B5EF4-FFF2-40B4-BE49-F238E27FC236}">
                    <a16:creationId xmlns:a16="http://schemas.microsoft.com/office/drawing/2014/main" id="{14CD9D65-4C3C-A5C8-C53C-59E7E696063E}"/>
                  </a:ext>
                </a:extLst>
              </p:cNvPr>
              <p:cNvSpPr txBox="1"/>
              <p:nvPr/>
            </p:nvSpPr>
            <p:spPr>
              <a:xfrm rot="16200000">
                <a:off x="1383608" y="1879254"/>
                <a:ext cx="96180"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1400" i="1" noProof="0" smtClean="0">
                          <a:latin typeface="Cambria Math" panose="02040503050406030204" pitchFamily="18" charset="0"/>
                          <a:ea typeface="Cambria Math" panose="02040503050406030204" pitchFamily="18" charset="0"/>
                        </a:rPr>
                        <m:t>⋮</m:t>
                      </m:r>
                    </m:oMath>
                  </m:oMathPara>
                </a14:m>
                <a:endParaRPr lang="en-GB" sz="1400" noProof="0" dirty="0"/>
              </a:p>
            </p:txBody>
          </p:sp>
        </mc:Choice>
        <mc:Fallback xmlns="">
          <p:sp>
            <p:nvSpPr>
              <p:cNvPr id="240" name="TextBox 239">
                <a:extLst>
                  <a:ext uri="{FF2B5EF4-FFF2-40B4-BE49-F238E27FC236}">
                    <a16:creationId xmlns:a16="http://schemas.microsoft.com/office/drawing/2014/main" id="{14CD9D65-4C3C-A5C8-C53C-59E7E696063E}"/>
                  </a:ext>
                </a:extLst>
              </p:cNvPr>
              <p:cNvSpPr txBox="1">
                <a:spLocks noRot="1" noChangeAspect="1" noMove="1" noResize="1" noEditPoints="1" noAdjustHandles="1" noChangeArrowheads="1" noChangeShapeType="1" noTextEdit="1"/>
              </p:cNvSpPr>
              <p:nvPr/>
            </p:nvSpPr>
            <p:spPr>
              <a:xfrm rot="16200000">
                <a:off x="1383608" y="1879254"/>
                <a:ext cx="96180" cy="215444"/>
              </a:xfrm>
              <a:prstGeom prst="rect">
                <a:avLst/>
              </a:prstGeom>
              <a:blipFill>
                <a:blip r:embed="rId5"/>
                <a:stretch>
                  <a:fillRect t="-43750" r="-8333" b="-43750"/>
                </a:stretch>
              </a:blipFill>
            </p:spPr>
            <p:txBody>
              <a:bodyPr/>
              <a:lstStyle/>
              <a:p>
                <a:r>
                  <a:rPr lang="LID4096">
                    <a:noFill/>
                  </a:rPr>
                  <a:t> </a:t>
                </a:r>
              </a:p>
            </p:txBody>
          </p:sp>
        </mc:Fallback>
      </mc:AlternateContent>
      <p:sp>
        <p:nvSpPr>
          <p:cNvPr id="241" name="Rectangle 240">
            <a:extLst>
              <a:ext uri="{FF2B5EF4-FFF2-40B4-BE49-F238E27FC236}">
                <a16:creationId xmlns:a16="http://schemas.microsoft.com/office/drawing/2014/main" id="{09542D87-5CF9-F06A-9D2A-4EA17B0BFBB2}"/>
              </a:ext>
            </a:extLst>
          </p:cNvPr>
          <p:cNvSpPr/>
          <p:nvPr/>
        </p:nvSpPr>
        <p:spPr>
          <a:xfrm>
            <a:off x="1539420" y="1868119"/>
            <a:ext cx="1072386" cy="237714"/>
          </a:xfrm>
          <a:prstGeom prst="rect">
            <a:avLst/>
          </a:prstGeom>
          <a:solidFill>
            <a:schemeClr val="accent4">
              <a:lumMod val="40000"/>
              <a:lumOff val="6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noProof="0" dirty="0"/>
          </a:p>
        </p:txBody>
      </p:sp>
      <mc:AlternateContent xmlns:mc="http://schemas.openxmlformats.org/markup-compatibility/2006" xmlns:a14="http://schemas.microsoft.com/office/drawing/2010/main">
        <mc:Choice Requires="a14">
          <p:sp>
            <p:nvSpPr>
              <p:cNvPr id="248" name="TextBox 247">
                <a:extLst>
                  <a:ext uri="{FF2B5EF4-FFF2-40B4-BE49-F238E27FC236}">
                    <a16:creationId xmlns:a16="http://schemas.microsoft.com/office/drawing/2014/main" id="{52A51892-E6E5-DC6B-F11C-C518F8D2C440}"/>
                  </a:ext>
                </a:extLst>
              </p:cNvPr>
              <p:cNvSpPr txBox="1"/>
              <p:nvPr/>
            </p:nvSpPr>
            <p:spPr>
              <a:xfrm>
                <a:off x="3107557" y="1371765"/>
                <a:ext cx="297069" cy="16171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999" i="1" noProof="0" smtClean="0">
                              <a:latin typeface="Cambria Math" panose="02040503050406030204" pitchFamily="18" charset="0"/>
                            </a:rPr>
                          </m:ctrlPr>
                        </m:sSubPr>
                        <m:e>
                          <m:r>
                            <a:rPr lang="en-GB" sz="999" i="1" noProof="0">
                              <a:latin typeface="Cambria Math" panose="02040503050406030204" pitchFamily="18" charset="0"/>
                            </a:rPr>
                            <m:t>𝑇</m:t>
                          </m:r>
                        </m:e>
                        <m:sub>
                          <m:r>
                            <m:rPr>
                              <m:nor/>
                            </m:rPr>
                            <a:rPr lang="en-GB" sz="999" noProof="0">
                              <a:latin typeface="Cambria Math" panose="02040503050406030204" pitchFamily="18" charset="0"/>
                            </a:rPr>
                            <m:t>IRS</m:t>
                          </m:r>
                        </m:sub>
                      </m:sSub>
                    </m:oMath>
                  </m:oMathPara>
                </a14:m>
                <a:endParaRPr lang="en-GB" sz="999" noProof="0" dirty="0"/>
              </a:p>
            </p:txBody>
          </p:sp>
        </mc:Choice>
        <mc:Fallback xmlns="">
          <p:sp>
            <p:nvSpPr>
              <p:cNvPr id="248" name="TextBox 247">
                <a:extLst>
                  <a:ext uri="{FF2B5EF4-FFF2-40B4-BE49-F238E27FC236}">
                    <a16:creationId xmlns:a16="http://schemas.microsoft.com/office/drawing/2014/main" id="{52A51892-E6E5-DC6B-F11C-C518F8D2C440}"/>
                  </a:ext>
                </a:extLst>
              </p:cNvPr>
              <p:cNvSpPr txBox="1">
                <a:spLocks noRot="1" noChangeAspect="1" noMove="1" noResize="1" noEditPoints="1" noAdjustHandles="1" noChangeArrowheads="1" noChangeShapeType="1" noTextEdit="1"/>
              </p:cNvSpPr>
              <p:nvPr/>
            </p:nvSpPr>
            <p:spPr>
              <a:xfrm>
                <a:off x="3107557" y="1371765"/>
                <a:ext cx="297069" cy="161711"/>
              </a:xfrm>
              <a:prstGeom prst="rect">
                <a:avLst/>
              </a:prstGeom>
              <a:blipFill>
                <a:blip r:embed="rId6"/>
                <a:stretch>
                  <a:fillRect l="-10204" r="-4082" b="-25926"/>
                </a:stretch>
              </a:blipFill>
            </p:spPr>
            <p:txBody>
              <a:bodyPr/>
              <a:lstStyle/>
              <a:p>
                <a:r>
                  <a:rPr lang="LID4096">
                    <a:noFill/>
                  </a:rPr>
                  <a:t> </a:t>
                </a:r>
              </a:p>
            </p:txBody>
          </p:sp>
        </mc:Fallback>
      </mc:AlternateContent>
      <p:cxnSp>
        <p:nvCxnSpPr>
          <p:cNvPr id="249" name="Straight Connector 248">
            <a:extLst>
              <a:ext uri="{FF2B5EF4-FFF2-40B4-BE49-F238E27FC236}">
                <a16:creationId xmlns:a16="http://schemas.microsoft.com/office/drawing/2014/main" id="{F2F5A1D5-C506-4FFC-6FFA-54B61F5B94E6}"/>
              </a:ext>
            </a:extLst>
          </p:cNvPr>
          <p:cNvCxnSpPr>
            <a:cxnSpLocks/>
          </p:cNvCxnSpPr>
          <p:nvPr/>
        </p:nvCxnSpPr>
        <p:spPr>
          <a:xfrm>
            <a:off x="2723858" y="1657060"/>
            <a:ext cx="1064466" cy="7450"/>
          </a:xfrm>
          <a:prstGeom prst="line">
            <a:avLst/>
          </a:prstGeom>
          <a:ln w="12700">
            <a:solidFill>
              <a:schemeClr val="tx1"/>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250" name="Straight Connector 249">
            <a:extLst>
              <a:ext uri="{FF2B5EF4-FFF2-40B4-BE49-F238E27FC236}">
                <a16:creationId xmlns:a16="http://schemas.microsoft.com/office/drawing/2014/main" id="{076441C3-D3BC-45AF-EB25-9F921B4D3A1A}"/>
              </a:ext>
            </a:extLst>
          </p:cNvPr>
          <p:cNvCxnSpPr>
            <a:cxnSpLocks/>
          </p:cNvCxnSpPr>
          <p:nvPr/>
        </p:nvCxnSpPr>
        <p:spPr>
          <a:xfrm rot="18900000">
            <a:off x="2723858" y="1602536"/>
            <a:ext cx="0" cy="109049"/>
          </a:xfrm>
          <a:prstGeom prst="line">
            <a:avLst/>
          </a:prstGeom>
          <a:ln w="12700">
            <a:solidFill>
              <a:schemeClr val="tx1"/>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251" name="Straight Connector 250">
            <a:extLst>
              <a:ext uri="{FF2B5EF4-FFF2-40B4-BE49-F238E27FC236}">
                <a16:creationId xmlns:a16="http://schemas.microsoft.com/office/drawing/2014/main" id="{9AA936A1-783D-27E0-F561-E35EFE84975E}"/>
              </a:ext>
            </a:extLst>
          </p:cNvPr>
          <p:cNvCxnSpPr>
            <a:cxnSpLocks/>
          </p:cNvCxnSpPr>
          <p:nvPr/>
        </p:nvCxnSpPr>
        <p:spPr>
          <a:xfrm rot="18900000">
            <a:off x="3788324" y="1609986"/>
            <a:ext cx="0" cy="109049"/>
          </a:xfrm>
          <a:prstGeom prst="line">
            <a:avLst/>
          </a:prstGeom>
          <a:ln w="12700">
            <a:solidFill>
              <a:schemeClr val="tx1"/>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sp>
        <p:nvSpPr>
          <p:cNvPr id="254" name="Rectangle 253">
            <a:extLst>
              <a:ext uri="{FF2B5EF4-FFF2-40B4-BE49-F238E27FC236}">
                <a16:creationId xmlns:a16="http://schemas.microsoft.com/office/drawing/2014/main" id="{FBEF072D-2D53-062E-0E3F-2864268B3467}"/>
              </a:ext>
            </a:extLst>
          </p:cNvPr>
          <p:cNvSpPr/>
          <p:nvPr/>
        </p:nvSpPr>
        <p:spPr>
          <a:xfrm>
            <a:off x="3875546" y="1868119"/>
            <a:ext cx="1085797" cy="237714"/>
          </a:xfrm>
          <a:prstGeom prst="rect">
            <a:avLst/>
          </a:prstGeom>
          <a:solidFill>
            <a:schemeClr val="accent6">
              <a:lumMod val="60000"/>
              <a:lumOff val="4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noProof="0" dirty="0"/>
          </a:p>
        </p:txBody>
      </p:sp>
      <p:sp>
        <p:nvSpPr>
          <p:cNvPr id="255" name="TextBox 254">
            <a:extLst>
              <a:ext uri="{FF2B5EF4-FFF2-40B4-BE49-F238E27FC236}">
                <a16:creationId xmlns:a16="http://schemas.microsoft.com/office/drawing/2014/main" id="{725827D2-839F-11D0-BE3D-1588B42B6B47}"/>
              </a:ext>
            </a:extLst>
          </p:cNvPr>
          <p:cNvSpPr txBox="1"/>
          <p:nvPr/>
        </p:nvSpPr>
        <p:spPr>
          <a:xfrm>
            <a:off x="3944340" y="2353931"/>
            <a:ext cx="942887" cy="415498"/>
          </a:xfrm>
          <a:prstGeom prst="rect">
            <a:avLst/>
          </a:prstGeom>
          <a:noFill/>
        </p:spPr>
        <p:txBody>
          <a:bodyPr wrap="none" rtlCol="0">
            <a:spAutoFit/>
          </a:bodyPr>
          <a:lstStyle/>
          <a:p>
            <a:pPr algn="ctr"/>
            <a:r>
              <a:rPr lang="en-GB" sz="1050" noProof="0" dirty="0"/>
              <a:t>Data</a:t>
            </a:r>
          </a:p>
          <a:p>
            <a:pPr algn="ctr"/>
            <a:r>
              <a:rPr lang="en-GB" sz="1050" noProof="0" dirty="0"/>
              <a:t>transmission</a:t>
            </a:r>
          </a:p>
        </p:txBody>
      </p:sp>
      <p:cxnSp>
        <p:nvCxnSpPr>
          <p:cNvPr id="256" name="Straight Arrow Connector 255">
            <a:extLst>
              <a:ext uri="{FF2B5EF4-FFF2-40B4-BE49-F238E27FC236}">
                <a16:creationId xmlns:a16="http://schemas.microsoft.com/office/drawing/2014/main" id="{8EDB9D79-A8B7-E637-D3E8-6C0F99931989}"/>
              </a:ext>
            </a:extLst>
          </p:cNvPr>
          <p:cNvCxnSpPr>
            <a:cxnSpLocks/>
            <a:stCxn id="254" idx="2"/>
            <a:endCxn id="255" idx="0"/>
          </p:cNvCxnSpPr>
          <p:nvPr/>
        </p:nvCxnSpPr>
        <p:spPr>
          <a:xfrm flipH="1">
            <a:off x="4415784" y="2105833"/>
            <a:ext cx="2661" cy="248098"/>
          </a:xfrm>
          <a:prstGeom prst="straightConnector1">
            <a:avLst/>
          </a:prstGeom>
          <a:ln w="1270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1" name="TextBox 260">
                <a:extLst>
                  <a:ext uri="{FF2B5EF4-FFF2-40B4-BE49-F238E27FC236}">
                    <a16:creationId xmlns:a16="http://schemas.microsoft.com/office/drawing/2014/main" id="{6A6B1CA6-449D-F24A-6F00-758F876ACC71}"/>
                  </a:ext>
                </a:extLst>
              </p:cNvPr>
              <p:cNvSpPr txBox="1"/>
              <p:nvPr/>
            </p:nvSpPr>
            <p:spPr>
              <a:xfrm rot="16200000">
                <a:off x="5020975" y="1879254"/>
                <a:ext cx="96180"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1400" i="1" noProof="0" smtClean="0">
                          <a:latin typeface="Cambria Math" panose="02040503050406030204" pitchFamily="18" charset="0"/>
                          <a:ea typeface="Cambria Math" panose="02040503050406030204" pitchFamily="18" charset="0"/>
                        </a:rPr>
                        <m:t>⋮</m:t>
                      </m:r>
                    </m:oMath>
                  </m:oMathPara>
                </a14:m>
                <a:endParaRPr lang="en-GB" sz="1400" noProof="0" dirty="0"/>
              </a:p>
            </p:txBody>
          </p:sp>
        </mc:Choice>
        <mc:Fallback xmlns="">
          <p:sp>
            <p:nvSpPr>
              <p:cNvPr id="261" name="TextBox 260">
                <a:extLst>
                  <a:ext uri="{FF2B5EF4-FFF2-40B4-BE49-F238E27FC236}">
                    <a16:creationId xmlns:a16="http://schemas.microsoft.com/office/drawing/2014/main" id="{6A6B1CA6-449D-F24A-6F00-758F876ACC71}"/>
                  </a:ext>
                </a:extLst>
              </p:cNvPr>
              <p:cNvSpPr txBox="1">
                <a:spLocks noRot="1" noChangeAspect="1" noMove="1" noResize="1" noEditPoints="1" noAdjustHandles="1" noChangeArrowheads="1" noChangeShapeType="1" noTextEdit="1"/>
              </p:cNvSpPr>
              <p:nvPr/>
            </p:nvSpPr>
            <p:spPr>
              <a:xfrm rot="16200000">
                <a:off x="5020975" y="1879254"/>
                <a:ext cx="96180" cy="215444"/>
              </a:xfrm>
              <a:prstGeom prst="rect">
                <a:avLst/>
              </a:prstGeom>
              <a:blipFill>
                <a:blip r:embed="rId7"/>
                <a:stretch>
                  <a:fillRect t="-43750" r="-8571" b="-43750"/>
                </a:stretch>
              </a:blipFill>
            </p:spPr>
            <p:txBody>
              <a:bodyPr/>
              <a:lstStyle/>
              <a:p>
                <a:r>
                  <a:rPr lang="LID4096">
                    <a:noFill/>
                  </a:rPr>
                  <a:t> </a:t>
                </a:r>
              </a:p>
            </p:txBody>
          </p:sp>
        </mc:Fallback>
      </mc:AlternateContent>
      <p:sp>
        <p:nvSpPr>
          <p:cNvPr id="262" name="Rectangle 261">
            <a:extLst>
              <a:ext uri="{FF2B5EF4-FFF2-40B4-BE49-F238E27FC236}">
                <a16:creationId xmlns:a16="http://schemas.microsoft.com/office/drawing/2014/main" id="{E85CC67A-FEDB-0E7A-F663-CD010C396C3A}"/>
              </a:ext>
            </a:extLst>
          </p:cNvPr>
          <p:cNvSpPr/>
          <p:nvPr/>
        </p:nvSpPr>
        <p:spPr>
          <a:xfrm>
            <a:off x="5202639" y="1868119"/>
            <a:ext cx="1085797" cy="237714"/>
          </a:xfrm>
          <a:prstGeom prst="rect">
            <a:avLst/>
          </a:prstGeom>
          <a:solidFill>
            <a:schemeClr val="accent6">
              <a:lumMod val="60000"/>
              <a:lumOff val="4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noProof="0" dirty="0"/>
          </a:p>
        </p:txBody>
      </p:sp>
      <mc:AlternateContent xmlns:mc="http://schemas.openxmlformats.org/markup-compatibility/2006" xmlns:a14="http://schemas.microsoft.com/office/drawing/2010/main">
        <mc:Choice Requires="a14">
          <p:sp>
            <p:nvSpPr>
              <p:cNvPr id="263" name="TextBox 262">
                <a:extLst>
                  <a:ext uri="{FF2B5EF4-FFF2-40B4-BE49-F238E27FC236}">
                    <a16:creationId xmlns:a16="http://schemas.microsoft.com/office/drawing/2014/main" id="{BF790DA2-E7B1-D506-C7CF-11A558FB8D21}"/>
                  </a:ext>
                </a:extLst>
              </p:cNvPr>
              <p:cNvSpPr txBox="1"/>
              <p:nvPr/>
            </p:nvSpPr>
            <p:spPr>
              <a:xfrm>
                <a:off x="4982985" y="1391234"/>
                <a:ext cx="428001" cy="19787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1200" i="1" noProof="0" smtClean="0">
                              <a:latin typeface="Cambria Math" panose="02040503050406030204" pitchFamily="18" charset="0"/>
                            </a:rPr>
                          </m:ctrlPr>
                        </m:sSubPr>
                        <m:e>
                          <m:r>
                            <a:rPr lang="en-GB" sz="1200" i="1" noProof="0">
                              <a:latin typeface="Cambria Math" panose="02040503050406030204" pitchFamily="18" charset="0"/>
                            </a:rPr>
                            <m:t>𝑇</m:t>
                          </m:r>
                        </m:e>
                        <m:sub>
                          <m:r>
                            <m:rPr>
                              <m:nor/>
                            </m:rPr>
                            <a:rPr lang="en-GB" sz="1200" b="0" i="0" noProof="0" smtClean="0">
                              <a:latin typeface="Cambria Math" panose="02040503050406030204" pitchFamily="18" charset="0"/>
                            </a:rPr>
                            <m:t>data</m:t>
                          </m:r>
                        </m:sub>
                      </m:sSub>
                    </m:oMath>
                  </m:oMathPara>
                </a14:m>
                <a:endParaRPr lang="en-GB" sz="1200" noProof="0" dirty="0"/>
              </a:p>
            </p:txBody>
          </p:sp>
        </mc:Choice>
        <mc:Fallback xmlns="">
          <p:sp>
            <p:nvSpPr>
              <p:cNvPr id="263" name="TextBox 262">
                <a:extLst>
                  <a:ext uri="{FF2B5EF4-FFF2-40B4-BE49-F238E27FC236}">
                    <a16:creationId xmlns:a16="http://schemas.microsoft.com/office/drawing/2014/main" id="{BF790DA2-E7B1-D506-C7CF-11A558FB8D21}"/>
                  </a:ext>
                </a:extLst>
              </p:cNvPr>
              <p:cNvSpPr txBox="1">
                <a:spLocks noRot="1" noChangeAspect="1" noMove="1" noResize="1" noEditPoints="1" noAdjustHandles="1" noChangeArrowheads="1" noChangeShapeType="1" noTextEdit="1"/>
              </p:cNvSpPr>
              <p:nvPr/>
            </p:nvSpPr>
            <p:spPr>
              <a:xfrm>
                <a:off x="4982985" y="1391234"/>
                <a:ext cx="428001" cy="197875"/>
              </a:xfrm>
              <a:prstGeom prst="rect">
                <a:avLst/>
              </a:prstGeom>
              <a:blipFill>
                <a:blip r:embed="rId8"/>
                <a:stretch>
                  <a:fillRect l="-7042" r="-4225" b="-27273"/>
                </a:stretch>
              </a:blipFill>
            </p:spPr>
            <p:txBody>
              <a:bodyPr/>
              <a:lstStyle/>
              <a:p>
                <a:r>
                  <a:rPr lang="LID4096">
                    <a:noFill/>
                  </a:rPr>
                  <a:t> </a:t>
                </a:r>
              </a:p>
            </p:txBody>
          </p:sp>
        </mc:Fallback>
      </mc:AlternateContent>
      <p:cxnSp>
        <p:nvCxnSpPr>
          <p:cNvPr id="264" name="Straight Connector 263">
            <a:extLst>
              <a:ext uri="{FF2B5EF4-FFF2-40B4-BE49-F238E27FC236}">
                <a16:creationId xmlns:a16="http://schemas.microsoft.com/office/drawing/2014/main" id="{420DCCDC-FCC4-CABA-0DBC-1EAF46B2F100}"/>
              </a:ext>
            </a:extLst>
          </p:cNvPr>
          <p:cNvCxnSpPr>
            <a:cxnSpLocks/>
          </p:cNvCxnSpPr>
          <p:nvPr/>
        </p:nvCxnSpPr>
        <p:spPr>
          <a:xfrm>
            <a:off x="3886824" y="1672834"/>
            <a:ext cx="2383991" cy="14898"/>
          </a:xfrm>
          <a:prstGeom prst="line">
            <a:avLst/>
          </a:prstGeom>
          <a:ln w="12700">
            <a:solidFill>
              <a:schemeClr val="tx1"/>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265" name="Straight Connector 264">
            <a:extLst>
              <a:ext uri="{FF2B5EF4-FFF2-40B4-BE49-F238E27FC236}">
                <a16:creationId xmlns:a16="http://schemas.microsoft.com/office/drawing/2014/main" id="{6E47CD0E-871C-40CC-DE0E-45D1957FFF54}"/>
              </a:ext>
            </a:extLst>
          </p:cNvPr>
          <p:cNvCxnSpPr>
            <a:cxnSpLocks/>
          </p:cNvCxnSpPr>
          <p:nvPr/>
        </p:nvCxnSpPr>
        <p:spPr>
          <a:xfrm rot="18900000">
            <a:off x="3893548" y="1624660"/>
            <a:ext cx="0" cy="109049"/>
          </a:xfrm>
          <a:prstGeom prst="line">
            <a:avLst/>
          </a:prstGeom>
          <a:ln w="12700">
            <a:solidFill>
              <a:schemeClr val="tx1"/>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266" name="Straight Connector 265">
            <a:extLst>
              <a:ext uri="{FF2B5EF4-FFF2-40B4-BE49-F238E27FC236}">
                <a16:creationId xmlns:a16="http://schemas.microsoft.com/office/drawing/2014/main" id="{C7A9258E-0677-DDEB-9B3E-31C31097CC56}"/>
              </a:ext>
            </a:extLst>
          </p:cNvPr>
          <p:cNvCxnSpPr>
            <a:cxnSpLocks/>
          </p:cNvCxnSpPr>
          <p:nvPr/>
        </p:nvCxnSpPr>
        <p:spPr>
          <a:xfrm rot="18900000">
            <a:off x="6270815" y="1633207"/>
            <a:ext cx="0" cy="109049"/>
          </a:xfrm>
          <a:prstGeom prst="line">
            <a:avLst/>
          </a:prstGeom>
          <a:ln w="12700">
            <a:solidFill>
              <a:schemeClr val="tx1"/>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sp>
        <p:nvSpPr>
          <p:cNvPr id="267" name="PlaceHolder 1">
            <a:extLst>
              <a:ext uri="{FF2B5EF4-FFF2-40B4-BE49-F238E27FC236}">
                <a16:creationId xmlns:a16="http://schemas.microsoft.com/office/drawing/2014/main" id="{B8859D0B-C609-B20C-6C05-75BE9B870934}"/>
              </a:ext>
            </a:extLst>
          </p:cNvPr>
          <p:cNvSpPr txBox="1">
            <a:spLocks/>
          </p:cNvSpPr>
          <p:nvPr/>
        </p:nvSpPr>
        <p:spPr>
          <a:xfrm>
            <a:off x="423255" y="5226222"/>
            <a:ext cx="7777770" cy="970951"/>
          </a:xfrm>
          <a:prstGeom prst="rect">
            <a:avLst/>
          </a:prstGeom>
          <a:noFill/>
          <a:ln w="0">
            <a:noFill/>
          </a:ln>
        </p:spPr>
        <p:txBody>
          <a:bodyPr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1200"/>
              </a:spcAft>
            </a:pPr>
            <a:r>
              <a:rPr lang="en-GB" sz="2400" b="1" spc="-1" noProof="0" dirty="0">
                <a:solidFill>
                  <a:srgbClr val="C00000"/>
                </a:solidFill>
                <a:latin typeface="Calibri Light"/>
              </a:rPr>
              <a:t>Motivation: </a:t>
            </a:r>
            <a:br>
              <a:rPr lang="en-GB" sz="2400" spc="-1" noProof="0" dirty="0">
                <a:solidFill>
                  <a:srgbClr val="000000"/>
                </a:solidFill>
                <a:latin typeface="Calibri Light"/>
              </a:rPr>
            </a:br>
            <a:r>
              <a:rPr lang="en-GB" sz="2400" spc="-1" noProof="0" dirty="0">
                <a:solidFill>
                  <a:srgbClr val="000000"/>
                </a:solidFill>
                <a:latin typeface="Calibri Light"/>
              </a:rPr>
              <a:t>Balance Overhead – Throughput</a:t>
            </a:r>
            <a:endParaRPr lang="en-GB" sz="2400" noProof="0" dirty="0"/>
          </a:p>
        </p:txBody>
      </p:sp>
      <mc:AlternateContent xmlns:mc="http://schemas.openxmlformats.org/markup-compatibility/2006" xmlns:a14="http://schemas.microsoft.com/office/drawing/2010/main">
        <mc:Choice Requires="a14">
          <p:sp>
            <p:nvSpPr>
              <p:cNvPr id="268" name="TextBox 267">
                <a:extLst>
                  <a:ext uri="{FF2B5EF4-FFF2-40B4-BE49-F238E27FC236}">
                    <a16:creationId xmlns:a16="http://schemas.microsoft.com/office/drawing/2014/main" id="{02995995-1C65-5EBE-1558-F84FF2C8D617}"/>
                  </a:ext>
                </a:extLst>
              </p:cNvPr>
              <p:cNvSpPr txBox="1"/>
              <p:nvPr/>
            </p:nvSpPr>
            <p:spPr>
              <a:xfrm rot="16200000">
                <a:off x="6436917" y="1879254"/>
                <a:ext cx="96180"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1400" i="1" noProof="0" smtClean="0">
                          <a:latin typeface="Cambria Math" panose="02040503050406030204" pitchFamily="18" charset="0"/>
                          <a:ea typeface="Cambria Math" panose="02040503050406030204" pitchFamily="18" charset="0"/>
                        </a:rPr>
                        <m:t>⋮</m:t>
                      </m:r>
                    </m:oMath>
                  </m:oMathPara>
                </a14:m>
                <a:endParaRPr lang="en-GB" sz="1400" noProof="0" dirty="0"/>
              </a:p>
            </p:txBody>
          </p:sp>
        </mc:Choice>
        <mc:Fallback xmlns="">
          <p:sp>
            <p:nvSpPr>
              <p:cNvPr id="268" name="TextBox 267">
                <a:extLst>
                  <a:ext uri="{FF2B5EF4-FFF2-40B4-BE49-F238E27FC236}">
                    <a16:creationId xmlns:a16="http://schemas.microsoft.com/office/drawing/2014/main" id="{02995995-1C65-5EBE-1558-F84FF2C8D617}"/>
                  </a:ext>
                </a:extLst>
              </p:cNvPr>
              <p:cNvSpPr txBox="1">
                <a:spLocks noRot="1" noChangeAspect="1" noMove="1" noResize="1" noEditPoints="1" noAdjustHandles="1" noChangeArrowheads="1" noChangeShapeType="1" noTextEdit="1"/>
              </p:cNvSpPr>
              <p:nvPr/>
            </p:nvSpPr>
            <p:spPr>
              <a:xfrm rot="16200000">
                <a:off x="6436917" y="1879254"/>
                <a:ext cx="96180" cy="215444"/>
              </a:xfrm>
              <a:prstGeom prst="rect">
                <a:avLst/>
              </a:prstGeom>
              <a:blipFill>
                <a:blip r:embed="rId5"/>
                <a:stretch>
                  <a:fillRect t="-43750" r="-11429" b="-43750"/>
                </a:stretch>
              </a:blipFill>
            </p:spPr>
            <p:txBody>
              <a:bodyPr/>
              <a:lstStyle/>
              <a:p>
                <a:r>
                  <a:rPr lang="LID4096">
                    <a:noFill/>
                  </a:rPr>
                  <a:t> </a:t>
                </a:r>
              </a:p>
            </p:txBody>
          </p:sp>
        </mc:Fallback>
      </mc:AlternateContent>
      <p:sp>
        <p:nvSpPr>
          <p:cNvPr id="269" name="Right Brace 268">
            <a:extLst>
              <a:ext uri="{FF2B5EF4-FFF2-40B4-BE49-F238E27FC236}">
                <a16:creationId xmlns:a16="http://schemas.microsoft.com/office/drawing/2014/main" id="{D36EC7C1-CB78-C361-9FF9-0AA1F677E96D}"/>
              </a:ext>
            </a:extLst>
          </p:cNvPr>
          <p:cNvSpPr/>
          <p:nvPr/>
        </p:nvSpPr>
        <p:spPr>
          <a:xfrm rot="5400000">
            <a:off x="1853104" y="1270612"/>
            <a:ext cx="372260" cy="3575289"/>
          </a:xfrm>
          <a:prstGeom prst="rightBrace">
            <a:avLst>
              <a:gd name="adj1" fmla="val 56948"/>
              <a:gd name="adj2"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noProof="0" dirty="0"/>
          </a:p>
        </p:txBody>
      </p:sp>
      <p:sp>
        <p:nvSpPr>
          <p:cNvPr id="271" name="TextBox 270">
            <a:extLst>
              <a:ext uri="{FF2B5EF4-FFF2-40B4-BE49-F238E27FC236}">
                <a16:creationId xmlns:a16="http://schemas.microsoft.com/office/drawing/2014/main" id="{E095ACD7-0DB4-CF1A-4050-125044C41B6B}"/>
              </a:ext>
            </a:extLst>
          </p:cNvPr>
          <p:cNvSpPr txBox="1"/>
          <p:nvPr/>
        </p:nvSpPr>
        <p:spPr>
          <a:xfrm>
            <a:off x="1431698" y="3348695"/>
            <a:ext cx="1085797" cy="369332"/>
          </a:xfrm>
          <a:prstGeom prst="rect">
            <a:avLst/>
          </a:prstGeom>
          <a:noFill/>
        </p:spPr>
        <p:txBody>
          <a:bodyPr wrap="square">
            <a:spAutoFit/>
          </a:bodyPr>
          <a:lstStyle/>
          <a:p>
            <a:r>
              <a:rPr lang="en-GB" sz="1800" spc="-1" noProof="0" dirty="0">
                <a:solidFill>
                  <a:srgbClr val="000000"/>
                </a:solidFill>
                <a:latin typeface="Calibri Light"/>
              </a:rPr>
              <a:t>Overhead</a:t>
            </a:r>
            <a:endParaRPr lang="en-GB" noProof="0" dirty="0"/>
          </a:p>
        </p:txBody>
      </p:sp>
      <p:sp>
        <p:nvSpPr>
          <p:cNvPr id="272" name="Right Brace 271">
            <a:extLst>
              <a:ext uri="{FF2B5EF4-FFF2-40B4-BE49-F238E27FC236}">
                <a16:creationId xmlns:a16="http://schemas.microsoft.com/office/drawing/2014/main" id="{71785FEB-32CD-ACD1-CD9A-E967F033EFA5}"/>
              </a:ext>
            </a:extLst>
          </p:cNvPr>
          <p:cNvSpPr/>
          <p:nvPr/>
        </p:nvSpPr>
        <p:spPr>
          <a:xfrm rot="5400000">
            <a:off x="3055795" y="936262"/>
            <a:ext cx="372260" cy="5980672"/>
          </a:xfrm>
          <a:prstGeom prst="rightBrace">
            <a:avLst>
              <a:gd name="adj1" fmla="val 56948"/>
              <a:gd name="adj2"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noProof="0" dirty="0"/>
          </a:p>
        </p:txBody>
      </p:sp>
      <p:sp>
        <p:nvSpPr>
          <p:cNvPr id="273" name="TextBox 272">
            <a:extLst>
              <a:ext uri="{FF2B5EF4-FFF2-40B4-BE49-F238E27FC236}">
                <a16:creationId xmlns:a16="http://schemas.microsoft.com/office/drawing/2014/main" id="{42C552DB-144B-FCFB-823E-5282C0E03ED1}"/>
              </a:ext>
            </a:extLst>
          </p:cNvPr>
          <p:cNvSpPr txBox="1"/>
          <p:nvPr/>
        </p:nvSpPr>
        <p:spPr>
          <a:xfrm>
            <a:off x="2650361" y="4121526"/>
            <a:ext cx="1626364" cy="369332"/>
          </a:xfrm>
          <a:prstGeom prst="rect">
            <a:avLst/>
          </a:prstGeom>
          <a:noFill/>
        </p:spPr>
        <p:txBody>
          <a:bodyPr wrap="square">
            <a:spAutoFit/>
          </a:bodyPr>
          <a:lstStyle/>
          <a:p>
            <a:r>
              <a:rPr lang="en-GB" sz="1800" spc="-1" noProof="0" dirty="0">
                <a:solidFill>
                  <a:srgbClr val="000000"/>
                </a:solidFill>
                <a:latin typeface="Calibri Light"/>
              </a:rPr>
              <a:t>Throughput</a:t>
            </a:r>
            <a:endParaRPr lang="en-GB" noProof="0" dirty="0"/>
          </a:p>
        </p:txBody>
      </p:sp>
      <p:sp>
        <p:nvSpPr>
          <p:cNvPr id="274" name="Rectangle 273">
            <a:extLst>
              <a:ext uri="{FF2B5EF4-FFF2-40B4-BE49-F238E27FC236}">
                <a16:creationId xmlns:a16="http://schemas.microsoft.com/office/drawing/2014/main" id="{8AD0480D-5485-7D03-00EE-B86EF1D0DF72}"/>
              </a:ext>
            </a:extLst>
          </p:cNvPr>
          <p:cNvSpPr/>
          <p:nvPr/>
        </p:nvSpPr>
        <p:spPr>
          <a:xfrm>
            <a:off x="6701171" y="1868119"/>
            <a:ext cx="717814" cy="237714"/>
          </a:xfrm>
          <a:prstGeom prst="rect">
            <a:avLst/>
          </a:prstGeom>
          <a:solidFill>
            <a:schemeClr val="accent4">
              <a:lumMod val="40000"/>
              <a:lumOff val="6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noProof="0" dirty="0"/>
          </a:p>
        </p:txBody>
      </p:sp>
      <mc:AlternateContent xmlns:mc="http://schemas.openxmlformats.org/markup-compatibility/2006" xmlns:a14="http://schemas.microsoft.com/office/drawing/2010/main">
        <mc:Choice Requires="a14">
          <p:sp>
            <p:nvSpPr>
              <p:cNvPr id="276" name="TextBox 275">
                <a:extLst>
                  <a:ext uri="{FF2B5EF4-FFF2-40B4-BE49-F238E27FC236}">
                    <a16:creationId xmlns:a16="http://schemas.microsoft.com/office/drawing/2014/main" id="{FEBDA49B-C92D-C51D-41B7-2A595CE847B5}"/>
                  </a:ext>
                </a:extLst>
              </p:cNvPr>
              <p:cNvSpPr txBox="1"/>
              <p:nvPr/>
            </p:nvSpPr>
            <p:spPr>
              <a:xfrm>
                <a:off x="4388000" y="5633354"/>
                <a:ext cx="4976173" cy="474425"/>
              </a:xfrm>
              <a:prstGeom prst="rect">
                <a:avLst/>
              </a:prstGeom>
              <a:noFill/>
            </p:spPr>
            <p:txBody>
              <a:bodyPr wrap="square">
                <a:spAutoFit/>
              </a:bodyPr>
              <a:lstStyle/>
              <a:p>
                <a:r>
                  <a:rPr lang="en-GB" sz="2000" spc="-1" noProof="0" dirty="0">
                    <a:solidFill>
                      <a:srgbClr val="000000"/>
                    </a:solidFill>
                    <a:latin typeface="Calibri Light"/>
                  </a:rPr>
                  <a:t>→ </a:t>
                </a:r>
                <a14:m>
                  <m:oMath xmlns:m="http://schemas.openxmlformats.org/officeDocument/2006/math">
                    <m:r>
                      <a:rPr lang="en-GB" sz="2000" b="0" i="0" noProof="0" smtClean="0">
                        <a:latin typeface="Cambria Math" panose="02040503050406030204" pitchFamily="18" charset="0"/>
                      </a:rPr>
                      <m:t>  </m:t>
                    </m:r>
                    <m:sSub>
                      <m:sSubPr>
                        <m:ctrlPr>
                          <a:rPr lang="en-GB" sz="2000" i="1" noProof="0" smtClean="0">
                            <a:latin typeface="Cambria Math" panose="02040503050406030204" pitchFamily="18" charset="0"/>
                          </a:rPr>
                        </m:ctrlPr>
                      </m:sSubPr>
                      <m:e>
                        <m:sSub>
                          <m:sSubPr>
                            <m:ctrlPr>
                              <a:rPr lang="en-GB" sz="2000" b="1" i="1" noProof="0" smtClean="0">
                                <a:solidFill>
                                  <a:srgbClr val="C00000"/>
                                </a:solidFill>
                                <a:latin typeface="Cambria Math" panose="02040503050406030204" pitchFamily="18" charset="0"/>
                              </a:rPr>
                            </m:ctrlPr>
                          </m:sSubPr>
                          <m:e>
                            <m:r>
                              <a:rPr lang="en-GB" sz="2000" b="1" i="1" noProof="0">
                                <a:solidFill>
                                  <a:srgbClr val="C00000"/>
                                </a:solidFill>
                                <a:latin typeface="Cambria Math" panose="02040503050406030204" pitchFamily="18" charset="0"/>
                              </a:rPr>
                              <m:t>𝑻</m:t>
                            </m:r>
                          </m:e>
                          <m:sub>
                            <m:r>
                              <m:rPr>
                                <m:nor/>
                              </m:rPr>
                              <a:rPr lang="en-GB" sz="2000" b="1" i="0" noProof="0" smtClean="0">
                                <a:solidFill>
                                  <a:srgbClr val="C00000"/>
                                </a:solidFill>
                                <a:latin typeface="Cambria Math" panose="02040503050406030204" pitchFamily="18" charset="0"/>
                              </a:rPr>
                              <m:t>upd</m:t>
                            </m:r>
                          </m:sub>
                        </m:sSub>
                        <m:r>
                          <m:rPr>
                            <m:nor/>
                          </m:rPr>
                          <a:rPr lang="en-GB" sz="2000" b="1" noProof="0" smtClean="0">
                            <a:solidFill>
                              <a:srgbClr val="C00000"/>
                            </a:solidFill>
                          </a:rPr>
                          <m:t> </m:t>
                        </m:r>
                        <m:r>
                          <a:rPr lang="en-GB" sz="2000" b="0" i="1" noProof="0" smtClean="0">
                            <a:latin typeface="Cambria Math" panose="02040503050406030204" pitchFamily="18" charset="0"/>
                          </a:rPr>
                          <m:t>=</m:t>
                        </m:r>
                        <m:r>
                          <a:rPr lang="en-GB" sz="2000" i="1" noProof="0">
                            <a:latin typeface="Cambria Math" panose="02040503050406030204" pitchFamily="18" charset="0"/>
                          </a:rPr>
                          <m:t>𝑇</m:t>
                        </m:r>
                      </m:e>
                      <m:sub>
                        <m:r>
                          <m:rPr>
                            <m:nor/>
                          </m:rPr>
                          <a:rPr lang="en-GB" sz="2000" noProof="0">
                            <a:latin typeface="Cambria Math" panose="02040503050406030204" pitchFamily="18" charset="0"/>
                          </a:rPr>
                          <m:t>IRS</m:t>
                        </m:r>
                      </m:sub>
                    </m:sSub>
                    <m:r>
                      <a:rPr lang="en-GB" sz="2000" b="0" i="1" noProof="0" smtClean="0">
                        <a:latin typeface="Cambria Math" panose="02040503050406030204" pitchFamily="18" charset="0"/>
                      </a:rPr>
                      <m:t>+</m:t>
                    </m:r>
                    <m:sSub>
                      <m:sSubPr>
                        <m:ctrlPr>
                          <a:rPr lang="en-GB" sz="2000" i="1" noProof="0" smtClean="0">
                            <a:latin typeface="Cambria Math" panose="02040503050406030204" pitchFamily="18" charset="0"/>
                          </a:rPr>
                        </m:ctrlPr>
                      </m:sSubPr>
                      <m:e>
                        <m:r>
                          <a:rPr lang="en-GB" sz="2000" i="1" noProof="0">
                            <a:latin typeface="Cambria Math" panose="02040503050406030204" pitchFamily="18" charset="0"/>
                          </a:rPr>
                          <m:t>𝑇</m:t>
                        </m:r>
                      </m:e>
                      <m:sub>
                        <m:r>
                          <m:rPr>
                            <m:nor/>
                          </m:rPr>
                          <a:rPr lang="en-GB" sz="2000" noProof="0">
                            <a:latin typeface="Cambria Math" panose="02040503050406030204" pitchFamily="18" charset="0"/>
                          </a:rPr>
                          <m:t>IRS</m:t>
                        </m:r>
                      </m:sub>
                    </m:sSub>
                    <m:r>
                      <a:rPr lang="en-GB" sz="2000" b="0" i="1" noProof="0" smtClean="0">
                        <a:latin typeface="Cambria Math" panose="02040503050406030204" pitchFamily="18" charset="0"/>
                      </a:rPr>
                      <m:t>+</m:t>
                    </m:r>
                    <m:sSub>
                      <m:sSubPr>
                        <m:ctrlPr>
                          <a:rPr lang="en-GB" sz="2000" i="1" noProof="0" smtClean="0">
                            <a:latin typeface="Cambria Math" panose="02040503050406030204" pitchFamily="18" charset="0"/>
                          </a:rPr>
                        </m:ctrlPr>
                      </m:sSubPr>
                      <m:e>
                        <m:r>
                          <a:rPr lang="en-GB" sz="2000" i="1" noProof="0">
                            <a:latin typeface="Cambria Math" panose="02040503050406030204" pitchFamily="18" charset="0"/>
                          </a:rPr>
                          <m:t>𝑇</m:t>
                        </m:r>
                      </m:e>
                      <m:sub>
                        <m:r>
                          <m:rPr>
                            <m:nor/>
                          </m:rPr>
                          <a:rPr lang="en-GB" sz="2000" b="0" i="0" noProof="0" smtClean="0">
                            <a:latin typeface="Cambria Math" panose="02040503050406030204" pitchFamily="18" charset="0"/>
                          </a:rPr>
                          <m:t>data</m:t>
                        </m:r>
                      </m:sub>
                    </m:sSub>
                  </m:oMath>
                </a14:m>
                <a:endParaRPr lang="en-GB" sz="2000" noProof="0" dirty="0"/>
              </a:p>
            </p:txBody>
          </p:sp>
        </mc:Choice>
        <mc:Fallback xmlns="">
          <p:sp>
            <p:nvSpPr>
              <p:cNvPr id="276" name="TextBox 275">
                <a:extLst>
                  <a:ext uri="{FF2B5EF4-FFF2-40B4-BE49-F238E27FC236}">
                    <a16:creationId xmlns:a16="http://schemas.microsoft.com/office/drawing/2014/main" id="{FEBDA49B-C92D-C51D-41B7-2A595CE847B5}"/>
                  </a:ext>
                </a:extLst>
              </p:cNvPr>
              <p:cNvSpPr txBox="1">
                <a:spLocks noRot="1" noChangeAspect="1" noMove="1" noResize="1" noEditPoints="1" noAdjustHandles="1" noChangeArrowheads="1" noChangeShapeType="1" noTextEdit="1"/>
              </p:cNvSpPr>
              <p:nvPr/>
            </p:nvSpPr>
            <p:spPr>
              <a:xfrm>
                <a:off x="4388000" y="5633354"/>
                <a:ext cx="4976173" cy="474425"/>
              </a:xfrm>
              <a:prstGeom prst="rect">
                <a:avLst/>
              </a:prstGeom>
              <a:blipFill>
                <a:blip r:embed="rId9"/>
                <a:stretch>
                  <a:fillRect l="-1348" t="-5128" b="-14103"/>
                </a:stretch>
              </a:blipFill>
            </p:spPr>
            <p:txBody>
              <a:bodyPr/>
              <a:lstStyle/>
              <a:p>
                <a:r>
                  <a:rPr lang="LID4096">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40"/>
                                        </p:tgtEl>
                                        <p:attrNameLst>
                                          <p:attrName>style.visibility</p:attrName>
                                        </p:attrNameLst>
                                      </p:cBhvr>
                                      <p:to>
                                        <p:strVal val="visible"/>
                                      </p:to>
                                    </p:set>
                                    <p:animEffect transition="in" filter="fade">
                                      <p:cBhvr>
                                        <p:cTn id="13" dur="500"/>
                                        <p:tgtEl>
                                          <p:spTgt spid="24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41"/>
                                        </p:tgtEl>
                                        <p:attrNameLst>
                                          <p:attrName>style.visibility</p:attrName>
                                        </p:attrNameLst>
                                      </p:cBhvr>
                                      <p:to>
                                        <p:strVal val="visible"/>
                                      </p:to>
                                    </p:set>
                                    <p:animEffect transition="in" filter="fade">
                                      <p:cBhvr>
                                        <p:cTn id="16" dur="500"/>
                                        <p:tgtEl>
                                          <p:spTgt spid="24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500"/>
                                        <p:tgtEl>
                                          <p:spTgt spid="2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par>
                                <p:cTn id="23" presetID="10" presetClass="entr" presetSubtype="0"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500"/>
                                        <p:tgtEl>
                                          <p:spTgt spid="11"/>
                                        </p:tgtEl>
                                      </p:cBhvr>
                                    </p:animEffect>
                                  </p:childTnLst>
                                </p:cTn>
                              </p:par>
                              <p:par>
                                <p:cTn id="26" presetID="10" presetClass="entr" presetSubtype="0" fill="hold" nodeType="with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fade">
                                      <p:cBhvr>
                                        <p:cTn id="28" dur="500"/>
                                        <p:tgtEl>
                                          <p:spTgt spid="17"/>
                                        </p:tgtEl>
                                      </p:cBhvr>
                                    </p:animEffect>
                                  </p:childTnLst>
                                </p:cTn>
                              </p:par>
                              <p:par>
                                <p:cTn id="29" presetID="10" presetClass="entr" presetSubtype="0" fill="hold" nodeType="with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fade">
                                      <p:cBhvr>
                                        <p:cTn id="31" dur="500"/>
                                        <p:tgtEl>
                                          <p:spTgt spid="18"/>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3"/>
                                        </p:tgtEl>
                                        <p:attrNameLst>
                                          <p:attrName>style.visibility</p:attrName>
                                        </p:attrNameLst>
                                      </p:cBhvr>
                                      <p:to>
                                        <p:strVal val="visible"/>
                                      </p:to>
                                    </p:set>
                                    <p:animEffect transition="in" filter="fade">
                                      <p:cBhvr>
                                        <p:cTn id="36" dur="500"/>
                                        <p:tgtEl>
                                          <p:spTgt spid="3"/>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1"/>
                                        </p:tgtEl>
                                        <p:attrNameLst>
                                          <p:attrName>style.visibility</p:attrName>
                                        </p:attrNameLst>
                                      </p:cBhvr>
                                      <p:to>
                                        <p:strVal val="visible"/>
                                      </p:to>
                                    </p:set>
                                    <p:animEffect transition="in" filter="fade">
                                      <p:cBhvr>
                                        <p:cTn id="39" dur="500"/>
                                        <p:tgtEl>
                                          <p:spTgt spid="21"/>
                                        </p:tgtEl>
                                      </p:cBhvr>
                                    </p:animEffect>
                                  </p:childTnLst>
                                </p:cTn>
                              </p:par>
                              <p:par>
                                <p:cTn id="40" presetID="10" presetClass="entr" presetSubtype="0" fill="hold" nodeType="withEffect">
                                  <p:stCondLst>
                                    <p:cond delay="0"/>
                                  </p:stCondLst>
                                  <p:childTnLst>
                                    <p:set>
                                      <p:cBhvr>
                                        <p:cTn id="41" dur="1" fill="hold">
                                          <p:stCondLst>
                                            <p:cond delay="0"/>
                                          </p:stCondLst>
                                        </p:cTn>
                                        <p:tgtEl>
                                          <p:spTgt spid="26"/>
                                        </p:tgtEl>
                                        <p:attrNameLst>
                                          <p:attrName>style.visibility</p:attrName>
                                        </p:attrNameLst>
                                      </p:cBhvr>
                                      <p:to>
                                        <p:strVal val="visible"/>
                                      </p:to>
                                    </p:set>
                                    <p:animEffect transition="in" filter="fade">
                                      <p:cBhvr>
                                        <p:cTn id="42" dur="500"/>
                                        <p:tgtEl>
                                          <p:spTgt spid="26"/>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48"/>
                                        </p:tgtEl>
                                        <p:attrNameLst>
                                          <p:attrName>style.visibility</p:attrName>
                                        </p:attrNameLst>
                                      </p:cBhvr>
                                      <p:to>
                                        <p:strVal val="visible"/>
                                      </p:to>
                                    </p:set>
                                    <p:animEffect transition="in" filter="fade">
                                      <p:cBhvr>
                                        <p:cTn id="45" dur="500"/>
                                        <p:tgtEl>
                                          <p:spTgt spid="248"/>
                                        </p:tgtEl>
                                      </p:cBhvr>
                                    </p:animEffect>
                                  </p:childTnLst>
                                </p:cTn>
                              </p:par>
                              <p:par>
                                <p:cTn id="46" presetID="10" presetClass="entr" presetSubtype="0" fill="hold" nodeType="withEffect">
                                  <p:stCondLst>
                                    <p:cond delay="0"/>
                                  </p:stCondLst>
                                  <p:childTnLst>
                                    <p:set>
                                      <p:cBhvr>
                                        <p:cTn id="47" dur="1" fill="hold">
                                          <p:stCondLst>
                                            <p:cond delay="0"/>
                                          </p:stCondLst>
                                        </p:cTn>
                                        <p:tgtEl>
                                          <p:spTgt spid="249"/>
                                        </p:tgtEl>
                                        <p:attrNameLst>
                                          <p:attrName>style.visibility</p:attrName>
                                        </p:attrNameLst>
                                      </p:cBhvr>
                                      <p:to>
                                        <p:strVal val="visible"/>
                                      </p:to>
                                    </p:set>
                                    <p:animEffect transition="in" filter="fade">
                                      <p:cBhvr>
                                        <p:cTn id="48" dur="500"/>
                                        <p:tgtEl>
                                          <p:spTgt spid="249"/>
                                        </p:tgtEl>
                                      </p:cBhvr>
                                    </p:animEffect>
                                  </p:childTnLst>
                                </p:cTn>
                              </p:par>
                              <p:par>
                                <p:cTn id="49" presetID="10" presetClass="entr" presetSubtype="0" fill="hold" nodeType="withEffect">
                                  <p:stCondLst>
                                    <p:cond delay="0"/>
                                  </p:stCondLst>
                                  <p:childTnLst>
                                    <p:set>
                                      <p:cBhvr>
                                        <p:cTn id="50" dur="1" fill="hold">
                                          <p:stCondLst>
                                            <p:cond delay="0"/>
                                          </p:stCondLst>
                                        </p:cTn>
                                        <p:tgtEl>
                                          <p:spTgt spid="250"/>
                                        </p:tgtEl>
                                        <p:attrNameLst>
                                          <p:attrName>style.visibility</p:attrName>
                                        </p:attrNameLst>
                                      </p:cBhvr>
                                      <p:to>
                                        <p:strVal val="visible"/>
                                      </p:to>
                                    </p:set>
                                    <p:animEffect transition="in" filter="fade">
                                      <p:cBhvr>
                                        <p:cTn id="51" dur="500"/>
                                        <p:tgtEl>
                                          <p:spTgt spid="250"/>
                                        </p:tgtEl>
                                      </p:cBhvr>
                                    </p:animEffect>
                                  </p:childTnLst>
                                </p:cTn>
                              </p:par>
                              <p:par>
                                <p:cTn id="52" presetID="10" presetClass="entr" presetSubtype="0" fill="hold" nodeType="withEffect">
                                  <p:stCondLst>
                                    <p:cond delay="0"/>
                                  </p:stCondLst>
                                  <p:childTnLst>
                                    <p:set>
                                      <p:cBhvr>
                                        <p:cTn id="53" dur="1" fill="hold">
                                          <p:stCondLst>
                                            <p:cond delay="0"/>
                                          </p:stCondLst>
                                        </p:cTn>
                                        <p:tgtEl>
                                          <p:spTgt spid="251"/>
                                        </p:tgtEl>
                                        <p:attrNameLst>
                                          <p:attrName>style.visibility</p:attrName>
                                        </p:attrNameLst>
                                      </p:cBhvr>
                                      <p:to>
                                        <p:strVal val="visible"/>
                                      </p:to>
                                    </p:set>
                                    <p:animEffect transition="in" filter="fade">
                                      <p:cBhvr>
                                        <p:cTn id="54" dur="500"/>
                                        <p:tgtEl>
                                          <p:spTgt spid="251"/>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254"/>
                                        </p:tgtEl>
                                        <p:attrNameLst>
                                          <p:attrName>style.visibility</p:attrName>
                                        </p:attrNameLst>
                                      </p:cBhvr>
                                      <p:to>
                                        <p:strVal val="visible"/>
                                      </p:to>
                                    </p:set>
                                    <p:animEffect transition="in" filter="fade">
                                      <p:cBhvr>
                                        <p:cTn id="59" dur="500"/>
                                        <p:tgtEl>
                                          <p:spTgt spid="254"/>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255"/>
                                        </p:tgtEl>
                                        <p:attrNameLst>
                                          <p:attrName>style.visibility</p:attrName>
                                        </p:attrNameLst>
                                      </p:cBhvr>
                                      <p:to>
                                        <p:strVal val="visible"/>
                                      </p:to>
                                    </p:set>
                                    <p:animEffect transition="in" filter="fade">
                                      <p:cBhvr>
                                        <p:cTn id="62" dur="500"/>
                                        <p:tgtEl>
                                          <p:spTgt spid="255"/>
                                        </p:tgtEl>
                                      </p:cBhvr>
                                    </p:animEffect>
                                  </p:childTnLst>
                                </p:cTn>
                              </p:par>
                              <p:par>
                                <p:cTn id="63" presetID="10" presetClass="entr" presetSubtype="0" fill="hold" nodeType="withEffect">
                                  <p:stCondLst>
                                    <p:cond delay="0"/>
                                  </p:stCondLst>
                                  <p:childTnLst>
                                    <p:set>
                                      <p:cBhvr>
                                        <p:cTn id="64" dur="1" fill="hold">
                                          <p:stCondLst>
                                            <p:cond delay="0"/>
                                          </p:stCondLst>
                                        </p:cTn>
                                        <p:tgtEl>
                                          <p:spTgt spid="256"/>
                                        </p:tgtEl>
                                        <p:attrNameLst>
                                          <p:attrName>style.visibility</p:attrName>
                                        </p:attrNameLst>
                                      </p:cBhvr>
                                      <p:to>
                                        <p:strVal val="visible"/>
                                      </p:to>
                                    </p:set>
                                    <p:animEffect transition="in" filter="fade">
                                      <p:cBhvr>
                                        <p:cTn id="65" dur="500"/>
                                        <p:tgtEl>
                                          <p:spTgt spid="256"/>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261"/>
                                        </p:tgtEl>
                                        <p:attrNameLst>
                                          <p:attrName>style.visibility</p:attrName>
                                        </p:attrNameLst>
                                      </p:cBhvr>
                                      <p:to>
                                        <p:strVal val="visible"/>
                                      </p:to>
                                    </p:set>
                                    <p:animEffect transition="in" filter="fade">
                                      <p:cBhvr>
                                        <p:cTn id="68" dur="500"/>
                                        <p:tgtEl>
                                          <p:spTgt spid="261"/>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262"/>
                                        </p:tgtEl>
                                        <p:attrNameLst>
                                          <p:attrName>style.visibility</p:attrName>
                                        </p:attrNameLst>
                                      </p:cBhvr>
                                      <p:to>
                                        <p:strVal val="visible"/>
                                      </p:to>
                                    </p:set>
                                    <p:animEffect transition="in" filter="fade">
                                      <p:cBhvr>
                                        <p:cTn id="71" dur="500"/>
                                        <p:tgtEl>
                                          <p:spTgt spid="262"/>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263"/>
                                        </p:tgtEl>
                                        <p:attrNameLst>
                                          <p:attrName>style.visibility</p:attrName>
                                        </p:attrNameLst>
                                      </p:cBhvr>
                                      <p:to>
                                        <p:strVal val="visible"/>
                                      </p:to>
                                    </p:set>
                                    <p:animEffect transition="in" filter="fade">
                                      <p:cBhvr>
                                        <p:cTn id="74" dur="500"/>
                                        <p:tgtEl>
                                          <p:spTgt spid="263"/>
                                        </p:tgtEl>
                                      </p:cBhvr>
                                    </p:animEffect>
                                  </p:childTnLst>
                                </p:cTn>
                              </p:par>
                              <p:par>
                                <p:cTn id="75" presetID="10" presetClass="entr" presetSubtype="0" fill="hold" nodeType="withEffect">
                                  <p:stCondLst>
                                    <p:cond delay="0"/>
                                  </p:stCondLst>
                                  <p:childTnLst>
                                    <p:set>
                                      <p:cBhvr>
                                        <p:cTn id="76" dur="1" fill="hold">
                                          <p:stCondLst>
                                            <p:cond delay="0"/>
                                          </p:stCondLst>
                                        </p:cTn>
                                        <p:tgtEl>
                                          <p:spTgt spid="264"/>
                                        </p:tgtEl>
                                        <p:attrNameLst>
                                          <p:attrName>style.visibility</p:attrName>
                                        </p:attrNameLst>
                                      </p:cBhvr>
                                      <p:to>
                                        <p:strVal val="visible"/>
                                      </p:to>
                                    </p:set>
                                    <p:animEffect transition="in" filter="fade">
                                      <p:cBhvr>
                                        <p:cTn id="77" dur="500"/>
                                        <p:tgtEl>
                                          <p:spTgt spid="264"/>
                                        </p:tgtEl>
                                      </p:cBhvr>
                                    </p:animEffect>
                                  </p:childTnLst>
                                </p:cTn>
                              </p:par>
                              <p:par>
                                <p:cTn id="78" presetID="10" presetClass="entr" presetSubtype="0" fill="hold" nodeType="withEffect">
                                  <p:stCondLst>
                                    <p:cond delay="0"/>
                                  </p:stCondLst>
                                  <p:childTnLst>
                                    <p:set>
                                      <p:cBhvr>
                                        <p:cTn id="79" dur="1" fill="hold">
                                          <p:stCondLst>
                                            <p:cond delay="0"/>
                                          </p:stCondLst>
                                        </p:cTn>
                                        <p:tgtEl>
                                          <p:spTgt spid="265"/>
                                        </p:tgtEl>
                                        <p:attrNameLst>
                                          <p:attrName>style.visibility</p:attrName>
                                        </p:attrNameLst>
                                      </p:cBhvr>
                                      <p:to>
                                        <p:strVal val="visible"/>
                                      </p:to>
                                    </p:set>
                                    <p:animEffect transition="in" filter="fade">
                                      <p:cBhvr>
                                        <p:cTn id="80" dur="500"/>
                                        <p:tgtEl>
                                          <p:spTgt spid="265"/>
                                        </p:tgtEl>
                                      </p:cBhvr>
                                    </p:animEffect>
                                  </p:childTnLst>
                                </p:cTn>
                              </p:par>
                              <p:par>
                                <p:cTn id="81" presetID="10" presetClass="entr" presetSubtype="0" fill="hold" nodeType="withEffect">
                                  <p:stCondLst>
                                    <p:cond delay="0"/>
                                  </p:stCondLst>
                                  <p:childTnLst>
                                    <p:set>
                                      <p:cBhvr>
                                        <p:cTn id="82" dur="1" fill="hold">
                                          <p:stCondLst>
                                            <p:cond delay="0"/>
                                          </p:stCondLst>
                                        </p:cTn>
                                        <p:tgtEl>
                                          <p:spTgt spid="266"/>
                                        </p:tgtEl>
                                        <p:attrNameLst>
                                          <p:attrName>style.visibility</p:attrName>
                                        </p:attrNameLst>
                                      </p:cBhvr>
                                      <p:to>
                                        <p:strVal val="visible"/>
                                      </p:to>
                                    </p:set>
                                    <p:animEffect transition="in" filter="fade">
                                      <p:cBhvr>
                                        <p:cTn id="83" dur="500"/>
                                        <p:tgtEl>
                                          <p:spTgt spid="266"/>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268"/>
                                        </p:tgtEl>
                                        <p:attrNameLst>
                                          <p:attrName>style.visibility</p:attrName>
                                        </p:attrNameLst>
                                      </p:cBhvr>
                                      <p:to>
                                        <p:strVal val="visible"/>
                                      </p:to>
                                    </p:set>
                                    <p:animEffect transition="in" filter="fade">
                                      <p:cBhvr>
                                        <p:cTn id="86" dur="500"/>
                                        <p:tgtEl>
                                          <p:spTgt spid="268"/>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274"/>
                                        </p:tgtEl>
                                        <p:attrNameLst>
                                          <p:attrName>style.visibility</p:attrName>
                                        </p:attrNameLst>
                                      </p:cBhvr>
                                      <p:to>
                                        <p:strVal val="visible"/>
                                      </p:to>
                                    </p:set>
                                    <p:animEffect transition="in" filter="fade">
                                      <p:cBhvr>
                                        <p:cTn id="89" dur="500"/>
                                        <p:tgtEl>
                                          <p:spTgt spid="274"/>
                                        </p:tgtEl>
                                      </p:cBhvr>
                                    </p:animEffect>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grpId="0" nodeType="clickEffect">
                                  <p:stCondLst>
                                    <p:cond delay="0"/>
                                  </p:stCondLst>
                                  <p:childTnLst>
                                    <p:set>
                                      <p:cBhvr>
                                        <p:cTn id="93" dur="1" fill="hold">
                                          <p:stCondLst>
                                            <p:cond delay="0"/>
                                          </p:stCondLst>
                                        </p:cTn>
                                        <p:tgtEl>
                                          <p:spTgt spid="269"/>
                                        </p:tgtEl>
                                        <p:attrNameLst>
                                          <p:attrName>style.visibility</p:attrName>
                                        </p:attrNameLst>
                                      </p:cBhvr>
                                      <p:to>
                                        <p:strVal val="visible"/>
                                      </p:to>
                                    </p:set>
                                    <p:animEffect transition="in" filter="fade">
                                      <p:cBhvr>
                                        <p:cTn id="94" dur="500"/>
                                        <p:tgtEl>
                                          <p:spTgt spid="269"/>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272"/>
                                        </p:tgtEl>
                                        <p:attrNameLst>
                                          <p:attrName>style.visibility</p:attrName>
                                        </p:attrNameLst>
                                      </p:cBhvr>
                                      <p:to>
                                        <p:strVal val="visible"/>
                                      </p:to>
                                    </p:set>
                                    <p:animEffect transition="in" filter="fade">
                                      <p:cBhvr>
                                        <p:cTn id="97" dur="500"/>
                                        <p:tgtEl>
                                          <p:spTgt spid="272"/>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273"/>
                                        </p:tgtEl>
                                        <p:attrNameLst>
                                          <p:attrName>style.visibility</p:attrName>
                                        </p:attrNameLst>
                                      </p:cBhvr>
                                      <p:to>
                                        <p:strVal val="visible"/>
                                      </p:to>
                                    </p:set>
                                    <p:animEffect transition="in" filter="fade">
                                      <p:cBhvr>
                                        <p:cTn id="100" dur="500"/>
                                        <p:tgtEl>
                                          <p:spTgt spid="273"/>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271"/>
                                        </p:tgtEl>
                                        <p:attrNameLst>
                                          <p:attrName>style.visibility</p:attrName>
                                        </p:attrNameLst>
                                      </p:cBhvr>
                                      <p:to>
                                        <p:strVal val="visible"/>
                                      </p:to>
                                    </p:set>
                                    <p:animEffect transition="in" filter="fade">
                                      <p:cBhvr>
                                        <p:cTn id="103" dur="500"/>
                                        <p:tgtEl>
                                          <p:spTgt spid="271"/>
                                        </p:tgtEl>
                                      </p:cBhvr>
                                    </p:animEffect>
                                  </p:childTnLst>
                                </p:cTn>
                              </p:par>
                            </p:childTnLst>
                          </p:cTn>
                        </p:par>
                      </p:childTnLst>
                    </p:cTn>
                  </p:par>
                  <p:par>
                    <p:cTn id="104" fill="hold">
                      <p:stCondLst>
                        <p:cond delay="indefinite"/>
                      </p:stCondLst>
                      <p:childTnLst>
                        <p:par>
                          <p:cTn id="105" fill="hold">
                            <p:stCondLst>
                              <p:cond delay="0"/>
                            </p:stCondLst>
                            <p:childTnLst>
                              <p:par>
                                <p:cTn id="106" presetID="10" presetClass="entr" presetSubtype="0" fill="hold" grpId="0" nodeType="clickEffect">
                                  <p:stCondLst>
                                    <p:cond delay="0"/>
                                  </p:stCondLst>
                                  <p:childTnLst>
                                    <p:set>
                                      <p:cBhvr>
                                        <p:cTn id="107" dur="1" fill="hold">
                                          <p:stCondLst>
                                            <p:cond delay="0"/>
                                          </p:stCondLst>
                                        </p:cTn>
                                        <p:tgtEl>
                                          <p:spTgt spid="267"/>
                                        </p:tgtEl>
                                        <p:attrNameLst>
                                          <p:attrName>style.visibility</p:attrName>
                                        </p:attrNameLst>
                                      </p:cBhvr>
                                      <p:to>
                                        <p:strVal val="visible"/>
                                      </p:to>
                                    </p:set>
                                    <p:animEffect transition="in" filter="fade">
                                      <p:cBhvr>
                                        <p:cTn id="108" dur="500"/>
                                        <p:tgtEl>
                                          <p:spTgt spid="267"/>
                                        </p:tgtEl>
                                      </p:cBhvr>
                                    </p:animEffect>
                                  </p:childTnLst>
                                </p:cTn>
                              </p:par>
                            </p:childTnLst>
                          </p:cTn>
                        </p:par>
                      </p:childTnLst>
                    </p:cTn>
                  </p:par>
                  <p:par>
                    <p:cTn id="109" fill="hold">
                      <p:stCondLst>
                        <p:cond delay="indefinite"/>
                      </p:stCondLst>
                      <p:childTnLst>
                        <p:par>
                          <p:cTn id="110" fill="hold">
                            <p:stCondLst>
                              <p:cond delay="0"/>
                            </p:stCondLst>
                            <p:childTnLst>
                              <p:par>
                                <p:cTn id="111" presetID="10" presetClass="entr" presetSubtype="0" fill="hold" grpId="0" nodeType="clickEffect">
                                  <p:stCondLst>
                                    <p:cond delay="0"/>
                                  </p:stCondLst>
                                  <p:childTnLst>
                                    <p:set>
                                      <p:cBhvr>
                                        <p:cTn id="112" dur="1" fill="hold">
                                          <p:stCondLst>
                                            <p:cond delay="0"/>
                                          </p:stCondLst>
                                        </p:cTn>
                                        <p:tgtEl>
                                          <p:spTgt spid="276"/>
                                        </p:tgtEl>
                                        <p:attrNameLst>
                                          <p:attrName>style.visibility</p:attrName>
                                        </p:attrNameLst>
                                      </p:cBhvr>
                                      <p:to>
                                        <p:strVal val="visible"/>
                                      </p:to>
                                    </p:set>
                                    <p:animEffect transition="in" filter="fade">
                                      <p:cBhvr>
                                        <p:cTn id="113" dur="500"/>
                                        <p:tgtEl>
                                          <p:spTgt spid="2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10" grpId="0"/>
      <p:bldP spid="20" grpId="0"/>
      <p:bldP spid="21" grpId="0"/>
      <p:bldP spid="240" grpId="0"/>
      <p:bldP spid="241" grpId="0" animBg="1"/>
      <p:bldP spid="248" grpId="0"/>
      <p:bldP spid="254" grpId="0" animBg="1"/>
      <p:bldP spid="255" grpId="0"/>
      <p:bldP spid="261" grpId="0"/>
      <p:bldP spid="262" grpId="0" animBg="1"/>
      <p:bldP spid="263" grpId="0"/>
      <p:bldP spid="267" grpId="0"/>
      <p:bldP spid="268" grpId="0"/>
      <p:bldP spid="269" grpId="0" animBg="1"/>
      <p:bldP spid="271" grpId="0"/>
      <p:bldP spid="272" grpId="0" animBg="1"/>
      <p:bldP spid="273" grpId="0"/>
      <p:bldP spid="274" grpId="0" animBg="1"/>
      <p:bldP spid="276"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0" name="Group 3">
            <a:extLst>
              <a:ext uri="{FF2B5EF4-FFF2-40B4-BE49-F238E27FC236}">
                <a16:creationId xmlns:a16="http://schemas.microsoft.com/office/drawing/2014/main" id="{D77389A8-993B-E1DB-C027-0444214E5944}"/>
              </a:ext>
            </a:extLst>
          </p:cNvPr>
          <p:cNvGrpSpPr/>
          <p:nvPr/>
        </p:nvGrpSpPr>
        <p:grpSpPr>
          <a:xfrm>
            <a:off x="10813312" y="5932487"/>
            <a:ext cx="1246680" cy="496080"/>
            <a:chOff x="10490040" y="6138360"/>
            <a:chExt cx="1246680" cy="496080"/>
          </a:xfrm>
        </p:grpSpPr>
        <p:sp>
          <p:nvSpPr>
            <p:cNvPr id="221" name="Rectangle 4">
              <a:extLst>
                <a:ext uri="{FF2B5EF4-FFF2-40B4-BE49-F238E27FC236}">
                  <a16:creationId xmlns:a16="http://schemas.microsoft.com/office/drawing/2014/main" id="{6495D055-3C35-429D-4748-780F0A626557}"/>
                </a:ext>
              </a:extLst>
            </p:cNvPr>
            <p:cNvSpPr/>
            <p:nvPr/>
          </p:nvSpPr>
          <p:spPr>
            <a:xfrm>
              <a:off x="10490040" y="6138360"/>
              <a:ext cx="1246680" cy="496080"/>
            </a:xfrm>
            <a:prstGeom prst="rect">
              <a:avLst/>
            </a:prstGeom>
            <a:solidFill>
              <a:schemeClr val="bg1"/>
            </a:solidFill>
            <a:ln w="12700">
              <a:noFill/>
            </a:ln>
          </p:spPr>
          <p:style>
            <a:lnRef idx="0">
              <a:scrgbClr r="0" g="0" b="0"/>
            </a:lnRef>
            <a:fillRef idx="0">
              <a:scrgbClr r="0" g="0" b="0"/>
            </a:fillRef>
            <a:effectRef idx="0">
              <a:scrgbClr r="0" g="0" b="0"/>
            </a:effectRef>
            <a:fontRef idx="minor"/>
          </p:style>
          <p:txBody>
            <a:bodyPr/>
            <a:lstStyle/>
            <a:p>
              <a:endParaRPr lang="en-GB" noProof="0" dirty="0"/>
            </a:p>
          </p:txBody>
        </p:sp>
        <p:pic>
          <p:nvPicPr>
            <p:cNvPr id="222" name="Graphic 5">
              <a:extLst>
                <a:ext uri="{FF2B5EF4-FFF2-40B4-BE49-F238E27FC236}">
                  <a16:creationId xmlns:a16="http://schemas.microsoft.com/office/drawing/2014/main" id="{EF89879A-B672-36A2-093B-5BF8443C3A1B}"/>
                </a:ext>
              </a:extLst>
            </p:cNvPr>
            <p:cNvPicPr/>
            <p:nvPr/>
          </p:nvPicPr>
          <p:blipFill>
            <a:blip r:embed="rId2"/>
            <a:stretch/>
          </p:blipFill>
          <p:spPr>
            <a:xfrm>
              <a:off x="10503720" y="6324480"/>
              <a:ext cx="1232640" cy="251640"/>
            </a:xfrm>
            <a:prstGeom prst="rect">
              <a:avLst/>
            </a:prstGeom>
            <a:ln w="0">
              <a:noFill/>
            </a:ln>
          </p:spPr>
        </p:pic>
      </p:grpSp>
      <p:sp>
        <p:nvSpPr>
          <p:cNvPr id="239" name="PlaceHolder 1"/>
          <p:cNvSpPr>
            <a:spLocks noGrp="1"/>
          </p:cNvSpPr>
          <p:nvPr>
            <p:ph type="title"/>
          </p:nvPr>
        </p:nvSpPr>
        <p:spPr>
          <a:xfrm>
            <a:off x="0" y="0"/>
            <a:ext cx="6933960" cy="787680"/>
          </a:xfrm>
          <a:prstGeom prst="rect">
            <a:avLst/>
          </a:prstGeom>
          <a:noFill/>
          <a:ln w="0">
            <a:noFill/>
          </a:ln>
        </p:spPr>
        <p:txBody>
          <a:bodyPr anchor="ctr">
            <a:normAutofit/>
          </a:bodyPr>
          <a:lstStyle/>
          <a:p>
            <a:pPr>
              <a:lnSpc>
                <a:spcPct val="90000"/>
              </a:lnSpc>
              <a:buNone/>
            </a:pPr>
            <a:r>
              <a:rPr lang="en-GB" sz="2800" b="0" strike="noStrike" spc="-1" noProof="0" dirty="0">
                <a:solidFill>
                  <a:srgbClr val="000000"/>
                </a:solidFill>
                <a:latin typeface="Calibri Light"/>
              </a:rPr>
              <a:t>Motivation: Balancing Overhead - Throughput</a:t>
            </a:r>
            <a:endParaRPr lang="en-GB" sz="2800" b="0" strike="noStrike" spc="-1" noProof="0" dirty="0">
              <a:solidFill>
                <a:srgbClr val="000000"/>
              </a:solidFill>
              <a:latin typeface="Calibri"/>
            </a:endParaRPr>
          </a:p>
        </p:txBody>
      </p:sp>
      <p:pic>
        <p:nvPicPr>
          <p:cNvPr id="214" name="Picture 213">
            <a:extLst>
              <a:ext uri="{FF2B5EF4-FFF2-40B4-BE49-F238E27FC236}">
                <a16:creationId xmlns:a16="http://schemas.microsoft.com/office/drawing/2014/main" id="{F87BF970-B67F-A97E-2A26-4AC9287984CE}"/>
              </a:ext>
            </a:extLst>
          </p:cNvPr>
          <p:cNvPicPr>
            <a:picLocks noChangeAspect="1"/>
          </p:cNvPicPr>
          <p:nvPr/>
        </p:nvPicPr>
        <p:blipFill>
          <a:blip r:embed="rId3"/>
          <a:stretch>
            <a:fillRect/>
          </a:stretch>
        </p:blipFill>
        <p:spPr>
          <a:xfrm>
            <a:off x="6876087" y="1356393"/>
            <a:ext cx="5197110" cy="3513677"/>
          </a:xfrm>
          <a:prstGeom prst="rect">
            <a:avLst/>
          </a:prstGeom>
        </p:spPr>
      </p:pic>
      <p:pic>
        <p:nvPicPr>
          <p:cNvPr id="13" name="Graphic 12">
            <a:extLst>
              <a:ext uri="{FF2B5EF4-FFF2-40B4-BE49-F238E27FC236}">
                <a16:creationId xmlns:a16="http://schemas.microsoft.com/office/drawing/2014/main" id="{21EE516D-9AAC-4910-4613-9AB2D66722D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7150" y="822061"/>
            <a:ext cx="6134100" cy="5572125"/>
          </a:xfrm>
          <a:prstGeom prst="rect">
            <a:avLst/>
          </a:prstGeom>
        </p:spPr>
      </p:pic>
    </p:spTree>
    <p:extLst>
      <p:ext uri="{BB962C8B-B14F-4D97-AF65-F5344CB8AC3E}">
        <p14:creationId xmlns:p14="http://schemas.microsoft.com/office/powerpoint/2010/main" val="407149079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149844-3B3B-4A0F-1897-1AB6A4E8E05C}"/>
            </a:ext>
          </a:extLst>
        </p:cNvPr>
        <p:cNvGrpSpPr/>
        <p:nvPr/>
      </p:nvGrpSpPr>
      <p:grpSpPr>
        <a:xfrm>
          <a:off x="0" y="0"/>
          <a:ext cx="0" cy="0"/>
          <a:chOff x="0" y="0"/>
          <a:chExt cx="0" cy="0"/>
        </a:xfrm>
      </p:grpSpPr>
      <p:sp>
        <p:nvSpPr>
          <p:cNvPr id="338" name="PlaceHolder 1">
            <a:extLst>
              <a:ext uri="{FF2B5EF4-FFF2-40B4-BE49-F238E27FC236}">
                <a16:creationId xmlns:a16="http://schemas.microsoft.com/office/drawing/2014/main" id="{9794AA33-F1A8-7E4D-3BC5-474A90F44E6E}"/>
              </a:ext>
            </a:extLst>
          </p:cNvPr>
          <p:cNvSpPr>
            <a:spLocks noGrp="1"/>
          </p:cNvSpPr>
          <p:nvPr>
            <p:ph type="title"/>
          </p:nvPr>
        </p:nvSpPr>
        <p:spPr>
          <a:xfrm>
            <a:off x="0" y="0"/>
            <a:ext cx="4914900" cy="787680"/>
          </a:xfrm>
          <a:prstGeom prst="rect">
            <a:avLst/>
          </a:prstGeom>
          <a:noFill/>
          <a:ln w="0">
            <a:noFill/>
          </a:ln>
        </p:spPr>
        <p:txBody>
          <a:bodyPr anchor="ctr">
            <a:normAutofit fontScale="90000"/>
          </a:bodyPr>
          <a:lstStyle/>
          <a:p>
            <a:pPr>
              <a:lnSpc>
                <a:spcPct val="90000"/>
              </a:lnSpc>
              <a:buNone/>
            </a:pPr>
            <a:r>
              <a:rPr lang="en-GB" sz="2800" b="0" strike="noStrike" spc="-1" noProof="0" dirty="0">
                <a:solidFill>
                  <a:srgbClr val="000000"/>
                </a:solidFill>
                <a:latin typeface="Calibri Light"/>
              </a:rPr>
              <a:t>Balancing Overhead - Throughput</a:t>
            </a:r>
            <a:endParaRPr lang="en-GB" sz="2800" b="0" strike="noStrike" spc="-1" noProof="0" dirty="0">
              <a:solidFill>
                <a:srgbClr val="000000"/>
              </a:solidFill>
              <a:latin typeface="Calibri"/>
            </a:endParaRPr>
          </a:p>
        </p:txBody>
      </p:sp>
      <p:pic>
        <p:nvPicPr>
          <p:cNvPr id="3" name="Picture 2">
            <a:extLst>
              <a:ext uri="{FF2B5EF4-FFF2-40B4-BE49-F238E27FC236}">
                <a16:creationId xmlns:a16="http://schemas.microsoft.com/office/drawing/2014/main" id="{5E07E4E9-9A51-F2E8-7BD8-87C8F3D613D1}"/>
              </a:ext>
            </a:extLst>
          </p:cNvPr>
          <p:cNvPicPr>
            <a:picLocks noChangeAspect="1"/>
          </p:cNvPicPr>
          <p:nvPr/>
        </p:nvPicPr>
        <p:blipFill>
          <a:blip r:embed="rId2"/>
          <a:stretch>
            <a:fillRect/>
          </a:stretch>
        </p:blipFill>
        <p:spPr>
          <a:xfrm>
            <a:off x="546337" y="1690450"/>
            <a:ext cx="5047863" cy="3477099"/>
          </a:xfrm>
          <a:prstGeom prst="rect">
            <a:avLst/>
          </a:prstGeom>
        </p:spPr>
      </p:pic>
      <p:pic>
        <p:nvPicPr>
          <p:cNvPr id="4" name="Picture 3">
            <a:extLst>
              <a:ext uri="{FF2B5EF4-FFF2-40B4-BE49-F238E27FC236}">
                <a16:creationId xmlns:a16="http://schemas.microsoft.com/office/drawing/2014/main" id="{D350A91F-897B-1FB1-D33A-E808D88B4487}"/>
              </a:ext>
            </a:extLst>
          </p:cNvPr>
          <p:cNvPicPr>
            <a:picLocks noChangeAspect="1"/>
          </p:cNvPicPr>
          <p:nvPr/>
        </p:nvPicPr>
        <p:blipFill>
          <a:blip r:embed="rId3"/>
          <a:stretch>
            <a:fillRect/>
          </a:stretch>
        </p:blipFill>
        <p:spPr>
          <a:xfrm>
            <a:off x="6489333" y="1540155"/>
            <a:ext cx="5304850" cy="4028440"/>
          </a:xfrm>
          <a:prstGeom prst="rect">
            <a:avLst/>
          </a:prstGeom>
        </p:spPr>
      </p:pic>
      <p:sp>
        <p:nvSpPr>
          <p:cNvPr id="9" name="TextBox 8">
            <a:extLst>
              <a:ext uri="{FF2B5EF4-FFF2-40B4-BE49-F238E27FC236}">
                <a16:creationId xmlns:a16="http://schemas.microsoft.com/office/drawing/2014/main" id="{360161D2-5099-4C4B-5CD2-BDA01D1400E1}"/>
              </a:ext>
            </a:extLst>
          </p:cNvPr>
          <p:cNvSpPr txBox="1"/>
          <p:nvPr/>
        </p:nvSpPr>
        <p:spPr>
          <a:xfrm>
            <a:off x="6489333" y="961649"/>
            <a:ext cx="5304850" cy="400110"/>
          </a:xfrm>
          <a:prstGeom prst="rect">
            <a:avLst/>
          </a:prstGeom>
          <a:noFill/>
        </p:spPr>
        <p:txBody>
          <a:bodyPr wrap="square">
            <a:spAutoFit/>
          </a:bodyPr>
          <a:lstStyle/>
          <a:p>
            <a:pPr algn="l"/>
            <a:r>
              <a:rPr lang="en-GB" sz="2000" b="0" i="0" u="none" strike="noStrike" baseline="0" noProof="0" dirty="0">
                <a:latin typeface="NimbusRomNo9L-Regu"/>
              </a:rPr>
              <a:t>Transmission-Reception Scheme: 802.11ad std</a:t>
            </a:r>
            <a:endParaRPr lang="en-GB" sz="2000" noProof="0" dirty="0"/>
          </a:p>
        </p:txBody>
      </p:sp>
    </p:spTree>
    <p:extLst>
      <p:ext uri="{BB962C8B-B14F-4D97-AF65-F5344CB8AC3E}">
        <p14:creationId xmlns:p14="http://schemas.microsoft.com/office/powerpoint/2010/main" val="242242188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0" name="Group 3">
            <a:extLst>
              <a:ext uri="{FF2B5EF4-FFF2-40B4-BE49-F238E27FC236}">
                <a16:creationId xmlns:a16="http://schemas.microsoft.com/office/drawing/2014/main" id="{D77389A8-993B-E1DB-C027-0444214E5944}"/>
              </a:ext>
            </a:extLst>
          </p:cNvPr>
          <p:cNvGrpSpPr/>
          <p:nvPr/>
        </p:nvGrpSpPr>
        <p:grpSpPr>
          <a:xfrm>
            <a:off x="10813312" y="5932487"/>
            <a:ext cx="1246680" cy="496080"/>
            <a:chOff x="10490040" y="6138360"/>
            <a:chExt cx="1246680" cy="496080"/>
          </a:xfrm>
        </p:grpSpPr>
        <p:sp>
          <p:nvSpPr>
            <p:cNvPr id="221" name="Rectangle 4">
              <a:extLst>
                <a:ext uri="{FF2B5EF4-FFF2-40B4-BE49-F238E27FC236}">
                  <a16:creationId xmlns:a16="http://schemas.microsoft.com/office/drawing/2014/main" id="{6495D055-3C35-429D-4748-780F0A626557}"/>
                </a:ext>
              </a:extLst>
            </p:cNvPr>
            <p:cNvSpPr/>
            <p:nvPr/>
          </p:nvSpPr>
          <p:spPr>
            <a:xfrm>
              <a:off x="10490040" y="6138360"/>
              <a:ext cx="1246680" cy="496080"/>
            </a:xfrm>
            <a:prstGeom prst="rect">
              <a:avLst/>
            </a:prstGeom>
            <a:solidFill>
              <a:schemeClr val="bg1"/>
            </a:solidFill>
            <a:ln w="12700">
              <a:noFill/>
            </a:ln>
          </p:spPr>
          <p:style>
            <a:lnRef idx="0">
              <a:scrgbClr r="0" g="0" b="0"/>
            </a:lnRef>
            <a:fillRef idx="0">
              <a:scrgbClr r="0" g="0" b="0"/>
            </a:fillRef>
            <a:effectRef idx="0">
              <a:scrgbClr r="0" g="0" b="0"/>
            </a:effectRef>
            <a:fontRef idx="minor"/>
          </p:style>
          <p:txBody>
            <a:bodyPr/>
            <a:lstStyle/>
            <a:p>
              <a:endParaRPr lang="en-GB" noProof="0" dirty="0"/>
            </a:p>
          </p:txBody>
        </p:sp>
        <p:pic>
          <p:nvPicPr>
            <p:cNvPr id="222" name="Graphic 5">
              <a:extLst>
                <a:ext uri="{FF2B5EF4-FFF2-40B4-BE49-F238E27FC236}">
                  <a16:creationId xmlns:a16="http://schemas.microsoft.com/office/drawing/2014/main" id="{EF89879A-B672-36A2-093B-5BF8443C3A1B}"/>
                </a:ext>
              </a:extLst>
            </p:cNvPr>
            <p:cNvPicPr/>
            <p:nvPr/>
          </p:nvPicPr>
          <p:blipFill>
            <a:blip r:embed="rId2"/>
            <a:stretch/>
          </p:blipFill>
          <p:spPr>
            <a:xfrm>
              <a:off x="10503720" y="6324480"/>
              <a:ext cx="1232640" cy="251640"/>
            </a:xfrm>
            <a:prstGeom prst="rect">
              <a:avLst/>
            </a:prstGeom>
            <a:ln w="0">
              <a:noFill/>
            </a:ln>
          </p:spPr>
        </p:pic>
      </p:grpSp>
      <p:sp>
        <p:nvSpPr>
          <p:cNvPr id="239" name="PlaceHolder 1"/>
          <p:cNvSpPr>
            <a:spLocks noGrp="1"/>
          </p:cNvSpPr>
          <p:nvPr>
            <p:ph type="title"/>
          </p:nvPr>
        </p:nvSpPr>
        <p:spPr>
          <a:xfrm>
            <a:off x="3721203" y="81814"/>
            <a:ext cx="2900728" cy="787680"/>
          </a:xfrm>
          <a:prstGeom prst="rect">
            <a:avLst/>
          </a:prstGeom>
          <a:noFill/>
          <a:ln w="0">
            <a:noFill/>
          </a:ln>
        </p:spPr>
        <p:txBody>
          <a:bodyPr anchor="ctr">
            <a:normAutofit/>
          </a:bodyPr>
          <a:lstStyle/>
          <a:p>
            <a:pPr algn="r">
              <a:lnSpc>
                <a:spcPct val="90000"/>
              </a:lnSpc>
              <a:buNone/>
            </a:pPr>
            <a:r>
              <a:rPr lang="en-GB" sz="2800" b="0" strike="noStrike" spc="-1" noProof="0" dirty="0">
                <a:solidFill>
                  <a:srgbClr val="000000"/>
                </a:solidFill>
                <a:latin typeface="Calibri Light"/>
              </a:rPr>
              <a:t>SNR evaluation</a:t>
            </a:r>
            <a:endParaRPr lang="en-GB" sz="2800" b="0" strike="noStrike" spc="-1" noProof="0" dirty="0">
              <a:solidFill>
                <a:srgbClr val="000000"/>
              </a:solidFill>
              <a:latin typeface="Calibri"/>
            </a:endParaRPr>
          </a:p>
        </p:txBody>
      </p:sp>
      <p:pic>
        <p:nvPicPr>
          <p:cNvPr id="6" name="Picture 5">
            <a:extLst>
              <a:ext uri="{FF2B5EF4-FFF2-40B4-BE49-F238E27FC236}">
                <a16:creationId xmlns:a16="http://schemas.microsoft.com/office/drawing/2014/main" id="{E44CE8F8-2B1A-1B8E-8D7A-CA269E41CEDF}"/>
              </a:ext>
            </a:extLst>
          </p:cNvPr>
          <p:cNvPicPr>
            <a:picLocks noChangeAspect="1"/>
          </p:cNvPicPr>
          <p:nvPr/>
        </p:nvPicPr>
        <p:blipFill>
          <a:blip r:embed="rId3"/>
          <a:stretch>
            <a:fillRect/>
          </a:stretch>
        </p:blipFill>
        <p:spPr>
          <a:xfrm>
            <a:off x="0" y="2374899"/>
            <a:ext cx="5005004" cy="4401287"/>
          </a:xfrm>
          <a:prstGeom prst="rect">
            <a:avLst/>
          </a:prstGeom>
        </p:spPr>
      </p:pic>
      <p:pic>
        <p:nvPicPr>
          <p:cNvPr id="214" name="Picture 213">
            <a:extLst>
              <a:ext uri="{FF2B5EF4-FFF2-40B4-BE49-F238E27FC236}">
                <a16:creationId xmlns:a16="http://schemas.microsoft.com/office/drawing/2014/main" id="{F87BF970-B67F-A97E-2A26-4AC9287984CE}"/>
              </a:ext>
            </a:extLst>
          </p:cNvPr>
          <p:cNvPicPr>
            <a:picLocks noChangeAspect="1"/>
          </p:cNvPicPr>
          <p:nvPr/>
        </p:nvPicPr>
        <p:blipFill>
          <a:blip r:embed="rId4"/>
          <a:stretch>
            <a:fillRect/>
          </a:stretch>
        </p:blipFill>
        <p:spPr>
          <a:xfrm>
            <a:off x="796033" y="0"/>
            <a:ext cx="3181522" cy="2150972"/>
          </a:xfrm>
          <a:prstGeom prst="rect">
            <a:avLst/>
          </a:prstGeom>
        </p:spPr>
      </p:pic>
      <p:pic>
        <p:nvPicPr>
          <p:cNvPr id="8" name="Graphic 7">
            <a:extLst>
              <a:ext uri="{FF2B5EF4-FFF2-40B4-BE49-F238E27FC236}">
                <a16:creationId xmlns:a16="http://schemas.microsoft.com/office/drawing/2014/main" id="{A7A5291B-B76E-359B-3AFA-028F219B901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881299" y="78246"/>
            <a:ext cx="5437701" cy="4557386"/>
          </a:xfrm>
          <a:prstGeom prst="rect">
            <a:avLst/>
          </a:prstGeom>
        </p:spPr>
      </p:pic>
      <p:pic>
        <p:nvPicPr>
          <p:cNvPr id="9" name="Graphic 8">
            <a:extLst>
              <a:ext uri="{FF2B5EF4-FFF2-40B4-BE49-F238E27FC236}">
                <a16:creationId xmlns:a16="http://schemas.microsoft.com/office/drawing/2014/main" id="{6B549C59-625C-36CA-FA6A-E3C2CC97EDA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834641" y="3139693"/>
            <a:ext cx="4093315" cy="3718307"/>
          </a:xfrm>
          <a:prstGeom prst="rect">
            <a:avLst/>
          </a:prstGeom>
        </p:spPr>
      </p:pic>
    </p:spTree>
    <p:extLst>
      <p:ext uri="{BB962C8B-B14F-4D97-AF65-F5344CB8AC3E}">
        <p14:creationId xmlns:p14="http://schemas.microsoft.com/office/powerpoint/2010/main" val="1989391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0" name="Group 3">
            <a:extLst>
              <a:ext uri="{FF2B5EF4-FFF2-40B4-BE49-F238E27FC236}">
                <a16:creationId xmlns:a16="http://schemas.microsoft.com/office/drawing/2014/main" id="{D77389A8-993B-E1DB-C027-0444214E5944}"/>
              </a:ext>
            </a:extLst>
          </p:cNvPr>
          <p:cNvGrpSpPr/>
          <p:nvPr/>
        </p:nvGrpSpPr>
        <p:grpSpPr>
          <a:xfrm>
            <a:off x="10813312" y="5932487"/>
            <a:ext cx="1246680" cy="496080"/>
            <a:chOff x="10490040" y="6138360"/>
            <a:chExt cx="1246680" cy="496080"/>
          </a:xfrm>
        </p:grpSpPr>
        <p:sp>
          <p:nvSpPr>
            <p:cNvPr id="221" name="Rectangle 4">
              <a:extLst>
                <a:ext uri="{FF2B5EF4-FFF2-40B4-BE49-F238E27FC236}">
                  <a16:creationId xmlns:a16="http://schemas.microsoft.com/office/drawing/2014/main" id="{6495D055-3C35-429D-4748-780F0A626557}"/>
                </a:ext>
              </a:extLst>
            </p:cNvPr>
            <p:cNvSpPr/>
            <p:nvPr/>
          </p:nvSpPr>
          <p:spPr>
            <a:xfrm>
              <a:off x="10490040" y="6138360"/>
              <a:ext cx="1246680" cy="496080"/>
            </a:xfrm>
            <a:prstGeom prst="rect">
              <a:avLst/>
            </a:prstGeom>
            <a:solidFill>
              <a:schemeClr val="bg1"/>
            </a:solidFill>
            <a:ln w="12700">
              <a:noFill/>
            </a:ln>
          </p:spPr>
          <p:style>
            <a:lnRef idx="0">
              <a:scrgbClr r="0" g="0" b="0"/>
            </a:lnRef>
            <a:fillRef idx="0">
              <a:scrgbClr r="0" g="0" b="0"/>
            </a:fillRef>
            <a:effectRef idx="0">
              <a:scrgbClr r="0" g="0" b="0"/>
            </a:effectRef>
            <a:fontRef idx="minor"/>
          </p:style>
          <p:txBody>
            <a:bodyPr/>
            <a:lstStyle/>
            <a:p>
              <a:endParaRPr lang="en-GB" noProof="0" dirty="0"/>
            </a:p>
          </p:txBody>
        </p:sp>
        <p:pic>
          <p:nvPicPr>
            <p:cNvPr id="222" name="Graphic 5">
              <a:extLst>
                <a:ext uri="{FF2B5EF4-FFF2-40B4-BE49-F238E27FC236}">
                  <a16:creationId xmlns:a16="http://schemas.microsoft.com/office/drawing/2014/main" id="{EF89879A-B672-36A2-093B-5BF8443C3A1B}"/>
                </a:ext>
              </a:extLst>
            </p:cNvPr>
            <p:cNvPicPr/>
            <p:nvPr/>
          </p:nvPicPr>
          <p:blipFill>
            <a:blip r:embed="rId2"/>
            <a:stretch/>
          </p:blipFill>
          <p:spPr>
            <a:xfrm>
              <a:off x="10503720" y="6324480"/>
              <a:ext cx="1232640" cy="251640"/>
            </a:xfrm>
            <a:prstGeom prst="rect">
              <a:avLst/>
            </a:prstGeom>
            <a:ln w="0">
              <a:noFill/>
            </a:ln>
          </p:spPr>
        </p:pic>
      </p:grpSp>
      <p:sp>
        <p:nvSpPr>
          <p:cNvPr id="239" name="PlaceHolder 1"/>
          <p:cNvSpPr>
            <a:spLocks noGrp="1"/>
          </p:cNvSpPr>
          <p:nvPr>
            <p:ph type="title"/>
          </p:nvPr>
        </p:nvSpPr>
        <p:spPr>
          <a:xfrm>
            <a:off x="0" y="0"/>
            <a:ext cx="6933960" cy="787680"/>
          </a:xfrm>
          <a:prstGeom prst="rect">
            <a:avLst/>
          </a:prstGeom>
          <a:noFill/>
          <a:ln w="0">
            <a:noFill/>
          </a:ln>
        </p:spPr>
        <p:txBody>
          <a:bodyPr anchor="ctr">
            <a:normAutofit/>
          </a:bodyPr>
          <a:lstStyle/>
          <a:p>
            <a:pPr>
              <a:lnSpc>
                <a:spcPct val="90000"/>
              </a:lnSpc>
              <a:buNone/>
            </a:pPr>
            <a:r>
              <a:rPr lang="en-GB" sz="2800" b="0" strike="noStrike" spc="-1" noProof="0" dirty="0">
                <a:solidFill>
                  <a:srgbClr val="000000"/>
                </a:solidFill>
                <a:latin typeface="Calibri Light"/>
              </a:rPr>
              <a:t>Localizing</a:t>
            </a:r>
            <a:r>
              <a:rPr lang="en-GB" sz="2800" spc="-1" noProof="0" dirty="0">
                <a:solidFill>
                  <a:srgbClr val="000000"/>
                </a:solidFill>
                <a:latin typeface="Calibri Light"/>
              </a:rPr>
              <a:t> the MU</a:t>
            </a:r>
            <a:endParaRPr lang="en-GB" sz="2800" b="0" strike="noStrike" spc="-1" noProof="0" dirty="0">
              <a:solidFill>
                <a:srgbClr val="000000"/>
              </a:solidFill>
              <a:latin typeface="Calibri"/>
            </a:endParaRPr>
          </a:p>
        </p:txBody>
      </p:sp>
      <p:sp>
        <p:nvSpPr>
          <p:cNvPr id="2" name="Rectangle 1">
            <a:extLst>
              <a:ext uri="{FF2B5EF4-FFF2-40B4-BE49-F238E27FC236}">
                <a16:creationId xmlns:a16="http://schemas.microsoft.com/office/drawing/2014/main" id="{E7D1D6F6-5602-B0DA-C14D-A6DF83C90BCD}"/>
              </a:ext>
            </a:extLst>
          </p:cNvPr>
          <p:cNvSpPr/>
          <p:nvPr/>
        </p:nvSpPr>
        <p:spPr>
          <a:xfrm>
            <a:off x="251590" y="1868119"/>
            <a:ext cx="1072386" cy="237714"/>
          </a:xfrm>
          <a:prstGeom prst="rect">
            <a:avLst/>
          </a:prstGeom>
          <a:solidFill>
            <a:schemeClr val="accent4">
              <a:lumMod val="40000"/>
              <a:lumOff val="6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noProof="0" dirty="0"/>
          </a:p>
        </p:txBody>
      </p:sp>
      <p:sp>
        <p:nvSpPr>
          <p:cNvPr id="3" name="Rectangle 2">
            <a:extLst>
              <a:ext uri="{FF2B5EF4-FFF2-40B4-BE49-F238E27FC236}">
                <a16:creationId xmlns:a16="http://schemas.microsoft.com/office/drawing/2014/main" id="{57469E4A-86C9-EFD2-E997-1F8A282148DF}"/>
              </a:ext>
            </a:extLst>
          </p:cNvPr>
          <p:cNvSpPr/>
          <p:nvPr/>
        </p:nvSpPr>
        <p:spPr>
          <a:xfrm>
            <a:off x="2723859" y="1868119"/>
            <a:ext cx="1064466" cy="237714"/>
          </a:xfrm>
          <a:prstGeom prst="rect">
            <a:avLst/>
          </a:prstGeom>
          <a:solidFill>
            <a:schemeClr val="accent2">
              <a:lumMod val="60000"/>
              <a:lumOff val="4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noProof="0" dirty="0"/>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BA59AB4D-39EA-1984-0C40-B959E4A331C5}"/>
                  </a:ext>
                </a:extLst>
              </p:cNvPr>
              <p:cNvSpPr txBox="1"/>
              <p:nvPr/>
            </p:nvSpPr>
            <p:spPr>
              <a:xfrm>
                <a:off x="837958" y="1174336"/>
                <a:ext cx="1398524" cy="26379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1600" i="1" noProof="0" smtClean="0">
                              <a:latin typeface="Cambria Math" panose="02040503050406030204" pitchFamily="18" charset="0"/>
                            </a:rPr>
                          </m:ctrlPr>
                        </m:sSubPr>
                        <m:e>
                          <m:r>
                            <a:rPr lang="en-GB" sz="1600" i="1" noProof="0">
                              <a:latin typeface="Cambria Math" panose="02040503050406030204" pitchFamily="18" charset="0"/>
                            </a:rPr>
                            <m:t>𝑇</m:t>
                          </m:r>
                        </m:e>
                        <m:sub>
                          <m:r>
                            <m:rPr>
                              <m:nor/>
                            </m:rPr>
                            <a:rPr lang="en-GB" sz="1600" b="0" i="0" noProof="0" smtClean="0">
                              <a:latin typeface="Cambria Math" panose="02040503050406030204" pitchFamily="18" charset="0"/>
                            </a:rPr>
                            <m:t>loc</m:t>
                          </m:r>
                        </m:sub>
                      </m:sSub>
                      <m:r>
                        <a:rPr lang="en-GB" sz="1600" b="0" i="1" noProof="0" smtClean="0">
                          <a:latin typeface="Cambria Math" panose="02040503050406030204" pitchFamily="18" charset="0"/>
                        </a:rPr>
                        <m:t>=25.4 </m:t>
                      </m:r>
                      <m:r>
                        <m:rPr>
                          <m:sty m:val="p"/>
                        </m:rPr>
                        <a:rPr lang="en-GB" sz="1600" b="0" i="0" noProof="0" smtClean="0">
                          <a:latin typeface="Cambria Math" panose="02040503050406030204" pitchFamily="18" charset="0"/>
                        </a:rPr>
                        <m:t>ms</m:t>
                      </m:r>
                    </m:oMath>
                  </m:oMathPara>
                </a14:m>
                <a:endParaRPr lang="en-GB" sz="1600" noProof="0" dirty="0"/>
              </a:p>
            </p:txBody>
          </p:sp>
        </mc:Choice>
        <mc:Fallback xmlns="">
          <p:sp>
            <p:nvSpPr>
              <p:cNvPr id="10" name="TextBox 9">
                <a:extLst>
                  <a:ext uri="{FF2B5EF4-FFF2-40B4-BE49-F238E27FC236}">
                    <a16:creationId xmlns:a16="http://schemas.microsoft.com/office/drawing/2014/main" id="{BA59AB4D-39EA-1984-0C40-B959E4A331C5}"/>
                  </a:ext>
                </a:extLst>
              </p:cNvPr>
              <p:cNvSpPr txBox="1">
                <a:spLocks noRot="1" noChangeAspect="1" noMove="1" noResize="1" noEditPoints="1" noAdjustHandles="1" noChangeArrowheads="1" noChangeShapeType="1" noTextEdit="1"/>
              </p:cNvSpPr>
              <p:nvPr/>
            </p:nvSpPr>
            <p:spPr>
              <a:xfrm>
                <a:off x="837958" y="1174336"/>
                <a:ext cx="1398524" cy="263790"/>
              </a:xfrm>
              <a:prstGeom prst="rect">
                <a:avLst/>
              </a:prstGeom>
              <a:blipFill>
                <a:blip r:embed="rId3"/>
                <a:stretch>
                  <a:fillRect l="-2174" r="-435" b="-27907"/>
                </a:stretch>
              </a:blipFill>
            </p:spPr>
            <p:txBody>
              <a:bodyPr/>
              <a:lstStyle/>
              <a:p>
                <a:r>
                  <a:rPr lang="LID4096">
                    <a:noFill/>
                  </a:rPr>
                  <a:t> </a:t>
                </a:r>
              </a:p>
            </p:txBody>
          </p:sp>
        </mc:Fallback>
      </mc:AlternateContent>
      <p:cxnSp>
        <p:nvCxnSpPr>
          <p:cNvPr id="11" name="Straight Connector 10">
            <a:extLst>
              <a:ext uri="{FF2B5EF4-FFF2-40B4-BE49-F238E27FC236}">
                <a16:creationId xmlns:a16="http://schemas.microsoft.com/office/drawing/2014/main" id="{C17EF41A-ED74-B066-5D20-89EFF92AE930}"/>
              </a:ext>
            </a:extLst>
          </p:cNvPr>
          <p:cNvCxnSpPr>
            <a:cxnSpLocks/>
          </p:cNvCxnSpPr>
          <p:nvPr/>
        </p:nvCxnSpPr>
        <p:spPr>
          <a:xfrm>
            <a:off x="227815" y="1642833"/>
            <a:ext cx="2383991" cy="14898"/>
          </a:xfrm>
          <a:prstGeom prst="line">
            <a:avLst/>
          </a:prstGeom>
          <a:ln w="12700">
            <a:solidFill>
              <a:schemeClr val="tx1"/>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6CCDB0B6-C707-D616-EE60-F54AA5F988F5}"/>
              </a:ext>
            </a:extLst>
          </p:cNvPr>
          <p:cNvCxnSpPr>
            <a:cxnSpLocks/>
          </p:cNvCxnSpPr>
          <p:nvPr/>
        </p:nvCxnSpPr>
        <p:spPr>
          <a:xfrm rot="18900000">
            <a:off x="234539" y="1594659"/>
            <a:ext cx="0" cy="109049"/>
          </a:xfrm>
          <a:prstGeom prst="line">
            <a:avLst/>
          </a:prstGeom>
          <a:ln w="12700">
            <a:solidFill>
              <a:schemeClr val="tx1"/>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B75988B-84CE-5877-15F5-E92E2851ECA4}"/>
              </a:ext>
            </a:extLst>
          </p:cNvPr>
          <p:cNvCxnSpPr>
            <a:cxnSpLocks/>
          </p:cNvCxnSpPr>
          <p:nvPr/>
        </p:nvCxnSpPr>
        <p:spPr>
          <a:xfrm rot="18900000">
            <a:off x="2611806" y="1603206"/>
            <a:ext cx="0" cy="109049"/>
          </a:xfrm>
          <a:prstGeom prst="line">
            <a:avLst/>
          </a:prstGeom>
          <a:ln w="12700">
            <a:solidFill>
              <a:schemeClr val="tx1"/>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3A24831E-4B2F-DE80-4243-DD345DAF00EE}"/>
              </a:ext>
            </a:extLst>
          </p:cNvPr>
          <p:cNvSpPr txBox="1"/>
          <p:nvPr/>
        </p:nvSpPr>
        <p:spPr>
          <a:xfrm>
            <a:off x="360422" y="2426286"/>
            <a:ext cx="854721" cy="415498"/>
          </a:xfrm>
          <a:prstGeom prst="rect">
            <a:avLst/>
          </a:prstGeom>
          <a:noFill/>
        </p:spPr>
        <p:txBody>
          <a:bodyPr wrap="none" rtlCol="0">
            <a:spAutoFit/>
          </a:bodyPr>
          <a:lstStyle/>
          <a:p>
            <a:pPr algn="ctr"/>
            <a:r>
              <a:rPr lang="en-GB" sz="1050" noProof="0" dirty="0"/>
              <a:t>MU</a:t>
            </a:r>
          </a:p>
          <a:p>
            <a:r>
              <a:rPr lang="en-GB" sz="1050" noProof="0" dirty="0"/>
              <a:t>localization</a:t>
            </a:r>
          </a:p>
        </p:txBody>
      </p:sp>
      <p:sp>
        <p:nvSpPr>
          <p:cNvPr id="21" name="TextBox 20">
            <a:extLst>
              <a:ext uri="{FF2B5EF4-FFF2-40B4-BE49-F238E27FC236}">
                <a16:creationId xmlns:a16="http://schemas.microsoft.com/office/drawing/2014/main" id="{8023389D-69D9-051E-E0A8-3BC5D276BE76}"/>
              </a:ext>
            </a:extLst>
          </p:cNvPr>
          <p:cNvSpPr txBox="1"/>
          <p:nvPr/>
        </p:nvSpPr>
        <p:spPr>
          <a:xfrm>
            <a:off x="2776724" y="2409566"/>
            <a:ext cx="958917" cy="415498"/>
          </a:xfrm>
          <a:prstGeom prst="rect">
            <a:avLst/>
          </a:prstGeom>
          <a:noFill/>
        </p:spPr>
        <p:txBody>
          <a:bodyPr wrap="none" rtlCol="0">
            <a:spAutoFit/>
          </a:bodyPr>
          <a:lstStyle/>
          <a:p>
            <a:pPr algn="ctr"/>
            <a:r>
              <a:rPr lang="en-GB" sz="1050" noProof="0" dirty="0"/>
              <a:t>IRS</a:t>
            </a:r>
          </a:p>
          <a:p>
            <a:pPr algn="ctr"/>
            <a:r>
              <a:rPr lang="en-GB" sz="1050" noProof="0" dirty="0"/>
              <a:t>configuration</a:t>
            </a:r>
            <a:endParaRPr lang="en-GB" sz="2000" noProof="0" dirty="0"/>
          </a:p>
        </p:txBody>
      </p:sp>
      <p:cxnSp>
        <p:nvCxnSpPr>
          <p:cNvPr id="24" name="Straight Arrow Connector 23">
            <a:extLst>
              <a:ext uri="{FF2B5EF4-FFF2-40B4-BE49-F238E27FC236}">
                <a16:creationId xmlns:a16="http://schemas.microsoft.com/office/drawing/2014/main" id="{BAD839BE-4120-0DAE-9A41-0BD607D6AD05}"/>
              </a:ext>
            </a:extLst>
          </p:cNvPr>
          <p:cNvCxnSpPr>
            <a:cxnSpLocks/>
            <a:stCxn id="2" idx="2"/>
            <a:endCxn id="20" idx="0"/>
          </p:cNvCxnSpPr>
          <p:nvPr/>
        </p:nvCxnSpPr>
        <p:spPr>
          <a:xfrm>
            <a:off x="787783" y="2105833"/>
            <a:ext cx="0" cy="320453"/>
          </a:xfrm>
          <a:prstGeom prst="straightConnector1">
            <a:avLst/>
          </a:prstGeom>
          <a:ln w="1270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20C1757B-1DB3-C294-0B19-EB7594B8C2C2}"/>
              </a:ext>
            </a:extLst>
          </p:cNvPr>
          <p:cNvCxnSpPr>
            <a:cxnSpLocks/>
            <a:stCxn id="3" idx="2"/>
            <a:endCxn id="21" idx="0"/>
          </p:cNvCxnSpPr>
          <p:nvPr/>
        </p:nvCxnSpPr>
        <p:spPr>
          <a:xfrm>
            <a:off x="3256092" y="2105833"/>
            <a:ext cx="91" cy="303733"/>
          </a:xfrm>
          <a:prstGeom prst="straightConnector1">
            <a:avLst/>
          </a:prstGeom>
          <a:ln w="1270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pic>
        <p:nvPicPr>
          <p:cNvPr id="214" name="Picture 213">
            <a:extLst>
              <a:ext uri="{FF2B5EF4-FFF2-40B4-BE49-F238E27FC236}">
                <a16:creationId xmlns:a16="http://schemas.microsoft.com/office/drawing/2014/main" id="{F87BF970-B67F-A97E-2A26-4AC9287984CE}"/>
              </a:ext>
            </a:extLst>
          </p:cNvPr>
          <p:cNvPicPr>
            <a:picLocks noChangeAspect="1"/>
          </p:cNvPicPr>
          <p:nvPr/>
        </p:nvPicPr>
        <p:blipFill>
          <a:blip r:embed="rId4"/>
          <a:stretch>
            <a:fillRect/>
          </a:stretch>
        </p:blipFill>
        <p:spPr>
          <a:xfrm>
            <a:off x="6958972" y="111280"/>
            <a:ext cx="5197110" cy="3513677"/>
          </a:xfrm>
          <a:prstGeom prst="rect">
            <a:avLst/>
          </a:prstGeom>
        </p:spPr>
      </p:pic>
      <mc:AlternateContent xmlns:mc="http://schemas.openxmlformats.org/markup-compatibility/2006" xmlns:a14="http://schemas.microsoft.com/office/drawing/2010/main">
        <mc:Choice Requires="a14">
          <p:sp>
            <p:nvSpPr>
              <p:cNvPr id="240" name="TextBox 239">
                <a:extLst>
                  <a:ext uri="{FF2B5EF4-FFF2-40B4-BE49-F238E27FC236}">
                    <a16:creationId xmlns:a16="http://schemas.microsoft.com/office/drawing/2014/main" id="{14CD9D65-4C3C-A5C8-C53C-59E7E696063E}"/>
                  </a:ext>
                </a:extLst>
              </p:cNvPr>
              <p:cNvSpPr txBox="1"/>
              <p:nvPr/>
            </p:nvSpPr>
            <p:spPr>
              <a:xfrm rot="16200000">
                <a:off x="1383608" y="1879254"/>
                <a:ext cx="96180"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1400" i="1" noProof="0" smtClean="0">
                          <a:latin typeface="Cambria Math" panose="02040503050406030204" pitchFamily="18" charset="0"/>
                          <a:ea typeface="Cambria Math" panose="02040503050406030204" pitchFamily="18" charset="0"/>
                        </a:rPr>
                        <m:t>⋮</m:t>
                      </m:r>
                    </m:oMath>
                  </m:oMathPara>
                </a14:m>
                <a:endParaRPr lang="en-GB" sz="1400" noProof="0" dirty="0"/>
              </a:p>
            </p:txBody>
          </p:sp>
        </mc:Choice>
        <mc:Fallback xmlns="">
          <p:sp>
            <p:nvSpPr>
              <p:cNvPr id="240" name="TextBox 239">
                <a:extLst>
                  <a:ext uri="{FF2B5EF4-FFF2-40B4-BE49-F238E27FC236}">
                    <a16:creationId xmlns:a16="http://schemas.microsoft.com/office/drawing/2014/main" id="{14CD9D65-4C3C-A5C8-C53C-59E7E696063E}"/>
                  </a:ext>
                </a:extLst>
              </p:cNvPr>
              <p:cNvSpPr txBox="1">
                <a:spLocks noRot="1" noChangeAspect="1" noMove="1" noResize="1" noEditPoints="1" noAdjustHandles="1" noChangeArrowheads="1" noChangeShapeType="1" noTextEdit="1"/>
              </p:cNvSpPr>
              <p:nvPr/>
            </p:nvSpPr>
            <p:spPr>
              <a:xfrm rot="16200000">
                <a:off x="1383608" y="1879254"/>
                <a:ext cx="96180" cy="215444"/>
              </a:xfrm>
              <a:prstGeom prst="rect">
                <a:avLst/>
              </a:prstGeom>
              <a:blipFill>
                <a:blip r:embed="rId5"/>
                <a:stretch>
                  <a:fillRect t="-43750" r="-8333" b="-43750"/>
                </a:stretch>
              </a:blipFill>
            </p:spPr>
            <p:txBody>
              <a:bodyPr/>
              <a:lstStyle/>
              <a:p>
                <a:r>
                  <a:rPr lang="LID4096">
                    <a:noFill/>
                  </a:rPr>
                  <a:t> </a:t>
                </a:r>
              </a:p>
            </p:txBody>
          </p:sp>
        </mc:Fallback>
      </mc:AlternateContent>
      <p:sp>
        <p:nvSpPr>
          <p:cNvPr id="241" name="Rectangle 240">
            <a:extLst>
              <a:ext uri="{FF2B5EF4-FFF2-40B4-BE49-F238E27FC236}">
                <a16:creationId xmlns:a16="http://schemas.microsoft.com/office/drawing/2014/main" id="{09542D87-5CF9-F06A-9D2A-4EA17B0BFBB2}"/>
              </a:ext>
            </a:extLst>
          </p:cNvPr>
          <p:cNvSpPr/>
          <p:nvPr/>
        </p:nvSpPr>
        <p:spPr>
          <a:xfrm>
            <a:off x="1539420" y="1868119"/>
            <a:ext cx="1072386" cy="237714"/>
          </a:xfrm>
          <a:prstGeom prst="rect">
            <a:avLst/>
          </a:prstGeom>
          <a:solidFill>
            <a:schemeClr val="accent4">
              <a:lumMod val="40000"/>
              <a:lumOff val="6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noProof="0" dirty="0"/>
          </a:p>
        </p:txBody>
      </p:sp>
      <mc:AlternateContent xmlns:mc="http://schemas.openxmlformats.org/markup-compatibility/2006" xmlns:a14="http://schemas.microsoft.com/office/drawing/2010/main">
        <mc:Choice Requires="a14">
          <p:sp>
            <p:nvSpPr>
              <p:cNvPr id="248" name="TextBox 247">
                <a:extLst>
                  <a:ext uri="{FF2B5EF4-FFF2-40B4-BE49-F238E27FC236}">
                    <a16:creationId xmlns:a16="http://schemas.microsoft.com/office/drawing/2014/main" id="{52A51892-E6E5-DC6B-F11C-C518F8D2C440}"/>
                  </a:ext>
                </a:extLst>
              </p:cNvPr>
              <p:cNvSpPr txBox="1"/>
              <p:nvPr/>
            </p:nvSpPr>
            <p:spPr>
              <a:xfrm>
                <a:off x="2707655" y="1202448"/>
                <a:ext cx="1338636" cy="25878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1600" i="1" noProof="0" smtClean="0">
                              <a:latin typeface="Cambria Math" panose="02040503050406030204" pitchFamily="18" charset="0"/>
                            </a:rPr>
                          </m:ctrlPr>
                        </m:sSubPr>
                        <m:e>
                          <m:r>
                            <a:rPr lang="en-GB" sz="1600" i="1" noProof="0">
                              <a:latin typeface="Cambria Math" panose="02040503050406030204" pitchFamily="18" charset="0"/>
                            </a:rPr>
                            <m:t>𝑇</m:t>
                          </m:r>
                        </m:e>
                        <m:sub>
                          <m:r>
                            <m:rPr>
                              <m:nor/>
                            </m:rPr>
                            <a:rPr lang="en-GB" sz="1600" noProof="0">
                              <a:latin typeface="Cambria Math" panose="02040503050406030204" pitchFamily="18" charset="0"/>
                            </a:rPr>
                            <m:t>IRS</m:t>
                          </m:r>
                        </m:sub>
                      </m:sSub>
                      <m:r>
                        <a:rPr lang="en-GB" sz="1600" b="0" i="1" noProof="0" smtClean="0">
                          <a:latin typeface="Cambria Math" panose="02040503050406030204" pitchFamily="18" charset="0"/>
                        </a:rPr>
                        <m:t>=0.8 </m:t>
                      </m:r>
                      <m:r>
                        <m:rPr>
                          <m:sty m:val="p"/>
                        </m:rPr>
                        <a:rPr lang="en-GB" sz="1600" b="0" i="0" noProof="0" smtClean="0">
                          <a:latin typeface="Cambria Math" panose="02040503050406030204" pitchFamily="18" charset="0"/>
                        </a:rPr>
                        <m:t>ms</m:t>
                      </m:r>
                    </m:oMath>
                  </m:oMathPara>
                </a14:m>
                <a:endParaRPr lang="en-GB" sz="1600" noProof="0" dirty="0"/>
              </a:p>
            </p:txBody>
          </p:sp>
        </mc:Choice>
        <mc:Fallback xmlns="">
          <p:sp>
            <p:nvSpPr>
              <p:cNvPr id="248" name="TextBox 247">
                <a:extLst>
                  <a:ext uri="{FF2B5EF4-FFF2-40B4-BE49-F238E27FC236}">
                    <a16:creationId xmlns:a16="http://schemas.microsoft.com/office/drawing/2014/main" id="{52A51892-E6E5-DC6B-F11C-C518F8D2C440}"/>
                  </a:ext>
                </a:extLst>
              </p:cNvPr>
              <p:cNvSpPr txBox="1">
                <a:spLocks noRot="1" noChangeAspect="1" noMove="1" noResize="1" noEditPoints="1" noAdjustHandles="1" noChangeArrowheads="1" noChangeShapeType="1" noTextEdit="1"/>
              </p:cNvSpPr>
              <p:nvPr/>
            </p:nvSpPr>
            <p:spPr>
              <a:xfrm>
                <a:off x="2707655" y="1202448"/>
                <a:ext cx="1338636" cy="258789"/>
              </a:xfrm>
              <a:prstGeom prst="rect">
                <a:avLst/>
              </a:prstGeom>
              <a:blipFill>
                <a:blip r:embed="rId6"/>
                <a:stretch>
                  <a:fillRect l="-1818" r="-455" b="-25581"/>
                </a:stretch>
              </a:blipFill>
            </p:spPr>
            <p:txBody>
              <a:bodyPr/>
              <a:lstStyle/>
              <a:p>
                <a:r>
                  <a:rPr lang="LID4096">
                    <a:noFill/>
                  </a:rPr>
                  <a:t> </a:t>
                </a:r>
              </a:p>
            </p:txBody>
          </p:sp>
        </mc:Fallback>
      </mc:AlternateContent>
      <p:cxnSp>
        <p:nvCxnSpPr>
          <p:cNvPr id="249" name="Straight Connector 248">
            <a:extLst>
              <a:ext uri="{FF2B5EF4-FFF2-40B4-BE49-F238E27FC236}">
                <a16:creationId xmlns:a16="http://schemas.microsoft.com/office/drawing/2014/main" id="{F2F5A1D5-C506-4FFC-6FFA-54B61F5B94E6}"/>
              </a:ext>
            </a:extLst>
          </p:cNvPr>
          <p:cNvCxnSpPr>
            <a:cxnSpLocks/>
          </p:cNvCxnSpPr>
          <p:nvPr/>
        </p:nvCxnSpPr>
        <p:spPr>
          <a:xfrm>
            <a:off x="2723858" y="1657060"/>
            <a:ext cx="1064466" cy="7450"/>
          </a:xfrm>
          <a:prstGeom prst="line">
            <a:avLst/>
          </a:prstGeom>
          <a:ln w="12700">
            <a:solidFill>
              <a:schemeClr val="tx1"/>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250" name="Straight Connector 249">
            <a:extLst>
              <a:ext uri="{FF2B5EF4-FFF2-40B4-BE49-F238E27FC236}">
                <a16:creationId xmlns:a16="http://schemas.microsoft.com/office/drawing/2014/main" id="{076441C3-D3BC-45AF-EB25-9F921B4D3A1A}"/>
              </a:ext>
            </a:extLst>
          </p:cNvPr>
          <p:cNvCxnSpPr>
            <a:cxnSpLocks/>
          </p:cNvCxnSpPr>
          <p:nvPr/>
        </p:nvCxnSpPr>
        <p:spPr>
          <a:xfrm rot="18900000">
            <a:off x="2723858" y="1602536"/>
            <a:ext cx="0" cy="109049"/>
          </a:xfrm>
          <a:prstGeom prst="line">
            <a:avLst/>
          </a:prstGeom>
          <a:ln w="12700">
            <a:solidFill>
              <a:schemeClr val="tx1"/>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251" name="Straight Connector 250">
            <a:extLst>
              <a:ext uri="{FF2B5EF4-FFF2-40B4-BE49-F238E27FC236}">
                <a16:creationId xmlns:a16="http://schemas.microsoft.com/office/drawing/2014/main" id="{9AA936A1-783D-27E0-F561-E35EFE84975E}"/>
              </a:ext>
            </a:extLst>
          </p:cNvPr>
          <p:cNvCxnSpPr>
            <a:cxnSpLocks/>
          </p:cNvCxnSpPr>
          <p:nvPr/>
        </p:nvCxnSpPr>
        <p:spPr>
          <a:xfrm rot="18900000">
            <a:off x="3788324" y="1609986"/>
            <a:ext cx="0" cy="109049"/>
          </a:xfrm>
          <a:prstGeom prst="line">
            <a:avLst/>
          </a:prstGeom>
          <a:ln w="12700">
            <a:solidFill>
              <a:schemeClr val="tx1"/>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sp>
        <p:nvSpPr>
          <p:cNvPr id="254" name="Rectangle 253">
            <a:extLst>
              <a:ext uri="{FF2B5EF4-FFF2-40B4-BE49-F238E27FC236}">
                <a16:creationId xmlns:a16="http://schemas.microsoft.com/office/drawing/2014/main" id="{FBEF072D-2D53-062E-0E3F-2864268B3467}"/>
              </a:ext>
            </a:extLst>
          </p:cNvPr>
          <p:cNvSpPr/>
          <p:nvPr/>
        </p:nvSpPr>
        <p:spPr>
          <a:xfrm>
            <a:off x="3875546" y="1868119"/>
            <a:ext cx="1085797" cy="237714"/>
          </a:xfrm>
          <a:prstGeom prst="rect">
            <a:avLst/>
          </a:prstGeom>
          <a:solidFill>
            <a:schemeClr val="accent6">
              <a:lumMod val="60000"/>
              <a:lumOff val="4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noProof="0" dirty="0"/>
          </a:p>
        </p:txBody>
      </p:sp>
      <p:sp>
        <p:nvSpPr>
          <p:cNvPr id="255" name="TextBox 254">
            <a:extLst>
              <a:ext uri="{FF2B5EF4-FFF2-40B4-BE49-F238E27FC236}">
                <a16:creationId xmlns:a16="http://schemas.microsoft.com/office/drawing/2014/main" id="{725827D2-839F-11D0-BE3D-1588B42B6B47}"/>
              </a:ext>
            </a:extLst>
          </p:cNvPr>
          <p:cNvSpPr txBox="1"/>
          <p:nvPr/>
        </p:nvSpPr>
        <p:spPr>
          <a:xfrm>
            <a:off x="3944340" y="2353931"/>
            <a:ext cx="942887" cy="415498"/>
          </a:xfrm>
          <a:prstGeom prst="rect">
            <a:avLst/>
          </a:prstGeom>
          <a:noFill/>
        </p:spPr>
        <p:txBody>
          <a:bodyPr wrap="none" rtlCol="0">
            <a:spAutoFit/>
          </a:bodyPr>
          <a:lstStyle/>
          <a:p>
            <a:pPr algn="ctr"/>
            <a:r>
              <a:rPr lang="en-GB" sz="1050" noProof="0" dirty="0"/>
              <a:t>Data</a:t>
            </a:r>
          </a:p>
          <a:p>
            <a:pPr algn="ctr"/>
            <a:r>
              <a:rPr lang="en-GB" sz="1050" noProof="0" dirty="0"/>
              <a:t>transmission</a:t>
            </a:r>
          </a:p>
        </p:txBody>
      </p:sp>
      <p:cxnSp>
        <p:nvCxnSpPr>
          <p:cNvPr id="256" name="Straight Arrow Connector 255">
            <a:extLst>
              <a:ext uri="{FF2B5EF4-FFF2-40B4-BE49-F238E27FC236}">
                <a16:creationId xmlns:a16="http://schemas.microsoft.com/office/drawing/2014/main" id="{8EDB9D79-A8B7-E637-D3E8-6C0F99931989}"/>
              </a:ext>
            </a:extLst>
          </p:cNvPr>
          <p:cNvCxnSpPr>
            <a:cxnSpLocks/>
            <a:stCxn id="254" idx="2"/>
            <a:endCxn id="255" idx="0"/>
          </p:cNvCxnSpPr>
          <p:nvPr/>
        </p:nvCxnSpPr>
        <p:spPr>
          <a:xfrm flipH="1">
            <a:off x="4415784" y="2105833"/>
            <a:ext cx="2661" cy="248098"/>
          </a:xfrm>
          <a:prstGeom prst="straightConnector1">
            <a:avLst/>
          </a:prstGeom>
          <a:ln w="1270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1" name="TextBox 260">
                <a:extLst>
                  <a:ext uri="{FF2B5EF4-FFF2-40B4-BE49-F238E27FC236}">
                    <a16:creationId xmlns:a16="http://schemas.microsoft.com/office/drawing/2014/main" id="{6A6B1CA6-449D-F24A-6F00-758F876ACC71}"/>
                  </a:ext>
                </a:extLst>
              </p:cNvPr>
              <p:cNvSpPr txBox="1"/>
              <p:nvPr/>
            </p:nvSpPr>
            <p:spPr>
              <a:xfrm rot="16200000">
                <a:off x="5020975" y="1879254"/>
                <a:ext cx="96180"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1400" i="1" noProof="0" smtClean="0">
                          <a:latin typeface="Cambria Math" panose="02040503050406030204" pitchFamily="18" charset="0"/>
                          <a:ea typeface="Cambria Math" panose="02040503050406030204" pitchFamily="18" charset="0"/>
                        </a:rPr>
                        <m:t>⋮</m:t>
                      </m:r>
                    </m:oMath>
                  </m:oMathPara>
                </a14:m>
                <a:endParaRPr lang="en-GB" sz="1400" noProof="0" dirty="0"/>
              </a:p>
            </p:txBody>
          </p:sp>
        </mc:Choice>
        <mc:Fallback xmlns="">
          <p:sp>
            <p:nvSpPr>
              <p:cNvPr id="261" name="TextBox 260">
                <a:extLst>
                  <a:ext uri="{FF2B5EF4-FFF2-40B4-BE49-F238E27FC236}">
                    <a16:creationId xmlns:a16="http://schemas.microsoft.com/office/drawing/2014/main" id="{6A6B1CA6-449D-F24A-6F00-758F876ACC71}"/>
                  </a:ext>
                </a:extLst>
              </p:cNvPr>
              <p:cNvSpPr txBox="1">
                <a:spLocks noRot="1" noChangeAspect="1" noMove="1" noResize="1" noEditPoints="1" noAdjustHandles="1" noChangeArrowheads="1" noChangeShapeType="1" noTextEdit="1"/>
              </p:cNvSpPr>
              <p:nvPr/>
            </p:nvSpPr>
            <p:spPr>
              <a:xfrm rot="16200000">
                <a:off x="5020975" y="1879254"/>
                <a:ext cx="96180" cy="215444"/>
              </a:xfrm>
              <a:prstGeom prst="rect">
                <a:avLst/>
              </a:prstGeom>
              <a:blipFill>
                <a:blip r:embed="rId7"/>
                <a:stretch>
                  <a:fillRect t="-43750" r="-8571" b="-43750"/>
                </a:stretch>
              </a:blipFill>
            </p:spPr>
            <p:txBody>
              <a:bodyPr/>
              <a:lstStyle/>
              <a:p>
                <a:r>
                  <a:rPr lang="LID4096">
                    <a:noFill/>
                  </a:rPr>
                  <a:t> </a:t>
                </a:r>
              </a:p>
            </p:txBody>
          </p:sp>
        </mc:Fallback>
      </mc:AlternateContent>
      <p:sp>
        <p:nvSpPr>
          <p:cNvPr id="262" name="Rectangle 261">
            <a:extLst>
              <a:ext uri="{FF2B5EF4-FFF2-40B4-BE49-F238E27FC236}">
                <a16:creationId xmlns:a16="http://schemas.microsoft.com/office/drawing/2014/main" id="{E85CC67A-FEDB-0E7A-F663-CD010C396C3A}"/>
              </a:ext>
            </a:extLst>
          </p:cNvPr>
          <p:cNvSpPr/>
          <p:nvPr/>
        </p:nvSpPr>
        <p:spPr>
          <a:xfrm>
            <a:off x="5202639" y="1868119"/>
            <a:ext cx="1085797" cy="237714"/>
          </a:xfrm>
          <a:prstGeom prst="rect">
            <a:avLst/>
          </a:prstGeom>
          <a:solidFill>
            <a:schemeClr val="accent6">
              <a:lumMod val="60000"/>
              <a:lumOff val="4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noProof="0" dirty="0"/>
          </a:p>
        </p:txBody>
      </p:sp>
      <mc:AlternateContent xmlns:mc="http://schemas.openxmlformats.org/markup-compatibility/2006" xmlns:a14="http://schemas.microsoft.com/office/drawing/2010/main">
        <mc:Choice Requires="a14">
          <p:sp>
            <p:nvSpPr>
              <p:cNvPr id="263" name="TextBox 262">
                <a:extLst>
                  <a:ext uri="{FF2B5EF4-FFF2-40B4-BE49-F238E27FC236}">
                    <a16:creationId xmlns:a16="http://schemas.microsoft.com/office/drawing/2014/main" id="{BF790DA2-E7B1-D506-C7CF-11A558FB8D21}"/>
                  </a:ext>
                </a:extLst>
              </p:cNvPr>
              <p:cNvSpPr txBox="1"/>
              <p:nvPr/>
            </p:nvSpPr>
            <p:spPr>
              <a:xfrm>
                <a:off x="4988638" y="1217506"/>
                <a:ext cx="572785" cy="26379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1600" b="1" i="1" noProof="0" smtClean="0">
                              <a:solidFill>
                                <a:srgbClr val="C00000"/>
                              </a:solidFill>
                              <a:latin typeface="Cambria Math" panose="02040503050406030204" pitchFamily="18" charset="0"/>
                            </a:rPr>
                          </m:ctrlPr>
                        </m:sSubPr>
                        <m:e>
                          <m:r>
                            <a:rPr lang="en-GB" sz="1600" b="1" i="1" noProof="0">
                              <a:solidFill>
                                <a:srgbClr val="C00000"/>
                              </a:solidFill>
                              <a:latin typeface="Cambria Math" panose="02040503050406030204" pitchFamily="18" charset="0"/>
                            </a:rPr>
                            <m:t>𝑻</m:t>
                          </m:r>
                        </m:e>
                        <m:sub>
                          <m:r>
                            <m:rPr>
                              <m:nor/>
                            </m:rPr>
                            <a:rPr lang="en-GB" sz="1600" b="1" i="0" noProof="0" smtClean="0">
                              <a:solidFill>
                                <a:srgbClr val="C00000"/>
                              </a:solidFill>
                              <a:latin typeface="Cambria Math" panose="02040503050406030204" pitchFamily="18" charset="0"/>
                            </a:rPr>
                            <m:t>data</m:t>
                          </m:r>
                        </m:sub>
                      </m:sSub>
                    </m:oMath>
                  </m:oMathPara>
                </a14:m>
                <a:endParaRPr lang="en-GB" sz="1600" b="1" noProof="0" dirty="0">
                  <a:solidFill>
                    <a:srgbClr val="C00000"/>
                  </a:solidFill>
                </a:endParaRPr>
              </a:p>
            </p:txBody>
          </p:sp>
        </mc:Choice>
        <mc:Fallback xmlns="">
          <p:sp>
            <p:nvSpPr>
              <p:cNvPr id="263" name="TextBox 262">
                <a:extLst>
                  <a:ext uri="{FF2B5EF4-FFF2-40B4-BE49-F238E27FC236}">
                    <a16:creationId xmlns:a16="http://schemas.microsoft.com/office/drawing/2014/main" id="{BF790DA2-E7B1-D506-C7CF-11A558FB8D21}"/>
                  </a:ext>
                </a:extLst>
              </p:cNvPr>
              <p:cNvSpPr txBox="1">
                <a:spLocks noRot="1" noChangeAspect="1" noMove="1" noResize="1" noEditPoints="1" noAdjustHandles="1" noChangeArrowheads="1" noChangeShapeType="1" noTextEdit="1"/>
              </p:cNvSpPr>
              <p:nvPr/>
            </p:nvSpPr>
            <p:spPr>
              <a:xfrm>
                <a:off x="4988638" y="1217506"/>
                <a:ext cx="572785" cy="263790"/>
              </a:xfrm>
              <a:prstGeom prst="rect">
                <a:avLst/>
              </a:prstGeom>
              <a:blipFill>
                <a:blip r:embed="rId8"/>
                <a:stretch>
                  <a:fillRect l="-6383" r="-6383" b="-27907"/>
                </a:stretch>
              </a:blipFill>
            </p:spPr>
            <p:txBody>
              <a:bodyPr/>
              <a:lstStyle/>
              <a:p>
                <a:r>
                  <a:rPr lang="LID4096">
                    <a:noFill/>
                  </a:rPr>
                  <a:t> </a:t>
                </a:r>
              </a:p>
            </p:txBody>
          </p:sp>
        </mc:Fallback>
      </mc:AlternateContent>
      <p:cxnSp>
        <p:nvCxnSpPr>
          <p:cNvPr id="264" name="Straight Connector 263">
            <a:extLst>
              <a:ext uri="{FF2B5EF4-FFF2-40B4-BE49-F238E27FC236}">
                <a16:creationId xmlns:a16="http://schemas.microsoft.com/office/drawing/2014/main" id="{420DCCDC-FCC4-CABA-0DBC-1EAF46B2F100}"/>
              </a:ext>
            </a:extLst>
          </p:cNvPr>
          <p:cNvCxnSpPr>
            <a:cxnSpLocks/>
          </p:cNvCxnSpPr>
          <p:nvPr/>
        </p:nvCxnSpPr>
        <p:spPr>
          <a:xfrm>
            <a:off x="3886824" y="1672834"/>
            <a:ext cx="2383991" cy="14898"/>
          </a:xfrm>
          <a:prstGeom prst="line">
            <a:avLst/>
          </a:prstGeom>
          <a:ln w="12700">
            <a:solidFill>
              <a:schemeClr val="tx1"/>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265" name="Straight Connector 264">
            <a:extLst>
              <a:ext uri="{FF2B5EF4-FFF2-40B4-BE49-F238E27FC236}">
                <a16:creationId xmlns:a16="http://schemas.microsoft.com/office/drawing/2014/main" id="{6E47CD0E-871C-40CC-DE0E-45D1957FFF54}"/>
              </a:ext>
            </a:extLst>
          </p:cNvPr>
          <p:cNvCxnSpPr>
            <a:cxnSpLocks/>
          </p:cNvCxnSpPr>
          <p:nvPr/>
        </p:nvCxnSpPr>
        <p:spPr>
          <a:xfrm rot="18900000">
            <a:off x="3893548" y="1624660"/>
            <a:ext cx="0" cy="109049"/>
          </a:xfrm>
          <a:prstGeom prst="line">
            <a:avLst/>
          </a:prstGeom>
          <a:ln w="12700">
            <a:solidFill>
              <a:schemeClr val="tx1"/>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266" name="Straight Connector 265">
            <a:extLst>
              <a:ext uri="{FF2B5EF4-FFF2-40B4-BE49-F238E27FC236}">
                <a16:creationId xmlns:a16="http://schemas.microsoft.com/office/drawing/2014/main" id="{C7A9258E-0677-DDEB-9B3E-31C31097CC56}"/>
              </a:ext>
            </a:extLst>
          </p:cNvPr>
          <p:cNvCxnSpPr>
            <a:cxnSpLocks/>
          </p:cNvCxnSpPr>
          <p:nvPr/>
        </p:nvCxnSpPr>
        <p:spPr>
          <a:xfrm rot="18900000">
            <a:off x="6270815" y="1633207"/>
            <a:ext cx="0" cy="109049"/>
          </a:xfrm>
          <a:prstGeom prst="line">
            <a:avLst/>
          </a:prstGeom>
          <a:ln w="12700">
            <a:solidFill>
              <a:schemeClr val="tx1"/>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6A94B576-81B7-F22E-DCA5-B705C6019E94}"/>
              </a:ext>
            </a:extLst>
          </p:cNvPr>
          <p:cNvSpPr txBox="1"/>
          <p:nvPr/>
        </p:nvSpPr>
        <p:spPr>
          <a:xfrm>
            <a:off x="360422" y="3178386"/>
            <a:ext cx="3807517" cy="1354217"/>
          </a:xfrm>
          <a:prstGeom prst="rect">
            <a:avLst/>
          </a:prstGeom>
          <a:noFill/>
          <a:ln>
            <a:solidFill>
              <a:schemeClr val="accent1"/>
            </a:solidFill>
          </a:ln>
        </p:spPr>
        <p:txBody>
          <a:bodyPr wrap="none" rtlCol="0">
            <a:spAutoFit/>
          </a:bodyPr>
          <a:lstStyle/>
          <a:p>
            <a:pPr>
              <a:spcAft>
                <a:spcPts val="1200"/>
              </a:spcAft>
            </a:pPr>
            <a:r>
              <a:rPr lang="en-GB" b="1" noProof="0" dirty="0"/>
              <a:t>Localizing the MU</a:t>
            </a:r>
          </a:p>
          <a:p>
            <a:pPr marL="285750" indent="-285750">
              <a:buFont typeface="Arial" panose="020B0604020202020204" pitchFamily="34" charset="0"/>
              <a:buChar char="•"/>
            </a:pPr>
            <a:r>
              <a:rPr lang="en-GB" noProof="0" dirty="0"/>
              <a:t>Square area of 3 m</a:t>
            </a:r>
          </a:p>
          <a:p>
            <a:pPr marL="285750" indent="-285750">
              <a:buFont typeface="Arial" panose="020B0604020202020204" pitchFamily="34" charset="0"/>
              <a:buChar char="•"/>
            </a:pPr>
            <a:r>
              <a:rPr lang="en-GB" noProof="0" dirty="0"/>
              <a:t>Total of search blocks → 12 x 12</a:t>
            </a:r>
          </a:p>
          <a:p>
            <a:pPr marL="285750" indent="-285750">
              <a:buFont typeface="Arial" panose="020B0604020202020204" pitchFamily="34" charset="0"/>
              <a:buChar char="•"/>
            </a:pPr>
            <a:r>
              <a:rPr lang="en-GB" noProof="0" dirty="0"/>
              <a:t>2 packets per block → 25.4 </a:t>
            </a:r>
            <a:r>
              <a:rPr lang="en-GB" noProof="0" dirty="0" err="1"/>
              <a:t>ms</a:t>
            </a:r>
            <a:endParaRPr lang="en-GB" noProof="0" dirty="0"/>
          </a:p>
        </p:txBody>
      </p:sp>
      <p:cxnSp>
        <p:nvCxnSpPr>
          <p:cNvPr id="6" name="Straight Arrow Connector 5">
            <a:extLst>
              <a:ext uri="{FF2B5EF4-FFF2-40B4-BE49-F238E27FC236}">
                <a16:creationId xmlns:a16="http://schemas.microsoft.com/office/drawing/2014/main" id="{0CCC46B4-525B-7D0D-62B6-53E9A37682AF}"/>
              </a:ext>
            </a:extLst>
          </p:cNvPr>
          <p:cNvCxnSpPr>
            <a:cxnSpLocks/>
          </p:cNvCxnSpPr>
          <p:nvPr/>
        </p:nvCxnSpPr>
        <p:spPr>
          <a:xfrm flipH="1">
            <a:off x="4678235" y="4312609"/>
            <a:ext cx="1855842" cy="1599366"/>
          </a:xfrm>
          <a:prstGeom prst="straightConnector1">
            <a:avLst/>
          </a:prstGeom>
          <a:ln w="19050">
            <a:solidFill>
              <a:schemeClr val="tx1"/>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454E002-F6AF-D252-4A1D-B903CBED18CF}"/>
              </a:ext>
            </a:extLst>
          </p:cNvPr>
          <p:cNvCxnSpPr>
            <a:cxnSpLocks/>
          </p:cNvCxnSpPr>
          <p:nvPr/>
        </p:nvCxnSpPr>
        <p:spPr>
          <a:xfrm>
            <a:off x="6530937" y="4311274"/>
            <a:ext cx="3627081" cy="62695"/>
          </a:xfrm>
          <a:prstGeom prst="straightConnector1">
            <a:avLst/>
          </a:prstGeom>
          <a:ln w="19050">
            <a:solidFill>
              <a:schemeClr val="tx1"/>
            </a:solidFill>
            <a:headEnd w="lg" len="lg"/>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5733CF9-8524-A404-796D-FBF9594FCE89}"/>
                  </a:ext>
                </a:extLst>
              </p:cNvPr>
              <p:cNvSpPr txBox="1"/>
              <p:nvPr/>
            </p:nvSpPr>
            <p:spPr>
              <a:xfrm>
                <a:off x="4272183" y="5627847"/>
                <a:ext cx="399212"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2000" b="0" i="1" noProof="0" smtClean="0">
                          <a:latin typeface="Cambria Math" panose="02040503050406030204" pitchFamily="18" charset="0"/>
                        </a:rPr>
                        <m:t>𝑥</m:t>
                      </m:r>
                    </m:oMath>
                  </m:oMathPara>
                </a14:m>
                <a:endParaRPr lang="en-GB" sz="2000" i="1" noProof="0" dirty="0"/>
              </a:p>
            </p:txBody>
          </p:sp>
        </mc:Choice>
        <mc:Fallback xmlns="">
          <p:sp>
            <p:nvSpPr>
              <p:cNvPr id="8" name="TextBox 7">
                <a:extLst>
                  <a:ext uri="{FF2B5EF4-FFF2-40B4-BE49-F238E27FC236}">
                    <a16:creationId xmlns:a16="http://schemas.microsoft.com/office/drawing/2014/main" id="{E5733CF9-8524-A404-796D-FBF9594FCE89}"/>
                  </a:ext>
                </a:extLst>
              </p:cNvPr>
              <p:cNvSpPr txBox="1">
                <a:spLocks noRot="1" noChangeAspect="1" noMove="1" noResize="1" noEditPoints="1" noAdjustHandles="1" noChangeArrowheads="1" noChangeShapeType="1" noTextEdit="1"/>
              </p:cNvSpPr>
              <p:nvPr/>
            </p:nvSpPr>
            <p:spPr>
              <a:xfrm>
                <a:off x="4272183" y="5627847"/>
                <a:ext cx="399212" cy="400110"/>
              </a:xfrm>
              <a:prstGeom prst="rect">
                <a:avLst/>
              </a:prstGeom>
              <a:blipFill>
                <a:blip r:embed="rId9"/>
                <a:stretch>
                  <a:fillRect/>
                </a:stretch>
              </a:blipFill>
            </p:spPr>
            <p:txBody>
              <a:bodyPr/>
              <a:lstStyle/>
              <a:p>
                <a:r>
                  <a:rPr lang="LID4096">
                    <a:noFill/>
                  </a:rPr>
                  <a:t> </a:t>
                </a:r>
              </a:p>
            </p:txBody>
          </p:sp>
        </mc:Fallback>
      </mc:AlternateContent>
      <p:cxnSp>
        <p:nvCxnSpPr>
          <p:cNvPr id="15" name="Straight Connector 14">
            <a:extLst>
              <a:ext uri="{FF2B5EF4-FFF2-40B4-BE49-F238E27FC236}">
                <a16:creationId xmlns:a16="http://schemas.microsoft.com/office/drawing/2014/main" id="{6DA20E45-A735-1355-9635-D6969C7A4C6C}"/>
              </a:ext>
            </a:extLst>
          </p:cNvPr>
          <p:cNvCxnSpPr/>
          <p:nvPr/>
        </p:nvCxnSpPr>
        <p:spPr>
          <a:xfrm flipH="1">
            <a:off x="5366483" y="4303202"/>
            <a:ext cx="1732560" cy="162401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B884A76-785A-630A-0F03-B58E2EF8D84A}"/>
              </a:ext>
            </a:extLst>
          </p:cNvPr>
          <p:cNvCxnSpPr/>
          <p:nvPr/>
        </p:nvCxnSpPr>
        <p:spPr>
          <a:xfrm flipH="1">
            <a:off x="5966849" y="4335533"/>
            <a:ext cx="1732560" cy="162401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D524B275-8BF7-5016-E658-5F8EDED742D3}"/>
              </a:ext>
            </a:extLst>
          </p:cNvPr>
          <p:cNvCxnSpPr>
            <a:cxnSpLocks/>
          </p:cNvCxnSpPr>
          <p:nvPr/>
        </p:nvCxnSpPr>
        <p:spPr>
          <a:xfrm flipH="1">
            <a:off x="6619128" y="4335533"/>
            <a:ext cx="1664530" cy="160115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B46794FB-4828-7A10-2DD1-1B6B8B9B2040}"/>
              </a:ext>
            </a:extLst>
          </p:cNvPr>
          <p:cNvCxnSpPr/>
          <p:nvPr/>
        </p:nvCxnSpPr>
        <p:spPr>
          <a:xfrm flipH="1">
            <a:off x="7204553" y="4348031"/>
            <a:ext cx="1732560" cy="162401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8CE63152-42A4-110F-0E2D-5E61CBA18145}"/>
              </a:ext>
            </a:extLst>
          </p:cNvPr>
          <p:cNvCxnSpPr>
            <a:cxnSpLocks/>
          </p:cNvCxnSpPr>
          <p:nvPr/>
        </p:nvCxnSpPr>
        <p:spPr>
          <a:xfrm flipH="1">
            <a:off x="6145643" y="4613762"/>
            <a:ext cx="3017520" cy="15252"/>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627ED1EC-2BEB-7E1E-DE6B-D90E9099C998}"/>
              </a:ext>
            </a:extLst>
          </p:cNvPr>
          <p:cNvCxnSpPr>
            <a:cxnSpLocks/>
          </p:cNvCxnSpPr>
          <p:nvPr/>
        </p:nvCxnSpPr>
        <p:spPr>
          <a:xfrm flipH="1">
            <a:off x="5828746" y="4925001"/>
            <a:ext cx="3017520" cy="15252"/>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DDA60581-653A-B2F0-53D5-9B2F8B06EBB2}"/>
              </a:ext>
            </a:extLst>
          </p:cNvPr>
          <p:cNvCxnSpPr>
            <a:cxnSpLocks/>
          </p:cNvCxnSpPr>
          <p:nvPr/>
        </p:nvCxnSpPr>
        <p:spPr>
          <a:xfrm flipH="1">
            <a:off x="5484691" y="5230246"/>
            <a:ext cx="3017520" cy="15252"/>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6776F3E-EC1A-EEF4-3693-CF1F67AAC62A}"/>
              </a:ext>
            </a:extLst>
          </p:cNvPr>
          <p:cNvCxnSpPr>
            <a:cxnSpLocks/>
          </p:cNvCxnSpPr>
          <p:nvPr/>
        </p:nvCxnSpPr>
        <p:spPr>
          <a:xfrm flipH="1">
            <a:off x="5022177" y="5571110"/>
            <a:ext cx="3017520" cy="15252"/>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07061232-194D-5F4B-2BFD-F1A98C1BB89E}"/>
              </a:ext>
            </a:extLst>
          </p:cNvPr>
          <p:cNvSpPr txBox="1"/>
          <p:nvPr/>
        </p:nvSpPr>
        <p:spPr>
          <a:xfrm>
            <a:off x="7843889" y="3653086"/>
            <a:ext cx="569387" cy="369332"/>
          </a:xfrm>
          <a:prstGeom prst="rect">
            <a:avLst/>
          </a:prstGeom>
          <a:noFill/>
        </p:spPr>
        <p:txBody>
          <a:bodyPr wrap="none" rtlCol="0">
            <a:spAutoFit/>
          </a:bodyPr>
          <a:lstStyle/>
          <a:p>
            <a:r>
              <a:rPr lang="en-GB" noProof="0" dirty="0"/>
              <a:t>3 m</a:t>
            </a:r>
          </a:p>
        </p:txBody>
      </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B0685BE6-B489-3C21-38B8-752D60B969F0}"/>
                  </a:ext>
                </a:extLst>
              </p:cNvPr>
              <p:cNvSpPr txBox="1"/>
              <p:nvPr/>
            </p:nvSpPr>
            <p:spPr>
              <a:xfrm>
                <a:off x="10132530" y="4287962"/>
                <a:ext cx="403828"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2000" b="0" i="1" noProof="0" smtClean="0">
                          <a:latin typeface="Cambria Math" panose="02040503050406030204" pitchFamily="18" charset="0"/>
                        </a:rPr>
                        <m:t>𝑦</m:t>
                      </m:r>
                    </m:oMath>
                  </m:oMathPara>
                </a14:m>
                <a:endParaRPr lang="en-GB" sz="2000" i="1" noProof="0" dirty="0"/>
              </a:p>
            </p:txBody>
          </p:sp>
        </mc:Choice>
        <mc:Fallback xmlns="">
          <p:sp>
            <p:nvSpPr>
              <p:cNvPr id="37" name="TextBox 36">
                <a:extLst>
                  <a:ext uri="{FF2B5EF4-FFF2-40B4-BE49-F238E27FC236}">
                    <a16:creationId xmlns:a16="http://schemas.microsoft.com/office/drawing/2014/main" id="{B0685BE6-B489-3C21-38B8-752D60B969F0}"/>
                  </a:ext>
                </a:extLst>
              </p:cNvPr>
              <p:cNvSpPr txBox="1">
                <a:spLocks noRot="1" noChangeAspect="1" noMove="1" noResize="1" noEditPoints="1" noAdjustHandles="1" noChangeArrowheads="1" noChangeShapeType="1" noTextEdit="1"/>
              </p:cNvSpPr>
              <p:nvPr/>
            </p:nvSpPr>
            <p:spPr>
              <a:xfrm>
                <a:off x="10132530" y="4287962"/>
                <a:ext cx="403828" cy="400110"/>
              </a:xfrm>
              <a:prstGeom prst="rect">
                <a:avLst/>
              </a:prstGeom>
              <a:blipFill>
                <a:blip r:embed="rId10"/>
                <a:stretch>
                  <a:fillRect b="-10606"/>
                </a:stretch>
              </a:blipFill>
            </p:spPr>
            <p:txBody>
              <a:bodyPr/>
              <a:lstStyle/>
              <a:p>
                <a:r>
                  <a:rPr lang="LID4096">
                    <a:noFill/>
                  </a:rPr>
                  <a:t> </a:t>
                </a:r>
              </a:p>
            </p:txBody>
          </p:sp>
        </mc:Fallback>
      </mc:AlternateContent>
      <p:cxnSp>
        <p:nvCxnSpPr>
          <p:cNvPr id="41" name="Straight Arrow Connector 40">
            <a:extLst>
              <a:ext uri="{FF2B5EF4-FFF2-40B4-BE49-F238E27FC236}">
                <a16:creationId xmlns:a16="http://schemas.microsoft.com/office/drawing/2014/main" id="{31D0724D-10BE-A501-6A5D-B1F89CD2B023}"/>
              </a:ext>
            </a:extLst>
          </p:cNvPr>
          <p:cNvCxnSpPr>
            <a:cxnSpLocks/>
          </p:cNvCxnSpPr>
          <p:nvPr/>
        </p:nvCxnSpPr>
        <p:spPr>
          <a:xfrm flipV="1">
            <a:off x="4671395" y="4116481"/>
            <a:ext cx="1637975" cy="1454629"/>
          </a:xfrm>
          <a:prstGeom prst="straightConnector1">
            <a:avLst/>
          </a:prstGeom>
          <a:ln w="15875">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D655FB70-09A9-861F-7C38-673B1D3099BF}"/>
              </a:ext>
            </a:extLst>
          </p:cNvPr>
          <p:cNvSpPr txBox="1"/>
          <p:nvPr/>
        </p:nvSpPr>
        <p:spPr>
          <a:xfrm>
            <a:off x="4964328" y="4510590"/>
            <a:ext cx="569387" cy="369332"/>
          </a:xfrm>
          <a:prstGeom prst="rect">
            <a:avLst/>
          </a:prstGeom>
          <a:noFill/>
        </p:spPr>
        <p:txBody>
          <a:bodyPr wrap="none" rtlCol="0">
            <a:spAutoFit/>
          </a:bodyPr>
          <a:lstStyle/>
          <a:p>
            <a:r>
              <a:rPr lang="en-GB" noProof="0" dirty="0"/>
              <a:t>3 m</a:t>
            </a:r>
          </a:p>
        </p:txBody>
      </p:sp>
      <p:cxnSp>
        <p:nvCxnSpPr>
          <p:cNvPr id="45" name="Straight Arrow Connector 44">
            <a:extLst>
              <a:ext uri="{FF2B5EF4-FFF2-40B4-BE49-F238E27FC236}">
                <a16:creationId xmlns:a16="http://schemas.microsoft.com/office/drawing/2014/main" id="{66426FB4-A889-A6EE-67C5-CADABB771876}"/>
              </a:ext>
            </a:extLst>
          </p:cNvPr>
          <p:cNvCxnSpPr>
            <a:cxnSpLocks/>
          </p:cNvCxnSpPr>
          <p:nvPr/>
        </p:nvCxnSpPr>
        <p:spPr>
          <a:xfrm>
            <a:off x="6619128" y="4067107"/>
            <a:ext cx="2804160" cy="42393"/>
          </a:xfrm>
          <a:prstGeom prst="straightConnector1">
            <a:avLst/>
          </a:prstGeom>
          <a:ln w="15875">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9DE2099E-6B8B-8D14-DFEA-FA7A6A046E09}"/>
              </a:ext>
            </a:extLst>
          </p:cNvPr>
          <p:cNvSpPr txBox="1"/>
          <p:nvPr/>
        </p:nvSpPr>
        <p:spPr>
          <a:xfrm>
            <a:off x="81542" y="6367303"/>
            <a:ext cx="10278906" cy="430887"/>
          </a:xfrm>
          <a:prstGeom prst="rect">
            <a:avLst/>
          </a:prstGeom>
          <a:noFill/>
        </p:spPr>
        <p:txBody>
          <a:bodyPr wrap="square">
            <a:spAutoFit/>
          </a:bodyPr>
          <a:lstStyle/>
          <a:p>
            <a:r>
              <a:rPr lang="en-GB" sz="1100" noProof="0" dirty="0"/>
              <a:t>[1] G. Zhang, D. Zhang, Y. He, J. Chen, F. Zhou, and Y. Chen, “Multi-Person Passive </a:t>
            </a:r>
            <a:r>
              <a:rPr lang="en-GB" sz="1100" noProof="0" dirty="0" err="1"/>
              <a:t>WiFi</a:t>
            </a:r>
            <a:r>
              <a:rPr lang="en-GB" sz="1100" noProof="0" dirty="0"/>
              <a:t> Indoor Localization With Intelligent </a:t>
            </a:r>
            <a:r>
              <a:rPr lang="en-GB" sz="1100" noProof="0" dirty="0" err="1"/>
              <a:t>ReflectingSurface</a:t>
            </a:r>
            <a:r>
              <a:rPr lang="en-GB" sz="1100" noProof="0" dirty="0"/>
              <a:t>,” IEEE Transactions on Wireless Communications, vol. 22,no. 10, pp. 6534–6546, Oct. 2023.</a:t>
            </a:r>
          </a:p>
        </p:txBody>
      </p:sp>
      <p:sp>
        <p:nvSpPr>
          <p:cNvPr id="57" name="TextBox 56">
            <a:extLst>
              <a:ext uri="{FF2B5EF4-FFF2-40B4-BE49-F238E27FC236}">
                <a16:creationId xmlns:a16="http://schemas.microsoft.com/office/drawing/2014/main" id="{E39657F0-5794-1E83-64E4-2547755ABB7A}"/>
              </a:ext>
            </a:extLst>
          </p:cNvPr>
          <p:cNvSpPr txBox="1"/>
          <p:nvPr/>
        </p:nvSpPr>
        <p:spPr>
          <a:xfrm>
            <a:off x="352275" y="4764390"/>
            <a:ext cx="2512226" cy="800219"/>
          </a:xfrm>
          <a:prstGeom prst="rect">
            <a:avLst/>
          </a:prstGeom>
          <a:noFill/>
          <a:ln>
            <a:solidFill>
              <a:schemeClr val="accent1"/>
            </a:solidFill>
          </a:ln>
        </p:spPr>
        <p:txBody>
          <a:bodyPr wrap="none" rtlCol="0">
            <a:spAutoFit/>
          </a:bodyPr>
          <a:lstStyle/>
          <a:p>
            <a:pPr>
              <a:spcAft>
                <a:spcPts val="1200"/>
              </a:spcAft>
            </a:pPr>
            <a:r>
              <a:rPr lang="en-GB" b="1" noProof="0" dirty="0"/>
              <a:t>Configuring the IRS</a:t>
            </a:r>
          </a:p>
          <a:p>
            <a:pPr marL="285750" indent="-285750">
              <a:buFont typeface="Arial" panose="020B0604020202020204" pitchFamily="34" charset="0"/>
              <a:buChar char="•"/>
            </a:pPr>
            <a:r>
              <a:rPr lang="en-GB" noProof="0" dirty="0"/>
              <a:t>1 packets → 0.8 </a:t>
            </a:r>
            <a:r>
              <a:rPr lang="en-GB" noProof="0" dirty="0" err="1"/>
              <a:t>ms</a:t>
            </a:r>
            <a:endParaRPr lang="en-GB" noProof="0" dirty="0"/>
          </a:p>
        </p:txBody>
      </p:sp>
    </p:spTree>
    <p:extLst>
      <p:ext uri="{BB962C8B-B14F-4D97-AF65-F5344CB8AC3E}">
        <p14:creationId xmlns:p14="http://schemas.microsoft.com/office/powerpoint/2010/main" val="2818776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40"/>
                                        </p:tgtEl>
                                        <p:attrNameLst>
                                          <p:attrName>style.visibility</p:attrName>
                                        </p:attrNameLst>
                                      </p:cBhvr>
                                      <p:to>
                                        <p:strVal val="visible"/>
                                      </p:to>
                                    </p:set>
                                    <p:animEffect transition="in" filter="fade">
                                      <p:cBhvr>
                                        <p:cTn id="13" dur="500"/>
                                        <p:tgtEl>
                                          <p:spTgt spid="24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41"/>
                                        </p:tgtEl>
                                        <p:attrNameLst>
                                          <p:attrName>style.visibility</p:attrName>
                                        </p:attrNameLst>
                                      </p:cBhvr>
                                      <p:to>
                                        <p:strVal val="visible"/>
                                      </p:to>
                                    </p:set>
                                    <p:animEffect transition="in" filter="fade">
                                      <p:cBhvr>
                                        <p:cTn id="16" dur="500"/>
                                        <p:tgtEl>
                                          <p:spTgt spid="24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500"/>
                                        <p:tgtEl>
                                          <p:spTgt spid="20"/>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fade">
                                      <p:cBhvr>
                                        <p:cTn id="24" dur="500"/>
                                        <p:tgtEl>
                                          <p:spTgt spid="3"/>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fade">
                                      <p:cBhvr>
                                        <p:cTn id="27" dur="500"/>
                                        <p:tgtEl>
                                          <p:spTgt spid="21"/>
                                        </p:tgtEl>
                                      </p:cBhvr>
                                    </p:animEffect>
                                  </p:childTnLst>
                                </p:cTn>
                              </p:par>
                              <p:par>
                                <p:cTn id="28" presetID="10" presetClass="entr" presetSubtype="0" fill="hold" nodeType="withEffect">
                                  <p:stCondLst>
                                    <p:cond delay="0"/>
                                  </p:stCondLst>
                                  <p:childTnLst>
                                    <p:set>
                                      <p:cBhvr>
                                        <p:cTn id="29" dur="1" fill="hold">
                                          <p:stCondLst>
                                            <p:cond delay="0"/>
                                          </p:stCondLst>
                                        </p:cTn>
                                        <p:tgtEl>
                                          <p:spTgt spid="26"/>
                                        </p:tgtEl>
                                        <p:attrNameLst>
                                          <p:attrName>style.visibility</p:attrName>
                                        </p:attrNameLst>
                                      </p:cBhvr>
                                      <p:to>
                                        <p:strVal val="visible"/>
                                      </p:to>
                                    </p:set>
                                    <p:animEffect transition="in" filter="fade">
                                      <p:cBhvr>
                                        <p:cTn id="30" dur="500"/>
                                        <p:tgtEl>
                                          <p:spTgt spid="26"/>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254"/>
                                        </p:tgtEl>
                                        <p:attrNameLst>
                                          <p:attrName>style.visibility</p:attrName>
                                        </p:attrNameLst>
                                      </p:cBhvr>
                                      <p:to>
                                        <p:strVal val="visible"/>
                                      </p:to>
                                    </p:set>
                                    <p:animEffect transition="in" filter="fade">
                                      <p:cBhvr>
                                        <p:cTn id="35" dur="500"/>
                                        <p:tgtEl>
                                          <p:spTgt spid="254"/>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55"/>
                                        </p:tgtEl>
                                        <p:attrNameLst>
                                          <p:attrName>style.visibility</p:attrName>
                                        </p:attrNameLst>
                                      </p:cBhvr>
                                      <p:to>
                                        <p:strVal val="visible"/>
                                      </p:to>
                                    </p:set>
                                    <p:animEffect transition="in" filter="fade">
                                      <p:cBhvr>
                                        <p:cTn id="38" dur="500"/>
                                        <p:tgtEl>
                                          <p:spTgt spid="255"/>
                                        </p:tgtEl>
                                      </p:cBhvr>
                                    </p:animEffect>
                                  </p:childTnLst>
                                </p:cTn>
                              </p:par>
                              <p:par>
                                <p:cTn id="39" presetID="10" presetClass="entr" presetSubtype="0" fill="hold" nodeType="withEffect">
                                  <p:stCondLst>
                                    <p:cond delay="0"/>
                                  </p:stCondLst>
                                  <p:childTnLst>
                                    <p:set>
                                      <p:cBhvr>
                                        <p:cTn id="40" dur="1" fill="hold">
                                          <p:stCondLst>
                                            <p:cond delay="0"/>
                                          </p:stCondLst>
                                        </p:cTn>
                                        <p:tgtEl>
                                          <p:spTgt spid="256"/>
                                        </p:tgtEl>
                                        <p:attrNameLst>
                                          <p:attrName>style.visibility</p:attrName>
                                        </p:attrNameLst>
                                      </p:cBhvr>
                                      <p:to>
                                        <p:strVal val="visible"/>
                                      </p:to>
                                    </p:set>
                                    <p:animEffect transition="in" filter="fade">
                                      <p:cBhvr>
                                        <p:cTn id="41" dur="500"/>
                                        <p:tgtEl>
                                          <p:spTgt spid="256"/>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61"/>
                                        </p:tgtEl>
                                        <p:attrNameLst>
                                          <p:attrName>style.visibility</p:attrName>
                                        </p:attrNameLst>
                                      </p:cBhvr>
                                      <p:to>
                                        <p:strVal val="visible"/>
                                      </p:to>
                                    </p:set>
                                    <p:animEffect transition="in" filter="fade">
                                      <p:cBhvr>
                                        <p:cTn id="44" dur="500"/>
                                        <p:tgtEl>
                                          <p:spTgt spid="261"/>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62"/>
                                        </p:tgtEl>
                                        <p:attrNameLst>
                                          <p:attrName>style.visibility</p:attrName>
                                        </p:attrNameLst>
                                      </p:cBhvr>
                                      <p:to>
                                        <p:strVal val="visible"/>
                                      </p:to>
                                    </p:set>
                                    <p:animEffect transition="in" filter="fade">
                                      <p:cBhvr>
                                        <p:cTn id="47" dur="500"/>
                                        <p:tgtEl>
                                          <p:spTgt spid="2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20" grpId="0"/>
      <p:bldP spid="21" grpId="0"/>
      <p:bldP spid="240" grpId="0"/>
      <p:bldP spid="241" grpId="0" animBg="1"/>
      <p:bldP spid="254" grpId="0" animBg="1"/>
      <p:bldP spid="255" grpId="0"/>
      <p:bldP spid="261" grpId="0"/>
      <p:bldP spid="262"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9D92AF-C1A0-224B-67E2-EECCD59CF953}"/>
              </a:ext>
            </a:extLst>
          </p:cNvPr>
          <p:cNvSpPr>
            <a:spLocks noGrp="1" noChangeAspect="1"/>
          </p:cNvSpPr>
          <p:nvPr>
            <p:ph type="title"/>
          </p:nvPr>
        </p:nvSpPr>
        <p:spPr>
          <a:xfrm>
            <a:off x="76654" y="97426"/>
            <a:ext cx="8068863" cy="860434"/>
          </a:xfrm>
        </p:spPr>
        <p:txBody>
          <a:bodyPr>
            <a:noAutofit/>
          </a:bodyPr>
          <a:lstStyle/>
          <a:p>
            <a:r>
              <a:rPr lang="en-GB" sz="3600" noProof="0" dirty="0"/>
              <a:t>Age of Information</a:t>
            </a:r>
          </a:p>
        </p:txBody>
      </p:sp>
      <p:sp>
        <p:nvSpPr>
          <p:cNvPr id="4" name="Slide Number Placeholder 3">
            <a:extLst>
              <a:ext uri="{FF2B5EF4-FFF2-40B4-BE49-F238E27FC236}">
                <a16:creationId xmlns:a16="http://schemas.microsoft.com/office/drawing/2014/main" id="{5998E20E-6079-7DAF-A9E4-7FB60D79B048}"/>
              </a:ext>
            </a:extLst>
          </p:cNvPr>
          <p:cNvSpPr>
            <a:spLocks noGrp="1"/>
          </p:cNvSpPr>
          <p:nvPr>
            <p:ph type="sldNum" sz="quarter" idx="12"/>
          </p:nvPr>
        </p:nvSpPr>
        <p:spPr/>
        <p:txBody>
          <a:bodyPr/>
          <a:lstStyle/>
          <a:p>
            <a:fld id="{7E8774BD-3A8C-4ADC-8C0D-70DC2C0D04B2}" type="slidenum">
              <a:rPr lang="en-GB" noProof="0" smtClean="0"/>
              <a:t>66</a:t>
            </a:fld>
            <a:endParaRPr lang="en-GB" noProof="0" dirty="0"/>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E2210737-AE3C-4BDC-3B53-1FA441B1A121}"/>
                  </a:ext>
                </a:extLst>
              </p:cNvPr>
              <p:cNvSpPr txBox="1"/>
              <p:nvPr/>
            </p:nvSpPr>
            <p:spPr>
              <a:xfrm>
                <a:off x="76654" y="1220619"/>
                <a:ext cx="6109751" cy="1800493"/>
              </a:xfrm>
              <a:prstGeom prst="rect">
                <a:avLst/>
              </a:prstGeom>
              <a:noFill/>
            </p:spPr>
            <p:txBody>
              <a:bodyPr wrap="square" rtlCol="0">
                <a:spAutoFit/>
              </a:bodyPr>
              <a:lstStyle/>
              <a:p>
                <a:r>
                  <a:rPr lang="en-GB" sz="2400" b="1" noProof="0" dirty="0"/>
                  <a:t>Link Status:</a:t>
                </a:r>
              </a:p>
              <a:p>
                <a:pPr>
                  <a:spcBef>
                    <a:spcPts val="600"/>
                  </a:spcBef>
                </a:pPr>
                <a14:m>
                  <m:oMath xmlns:m="http://schemas.openxmlformats.org/officeDocument/2006/math">
                    <m:sSub>
                      <m:sSubPr>
                        <m:ctrlPr>
                          <a:rPr lang="en-GB" sz="2400" b="0" i="1" noProof="0" smtClean="0">
                            <a:solidFill>
                              <a:srgbClr val="000000"/>
                            </a:solidFill>
                            <a:effectLst/>
                            <a:latin typeface="Cambria Math" panose="02040503050406030204" pitchFamily="18" charset="0"/>
                          </a:rPr>
                        </m:ctrlPr>
                      </m:sSubPr>
                      <m:e>
                        <m:r>
                          <a:rPr lang="en-GB" sz="2400" b="0" i="1" noProof="0" smtClean="0">
                            <a:solidFill>
                              <a:srgbClr val="000000"/>
                            </a:solidFill>
                            <a:effectLst/>
                            <a:latin typeface="Cambria Math" panose="02040503050406030204" pitchFamily="18" charset="0"/>
                            <a:ea typeface="Cambria Math" panose="02040503050406030204" pitchFamily="18" charset="0"/>
                          </a:rPr>
                          <m:t>𝜋</m:t>
                        </m:r>
                      </m:e>
                      <m:sub>
                        <m:r>
                          <a:rPr lang="en-GB" sz="2400" b="0" i="1" noProof="0" smtClean="0">
                            <a:solidFill>
                              <a:srgbClr val="000000"/>
                            </a:solidFill>
                            <a:effectLst/>
                            <a:latin typeface="Cambria Math" panose="02040503050406030204" pitchFamily="18" charset="0"/>
                          </a:rPr>
                          <m:t>1</m:t>
                        </m:r>
                      </m:sub>
                    </m:sSub>
                  </m:oMath>
                </a14:m>
                <a:r>
                  <a:rPr lang="en-GB" sz="2400" b="0" i="0" noProof="0" dirty="0">
                    <a:solidFill>
                      <a:srgbClr val="000000"/>
                    </a:solidFill>
                    <a:effectLst/>
                    <a:latin typeface="NimbusRomNo9L-Regu"/>
                  </a:rPr>
                  <a:t>: IRS re-config. (Interruption of transmissions</a:t>
                </a:r>
                <a:r>
                  <a:rPr lang="en-GB" sz="2400" noProof="0" dirty="0"/>
                  <a:t>)</a:t>
                </a:r>
                <a:endParaRPr lang="en-GB" sz="2400" b="0" i="0" noProof="0" dirty="0">
                  <a:solidFill>
                    <a:srgbClr val="000000"/>
                  </a:solidFill>
                  <a:effectLst/>
                  <a:latin typeface="NimbusRomNo9L-Regu"/>
                </a:endParaRPr>
              </a:p>
              <a:p>
                <a:pPr>
                  <a:spcBef>
                    <a:spcPts val="600"/>
                  </a:spcBef>
                </a:pPr>
                <a14:m>
                  <m:oMath xmlns:m="http://schemas.openxmlformats.org/officeDocument/2006/math">
                    <m:sSub>
                      <m:sSubPr>
                        <m:ctrlPr>
                          <a:rPr lang="en-GB" sz="2400" b="0" i="1" noProof="0" smtClean="0">
                            <a:solidFill>
                              <a:srgbClr val="000000"/>
                            </a:solidFill>
                            <a:effectLst/>
                            <a:latin typeface="Cambria Math" panose="02040503050406030204" pitchFamily="18" charset="0"/>
                          </a:rPr>
                        </m:ctrlPr>
                      </m:sSubPr>
                      <m:e>
                        <m:r>
                          <a:rPr lang="en-GB" sz="2400" b="0" i="1" noProof="0" smtClean="0">
                            <a:solidFill>
                              <a:srgbClr val="000000"/>
                            </a:solidFill>
                            <a:effectLst/>
                            <a:latin typeface="Cambria Math" panose="02040503050406030204" pitchFamily="18" charset="0"/>
                            <a:ea typeface="Cambria Math" panose="02040503050406030204" pitchFamily="18" charset="0"/>
                          </a:rPr>
                          <m:t>𝜋</m:t>
                        </m:r>
                      </m:e>
                      <m:sub>
                        <m:r>
                          <a:rPr lang="en-GB" sz="2400" b="0" i="1" noProof="0" smtClean="0">
                            <a:solidFill>
                              <a:srgbClr val="000000"/>
                            </a:solidFill>
                            <a:effectLst/>
                            <a:latin typeface="Cambria Math" panose="02040503050406030204" pitchFamily="18" charset="0"/>
                          </a:rPr>
                          <m:t>2</m:t>
                        </m:r>
                      </m:sub>
                    </m:sSub>
                  </m:oMath>
                </a14:m>
                <a:r>
                  <a:rPr lang="en-GB" sz="2400" b="0" i="0" noProof="0" dirty="0">
                    <a:solidFill>
                      <a:srgbClr val="000000"/>
                    </a:solidFill>
                    <a:effectLst/>
                    <a:latin typeface="NimbusRomNo9L-Regu"/>
                  </a:rPr>
                  <a:t>: Errors-free transmissions</a:t>
                </a:r>
                <a:r>
                  <a:rPr lang="en-GB" sz="2400" noProof="0" dirty="0"/>
                  <a:t> </a:t>
                </a:r>
              </a:p>
              <a:p>
                <a:pPr>
                  <a:spcBef>
                    <a:spcPts val="600"/>
                  </a:spcBef>
                </a:pPr>
                <a14:m>
                  <m:oMath xmlns:m="http://schemas.openxmlformats.org/officeDocument/2006/math">
                    <m:sSub>
                      <m:sSubPr>
                        <m:ctrlPr>
                          <a:rPr lang="en-GB" sz="2400" b="0" i="1" noProof="0" smtClean="0">
                            <a:solidFill>
                              <a:srgbClr val="000000"/>
                            </a:solidFill>
                            <a:effectLst/>
                            <a:latin typeface="Cambria Math" panose="02040503050406030204" pitchFamily="18" charset="0"/>
                          </a:rPr>
                        </m:ctrlPr>
                      </m:sSubPr>
                      <m:e>
                        <m:r>
                          <a:rPr lang="en-GB" sz="2400" b="0" i="1" noProof="0" smtClean="0">
                            <a:solidFill>
                              <a:srgbClr val="000000"/>
                            </a:solidFill>
                            <a:effectLst/>
                            <a:latin typeface="Cambria Math" panose="02040503050406030204" pitchFamily="18" charset="0"/>
                            <a:ea typeface="Cambria Math" panose="02040503050406030204" pitchFamily="18" charset="0"/>
                          </a:rPr>
                          <m:t>𝜋</m:t>
                        </m:r>
                      </m:e>
                      <m:sub>
                        <m:r>
                          <a:rPr lang="en-GB" sz="2400" b="0" i="1" noProof="0" smtClean="0">
                            <a:solidFill>
                              <a:srgbClr val="000000"/>
                            </a:solidFill>
                            <a:effectLst/>
                            <a:latin typeface="Cambria Math" panose="02040503050406030204" pitchFamily="18" charset="0"/>
                          </a:rPr>
                          <m:t>3</m:t>
                        </m:r>
                      </m:sub>
                    </m:sSub>
                  </m:oMath>
                </a14:m>
                <a:r>
                  <a:rPr lang="en-GB" sz="2400" b="0" i="0" noProof="0" dirty="0">
                    <a:solidFill>
                      <a:srgbClr val="000000"/>
                    </a:solidFill>
                    <a:effectLst/>
                    <a:latin typeface="NimbusRomNo9L-Regu"/>
                  </a:rPr>
                  <a:t>: Transmissions with errors</a:t>
                </a:r>
                <a:r>
                  <a:rPr lang="en-GB" sz="2400" noProof="0" dirty="0"/>
                  <a:t> </a:t>
                </a:r>
              </a:p>
            </p:txBody>
          </p:sp>
        </mc:Choice>
        <mc:Fallback xmlns="">
          <p:sp>
            <p:nvSpPr>
              <p:cNvPr id="30" name="TextBox 29">
                <a:extLst>
                  <a:ext uri="{FF2B5EF4-FFF2-40B4-BE49-F238E27FC236}">
                    <a16:creationId xmlns:a16="http://schemas.microsoft.com/office/drawing/2014/main" id="{E2210737-AE3C-4BDC-3B53-1FA441B1A121}"/>
                  </a:ext>
                </a:extLst>
              </p:cNvPr>
              <p:cNvSpPr txBox="1">
                <a:spLocks noRot="1" noChangeAspect="1" noMove="1" noResize="1" noEditPoints="1" noAdjustHandles="1" noChangeArrowheads="1" noChangeShapeType="1" noTextEdit="1"/>
              </p:cNvSpPr>
              <p:nvPr/>
            </p:nvSpPr>
            <p:spPr>
              <a:xfrm>
                <a:off x="76654" y="1220619"/>
                <a:ext cx="6109751" cy="1800493"/>
              </a:xfrm>
              <a:prstGeom prst="rect">
                <a:avLst/>
              </a:prstGeom>
              <a:blipFill>
                <a:blip r:embed="rId2"/>
                <a:stretch>
                  <a:fillRect l="-1597" t="-2365" b="-27027"/>
                </a:stretch>
              </a:blipFill>
            </p:spPr>
            <p:txBody>
              <a:bodyPr/>
              <a:lstStyle/>
              <a:p>
                <a:r>
                  <a:rPr lang="LID4096">
                    <a:noFill/>
                  </a:rPr>
                  <a:t> </a:t>
                </a:r>
              </a:p>
            </p:txBody>
          </p:sp>
        </mc:Fallback>
      </mc:AlternateContent>
      <p:pic>
        <p:nvPicPr>
          <p:cNvPr id="5" name="Picture 4">
            <a:extLst>
              <a:ext uri="{FF2B5EF4-FFF2-40B4-BE49-F238E27FC236}">
                <a16:creationId xmlns:a16="http://schemas.microsoft.com/office/drawing/2014/main" id="{91A4F349-409B-5B47-81E3-2B3C68736C46}"/>
              </a:ext>
            </a:extLst>
          </p:cNvPr>
          <p:cNvPicPr>
            <a:picLocks noChangeAspect="1"/>
          </p:cNvPicPr>
          <p:nvPr/>
        </p:nvPicPr>
        <p:blipFill>
          <a:blip r:embed="rId3"/>
          <a:stretch>
            <a:fillRect/>
          </a:stretch>
        </p:blipFill>
        <p:spPr>
          <a:xfrm>
            <a:off x="5965059" y="2038017"/>
            <a:ext cx="6109751" cy="3746823"/>
          </a:xfrm>
          <a:prstGeom prst="rect">
            <a:avLst/>
          </a:prstGeom>
        </p:spPr>
      </p:pic>
      <p:pic>
        <p:nvPicPr>
          <p:cNvPr id="3" name="Picture 2">
            <a:extLst>
              <a:ext uri="{FF2B5EF4-FFF2-40B4-BE49-F238E27FC236}">
                <a16:creationId xmlns:a16="http://schemas.microsoft.com/office/drawing/2014/main" id="{8943A67A-0B8A-966C-BA73-72E70C8C0D12}"/>
              </a:ext>
            </a:extLst>
          </p:cNvPr>
          <p:cNvPicPr>
            <a:picLocks noChangeAspect="1"/>
          </p:cNvPicPr>
          <p:nvPr/>
        </p:nvPicPr>
        <p:blipFill>
          <a:blip r:embed="rId4"/>
          <a:stretch>
            <a:fillRect/>
          </a:stretch>
        </p:blipFill>
        <p:spPr>
          <a:xfrm>
            <a:off x="607597" y="3380901"/>
            <a:ext cx="5047863" cy="3477099"/>
          </a:xfrm>
          <a:prstGeom prst="rect">
            <a:avLst/>
          </a:prstGeom>
        </p:spPr>
      </p:pic>
    </p:spTree>
    <p:extLst>
      <p:ext uri="{BB962C8B-B14F-4D97-AF65-F5344CB8AC3E}">
        <p14:creationId xmlns:p14="http://schemas.microsoft.com/office/powerpoint/2010/main" val="146551646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80FB933-A7D6-CF45-3718-23C4FFB29706}"/>
              </a:ext>
            </a:extLst>
          </p:cNvPr>
          <p:cNvPicPr>
            <a:picLocks noChangeAspect="1"/>
          </p:cNvPicPr>
          <p:nvPr/>
        </p:nvPicPr>
        <p:blipFill>
          <a:blip r:embed="rId2"/>
          <a:stretch>
            <a:fillRect/>
          </a:stretch>
        </p:blipFill>
        <p:spPr>
          <a:xfrm>
            <a:off x="5971387" y="1347537"/>
            <a:ext cx="6220613" cy="4618095"/>
          </a:xfrm>
          <a:prstGeom prst="rect">
            <a:avLst/>
          </a:prstGeom>
        </p:spPr>
      </p:pic>
      <p:sp>
        <p:nvSpPr>
          <p:cNvPr id="2" name="Title 1">
            <a:extLst>
              <a:ext uri="{FF2B5EF4-FFF2-40B4-BE49-F238E27FC236}">
                <a16:creationId xmlns:a16="http://schemas.microsoft.com/office/drawing/2014/main" id="{4A9D92AF-C1A0-224B-67E2-EECCD59CF953}"/>
              </a:ext>
            </a:extLst>
          </p:cNvPr>
          <p:cNvSpPr>
            <a:spLocks noGrp="1" noChangeAspect="1"/>
          </p:cNvSpPr>
          <p:nvPr>
            <p:ph type="title"/>
          </p:nvPr>
        </p:nvSpPr>
        <p:spPr>
          <a:xfrm>
            <a:off x="76654" y="136525"/>
            <a:ext cx="8909691" cy="860434"/>
          </a:xfrm>
        </p:spPr>
        <p:txBody>
          <a:bodyPr>
            <a:noAutofit/>
          </a:bodyPr>
          <a:lstStyle/>
          <a:p>
            <a:r>
              <a:rPr lang="en-GB" sz="3600" noProof="0" dirty="0"/>
              <a:t>Age of Information</a:t>
            </a:r>
          </a:p>
        </p:txBody>
      </p:sp>
      <p:sp>
        <p:nvSpPr>
          <p:cNvPr id="4" name="Slide Number Placeholder 3">
            <a:extLst>
              <a:ext uri="{FF2B5EF4-FFF2-40B4-BE49-F238E27FC236}">
                <a16:creationId xmlns:a16="http://schemas.microsoft.com/office/drawing/2014/main" id="{5998E20E-6079-7DAF-A9E4-7FB60D79B048}"/>
              </a:ext>
            </a:extLst>
          </p:cNvPr>
          <p:cNvSpPr>
            <a:spLocks noGrp="1"/>
          </p:cNvSpPr>
          <p:nvPr>
            <p:ph type="sldNum" sz="quarter" idx="12"/>
          </p:nvPr>
        </p:nvSpPr>
        <p:spPr/>
        <p:txBody>
          <a:bodyPr/>
          <a:lstStyle/>
          <a:p>
            <a:fld id="{7E8774BD-3A8C-4ADC-8C0D-70DC2C0D04B2}" type="slidenum">
              <a:rPr lang="en-GB" noProof="0" smtClean="0"/>
              <a:t>67</a:t>
            </a:fld>
            <a:endParaRPr lang="en-GB" noProof="0" dirty="0"/>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E2210737-AE3C-4BDC-3B53-1FA441B1A121}"/>
                  </a:ext>
                </a:extLst>
              </p:cNvPr>
              <p:cNvSpPr txBox="1"/>
              <p:nvPr/>
            </p:nvSpPr>
            <p:spPr>
              <a:xfrm>
                <a:off x="76654" y="1220619"/>
                <a:ext cx="6109751" cy="1800493"/>
              </a:xfrm>
              <a:prstGeom prst="rect">
                <a:avLst/>
              </a:prstGeom>
              <a:noFill/>
            </p:spPr>
            <p:txBody>
              <a:bodyPr wrap="square" rtlCol="0">
                <a:spAutoFit/>
              </a:bodyPr>
              <a:lstStyle/>
              <a:p>
                <a:r>
                  <a:rPr lang="en-GB" sz="2400" b="1" noProof="0" dirty="0"/>
                  <a:t>Link Status:</a:t>
                </a:r>
              </a:p>
              <a:p>
                <a:pPr>
                  <a:spcBef>
                    <a:spcPts val="600"/>
                  </a:spcBef>
                </a:pPr>
                <a14:m>
                  <m:oMath xmlns:m="http://schemas.openxmlformats.org/officeDocument/2006/math">
                    <m:sSub>
                      <m:sSubPr>
                        <m:ctrlPr>
                          <a:rPr lang="en-GB" sz="2400" b="0" i="1" noProof="0" smtClean="0">
                            <a:solidFill>
                              <a:srgbClr val="000000"/>
                            </a:solidFill>
                            <a:effectLst/>
                            <a:latin typeface="Cambria Math" panose="02040503050406030204" pitchFamily="18" charset="0"/>
                          </a:rPr>
                        </m:ctrlPr>
                      </m:sSubPr>
                      <m:e>
                        <m:r>
                          <a:rPr lang="en-GB" sz="2400" b="0" i="1" noProof="0" smtClean="0">
                            <a:solidFill>
                              <a:srgbClr val="000000"/>
                            </a:solidFill>
                            <a:effectLst/>
                            <a:latin typeface="Cambria Math" panose="02040503050406030204" pitchFamily="18" charset="0"/>
                            <a:ea typeface="Cambria Math" panose="02040503050406030204" pitchFamily="18" charset="0"/>
                          </a:rPr>
                          <m:t>𝜋</m:t>
                        </m:r>
                      </m:e>
                      <m:sub>
                        <m:r>
                          <a:rPr lang="en-GB" sz="2400" b="0" i="1" noProof="0" smtClean="0">
                            <a:solidFill>
                              <a:srgbClr val="000000"/>
                            </a:solidFill>
                            <a:effectLst/>
                            <a:latin typeface="Cambria Math" panose="02040503050406030204" pitchFamily="18" charset="0"/>
                          </a:rPr>
                          <m:t>1</m:t>
                        </m:r>
                      </m:sub>
                    </m:sSub>
                  </m:oMath>
                </a14:m>
                <a:r>
                  <a:rPr lang="en-GB" sz="2400" b="0" i="0" noProof="0" dirty="0">
                    <a:solidFill>
                      <a:srgbClr val="000000"/>
                    </a:solidFill>
                    <a:effectLst/>
                    <a:latin typeface="NimbusRomNo9L-Regu"/>
                  </a:rPr>
                  <a:t>: IRS re-config. (Interruption of transmissions</a:t>
                </a:r>
                <a:r>
                  <a:rPr lang="en-GB" sz="2400" noProof="0" dirty="0"/>
                  <a:t>)</a:t>
                </a:r>
                <a:endParaRPr lang="en-GB" sz="2400" b="0" i="0" noProof="0" dirty="0">
                  <a:solidFill>
                    <a:srgbClr val="000000"/>
                  </a:solidFill>
                  <a:effectLst/>
                  <a:latin typeface="NimbusRomNo9L-Regu"/>
                </a:endParaRPr>
              </a:p>
              <a:p>
                <a:pPr>
                  <a:spcBef>
                    <a:spcPts val="600"/>
                  </a:spcBef>
                </a:pPr>
                <a14:m>
                  <m:oMath xmlns:m="http://schemas.openxmlformats.org/officeDocument/2006/math">
                    <m:sSub>
                      <m:sSubPr>
                        <m:ctrlPr>
                          <a:rPr lang="en-GB" sz="2400" b="0" i="1" noProof="0" smtClean="0">
                            <a:solidFill>
                              <a:srgbClr val="000000"/>
                            </a:solidFill>
                            <a:effectLst/>
                            <a:latin typeface="Cambria Math" panose="02040503050406030204" pitchFamily="18" charset="0"/>
                          </a:rPr>
                        </m:ctrlPr>
                      </m:sSubPr>
                      <m:e>
                        <m:r>
                          <a:rPr lang="en-GB" sz="2400" b="0" i="1" noProof="0" smtClean="0">
                            <a:solidFill>
                              <a:srgbClr val="000000"/>
                            </a:solidFill>
                            <a:effectLst/>
                            <a:latin typeface="Cambria Math" panose="02040503050406030204" pitchFamily="18" charset="0"/>
                            <a:ea typeface="Cambria Math" panose="02040503050406030204" pitchFamily="18" charset="0"/>
                          </a:rPr>
                          <m:t>𝜋</m:t>
                        </m:r>
                      </m:e>
                      <m:sub>
                        <m:r>
                          <a:rPr lang="en-GB" sz="2400" b="0" i="1" noProof="0" smtClean="0">
                            <a:solidFill>
                              <a:srgbClr val="000000"/>
                            </a:solidFill>
                            <a:effectLst/>
                            <a:latin typeface="Cambria Math" panose="02040503050406030204" pitchFamily="18" charset="0"/>
                          </a:rPr>
                          <m:t>2</m:t>
                        </m:r>
                      </m:sub>
                    </m:sSub>
                  </m:oMath>
                </a14:m>
                <a:r>
                  <a:rPr lang="en-GB" sz="2400" b="0" i="0" noProof="0" dirty="0">
                    <a:solidFill>
                      <a:srgbClr val="000000"/>
                    </a:solidFill>
                    <a:effectLst/>
                    <a:latin typeface="NimbusRomNo9L-Regu"/>
                  </a:rPr>
                  <a:t>: Errors-free transmissions</a:t>
                </a:r>
                <a:r>
                  <a:rPr lang="en-GB" sz="2400" noProof="0" dirty="0"/>
                  <a:t> </a:t>
                </a:r>
              </a:p>
              <a:p>
                <a:pPr>
                  <a:spcBef>
                    <a:spcPts val="600"/>
                  </a:spcBef>
                </a:pPr>
                <a14:m>
                  <m:oMath xmlns:m="http://schemas.openxmlformats.org/officeDocument/2006/math">
                    <m:sSub>
                      <m:sSubPr>
                        <m:ctrlPr>
                          <a:rPr lang="en-GB" sz="2400" b="0" i="1" noProof="0" smtClean="0">
                            <a:solidFill>
                              <a:srgbClr val="000000"/>
                            </a:solidFill>
                            <a:effectLst/>
                            <a:latin typeface="Cambria Math" panose="02040503050406030204" pitchFamily="18" charset="0"/>
                          </a:rPr>
                        </m:ctrlPr>
                      </m:sSubPr>
                      <m:e>
                        <m:r>
                          <a:rPr lang="en-GB" sz="2400" b="0" i="1" noProof="0" smtClean="0">
                            <a:solidFill>
                              <a:srgbClr val="000000"/>
                            </a:solidFill>
                            <a:effectLst/>
                            <a:latin typeface="Cambria Math" panose="02040503050406030204" pitchFamily="18" charset="0"/>
                            <a:ea typeface="Cambria Math" panose="02040503050406030204" pitchFamily="18" charset="0"/>
                          </a:rPr>
                          <m:t>𝜋</m:t>
                        </m:r>
                      </m:e>
                      <m:sub>
                        <m:r>
                          <a:rPr lang="en-GB" sz="2400" b="0" i="1" noProof="0" smtClean="0">
                            <a:solidFill>
                              <a:srgbClr val="000000"/>
                            </a:solidFill>
                            <a:effectLst/>
                            <a:latin typeface="Cambria Math" panose="02040503050406030204" pitchFamily="18" charset="0"/>
                          </a:rPr>
                          <m:t>3</m:t>
                        </m:r>
                      </m:sub>
                    </m:sSub>
                  </m:oMath>
                </a14:m>
                <a:r>
                  <a:rPr lang="en-GB" sz="2400" b="0" i="0" noProof="0" dirty="0">
                    <a:solidFill>
                      <a:srgbClr val="000000"/>
                    </a:solidFill>
                    <a:effectLst/>
                    <a:latin typeface="NimbusRomNo9L-Regu"/>
                  </a:rPr>
                  <a:t>: Transmissions with errors</a:t>
                </a:r>
                <a:r>
                  <a:rPr lang="en-GB" sz="2400" noProof="0" dirty="0"/>
                  <a:t> </a:t>
                </a:r>
              </a:p>
            </p:txBody>
          </p:sp>
        </mc:Choice>
        <mc:Fallback xmlns="">
          <p:sp>
            <p:nvSpPr>
              <p:cNvPr id="30" name="TextBox 29">
                <a:extLst>
                  <a:ext uri="{FF2B5EF4-FFF2-40B4-BE49-F238E27FC236}">
                    <a16:creationId xmlns:a16="http://schemas.microsoft.com/office/drawing/2014/main" id="{E2210737-AE3C-4BDC-3B53-1FA441B1A121}"/>
                  </a:ext>
                </a:extLst>
              </p:cNvPr>
              <p:cNvSpPr txBox="1">
                <a:spLocks noRot="1" noChangeAspect="1" noMove="1" noResize="1" noEditPoints="1" noAdjustHandles="1" noChangeArrowheads="1" noChangeShapeType="1" noTextEdit="1"/>
              </p:cNvSpPr>
              <p:nvPr/>
            </p:nvSpPr>
            <p:spPr>
              <a:xfrm>
                <a:off x="76654" y="1220619"/>
                <a:ext cx="6109751" cy="1800493"/>
              </a:xfrm>
              <a:prstGeom prst="rect">
                <a:avLst/>
              </a:prstGeom>
              <a:blipFill>
                <a:blip r:embed="rId3"/>
                <a:stretch>
                  <a:fillRect l="-1597" t="-2365" b="-27027"/>
                </a:stretch>
              </a:blipFill>
            </p:spPr>
            <p:txBody>
              <a:bodyPr/>
              <a:lstStyle/>
              <a:p>
                <a:r>
                  <a:rPr lang="LID4096">
                    <a:noFill/>
                  </a:rPr>
                  <a:t> </a:t>
                </a:r>
              </a:p>
            </p:txBody>
          </p:sp>
        </mc:Fallback>
      </mc:AlternateContent>
      <p:pic>
        <p:nvPicPr>
          <p:cNvPr id="3" name="Picture 2">
            <a:extLst>
              <a:ext uri="{FF2B5EF4-FFF2-40B4-BE49-F238E27FC236}">
                <a16:creationId xmlns:a16="http://schemas.microsoft.com/office/drawing/2014/main" id="{D42F2EA4-9A9E-8E88-8070-2B5537C2D356}"/>
              </a:ext>
            </a:extLst>
          </p:cNvPr>
          <p:cNvPicPr>
            <a:picLocks noChangeAspect="1"/>
          </p:cNvPicPr>
          <p:nvPr/>
        </p:nvPicPr>
        <p:blipFill>
          <a:blip r:embed="rId4"/>
          <a:stretch>
            <a:fillRect/>
          </a:stretch>
        </p:blipFill>
        <p:spPr>
          <a:xfrm>
            <a:off x="500089" y="3429000"/>
            <a:ext cx="5047863" cy="3477099"/>
          </a:xfrm>
          <a:prstGeom prst="rect">
            <a:avLst/>
          </a:prstGeom>
        </p:spPr>
      </p:pic>
    </p:spTree>
    <p:extLst>
      <p:ext uri="{BB962C8B-B14F-4D97-AF65-F5344CB8AC3E}">
        <p14:creationId xmlns:p14="http://schemas.microsoft.com/office/powerpoint/2010/main" val="192783455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 name="PlaceHolder 1"/>
          <p:cNvSpPr>
            <a:spLocks noGrp="1"/>
          </p:cNvSpPr>
          <p:nvPr>
            <p:ph type="title"/>
          </p:nvPr>
        </p:nvSpPr>
        <p:spPr>
          <a:xfrm>
            <a:off x="0" y="0"/>
            <a:ext cx="6933960" cy="787680"/>
          </a:xfrm>
          <a:prstGeom prst="rect">
            <a:avLst/>
          </a:prstGeom>
          <a:noFill/>
          <a:ln w="0">
            <a:noFill/>
          </a:ln>
        </p:spPr>
        <p:txBody>
          <a:bodyPr anchor="ctr">
            <a:normAutofit/>
          </a:bodyPr>
          <a:lstStyle/>
          <a:p>
            <a:pPr>
              <a:lnSpc>
                <a:spcPct val="90000"/>
              </a:lnSpc>
              <a:buNone/>
            </a:pPr>
            <a:r>
              <a:rPr lang="en-GB" sz="2800" b="0" strike="noStrike" spc="-1" noProof="0" dirty="0">
                <a:solidFill>
                  <a:srgbClr val="000000"/>
                </a:solidFill>
                <a:latin typeface="Calibri Light"/>
              </a:rPr>
              <a:t>Balancing Overhead - Throughput</a:t>
            </a:r>
            <a:endParaRPr lang="en-GB" sz="2800" b="0" strike="noStrike" spc="-1" noProof="0" dirty="0">
              <a:solidFill>
                <a:srgbClr val="000000"/>
              </a:solidFill>
              <a:latin typeface="Calibri"/>
            </a:endParaRPr>
          </a:p>
        </p:txBody>
      </p:sp>
      <p:pic>
        <p:nvPicPr>
          <p:cNvPr id="3" name="Picture 2">
            <a:extLst>
              <a:ext uri="{FF2B5EF4-FFF2-40B4-BE49-F238E27FC236}">
                <a16:creationId xmlns:a16="http://schemas.microsoft.com/office/drawing/2014/main" id="{DB89D9BD-DCEC-49A4-3B06-41CBB5A1C78F}"/>
              </a:ext>
            </a:extLst>
          </p:cNvPr>
          <p:cNvPicPr>
            <a:picLocks noChangeAspect="1"/>
          </p:cNvPicPr>
          <p:nvPr/>
        </p:nvPicPr>
        <p:blipFill>
          <a:blip r:embed="rId2"/>
          <a:stretch>
            <a:fillRect/>
          </a:stretch>
        </p:blipFill>
        <p:spPr>
          <a:xfrm>
            <a:off x="36735" y="1273105"/>
            <a:ext cx="5986911" cy="4407605"/>
          </a:xfrm>
          <a:prstGeom prst="rect">
            <a:avLst/>
          </a:prstGeom>
        </p:spPr>
      </p:pic>
      <p:sp>
        <p:nvSpPr>
          <p:cNvPr id="2" name="TextBox 1">
            <a:extLst>
              <a:ext uri="{FF2B5EF4-FFF2-40B4-BE49-F238E27FC236}">
                <a16:creationId xmlns:a16="http://schemas.microsoft.com/office/drawing/2014/main" id="{55D766AF-72FE-6F1E-A731-A4967D3B9DDD}"/>
              </a:ext>
            </a:extLst>
          </p:cNvPr>
          <p:cNvSpPr txBox="1"/>
          <p:nvPr/>
        </p:nvSpPr>
        <p:spPr>
          <a:xfrm>
            <a:off x="6410425" y="1457595"/>
            <a:ext cx="4448654" cy="369332"/>
          </a:xfrm>
          <a:prstGeom prst="rect">
            <a:avLst/>
          </a:prstGeom>
          <a:noFill/>
        </p:spPr>
        <p:txBody>
          <a:bodyPr wrap="none" rtlCol="0">
            <a:spAutoFit/>
          </a:bodyPr>
          <a:lstStyle/>
          <a:p>
            <a:pPr marL="285750" indent="-285750">
              <a:buFont typeface="Wingdings" panose="05000000000000000000" pitchFamily="2" charset="2"/>
              <a:buChar char="§"/>
            </a:pPr>
            <a:r>
              <a:rPr lang="en-GB" noProof="0" dirty="0"/>
              <a:t>Significant Impact of Overhead → 50%</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Rectangle 30"/>
          <p:cNvSpPr/>
          <p:nvPr/>
        </p:nvSpPr>
        <p:spPr>
          <a:xfrm>
            <a:off x="0" y="0"/>
            <a:ext cx="12191760" cy="6857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grpSp>
        <p:nvGrpSpPr>
          <p:cNvPr id="83" name="Group 32"/>
          <p:cNvGrpSpPr/>
          <p:nvPr/>
        </p:nvGrpSpPr>
        <p:grpSpPr>
          <a:xfrm>
            <a:off x="10741320" y="-454680"/>
            <a:ext cx="2323440" cy="2323080"/>
            <a:chOff x="10741320" y="-454680"/>
            <a:chExt cx="2323440" cy="2323080"/>
          </a:xfrm>
        </p:grpSpPr>
        <p:sp>
          <p:nvSpPr>
            <p:cNvPr id="84" name="Freeform: Shape 33"/>
            <p:cNvSpPr/>
            <p:nvPr/>
          </p:nvSpPr>
          <p:spPr>
            <a:xfrm rot="18900000" flipH="1">
              <a:off x="11198160" y="-231120"/>
              <a:ext cx="1409400" cy="1876320"/>
            </a:xfrm>
            <a:custGeom>
              <a:avLst/>
              <a:gdLst/>
              <a:ahLst/>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sp>
          <p:nvSpPr>
            <p:cNvPr id="85" name="Rectangle 34"/>
            <p:cNvSpPr/>
            <p:nvPr/>
          </p:nvSpPr>
          <p:spPr>
            <a:xfrm rot="18900000" flipH="1">
              <a:off x="11405880" y="1282680"/>
              <a:ext cx="485280" cy="485280"/>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grpSp>
      <p:sp>
        <p:nvSpPr>
          <p:cNvPr id="86" name="Rectangle 36"/>
          <p:cNvSpPr/>
          <p:nvPr/>
        </p:nvSpPr>
        <p:spPr>
          <a:xfrm rot="2700000">
            <a:off x="2737440" y="6033600"/>
            <a:ext cx="645120" cy="645120"/>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sp>
        <p:nvSpPr>
          <p:cNvPr id="87" name="Isosceles Triangle 38"/>
          <p:cNvSpPr/>
          <p:nvPr/>
        </p:nvSpPr>
        <p:spPr>
          <a:xfrm>
            <a:off x="1343520" y="5721120"/>
            <a:ext cx="2261520" cy="1136520"/>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pic>
        <p:nvPicPr>
          <p:cNvPr id="88" name="Picture 7"/>
          <p:cNvPicPr/>
          <p:nvPr/>
        </p:nvPicPr>
        <p:blipFill>
          <a:blip r:embed="rId2"/>
          <a:stretch/>
        </p:blipFill>
        <p:spPr>
          <a:xfrm>
            <a:off x="643320" y="757080"/>
            <a:ext cx="10904760" cy="5343120"/>
          </a:xfrm>
          <a:prstGeom prst="rect">
            <a:avLst/>
          </a:prstGeom>
          <a:ln w="0">
            <a:noFill/>
          </a:ln>
        </p:spPr>
      </p:pic>
      <p:grpSp>
        <p:nvGrpSpPr>
          <p:cNvPr id="89" name="Group 3"/>
          <p:cNvGrpSpPr/>
          <p:nvPr/>
        </p:nvGrpSpPr>
        <p:grpSpPr>
          <a:xfrm>
            <a:off x="10490040" y="6138360"/>
            <a:ext cx="1246680" cy="496080"/>
            <a:chOff x="10490040" y="6138360"/>
            <a:chExt cx="1246680" cy="496080"/>
          </a:xfrm>
        </p:grpSpPr>
        <p:sp>
          <p:nvSpPr>
            <p:cNvPr id="90" name="Rectangle 4"/>
            <p:cNvSpPr/>
            <p:nvPr/>
          </p:nvSpPr>
          <p:spPr>
            <a:xfrm>
              <a:off x="10490040" y="6138360"/>
              <a:ext cx="1246680" cy="496080"/>
            </a:xfrm>
            <a:prstGeom prst="rect">
              <a:avLst/>
            </a:prstGeom>
            <a:solidFill>
              <a:schemeClr val="bg1"/>
            </a:solidFill>
            <a:ln w="12700">
              <a:noFill/>
            </a:ln>
          </p:spPr>
          <p:style>
            <a:lnRef idx="0">
              <a:scrgbClr r="0" g="0" b="0"/>
            </a:lnRef>
            <a:fillRef idx="0">
              <a:scrgbClr r="0" g="0" b="0"/>
            </a:fillRef>
            <a:effectRef idx="0">
              <a:scrgbClr r="0" g="0" b="0"/>
            </a:effectRef>
            <a:fontRef idx="minor"/>
          </p:style>
          <p:txBody>
            <a:bodyPr/>
            <a:lstStyle/>
            <a:p>
              <a:endParaRPr lang="en-GB" noProof="0" dirty="0"/>
            </a:p>
          </p:txBody>
        </p:sp>
        <p:pic>
          <p:nvPicPr>
            <p:cNvPr id="91" name="Graphic 5"/>
            <p:cNvPicPr/>
            <p:nvPr/>
          </p:nvPicPr>
          <p:blipFill>
            <a:blip r:embed="rId3"/>
            <a:stretch/>
          </p:blipFill>
          <p:spPr>
            <a:xfrm>
              <a:off x="10503720" y="6324480"/>
              <a:ext cx="1232640" cy="251640"/>
            </a:xfrm>
            <a:prstGeom prst="rect">
              <a:avLst/>
            </a:prstGeom>
            <a:ln w="0">
              <a:noFill/>
            </a:ln>
          </p:spPr>
        </p:pic>
      </p:grpSp>
      <p:sp>
        <p:nvSpPr>
          <p:cNvPr id="92" name="TextBox 9"/>
          <p:cNvSpPr/>
          <p:nvPr/>
        </p:nvSpPr>
        <p:spPr>
          <a:xfrm>
            <a:off x="828957" y="886872"/>
            <a:ext cx="6301516" cy="1568206"/>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buNone/>
            </a:pPr>
            <a:r>
              <a:rPr lang="en-GB" sz="3200" b="0" strike="noStrike" spc="-1" noProof="0" dirty="0">
                <a:solidFill>
                  <a:srgbClr val="000000"/>
                </a:solidFill>
                <a:latin typeface="Calibri"/>
              </a:rPr>
              <a:t>Rejuvenating the IRS: Age of Information-based Policy for Reconfiguration</a:t>
            </a:r>
            <a:endParaRPr lang="en-GB" sz="3200" b="0" strike="noStrike" spc="-1" noProof="0" dirty="0">
              <a:latin typeface="Arial"/>
            </a:endParaRPr>
          </a:p>
        </p:txBody>
      </p:sp>
      <p:sp>
        <p:nvSpPr>
          <p:cNvPr id="2" name="TextBox 1">
            <a:extLst>
              <a:ext uri="{FF2B5EF4-FFF2-40B4-BE49-F238E27FC236}">
                <a16:creationId xmlns:a16="http://schemas.microsoft.com/office/drawing/2014/main" id="{5EFCC8CD-4A59-333A-FD1C-8FC348E8D910}"/>
              </a:ext>
            </a:extLst>
          </p:cNvPr>
          <p:cNvSpPr txBox="1"/>
          <p:nvPr/>
        </p:nvSpPr>
        <p:spPr>
          <a:xfrm>
            <a:off x="7893351" y="5575362"/>
            <a:ext cx="3480505" cy="369332"/>
          </a:xfrm>
          <a:prstGeom prst="rect">
            <a:avLst/>
          </a:prstGeom>
          <a:noFill/>
        </p:spPr>
        <p:txBody>
          <a:bodyPr wrap="none" rtlCol="0">
            <a:spAutoFit/>
          </a:bodyPr>
          <a:lstStyle/>
          <a:p>
            <a:r>
              <a:rPr lang="en-GB" noProof="0" dirty="0"/>
              <a:t>Research Meeting 28 Aug. 2024</a:t>
            </a:r>
          </a:p>
        </p:txBody>
      </p:sp>
      <p:sp>
        <p:nvSpPr>
          <p:cNvPr id="4" name="TextBox 3">
            <a:extLst>
              <a:ext uri="{FF2B5EF4-FFF2-40B4-BE49-F238E27FC236}">
                <a16:creationId xmlns:a16="http://schemas.microsoft.com/office/drawing/2014/main" id="{7B27D3FD-053E-3608-DEA5-4E7E1F982B2B}"/>
              </a:ext>
            </a:extLst>
          </p:cNvPr>
          <p:cNvSpPr txBox="1"/>
          <p:nvPr/>
        </p:nvSpPr>
        <p:spPr>
          <a:xfrm>
            <a:off x="3748455" y="6127134"/>
            <a:ext cx="6652713" cy="646331"/>
          </a:xfrm>
          <a:prstGeom prst="rect">
            <a:avLst/>
          </a:prstGeom>
          <a:noFill/>
        </p:spPr>
        <p:txBody>
          <a:bodyPr wrap="square">
            <a:spAutoFit/>
          </a:bodyPr>
          <a:lstStyle/>
          <a:p>
            <a:r>
              <a:rPr lang="en-GB" sz="1800" b="0" i="0" u="none" strike="noStrike" baseline="0" noProof="0" dirty="0">
                <a:latin typeface="NimbusRomNo9L-Regu"/>
              </a:rPr>
              <a:t>Jorge Torres Gomez, Joana Angjo, Moritz Garkisch, Vahid Jamali, Robert Schober, and Falko Dressler</a:t>
            </a:r>
            <a:endParaRPr lang="en-GB" noProof="0" dirty="0"/>
          </a:p>
        </p:txBody>
      </p:sp>
    </p:spTree>
    <p:extLst>
      <p:ext uri="{BB962C8B-B14F-4D97-AF65-F5344CB8AC3E}">
        <p14:creationId xmlns:p14="http://schemas.microsoft.com/office/powerpoint/2010/main" val="32832496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E93B04-B4C0-B67E-FA82-5D53CE476C3A}"/>
            </a:ext>
          </a:extLst>
        </p:cNvPr>
        <p:cNvGrpSpPr/>
        <p:nvPr/>
      </p:nvGrpSpPr>
      <p:grpSpPr>
        <a:xfrm>
          <a:off x="0" y="0"/>
          <a:ext cx="0" cy="0"/>
          <a:chOff x="0" y="0"/>
          <a:chExt cx="0" cy="0"/>
        </a:xfrm>
      </p:grpSpPr>
      <p:sp>
        <p:nvSpPr>
          <p:cNvPr id="23" name="TextBox 33">
            <a:extLst>
              <a:ext uri="{FF2B5EF4-FFF2-40B4-BE49-F238E27FC236}">
                <a16:creationId xmlns:a16="http://schemas.microsoft.com/office/drawing/2014/main" id="{17473B57-4936-8F87-D731-823B7292D2DB}"/>
              </a:ext>
            </a:extLst>
          </p:cNvPr>
          <p:cNvSpPr/>
          <p:nvPr/>
        </p:nvSpPr>
        <p:spPr>
          <a:xfrm>
            <a:off x="0" y="1257"/>
            <a:ext cx="4234754" cy="521766"/>
          </a:xfrm>
          <a:prstGeom prst="rect">
            <a:avLst/>
          </a:prstGeom>
          <a:solidFill>
            <a:srgbClr val="C00000">
              <a:alpha val="22000"/>
            </a:srgbClr>
          </a:solid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buNone/>
            </a:pPr>
            <a:endParaRPr lang="en-GB" sz="2800" b="0" strike="noStrike" spc="-1" noProof="0" dirty="0">
              <a:latin typeface="Arial"/>
            </a:endParaRPr>
          </a:p>
        </p:txBody>
      </p:sp>
      <p:graphicFrame>
        <p:nvGraphicFramePr>
          <p:cNvPr id="238" name="Table 237">
            <a:extLst>
              <a:ext uri="{FF2B5EF4-FFF2-40B4-BE49-F238E27FC236}">
                <a16:creationId xmlns:a16="http://schemas.microsoft.com/office/drawing/2014/main" id="{A489D2CD-BC49-1E1D-1E70-CA01384EAF06}"/>
              </a:ext>
            </a:extLst>
          </p:cNvPr>
          <p:cNvGraphicFramePr>
            <a:graphicFrameLocks noGrp="1"/>
          </p:cNvGraphicFramePr>
          <p:nvPr/>
        </p:nvGraphicFramePr>
        <p:xfrm>
          <a:off x="7719583" y="408581"/>
          <a:ext cx="1457960" cy="1493520"/>
        </p:xfrm>
        <a:graphic>
          <a:graphicData uri="http://schemas.openxmlformats.org/drawingml/2006/table">
            <a:tbl>
              <a:tblPr>
                <a:tableStyleId>{2D5ABB26-0587-4C30-8999-92F81FD0307C}</a:tableStyleId>
              </a:tblPr>
              <a:tblGrid>
                <a:gridCol w="208280">
                  <a:extLst>
                    <a:ext uri="{9D8B030D-6E8A-4147-A177-3AD203B41FA5}">
                      <a16:colId xmlns:a16="http://schemas.microsoft.com/office/drawing/2014/main" val="2882580426"/>
                    </a:ext>
                  </a:extLst>
                </a:gridCol>
                <a:gridCol w="208280">
                  <a:extLst>
                    <a:ext uri="{9D8B030D-6E8A-4147-A177-3AD203B41FA5}">
                      <a16:colId xmlns:a16="http://schemas.microsoft.com/office/drawing/2014/main" val="443376264"/>
                    </a:ext>
                  </a:extLst>
                </a:gridCol>
                <a:gridCol w="208280">
                  <a:extLst>
                    <a:ext uri="{9D8B030D-6E8A-4147-A177-3AD203B41FA5}">
                      <a16:colId xmlns:a16="http://schemas.microsoft.com/office/drawing/2014/main" val="3105435960"/>
                    </a:ext>
                  </a:extLst>
                </a:gridCol>
                <a:gridCol w="208280">
                  <a:extLst>
                    <a:ext uri="{9D8B030D-6E8A-4147-A177-3AD203B41FA5}">
                      <a16:colId xmlns:a16="http://schemas.microsoft.com/office/drawing/2014/main" val="3484105758"/>
                    </a:ext>
                  </a:extLst>
                </a:gridCol>
                <a:gridCol w="208280">
                  <a:extLst>
                    <a:ext uri="{9D8B030D-6E8A-4147-A177-3AD203B41FA5}">
                      <a16:colId xmlns:a16="http://schemas.microsoft.com/office/drawing/2014/main" val="2834287887"/>
                    </a:ext>
                  </a:extLst>
                </a:gridCol>
                <a:gridCol w="208280">
                  <a:extLst>
                    <a:ext uri="{9D8B030D-6E8A-4147-A177-3AD203B41FA5}">
                      <a16:colId xmlns:a16="http://schemas.microsoft.com/office/drawing/2014/main" val="4092967682"/>
                    </a:ext>
                  </a:extLst>
                </a:gridCol>
                <a:gridCol w="208280">
                  <a:extLst>
                    <a:ext uri="{9D8B030D-6E8A-4147-A177-3AD203B41FA5}">
                      <a16:colId xmlns:a16="http://schemas.microsoft.com/office/drawing/2014/main" val="1680628409"/>
                    </a:ext>
                  </a:extLst>
                </a:gridCol>
              </a:tblGrid>
              <a:tr h="0">
                <a:tc>
                  <a:txBody>
                    <a:bodyPr/>
                    <a:lstStyle/>
                    <a:p>
                      <a:endParaRPr lang="en-GB" sz="800" noProof="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1">
                        <a:lumMod val="20000"/>
                        <a:lumOff val="80000"/>
                      </a:schemeClr>
                    </a:solidFill>
                  </a:tcPr>
                </a:tc>
                <a:extLst>
                  <a:ext uri="{0D108BD9-81ED-4DB2-BD59-A6C34878D82A}">
                    <a16:rowId xmlns:a16="http://schemas.microsoft.com/office/drawing/2014/main" val="491537655"/>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383011268"/>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1258789634"/>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285912734"/>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599900343"/>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691790879"/>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58830362"/>
                  </a:ext>
                </a:extLst>
              </a:tr>
            </a:tbl>
          </a:graphicData>
        </a:graphic>
      </p:graphicFrame>
      <p:graphicFrame>
        <p:nvGraphicFramePr>
          <p:cNvPr id="239" name="Table 238">
            <a:extLst>
              <a:ext uri="{FF2B5EF4-FFF2-40B4-BE49-F238E27FC236}">
                <a16:creationId xmlns:a16="http://schemas.microsoft.com/office/drawing/2014/main" id="{824A7F0A-931F-93D4-67E0-EB9DC624ABB4}"/>
              </a:ext>
            </a:extLst>
          </p:cNvPr>
          <p:cNvGraphicFramePr>
            <a:graphicFrameLocks noGrp="1"/>
          </p:cNvGraphicFramePr>
          <p:nvPr/>
        </p:nvGraphicFramePr>
        <p:xfrm>
          <a:off x="7986283" y="698141"/>
          <a:ext cx="1457960" cy="1493520"/>
        </p:xfrm>
        <a:graphic>
          <a:graphicData uri="http://schemas.openxmlformats.org/drawingml/2006/table">
            <a:tbl>
              <a:tblPr>
                <a:tableStyleId>{2D5ABB26-0587-4C30-8999-92F81FD0307C}</a:tableStyleId>
              </a:tblPr>
              <a:tblGrid>
                <a:gridCol w="208280">
                  <a:extLst>
                    <a:ext uri="{9D8B030D-6E8A-4147-A177-3AD203B41FA5}">
                      <a16:colId xmlns:a16="http://schemas.microsoft.com/office/drawing/2014/main" val="2882580426"/>
                    </a:ext>
                  </a:extLst>
                </a:gridCol>
                <a:gridCol w="208280">
                  <a:extLst>
                    <a:ext uri="{9D8B030D-6E8A-4147-A177-3AD203B41FA5}">
                      <a16:colId xmlns:a16="http://schemas.microsoft.com/office/drawing/2014/main" val="443376264"/>
                    </a:ext>
                  </a:extLst>
                </a:gridCol>
                <a:gridCol w="208280">
                  <a:extLst>
                    <a:ext uri="{9D8B030D-6E8A-4147-A177-3AD203B41FA5}">
                      <a16:colId xmlns:a16="http://schemas.microsoft.com/office/drawing/2014/main" val="3105435960"/>
                    </a:ext>
                  </a:extLst>
                </a:gridCol>
                <a:gridCol w="208280">
                  <a:extLst>
                    <a:ext uri="{9D8B030D-6E8A-4147-A177-3AD203B41FA5}">
                      <a16:colId xmlns:a16="http://schemas.microsoft.com/office/drawing/2014/main" val="3484105758"/>
                    </a:ext>
                  </a:extLst>
                </a:gridCol>
                <a:gridCol w="208280">
                  <a:extLst>
                    <a:ext uri="{9D8B030D-6E8A-4147-A177-3AD203B41FA5}">
                      <a16:colId xmlns:a16="http://schemas.microsoft.com/office/drawing/2014/main" val="2834287887"/>
                    </a:ext>
                  </a:extLst>
                </a:gridCol>
                <a:gridCol w="208280">
                  <a:extLst>
                    <a:ext uri="{9D8B030D-6E8A-4147-A177-3AD203B41FA5}">
                      <a16:colId xmlns:a16="http://schemas.microsoft.com/office/drawing/2014/main" val="4092967682"/>
                    </a:ext>
                  </a:extLst>
                </a:gridCol>
                <a:gridCol w="208280">
                  <a:extLst>
                    <a:ext uri="{9D8B030D-6E8A-4147-A177-3AD203B41FA5}">
                      <a16:colId xmlns:a16="http://schemas.microsoft.com/office/drawing/2014/main" val="1680628409"/>
                    </a:ext>
                  </a:extLst>
                </a:gridCol>
              </a:tblGrid>
              <a:tr h="0">
                <a:tc>
                  <a:txBody>
                    <a:bodyPr/>
                    <a:lstStyle/>
                    <a:p>
                      <a:endParaRPr lang="en-GB" sz="800" noProof="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1">
                        <a:lumMod val="20000"/>
                        <a:lumOff val="80000"/>
                      </a:schemeClr>
                    </a:solidFill>
                  </a:tcPr>
                </a:tc>
                <a:extLst>
                  <a:ext uri="{0D108BD9-81ED-4DB2-BD59-A6C34878D82A}">
                    <a16:rowId xmlns:a16="http://schemas.microsoft.com/office/drawing/2014/main" val="491537655"/>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383011268"/>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1258789634"/>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285912734"/>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599900343"/>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691790879"/>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58830362"/>
                  </a:ext>
                </a:extLst>
              </a:tr>
            </a:tbl>
          </a:graphicData>
        </a:graphic>
      </p:graphicFrame>
      <p:graphicFrame>
        <p:nvGraphicFramePr>
          <p:cNvPr id="240" name="Table 239">
            <a:extLst>
              <a:ext uri="{FF2B5EF4-FFF2-40B4-BE49-F238E27FC236}">
                <a16:creationId xmlns:a16="http://schemas.microsoft.com/office/drawing/2014/main" id="{3B80028F-5926-060E-A6C1-9F12B0FA5CF2}"/>
              </a:ext>
            </a:extLst>
          </p:cNvPr>
          <p:cNvGraphicFramePr>
            <a:graphicFrameLocks noGrp="1"/>
          </p:cNvGraphicFramePr>
          <p:nvPr/>
        </p:nvGraphicFramePr>
        <p:xfrm>
          <a:off x="8580164" y="1294361"/>
          <a:ext cx="1041400" cy="1066800"/>
        </p:xfrm>
        <a:graphic>
          <a:graphicData uri="http://schemas.openxmlformats.org/drawingml/2006/table">
            <a:tbl>
              <a:tblPr>
                <a:tableStyleId>{2D5ABB26-0587-4C30-8999-92F81FD0307C}</a:tableStyleId>
              </a:tblPr>
              <a:tblGrid>
                <a:gridCol w="208280">
                  <a:extLst>
                    <a:ext uri="{9D8B030D-6E8A-4147-A177-3AD203B41FA5}">
                      <a16:colId xmlns:a16="http://schemas.microsoft.com/office/drawing/2014/main" val="3105435960"/>
                    </a:ext>
                  </a:extLst>
                </a:gridCol>
                <a:gridCol w="208280">
                  <a:extLst>
                    <a:ext uri="{9D8B030D-6E8A-4147-A177-3AD203B41FA5}">
                      <a16:colId xmlns:a16="http://schemas.microsoft.com/office/drawing/2014/main" val="3484105758"/>
                    </a:ext>
                  </a:extLst>
                </a:gridCol>
                <a:gridCol w="208280">
                  <a:extLst>
                    <a:ext uri="{9D8B030D-6E8A-4147-A177-3AD203B41FA5}">
                      <a16:colId xmlns:a16="http://schemas.microsoft.com/office/drawing/2014/main" val="2834287887"/>
                    </a:ext>
                  </a:extLst>
                </a:gridCol>
                <a:gridCol w="208280">
                  <a:extLst>
                    <a:ext uri="{9D8B030D-6E8A-4147-A177-3AD203B41FA5}">
                      <a16:colId xmlns:a16="http://schemas.microsoft.com/office/drawing/2014/main" val="4092967682"/>
                    </a:ext>
                  </a:extLst>
                </a:gridCol>
                <a:gridCol w="208280">
                  <a:extLst>
                    <a:ext uri="{9D8B030D-6E8A-4147-A177-3AD203B41FA5}">
                      <a16:colId xmlns:a16="http://schemas.microsoft.com/office/drawing/2014/main" val="1680628409"/>
                    </a:ext>
                  </a:extLst>
                </a:gridCol>
              </a:tblGrid>
              <a:tr h="0">
                <a:tc>
                  <a:txBody>
                    <a:bodyPr/>
                    <a:lstStyle/>
                    <a:p>
                      <a:endParaRPr lang="en-GB" sz="800" noProof="0" dirty="0"/>
                    </a:p>
                  </a:txBody>
                  <a:tcPr>
                    <a:lnL w="6350" cap="flat" cmpd="sng" algn="ctr">
                      <a:solidFill>
                        <a:schemeClr val="tx1"/>
                      </a:solidFill>
                      <a:prstDash val="solid"/>
                      <a:round/>
                      <a:headEnd type="none" w="med" len="med"/>
                      <a:tailEnd type="none" w="med" len="med"/>
                    </a:lnL>
                    <a:lnT w="635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635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635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635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solidFill>
                      <a:schemeClr val="accent1">
                        <a:lumMod val="20000"/>
                        <a:lumOff val="80000"/>
                      </a:schemeClr>
                    </a:solidFill>
                  </a:tcPr>
                </a:tc>
                <a:extLst>
                  <a:ext uri="{0D108BD9-81ED-4DB2-BD59-A6C34878D82A}">
                    <a16:rowId xmlns:a16="http://schemas.microsoft.com/office/drawing/2014/main" val="1258789634"/>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285912734"/>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599900343"/>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691790879"/>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lnB w="635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635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635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635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lnB w="635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58830362"/>
                  </a:ext>
                </a:extLst>
              </a:tr>
            </a:tbl>
          </a:graphicData>
        </a:graphic>
      </p:graphicFrame>
      <p:grpSp>
        <p:nvGrpSpPr>
          <p:cNvPr id="112" name="Group 111">
            <a:extLst>
              <a:ext uri="{FF2B5EF4-FFF2-40B4-BE49-F238E27FC236}">
                <a16:creationId xmlns:a16="http://schemas.microsoft.com/office/drawing/2014/main" id="{0DC363E4-C3C2-D3A1-D694-B26BE47DAB51}"/>
              </a:ext>
            </a:extLst>
          </p:cNvPr>
          <p:cNvGrpSpPr/>
          <p:nvPr/>
        </p:nvGrpSpPr>
        <p:grpSpPr>
          <a:xfrm>
            <a:off x="6096000" y="407466"/>
            <a:ext cx="1378238" cy="1430728"/>
            <a:chOff x="1851871" y="1287138"/>
            <a:chExt cx="1378238" cy="1430728"/>
          </a:xfrm>
        </p:grpSpPr>
        <p:grpSp>
          <p:nvGrpSpPr>
            <p:cNvPr id="51" name="Group 50">
              <a:extLst>
                <a:ext uri="{FF2B5EF4-FFF2-40B4-BE49-F238E27FC236}">
                  <a16:creationId xmlns:a16="http://schemas.microsoft.com/office/drawing/2014/main" id="{96258907-1548-295A-6BAE-9E00F7E0903E}"/>
                </a:ext>
              </a:extLst>
            </p:cNvPr>
            <p:cNvGrpSpPr/>
            <p:nvPr/>
          </p:nvGrpSpPr>
          <p:grpSpPr>
            <a:xfrm>
              <a:off x="1871922" y="1287138"/>
              <a:ext cx="108640" cy="146399"/>
              <a:chOff x="1844231" y="869163"/>
              <a:chExt cx="108640" cy="146399"/>
            </a:xfrm>
          </p:grpSpPr>
          <p:cxnSp>
            <p:nvCxnSpPr>
              <p:cNvPr id="46" name="Straight Connector 45">
                <a:extLst>
                  <a:ext uri="{FF2B5EF4-FFF2-40B4-BE49-F238E27FC236}">
                    <a16:creationId xmlns:a16="http://schemas.microsoft.com/office/drawing/2014/main" id="{44F71327-B57A-635E-D75F-3FA31F3199A8}"/>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FA497E20-555E-6A44-A8B0-3022410F707D}"/>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2939A909-D776-A3E7-D467-379B6B47774D}"/>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52" name="Group 51">
              <a:extLst>
                <a:ext uri="{FF2B5EF4-FFF2-40B4-BE49-F238E27FC236}">
                  <a16:creationId xmlns:a16="http://schemas.microsoft.com/office/drawing/2014/main" id="{44DD5853-F028-C5DC-066A-B818ABAB2495}"/>
                </a:ext>
              </a:extLst>
            </p:cNvPr>
            <p:cNvGrpSpPr/>
            <p:nvPr/>
          </p:nvGrpSpPr>
          <p:grpSpPr>
            <a:xfrm>
              <a:off x="1851871" y="1716303"/>
              <a:ext cx="108640" cy="146399"/>
              <a:chOff x="1844231" y="869163"/>
              <a:chExt cx="108640" cy="146399"/>
            </a:xfrm>
          </p:grpSpPr>
          <p:cxnSp>
            <p:nvCxnSpPr>
              <p:cNvPr id="53" name="Straight Connector 52">
                <a:extLst>
                  <a:ext uri="{FF2B5EF4-FFF2-40B4-BE49-F238E27FC236}">
                    <a16:creationId xmlns:a16="http://schemas.microsoft.com/office/drawing/2014/main" id="{A6AEA9DE-8BCD-8E1F-145C-92D64D19ECAF}"/>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44BD1151-A934-7945-9486-2A83149920B9}"/>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B79949CB-61CA-F9AA-21F2-D864D799C185}"/>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56" name="Group 55">
              <a:extLst>
                <a:ext uri="{FF2B5EF4-FFF2-40B4-BE49-F238E27FC236}">
                  <a16:creationId xmlns:a16="http://schemas.microsoft.com/office/drawing/2014/main" id="{A69646D1-8C83-504F-543B-A982F21B3BF1}"/>
                </a:ext>
              </a:extLst>
            </p:cNvPr>
            <p:cNvGrpSpPr/>
            <p:nvPr/>
          </p:nvGrpSpPr>
          <p:grpSpPr>
            <a:xfrm>
              <a:off x="1858742" y="2138974"/>
              <a:ext cx="108640" cy="146399"/>
              <a:chOff x="1844231" y="869163"/>
              <a:chExt cx="108640" cy="146399"/>
            </a:xfrm>
          </p:grpSpPr>
          <p:cxnSp>
            <p:nvCxnSpPr>
              <p:cNvPr id="57" name="Straight Connector 56">
                <a:extLst>
                  <a:ext uri="{FF2B5EF4-FFF2-40B4-BE49-F238E27FC236}">
                    <a16:creationId xmlns:a16="http://schemas.microsoft.com/office/drawing/2014/main" id="{2B9DF137-9AA2-8582-83FD-CB862F070C2A}"/>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20C7A89E-B8AB-E082-5BAD-A0572AAFCC5E}"/>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C303E173-CE81-F988-2B2D-F04CC0A09613}"/>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60" name="Group 59">
              <a:extLst>
                <a:ext uri="{FF2B5EF4-FFF2-40B4-BE49-F238E27FC236}">
                  <a16:creationId xmlns:a16="http://schemas.microsoft.com/office/drawing/2014/main" id="{5E00F5A9-DED7-47FA-FB67-54BC447946A4}"/>
                </a:ext>
              </a:extLst>
            </p:cNvPr>
            <p:cNvGrpSpPr/>
            <p:nvPr/>
          </p:nvGrpSpPr>
          <p:grpSpPr>
            <a:xfrm>
              <a:off x="1858742" y="2571204"/>
              <a:ext cx="108640" cy="146399"/>
              <a:chOff x="1844231" y="869163"/>
              <a:chExt cx="108640" cy="146399"/>
            </a:xfrm>
          </p:grpSpPr>
          <p:cxnSp>
            <p:nvCxnSpPr>
              <p:cNvPr id="61" name="Straight Connector 60">
                <a:extLst>
                  <a:ext uri="{FF2B5EF4-FFF2-40B4-BE49-F238E27FC236}">
                    <a16:creationId xmlns:a16="http://schemas.microsoft.com/office/drawing/2014/main" id="{58BA36EA-3597-CF03-56BE-89E9E3DB4801}"/>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D245CF7C-A209-B3BF-10F7-9F1656F23BE8}"/>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B9AEDCB9-F6F9-AC7E-8C97-2D9C6F0FD1BE}"/>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64" name="Group 63">
              <a:extLst>
                <a:ext uri="{FF2B5EF4-FFF2-40B4-BE49-F238E27FC236}">
                  <a16:creationId xmlns:a16="http://schemas.microsoft.com/office/drawing/2014/main" id="{58C984A2-170B-14D2-D26B-EFC56EE49242}"/>
                </a:ext>
              </a:extLst>
            </p:cNvPr>
            <p:cNvGrpSpPr/>
            <p:nvPr/>
          </p:nvGrpSpPr>
          <p:grpSpPr>
            <a:xfrm>
              <a:off x="2279675" y="1290378"/>
              <a:ext cx="108640" cy="146399"/>
              <a:chOff x="1844231" y="869163"/>
              <a:chExt cx="108640" cy="146399"/>
            </a:xfrm>
          </p:grpSpPr>
          <p:cxnSp>
            <p:nvCxnSpPr>
              <p:cNvPr id="65" name="Straight Connector 64">
                <a:extLst>
                  <a:ext uri="{FF2B5EF4-FFF2-40B4-BE49-F238E27FC236}">
                    <a16:creationId xmlns:a16="http://schemas.microsoft.com/office/drawing/2014/main" id="{9690E167-89E0-F728-47F9-F64630DE3DC5}"/>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FE21338F-5BBF-945E-0324-DD2235E6F7CB}"/>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7DFF2BB9-8ED3-F957-013A-830E14E4D3DA}"/>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68" name="Group 67">
              <a:extLst>
                <a:ext uri="{FF2B5EF4-FFF2-40B4-BE49-F238E27FC236}">
                  <a16:creationId xmlns:a16="http://schemas.microsoft.com/office/drawing/2014/main" id="{EE0BD78A-8A35-0D64-D05E-5592E0DCDB5C}"/>
                </a:ext>
              </a:extLst>
            </p:cNvPr>
            <p:cNvGrpSpPr/>
            <p:nvPr/>
          </p:nvGrpSpPr>
          <p:grpSpPr>
            <a:xfrm>
              <a:off x="2274432" y="1710028"/>
              <a:ext cx="108640" cy="146399"/>
              <a:chOff x="1844231" y="869163"/>
              <a:chExt cx="108640" cy="146399"/>
            </a:xfrm>
          </p:grpSpPr>
          <p:cxnSp>
            <p:nvCxnSpPr>
              <p:cNvPr id="69" name="Straight Connector 68">
                <a:extLst>
                  <a:ext uri="{FF2B5EF4-FFF2-40B4-BE49-F238E27FC236}">
                    <a16:creationId xmlns:a16="http://schemas.microsoft.com/office/drawing/2014/main" id="{47A81948-EB65-5954-F56A-AC6FF5500704}"/>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F278B3E6-949A-75EB-B78B-7ECFBD5A88BD}"/>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3EB6E4C4-D9D8-DF54-5770-18D3C61E40EA}"/>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72" name="Group 71">
              <a:extLst>
                <a:ext uri="{FF2B5EF4-FFF2-40B4-BE49-F238E27FC236}">
                  <a16:creationId xmlns:a16="http://schemas.microsoft.com/office/drawing/2014/main" id="{6E8DD600-FD96-E118-99F2-57D652E7D9FF}"/>
                </a:ext>
              </a:extLst>
            </p:cNvPr>
            <p:cNvGrpSpPr/>
            <p:nvPr/>
          </p:nvGrpSpPr>
          <p:grpSpPr>
            <a:xfrm>
              <a:off x="2272598" y="2132570"/>
              <a:ext cx="108640" cy="146399"/>
              <a:chOff x="1844231" y="869163"/>
              <a:chExt cx="108640" cy="146399"/>
            </a:xfrm>
          </p:grpSpPr>
          <p:cxnSp>
            <p:nvCxnSpPr>
              <p:cNvPr id="73" name="Straight Connector 72">
                <a:extLst>
                  <a:ext uri="{FF2B5EF4-FFF2-40B4-BE49-F238E27FC236}">
                    <a16:creationId xmlns:a16="http://schemas.microsoft.com/office/drawing/2014/main" id="{CCFC0B47-E297-BD82-2A42-3B61E5BC3786}"/>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902ABCF2-15F1-2833-0AE5-CFF103AC6E1B}"/>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2336B373-63B6-8E01-58E0-EF0E06AA3B69}"/>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76" name="Group 75">
              <a:extLst>
                <a:ext uri="{FF2B5EF4-FFF2-40B4-BE49-F238E27FC236}">
                  <a16:creationId xmlns:a16="http://schemas.microsoft.com/office/drawing/2014/main" id="{7B47C995-33CD-FCA7-BB17-9628C07B67E2}"/>
                </a:ext>
              </a:extLst>
            </p:cNvPr>
            <p:cNvGrpSpPr/>
            <p:nvPr/>
          </p:nvGrpSpPr>
          <p:grpSpPr>
            <a:xfrm>
              <a:off x="2279055" y="2571467"/>
              <a:ext cx="108640" cy="146399"/>
              <a:chOff x="1844231" y="869163"/>
              <a:chExt cx="108640" cy="146399"/>
            </a:xfrm>
          </p:grpSpPr>
          <p:cxnSp>
            <p:nvCxnSpPr>
              <p:cNvPr id="77" name="Straight Connector 76">
                <a:extLst>
                  <a:ext uri="{FF2B5EF4-FFF2-40B4-BE49-F238E27FC236}">
                    <a16:creationId xmlns:a16="http://schemas.microsoft.com/office/drawing/2014/main" id="{E60418BE-AA6B-C548-092E-77EEF1F43A5F}"/>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9D9789F7-C0F4-DF02-4B53-8E121D6D3A2E}"/>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61334189-18DF-9897-AE34-8942C440C1FA}"/>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80" name="Group 79">
              <a:extLst>
                <a:ext uri="{FF2B5EF4-FFF2-40B4-BE49-F238E27FC236}">
                  <a16:creationId xmlns:a16="http://schemas.microsoft.com/office/drawing/2014/main" id="{D0BF07BE-B25E-4921-D79B-DC2F4D45A956}"/>
                </a:ext>
              </a:extLst>
            </p:cNvPr>
            <p:cNvGrpSpPr/>
            <p:nvPr/>
          </p:nvGrpSpPr>
          <p:grpSpPr>
            <a:xfrm>
              <a:off x="2713716" y="1287138"/>
              <a:ext cx="108640" cy="146399"/>
              <a:chOff x="1844231" y="869163"/>
              <a:chExt cx="108640" cy="146399"/>
            </a:xfrm>
          </p:grpSpPr>
          <p:cxnSp>
            <p:nvCxnSpPr>
              <p:cNvPr id="81" name="Straight Connector 80">
                <a:extLst>
                  <a:ext uri="{FF2B5EF4-FFF2-40B4-BE49-F238E27FC236}">
                    <a16:creationId xmlns:a16="http://schemas.microsoft.com/office/drawing/2014/main" id="{9A418ED9-5BED-2C09-82EE-833EA15843C2}"/>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FA443E15-9546-3594-C58D-E9BEA524EAF3}"/>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99D7631B-4695-8710-46D4-6ECFE406A8AA}"/>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84" name="Group 83">
              <a:extLst>
                <a:ext uri="{FF2B5EF4-FFF2-40B4-BE49-F238E27FC236}">
                  <a16:creationId xmlns:a16="http://schemas.microsoft.com/office/drawing/2014/main" id="{F88C6408-66F0-7D78-E1A8-39B91C98539D}"/>
                </a:ext>
              </a:extLst>
            </p:cNvPr>
            <p:cNvGrpSpPr/>
            <p:nvPr/>
          </p:nvGrpSpPr>
          <p:grpSpPr>
            <a:xfrm>
              <a:off x="2693665" y="1716303"/>
              <a:ext cx="108640" cy="146399"/>
              <a:chOff x="1844231" y="869163"/>
              <a:chExt cx="108640" cy="146399"/>
            </a:xfrm>
          </p:grpSpPr>
          <p:cxnSp>
            <p:nvCxnSpPr>
              <p:cNvPr id="85" name="Straight Connector 84">
                <a:extLst>
                  <a:ext uri="{FF2B5EF4-FFF2-40B4-BE49-F238E27FC236}">
                    <a16:creationId xmlns:a16="http://schemas.microsoft.com/office/drawing/2014/main" id="{F214F27E-57FC-C044-8541-44BD0D79D407}"/>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55CC08CB-8F93-C274-658D-46FCF1DE22DB}"/>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77806DA1-FAAF-7A3D-C17E-4F69ECE0B810}"/>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88" name="Group 87">
              <a:extLst>
                <a:ext uri="{FF2B5EF4-FFF2-40B4-BE49-F238E27FC236}">
                  <a16:creationId xmlns:a16="http://schemas.microsoft.com/office/drawing/2014/main" id="{E5E2B947-7B64-AF64-92D7-257E7CBBE83B}"/>
                </a:ext>
              </a:extLst>
            </p:cNvPr>
            <p:cNvGrpSpPr/>
            <p:nvPr/>
          </p:nvGrpSpPr>
          <p:grpSpPr>
            <a:xfrm>
              <a:off x="2700536" y="2138974"/>
              <a:ext cx="108640" cy="146399"/>
              <a:chOff x="1844231" y="869163"/>
              <a:chExt cx="108640" cy="146399"/>
            </a:xfrm>
          </p:grpSpPr>
          <p:cxnSp>
            <p:nvCxnSpPr>
              <p:cNvPr id="89" name="Straight Connector 88">
                <a:extLst>
                  <a:ext uri="{FF2B5EF4-FFF2-40B4-BE49-F238E27FC236}">
                    <a16:creationId xmlns:a16="http://schemas.microsoft.com/office/drawing/2014/main" id="{2E28A589-2CC5-1A6B-B1B2-4E7CB24B0717}"/>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6122082B-8E38-6A33-DA3D-33CDB7A28354}"/>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32DC4FCA-C2E1-531A-2586-3EF7D3F01728}"/>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92" name="Group 91">
              <a:extLst>
                <a:ext uri="{FF2B5EF4-FFF2-40B4-BE49-F238E27FC236}">
                  <a16:creationId xmlns:a16="http://schemas.microsoft.com/office/drawing/2014/main" id="{87A3907C-DAD4-7052-ABD7-55E9AD559A1E}"/>
                </a:ext>
              </a:extLst>
            </p:cNvPr>
            <p:cNvGrpSpPr/>
            <p:nvPr/>
          </p:nvGrpSpPr>
          <p:grpSpPr>
            <a:xfrm>
              <a:off x="2700536" y="2571204"/>
              <a:ext cx="108640" cy="146399"/>
              <a:chOff x="1844231" y="869163"/>
              <a:chExt cx="108640" cy="146399"/>
            </a:xfrm>
          </p:grpSpPr>
          <p:cxnSp>
            <p:nvCxnSpPr>
              <p:cNvPr id="93" name="Straight Connector 92">
                <a:extLst>
                  <a:ext uri="{FF2B5EF4-FFF2-40B4-BE49-F238E27FC236}">
                    <a16:creationId xmlns:a16="http://schemas.microsoft.com/office/drawing/2014/main" id="{231A4230-AEF0-5E1A-E417-9CA66CA19102}"/>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8390FC07-E556-FB6C-A713-7A4822783AF3}"/>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53B42807-F072-EBD9-0643-C894EFE597B6}"/>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96" name="Group 95">
              <a:extLst>
                <a:ext uri="{FF2B5EF4-FFF2-40B4-BE49-F238E27FC236}">
                  <a16:creationId xmlns:a16="http://schemas.microsoft.com/office/drawing/2014/main" id="{1F867EE1-9738-FD28-9C70-0415C2F8E9DC}"/>
                </a:ext>
              </a:extLst>
            </p:cNvPr>
            <p:cNvGrpSpPr/>
            <p:nvPr/>
          </p:nvGrpSpPr>
          <p:grpSpPr>
            <a:xfrm>
              <a:off x="3121469" y="1290378"/>
              <a:ext cx="108640" cy="146399"/>
              <a:chOff x="1844231" y="869163"/>
              <a:chExt cx="108640" cy="146399"/>
            </a:xfrm>
          </p:grpSpPr>
          <p:cxnSp>
            <p:nvCxnSpPr>
              <p:cNvPr id="97" name="Straight Connector 96">
                <a:extLst>
                  <a:ext uri="{FF2B5EF4-FFF2-40B4-BE49-F238E27FC236}">
                    <a16:creationId xmlns:a16="http://schemas.microsoft.com/office/drawing/2014/main" id="{164FD6F3-73F9-C148-2DC0-0C654D9B9C65}"/>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D4409F46-C08F-16B7-0632-7A2B663F1FCA}"/>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96B18E46-185B-1762-9F51-01A4C69B1344}"/>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00" name="Group 99">
              <a:extLst>
                <a:ext uri="{FF2B5EF4-FFF2-40B4-BE49-F238E27FC236}">
                  <a16:creationId xmlns:a16="http://schemas.microsoft.com/office/drawing/2014/main" id="{6BF31820-4DCA-E6CC-5DEE-AFEBFF9355DD}"/>
                </a:ext>
              </a:extLst>
            </p:cNvPr>
            <p:cNvGrpSpPr/>
            <p:nvPr/>
          </p:nvGrpSpPr>
          <p:grpSpPr>
            <a:xfrm>
              <a:off x="3116226" y="1710028"/>
              <a:ext cx="108640" cy="146399"/>
              <a:chOff x="1844231" y="869163"/>
              <a:chExt cx="108640" cy="146399"/>
            </a:xfrm>
          </p:grpSpPr>
          <p:cxnSp>
            <p:nvCxnSpPr>
              <p:cNvPr id="101" name="Straight Connector 100">
                <a:extLst>
                  <a:ext uri="{FF2B5EF4-FFF2-40B4-BE49-F238E27FC236}">
                    <a16:creationId xmlns:a16="http://schemas.microsoft.com/office/drawing/2014/main" id="{1A3463D8-BC1A-5F54-496B-FA0EEBA9228D}"/>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32499FD8-F57C-236D-358E-DA772F57B0CD}"/>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DC8B9660-CE99-086A-4D71-BA503355DE29}"/>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04" name="Group 103">
              <a:extLst>
                <a:ext uri="{FF2B5EF4-FFF2-40B4-BE49-F238E27FC236}">
                  <a16:creationId xmlns:a16="http://schemas.microsoft.com/office/drawing/2014/main" id="{A0C248F8-ECEF-9A0D-186A-A92E622DE687}"/>
                </a:ext>
              </a:extLst>
            </p:cNvPr>
            <p:cNvGrpSpPr/>
            <p:nvPr/>
          </p:nvGrpSpPr>
          <p:grpSpPr>
            <a:xfrm>
              <a:off x="3114392" y="2132570"/>
              <a:ext cx="108640" cy="146399"/>
              <a:chOff x="1844231" y="869163"/>
              <a:chExt cx="108640" cy="146399"/>
            </a:xfrm>
          </p:grpSpPr>
          <p:cxnSp>
            <p:nvCxnSpPr>
              <p:cNvPr id="105" name="Straight Connector 104">
                <a:extLst>
                  <a:ext uri="{FF2B5EF4-FFF2-40B4-BE49-F238E27FC236}">
                    <a16:creationId xmlns:a16="http://schemas.microsoft.com/office/drawing/2014/main" id="{D12B0DC1-397C-888F-C8C8-6E0B6DDDC199}"/>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FFFEDAB2-CA13-05DF-E6C4-FAFCB7507ACF}"/>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97AECE9E-02A6-F574-6BBE-D2EC626B0EC5}"/>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08" name="Group 107">
              <a:extLst>
                <a:ext uri="{FF2B5EF4-FFF2-40B4-BE49-F238E27FC236}">
                  <a16:creationId xmlns:a16="http://schemas.microsoft.com/office/drawing/2014/main" id="{457DE3B3-081A-41D8-BBDC-99582D293D46}"/>
                </a:ext>
              </a:extLst>
            </p:cNvPr>
            <p:cNvGrpSpPr/>
            <p:nvPr/>
          </p:nvGrpSpPr>
          <p:grpSpPr>
            <a:xfrm>
              <a:off x="3120849" y="2571467"/>
              <a:ext cx="108640" cy="146399"/>
              <a:chOff x="1844231" y="869163"/>
              <a:chExt cx="108640" cy="146399"/>
            </a:xfrm>
          </p:grpSpPr>
          <p:cxnSp>
            <p:nvCxnSpPr>
              <p:cNvPr id="109" name="Straight Connector 108">
                <a:extLst>
                  <a:ext uri="{FF2B5EF4-FFF2-40B4-BE49-F238E27FC236}">
                    <a16:creationId xmlns:a16="http://schemas.microsoft.com/office/drawing/2014/main" id="{904EE67A-1F9E-5807-7A55-ECAA6F50866B}"/>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0C208F14-C37C-B385-9D4C-F508B36F9CD1}"/>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9B1847FB-520D-2358-B093-3DB590864E2F}"/>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sp>
        <p:nvSpPr>
          <p:cNvPr id="124" name="TextBox 33">
            <a:extLst>
              <a:ext uri="{FF2B5EF4-FFF2-40B4-BE49-F238E27FC236}">
                <a16:creationId xmlns:a16="http://schemas.microsoft.com/office/drawing/2014/main" id="{BC76C0A2-77A0-851F-3D30-EA0CCBD0BF87}"/>
              </a:ext>
            </a:extLst>
          </p:cNvPr>
          <p:cNvSpPr/>
          <p:nvPr/>
        </p:nvSpPr>
        <p:spPr>
          <a:xfrm>
            <a:off x="0" y="28107"/>
            <a:ext cx="2486812" cy="521766"/>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2800" b="0" strike="noStrike" spc="-1" noProof="0" dirty="0">
                <a:solidFill>
                  <a:srgbClr val="000000"/>
                </a:solidFill>
                <a:latin typeface="Calibri"/>
              </a:rPr>
              <a:t>2D-DFT Scheme</a:t>
            </a:r>
            <a:endParaRPr lang="en-GB" sz="2800" b="0" strike="noStrike" spc="-1" noProof="0" dirty="0">
              <a:latin typeface="Arial"/>
            </a:endParaRPr>
          </a:p>
        </p:txBody>
      </p:sp>
      <p:sp>
        <p:nvSpPr>
          <p:cNvPr id="3" name="TextBox 2">
            <a:extLst>
              <a:ext uri="{FF2B5EF4-FFF2-40B4-BE49-F238E27FC236}">
                <a16:creationId xmlns:a16="http://schemas.microsoft.com/office/drawing/2014/main" id="{A2141E4B-FAB8-7726-F134-054C21E489D3}"/>
              </a:ext>
            </a:extLst>
          </p:cNvPr>
          <p:cNvSpPr txBox="1"/>
          <p:nvPr/>
        </p:nvSpPr>
        <p:spPr>
          <a:xfrm>
            <a:off x="7342664" y="354"/>
            <a:ext cx="683491" cy="369332"/>
          </a:xfrm>
          <a:prstGeom prst="rect">
            <a:avLst/>
          </a:prstGeom>
          <a:noFill/>
        </p:spPr>
        <p:txBody>
          <a:bodyPr wrap="square">
            <a:spAutoFit/>
          </a:bodyPr>
          <a:lstStyle/>
          <a:p>
            <a:pPr algn="ctr"/>
            <a:r>
              <a:rPr lang="en-GB" sz="1800" b="0" strike="noStrike" spc="-1" noProof="0" dirty="0">
                <a:solidFill>
                  <a:srgbClr val="000000"/>
                </a:solidFill>
                <a:latin typeface="Calibri"/>
              </a:rPr>
              <a:t>SIM</a:t>
            </a:r>
            <a:endParaRPr lang="en-GB" noProof="0" dirty="0"/>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771B7A3C-138C-879E-F7EB-B0F54A20FF6E}"/>
                  </a:ext>
                </a:extLst>
              </p:cNvPr>
              <p:cNvSpPr txBox="1"/>
              <p:nvPr/>
            </p:nvSpPr>
            <p:spPr>
              <a:xfrm>
                <a:off x="4941335" y="2289603"/>
                <a:ext cx="259109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b="1" i="1" noProof="0" smtClean="0">
                          <a:latin typeface="Cambria Math" panose="02040503050406030204" pitchFamily="18" charset="0"/>
                        </a:rPr>
                        <m:t>𝑮</m:t>
                      </m:r>
                      <m:r>
                        <a:rPr lang="en-GB" b="1" i="1" noProof="0" smtClean="0">
                          <a:latin typeface="Cambria Math" panose="02040503050406030204" pitchFamily="18" charset="0"/>
                          <a:ea typeface="Cambria Math" panose="02040503050406030204" pitchFamily="18" charset="0"/>
                        </a:rPr>
                        <m:t>~</m:t>
                      </m:r>
                      <m:r>
                        <a:rPr lang="en-GB" b="0" i="1" noProof="0" smtClean="0">
                          <a:latin typeface="Cambria Math" panose="02040503050406030204" pitchFamily="18" charset="0"/>
                          <a:ea typeface="Cambria Math" panose="02040503050406030204" pitchFamily="18" charset="0"/>
                        </a:rPr>
                        <m:t>2</m:t>
                      </m:r>
                      <m:r>
                        <a:rPr lang="en-GB" b="0" i="1" noProof="0" smtClean="0">
                          <a:latin typeface="Cambria Math" panose="02040503050406030204" pitchFamily="18" charset="0"/>
                          <a:ea typeface="Cambria Math" panose="02040503050406030204" pitchFamily="18" charset="0"/>
                        </a:rPr>
                        <m:t>𝐷</m:t>
                      </m:r>
                      <m:r>
                        <a:rPr lang="en-GB" b="0" i="1" noProof="0" smtClean="0">
                          <a:latin typeface="Cambria Math" panose="02040503050406030204" pitchFamily="18" charset="0"/>
                          <a:ea typeface="Cambria Math" panose="02040503050406030204" pitchFamily="18" charset="0"/>
                        </a:rPr>
                        <m:t>−</m:t>
                      </m:r>
                      <m:r>
                        <m:rPr>
                          <m:sty m:val="p"/>
                        </m:rPr>
                        <a:rPr lang="en-GB" b="0" i="0" noProof="0" smtClean="0">
                          <a:latin typeface="Cambria Math" panose="02040503050406030204" pitchFamily="18" charset="0"/>
                          <a:ea typeface="Cambria Math" panose="02040503050406030204" pitchFamily="18" charset="0"/>
                        </a:rPr>
                        <m:t>Fourier</m:t>
                      </m:r>
                      <m:r>
                        <a:rPr lang="en-GB" b="0" i="0" noProof="0" smtClean="0">
                          <a:latin typeface="Cambria Math" panose="02040503050406030204" pitchFamily="18" charset="0"/>
                          <a:ea typeface="Cambria Math" panose="02040503050406030204" pitchFamily="18" charset="0"/>
                        </a:rPr>
                        <m:t> </m:t>
                      </m:r>
                      <m:r>
                        <m:rPr>
                          <m:sty m:val="p"/>
                        </m:rPr>
                        <a:rPr lang="en-GB" b="0" i="0" noProof="0" smtClean="0">
                          <a:latin typeface="Cambria Math" panose="02040503050406030204" pitchFamily="18" charset="0"/>
                          <a:ea typeface="Cambria Math" panose="02040503050406030204" pitchFamily="18" charset="0"/>
                        </a:rPr>
                        <m:t>Kernel</m:t>
                      </m:r>
                    </m:oMath>
                  </m:oMathPara>
                </a14:m>
                <a:endParaRPr lang="en-GB" noProof="0" dirty="0"/>
              </a:p>
            </p:txBody>
          </p:sp>
        </mc:Choice>
        <mc:Fallback xmlns="">
          <p:sp>
            <p:nvSpPr>
              <p:cNvPr id="35" name="TextBox 34">
                <a:extLst>
                  <a:ext uri="{FF2B5EF4-FFF2-40B4-BE49-F238E27FC236}">
                    <a16:creationId xmlns:a16="http://schemas.microsoft.com/office/drawing/2014/main" id="{C7870E5E-099E-6298-8431-CF42363039FE}"/>
                  </a:ext>
                </a:extLst>
              </p:cNvPr>
              <p:cNvSpPr txBox="1">
                <a:spLocks noRot="1" noChangeAspect="1" noMove="1" noResize="1" noEditPoints="1" noAdjustHandles="1" noChangeArrowheads="1" noChangeShapeType="1" noTextEdit="1"/>
              </p:cNvSpPr>
              <p:nvPr/>
            </p:nvSpPr>
            <p:spPr>
              <a:xfrm>
                <a:off x="4941335" y="2289603"/>
                <a:ext cx="2591094" cy="369332"/>
              </a:xfrm>
              <a:prstGeom prst="rect">
                <a:avLst/>
              </a:prstGeom>
              <a:blipFill>
                <a:blip r:embed="rId5"/>
                <a:stretch>
                  <a:fillRect/>
                </a:stretch>
              </a:blipFill>
            </p:spPr>
            <p:txBody>
              <a:bodyPr/>
              <a:lstStyle/>
              <a:p>
                <a:r>
                  <a:rPr lang="LID4096">
                    <a:noFill/>
                  </a:rPr>
                  <a:t> </a:t>
                </a:r>
              </a:p>
            </p:txBody>
          </p:sp>
        </mc:Fallback>
      </mc:AlternateContent>
      <p:sp>
        <p:nvSpPr>
          <p:cNvPr id="117" name="TextBox 116">
            <a:extLst>
              <a:ext uri="{FF2B5EF4-FFF2-40B4-BE49-F238E27FC236}">
                <a16:creationId xmlns:a16="http://schemas.microsoft.com/office/drawing/2014/main" id="{79F19F7F-836A-F76D-1A92-950A0B99DF48}"/>
              </a:ext>
            </a:extLst>
          </p:cNvPr>
          <p:cNvSpPr txBox="1"/>
          <p:nvPr/>
        </p:nvSpPr>
        <p:spPr>
          <a:xfrm>
            <a:off x="3457" y="6389012"/>
            <a:ext cx="11046944" cy="430887"/>
          </a:xfrm>
          <a:prstGeom prst="rect">
            <a:avLst/>
          </a:prstGeom>
          <a:noFill/>
        </p:spPr>
        <p:txBody>
          <a:bodyPr wrap="square">
            <a:spAutoFit/>
          </a:bodyPr>
          <a:lstStyle/>
          <a:p>
            <a:r>
              <a:rPr lang="en-GB" sz="1100" noProof="0" dirty="0"/>
              <a:t>J. An et al., "</a:t>
            </a:r>
            <a:r>
              <a:rPr lang="en-GB" sz="1100" b="1" noProof="0" dirty="0"/>
              <a:t>Two-Dimensional Direction-of-Arrival Estimation Using Stacked Intelligent </a:t>
            </a:r>
            <a:r>
              <a:rPr lang="en-GB" sz="1100" b="1" noProof="0" dirty="0" err="1"/>
              <a:t>Metasurfaces</a:t>
            </a:r>
            <a:r>
              <a:rPr lang="en-GB" sz="1100" noProof="0" dirty="0"/>
              <a:t>," in IEEE Journal on Selected Areas in Communications, vol. 42, no. 10, pp. 2786-2802, Oct. 2024.</a:t>
            </a:r>
          </a:p>
        </p:txBody>
      </p:sp>
      <mc:AlternateContent xmlns:mc="http://schemas.openxmlformats.org/markup-compatibility/2006" xmlns:a14="http://schemas.microsoft.com/office/drawing/2010/main">
        <mc:Choice Requires="a14">
          <p:sp>
            <p:nvSpPr>
              <p:cNvPr id="199" name="TextBox 198">
                <a:extLst>
                  <a:ext uri="{FF2B5EF4-FFF2-40B4-BE49-F238E27FC236}">
                    <a16:creationId xmlns:a16="http://schemas.microsoft.com/office/drawing/2014/main" id="{1B1CBA75-42F0-8044-5854-A1F2A10CD9D4}"/>
                  </a:ext>
                </a:extLst>
              </p:cNvPr>
              <p:cNvSpPr txBox="1"/>
              <p:nvPr/>
            </p:nvSpPr>
            <p:spPr>
              <a:xfrm>
                <a:off x="-32953" y="4721012"/>
                <a:ext cx="4127771" cy="862287"/>
              </a:xfrm>
              <a:prstGeom prst="rect">
                <a:avLst/>
              </a:prstGeom>
              <a:noFill/>
            </p:spPr>
            <p:txBody>
              <a:bodyPr wrap="square">
                <a:spAutoFit/>
              </a:bodyPr>
              <a:lstStyle/>
              <a:p>
                <a14:m>
                  <m:oMath xmlns:m="http://schemas.openxmlformats.org/officeDocument/2006/math">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𝑛</m:t>
                        </m:r>
                      </m:e>
                      <m:sub>
                        <m:r>
                          <a:rPr lang="en-GB" b="0" i="1" noProof="0" smtClean="0">
                            <a:latin typeface="Cambria Math" panose="02040503050406030204" pitchFamily="18" charset="0"/>
                            <a:ea typeface="Cambria Math" panose="02040503050406030204" pitchFamily="18" charset="0"/>
                          </a:rPr>
                          <m:t>𝑦</m:t>
                        </m:r>
                      </m:sub>
                    </m:sSub>
                    <m:r>
                      <a:rPr lang="en-GB" b="0" i="1" noProof="0" smtClean="0">
                        <a:latin typeface="Cambria Math" panose="02040503050406030204" pitchFamily="18" charset="0"/>
                        <a:ea typeface="Cambria Math" panose="02040503050406030204" pitchFamily="18" charset="0"/>
                      </a:rPr>
                      <m:t>=</m:t>
                    </m:r>
                    <m:d>
                      <m:dPr>
                        <m:begChr m:val="⌈"/>
                        <m:endChr m:val="⌉"/>
                        <m:ctrlPr>
                          <a:rPr lang="en-GB" b="0" i="1" noProof="0" smtClean="0">
                            <a:latin typeface="Cambria Math" panose="02040503050406030204" pitchFamily="18" charset="0"/>
                            <a:ea typeface="Cambria Math" panose="02040503050406030204" pitchFamily="18" charset="0"/>
                          </a:rPr>
                        </m:ctrlPr>
                      </m:dPr>
                      <m:e>
                        <m:f>
                          <m:fPr>
                            <m:ctrlPr>
                              <a:rPr lang="en-GB" b="0" i="1" noProof="0" smtClean="0">
                                <a:latin typeface="Cambria Math" panose="02040503050406030204" pitchFamily="18" charset="0"/>
                                <a:ea typeface="Cambria Math" panose="02040503050406030204" pitchFamily="18" charset="0"/>
                              </a:rPr>
                            </m:ctrlPr>
                          </m:fPr>
                          <m:num>
                            <m:r>
                              <a:rPr lang="en-GB" b="0" i="1" noProof="0" smtClean="0">
                                <a:latin typeface="Cambria Math" panose="02040503050406030204" pitchFamily="18" charset="0"/>
                                <a:ea typeface="Cambria Math" panose="02040503050406030204" pitchFamily="18" charset="0"/>
                              </a:rPr>
                              <m:t>𝑛</m:t>
                            </m:r>
                          </m:num>
                          <m:den>
                            <m:sSub>
                              <m:sSubPr>
                                <m:ctrlPr>
                                  <a:rPr lang="en-GB" b="0"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𝑁</m:t>
                                </m:r>
                              </m:e>
                              <m:sub>
                                <m:r>
                                  <a:rPr lang="en-GB" b="0" i="1" noProof="0" smtClean="0">
                                    <a:latin typeface="Cambria Math" panose="02040503050406030204" pitchFamily="18" charset="0"/>
                                    <a:ea typeface="Cambria Math" panose="02040503050406030204" pitchFamily="18" charset="0"/>
                                  </a:rPr>
                                  <m:t>𝑥</m:t>
                                </m:r>
                              </m:sub>
                            </m:sSub>
                          </m:den>
                        </m:f>
                      </m:e>
                    </m:d>
                  </m:oMath>
                </a14:m>
                <a:r>
                  <a:rPr lang="en-GB" noProof="0" dirty="0"/>
                  <a:t>, </a:t>
                </a:r>
                <a14:m>
                  <m:oMath xmlns:m="http://schemas.openxmlformats.org/officeDocument/2006/math">
                    <m:r>
                      <a:rPr lang="en-GB" i="1" noProof="0" smtClean="0">
                        <a:latin typeface="Cambria Math" panose="02040503050406030204" pitchFamily="18" charset="0"/>
                      </a:rPr>
                      <m:t>𝑥</m:t>
                    </m:r>
                  </m:oMath>
                </a14:m>
                <a:r>
                  <a:rPr lang="en-GB" noProof="0" dirty="0"/>
                  <a:t>-component of the spatial dimension</a:t>
                </a:r>
              </a:p>
            </p:txBody>
          </p:sp>
        </mc:Choice>
        <mc:Fallback xmlns="">
          <p:sp>
            <p:nvSpPr>
              <p:cNvPr id="199" name="TextBox 198">
                <a:extLst>
                  <a:ext uri="{FF2B5EF4-FFF2-40B4-BE49-F238E27FC236}">
                    <a16:creationId xmlns:a16="http://schemas.microsoft.com/office/drawing/2014/main" id="{795EF7D3-DE41-1323-4CE4-6A9EC7CA2A69}"/>
                  </a:ext>
                </a:extLst>
              </p:cNvPr>
              <p:cNvSpPr txBox="1">
                <a:spLocks noRot="1" noChangeAspect="1" noMove="1" noResize="1" noEditPoints="1" noAdjustHandles="1" noChangeArrowheads="1" noChangeShapeType="1" noTextEdit="1"/>
              </p:cNvSpPr>
              <p:nvPr/>
            </p:nvSpPr>
            <p:spPr>
              <a:xfrm>
                <a:off x="-32953" y="4721012"/>
                <a:ext cx="4127771" cy="862287"/>
              </a:xfrm>
              <a:prstGeom prst="rect">
                <a:avLst/>
              </a:prstGeom>
              <a:blipFill>
                <a:blip r:embed="rId6"/>
                <a:stretch>
                  <a:fillRect l="-1329" b="-10563"/>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200" name="TextBox 199">
                <a:extLst>
                  <a:ext uri="{FF2B5EF4-FFF2-40B4-BE49-F238E27FC236}">
                    <a16:creationId xmlns:a16="http://schemas.microsoft.com/office/drawing/2014/main" id="{13090F27-0697-632C-13A4-E72D0E68DE52}"/>
                  </a:ext>
                </a:extLst>
              </p:cNvPr>
              <p:cNvSpPr txBox="1"/>
              <p:nvPr/>
            </p:nvSpPr>
            <p:spPr>
              <a:xfrm>
                <a:off x="0" y="5672801"/>
                <a:ext cx="4481565" cy="668260"/>
              </a:xfrm>
              <a:prstGeom prst="rect">
                <a:avLst/>
              </a:prstGeom>
              <a:noFill/>
            </p:spPr>
            <p:txBody>
              <a:bodyPr wrap="square">
                <a:spAutoFit/>
              </a:bodyPr>
              <a:lstStyle/>
              <a:p>
                <a14:m>
                  <m:oMath xmlns:m="http://schemas.openxmlformats.org/officeDocument/2006/math">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𝑛</m:t>
                        </m:r>
                      </m:e>
                      <m:sub>
                        <m:r>
                          <a:rPr lang="en-GB" b="0" i="1" noProof="0" smtClean="0">
                            <a:latin typeface="Cambria Math" panose="02040503050406030204" pitchFamily="18" charset="0"/>
                            <a:ea typeface="Cambria Math" panose="02040503050406030204" pitchFamily="18" charset="0"/>
                          </a:rPr>
                          <m:t>𝑥</m:t>
                        </m:r>
                      </m:sub>
                    </m:sSub>
                    <m:r>
                      <a:rPr lang="en-GB" b="0" i="1" noProof="0" smtClean="0">
                        <a:latin typeface="Cambria Math" panose="02040503050406030204" pitchFamily="18" charset="0"/>
                        <a:ea typeface="Cambria Math" panose="02040503050406030204" pitchFamily="18" charset="0"/>
                      </a:rPr>
                      <m:t>=</m:t>
                    </m:r>
                    <m:r>
                      <a:rPr lang="en-GB" b="0" i="1" noProof="0" smtClean="0">
                        <a:latin typeface="Cambria Math" panose="02040503050406030204" pitchFamily="18" charset="0"/>
                        <a:ea typeface="Cambria Math" panose="02040503050406030204" pitchFamily="18" charset="0"/>
                      </a:rPr>
                      <m:t>𝑛</m:t>
                    </m:r>
                    <m:r>
                      <a:rPr lang="en-GB" b="0"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𝑛</m:t>
                        </m:r>
                      </m:e>
                      <m:sub>
                        <m:r>
                          <a:rPr lang="en-GB" i="1" noProof="0" smtClean="0">
                            <a:latin typeface="Cambria Math" panose="02040503050406030204" pitchFamily="18" charset="0"/>
                            <a:ea typeface="Cambria Math" panose="02040503050406030204" pitchFamily="18" charset="0"/>
                          </a:rPr>
                          <m:t>𝑦</m:t>
                        </m:r>
                      </m:sub>
                    </m:sSub>
                    <m:r>
                      <a:rPr lang="en-GB" b="0" i="1" noProof="0" smtClean="0">
                        <a:latin typeface="Cambria Math" panose="02040503050406030204" pitchFamily="18" charset="0"/>
                        <a:ea typeface="Cambria Math" panose="02040503050406030204" pitchFamily="18" charset="0"/>
                      </a:rPr>
                      <m:t>−1)</m:t>
                    </m:r>
                    <m:sSub>
                      <m:sSubPr>
                        <m:ctrlPr>
                          <a:rPr lang="en-GB"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𝑁</m:t>
                        </m:r>
                      </m:e>
                      <m:sub>
                        <m:r>
                          <a:rPr lang="en-GB" b="0" i="1" noProof="0" smtClean="0">
                            <a:latin typeface="Cambria Math" panose="02040503050406030204" pitchFamily="18" charset="0"/>
                            <a:ea typeface="Cambria Math" panose="02040503050406030204" pitchFamily="18" charset="0"/>
                          </a:rPr>
                          <m:t>𝑥</m:t>
                        </m:r>
                      </m:sub>
                    </m:sSub>
                  </m:oMath>
                </a14:m>
                <a:r>
                  <a:rPr lang="en-GB" noProof="0" dirty="0"/>
                  <a:t>, </a:t>
                </a:r>
                <a14:m>
                  <m:oMath xmlns:m="http://schemas.openxmlformats.org/officeDocument/2006/math">
                    <m:r>
                      <a:rPr lang="en-GB" b="0" i="1" noProof="0" smtClean="0">
                        <a:latin typeface="Cambria Math" panose="02040503050406030204" pitchFamily="18" charset="0"/>
                      </a:rPr>
                      <m:t>𝑦</m:t>
                    </m:r>
                  </m:oMath>
                </a14:m>
                <a:r>
                  <a:rPr lang="en-GB" noProof="0" dirty="0"/>
                  <a:t>-component of the spatial dimension</a:t>
                </a:r>
              </a:p>
            </p:txBody>
          </p:sp>
        </mc:Choice>
        <mc:Fallback xmlns="">
          <p:sp>
            <p:nvSpPr>
              <p:cNvPr id="200" name="TextBox 199">
                <a:extLst>
                  <a:ext uri="{FF2B5EF4-FFF2-40B4-BE49-F238E27FC236}">
                    <a16:creationId xmlns:a16="http://schemas.microsoft.com/office/drawing/2014/main" id="{5899CAC5-F3D5-2DF9-25A9-8BA24943F850}"/>
                  </a:ext>
                </a:extLst>
              </p:cNvPr>
              <p:cNvSpPr txBox="1">
                <a:spLocks noRot="1" noChangeAspect="1" noMove="1" noResize="1" noEditPoints="1" noAdjustHandles="1" noChangeArrowheads="1" noChangeShapeType="1" noTextEdit="1"/>
              </p:cNvSpPr>
              <p:nvPr/>
            </p:nvSpPr>
            <p:spPr>
              <a:xfrm>
                <a:off x="0" y="5672801"/>
                <a:ext cx="4481565" cy="668260"/>
              </a:xfrm>
              <a:prstGeom prst="rect">
                <a:avLst/>
              </a:prstGeom>
              <a:blipFill>
                <a:blip r:embed="rId7"/>
                <a:stretch>
                  <a:fillRect l="-1088" t="-5505" b="-14679"/>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201" name="TextBox 200">
                <a:extLst>
                  <a:ext uri="{FF2B5EF4-FFF2-40B4-BE49-F238E27FC236}">
                    <a16:creationId xmlns:a16="http://schemas.microsoft.com/office/drawing/2014/main" id="{AC76D287-A746-205A-D2B8-BDA574AF5BB0}"/>
                  </a:ext>
                </a:extLst>
              </p:cNvPr>
              <p:cNvSpPr txBox="1"/>
              <p:nvPr/>
            </p:nvSpPr>
            <p:spPr>
              <a:xfrm>
                <a:off x="-10985" y="3645488"/>
                <a:ext cx="2448800" cy="1345753"/>
              </a:xfrm>
              <a:prstGeom prst="rect">
                <a:avLst/>
              </a:prstGeom>
              <a:noFill/>
            </p:spPr>
            <p:txBody>
              <a:bodyPr wrap="square">
                <a:spAutoFit/>
              </a:bodyPr>
              <a:lstStyle/>
              <a:p>
                <a14:m>
                  <m:oMath xmlns:m="http://schemas.openxmlformats.org/officeDocument/2006/math">
                    <m:r>
                      <a:rPr lang="en-GB" i="1" noProof="0" smtClean="0">
                        <a:latin typeface="Cambria Math" panose="02040503050406030204" pitchFamily="18" charset="0"/>
                        <a:ea typeface="Cambria Math" panose="02040503050406030204" pitchFamily="18" charset="0"/>
                      </a:rPr>
                      <m:t>𝑛</m:t>
                    </m:r>
                  </m:oMath>
                </a14:m>
                <a:r>
                  <a:rPr lang="en-GB" noProof="0" dirty="0">
                    <a:ea typeface="Cambria Math" panose="02040503050406030204" pitchFamily="18" charset="0"/>
                  </a:rPr>
                  <a:t>: spatial dimension</a:t>
                </a:r>
              </a:p>
              <a:p>
                <a14:m>
                  <m:oMath xmlns:m="http://schemas.openxmlformats.org/officeDocument/2006/math">
                    <m:sSub>
                      <m:sSubPr>
                        <m:ctrlPr>
                          <a:rPr lang="en-GB"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𝑛</m:t>
                        </m:r>
                      </m:e>
                      <m:sub>
                        <m:r>
                          <m:rPr>
                            <m:nor/>
                          </m:rPr>
                          <a:rPr lang="en-GB" noProof="0" smtClean="0">
                            <a:latin typeface="Cambria Math" panose="02040503050406030204" pitchFamily="18" charset="0"/>
                            <a:ea typeface="Cambria Math" panose="02040503050406030204" pitchFamily="18" charset="0"/>
                          </a:rPr>
                          <m:t>𝜓</m:t>
                        </m:r>
                      </m:sub>
                    </m:sSub>
                  </m:oMath>
                </a14:m>
                <a:r>
                  <a:rPr lang="en-GB" noProof="0" dirty="0">
                    <a:ea typeface="Cambria Math" panose="02040503050406030204" pitchFamily="18" charset="0"/>
                  </a:rPr>
                  <a:t>: </a:t>
                </a:r>
                <a:r>
                  <a:rPr lang="en-GB" sz="1600" noProof="0" dirty="0">
                    <a:ea typeface="Cambria Math" panose="02040503050406030204" pitchFamily="18" charset="0"/>
                  </a:rPr>
                  <a:t>angular dimension</a:t>
                </a:r>
              </a:p>
              <a:p>
                <a:pPr/>
                <a14:m>
                  <m:oMathPara xmlns:m="http://schemas.openxmlformats.org/officeDocument/2006/math">
                    <m:oMathParaPr>
                      <m:jc m:val="left"/>
                    </m:oMathParaPr>
                    <m:oMath xmlns:m="http://schemas.openxmlformats.org/officeDocument/2006/math">
                      <m:r>
                        <a:rPr lang="en-GB" b="0" i="1" noProof="0" smtClean="0">
                          <a:latin typeface="Cambria Math" panose="02040503050406030204" pitchFamily="18" charset="0"/>
                          <a:ea typeface="Cambria Math" panose="02040503050406030204" pitchFamily="18" charset="0"/>
                        </a:rPr>
                        <m:t>𝑛</m:t>
                      </m:r>
                      <m:r>
                        <a:rPr lang="en-GB" b="0"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a:latin typeface="Cambria Math" panose="02040503050406030204" pitchFamily="18" charset="0"/>
                              <a:ea typeface="Cambria Math" panose="02040503050406030204" pitchFamily="18" charset="0"/>
                            </a:rPr>
                            <m:t>𝑛</m:t>
                          </m:r>
                        </m:e>
                        <m:sub>
                          <m:r>
                            <m:rPr>
                              <m:nor/>
                            </m:rPr>
                            <a:rPr lang="en-GB" noProof="0" smtClean="0">
                              <a:latin typeface="Cambria Math" panose="02040503050406030204" pitchFamily="18" charset="0"/>
                              <a:ea typeface="Cambria Math" panose="02040503050406030204" pitchFamily="18" charset="0"/>
                            </a:rPr>
                            <m:t>𝜓</m:t>
                          </m:r>
                        </m:sub>
                      </m:sSub>
                      <m:r>
                        <a:rPr lang="en-GB" i="1" noProof="0" smtClean="0">
                          <a:latin typeface="Cambria Math" panose="02040503050406030204" pitchFamily="18" charset="0"/>
                          <a:ea typeface="Cambria Math" panose="02040503050406030204" pitchFamily="18" charset="0"/>
                        </a:rPr>
                        <m:t>∈</m:t>
                      </m:r>
                      <m:d>
                        <m:dPr>
                          <m:begChr m:val="{"/>
                          <m:endChr m:val="}"/>
                          <m:ctrlPr>
                            <a:rPr lang="en-GB" i="1" noProof="0" smtClean="0">
                              <a:latin typeface="Cambria Math" panose="02040503050406030204" pitchFamily="18" charset="0"/>
                              <a:ea typeface="Cambria Math" panose="02040503050406030204" pitchFamily="18" charset="0"/>
                            </a:rPr>
                          </m:ctrlPr>
                        </m:dPr>
                        <m:e>
                          <m:r>
                            <a:rPr lang="en-GB" b="0" i="1" noProof="0" smtClean="0">
                              <a:latin typeface="Cambria Math" panose="02040503050406030204" pitchFamily="18" charset="0"/>
                              <a:ea typeface="Cambria Math" panose="02040503050406030204" pitchFamily="18" charset="0"/>
                            </a:rPr>
                            <m:t>1,2,⋯,</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𝑁</m:t>
                              </m:r>
                            </m:e>
                            <m:sub>
                              <m:r>
                                <a:rPr lang="en-GB" i="1" noProof="0" smtClean="0">
                                  <a:latin typeface="Cambria Math" panose="02040503050406030204" pitchFamily="18" charset="0"/>
                                  <a:ea typeface="Cambria Math" panose="02040503050406030204" pitchFamily="18" charset="0"/>
                                </a:rPr>
                                <m:t>𝑥</m:t>
                              </m:r>
                            </m:sub>
                          </m:sSub>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𝑁</m:t>
                              </m:r>
                            </m:e>
                            <m:sub>
                              <m:r>
                                <a:rPr lang="en-GB" b="0" i="1" noProof="0" smtClean="0">
                                  <a:latin typeface="Cambria Math" panose="02040503050406030204" pitchFamily="18" charset="0"/>
                                  <a:ea typeface="Cambria Math" panose="02040503050406030204" pitchFamily="18" charset="0"/>
                                </a:rPr>
                                <m:t>𝑦</m:t>
                              </m:r>
                            </m:sub>
                          </m:sSub>
                        </m:e>
                      </m:d>
                    </m:oMath>
                  </m:oMathPara>
                </a14:m>
                <a:endParaRPr lang="en-GB" noProof="0" dirty="0"/>
              </a:p>
              <a:p>
                <a:endParaRPr lang="en-GB" noProof="0" dirty="0"/>
              </a:p>
            </p:txBody>
          </p:sp>
        </mc:Choice>
        <mc:Fallback xmlns="">
          <p:sp>
            <p:nvSpPr>
              <p:cNvPr id="201" name="TextBox 200">
                <a:extLst>
                  <a:ext uri="{FF2B5EF4-FFF2-40B4-BE49-F238E27FC236}">
                    <a16:creationId xmlns:a16="http://schemas.microsoft.com/office/drawing/2014/main" id="{78577E8A-B715-3D82-DCBE-D5C84F2B779C}"/>
                  </a:ext>
                </a:extLst>
              </p:cNvPr>
              <p:cNvSpPr txBox="1">
                <a:spLocks noRot="1" noChangeAspect="1" noMove="1" noResize="1" noEditPoints="1" noAdjustHandles="1" noChangeArrowheads="1" noChangeShapeType="1" noTextEdit="1"/>
              </p:cNvSpPr>
              <p:nvPr/>
            </p:nvSpPr>
            <p:spPr>
              <a:xfrm>
                <a:off x="-10985" y="3645488"/>
                <a:ext cx="2448800" cy="1345753"/>
              </a:xfrm>
              <a:prstGeom prst="rect">
                <a:avLst/>
              </a:prstGeom>
              <a:blipFill>
                <a:blip r:embed="rId8"/>
                <a:stretch>
                  <a:fillRect t="-2262"/>
                </a:stretch>
              </a:blipFill>
            </p:spPr>
            <p:txBody>
              <a:bodyPr/>
              <a:lstStyle/>
              <a:p>
                <a:r>
                  <a:rPr lang="LID4096">
                    <a:noFill/>
                  </a:rPr>
                  <a:t> </a:t>
                </a:r>
              </a:p>
            </p:txBody>
          </p:sp>
        </mc:Fallback>
      </mc:AlternateContent>
      <p:sp>
        <p:nvSpPr>
          <p:cNvPr id="202" name="Rectangle 201">
            <a:extLst>
              <a:ext uri="{FF2B5EF4-FFF2-40B4-BE49-F238E27FC236}">
                <a16:creationId xmlns:a16="http://schemas.microsoft.com/office/drawing/2014/main" id="{5A613696-F78F-2BDF-8C1B-29EEB6892BF3}"/>
              </a:ext>
            </a:extLst>
          </p:cNvPr>
          <p:cNvSpPr/>
          <p:nvPr/>
        </p:nvSpPr>
        <p:spPr>
          <a:xfrm>
            <a:off x="0" y="2873673"/>
            <a:ext cx="4409228" cy="3480208"/>
          </a:xfrm>
          <a:prstGeom prst="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cxnSp>
        <p:nvCxnSpPr>
          <p:cNvPr id="204" name="Connector: Elbow 203">
            <a:extLst>
              <a:ext uri="{FF2B5EF4-FFF2-40B4-BE49-F238E27FC236}">
                <a16:creationId xmlns:a16="http://schemas.microsoft.com/office/drawing/2014/main" id="{F9C9D99A-2B4F-BA25-2AD3-2EB31377F607}"/>
              </a:ext>
            </a:extLst>
          </p:cNvPr>
          <p:cNvCxnSpPr>
            <a:cxnSpLocks/>
            <a:stCxn id="35" idx="2"/>
            <a:endCxn id="202" idx="3"/>
          </p:cNvCxnSpPr>
          <p:nvPr/>
        </p:nvCxnSpPr>
        <p:spPr>
          <a:xfrm rot="5400000">
            <a:off x="4345634" y="2722529"/>
            <a:ext cx="1954842" cy="1827654"/>
          </a:xfrm>
          <a:prstGeom prst="bentConnector2">
            <a:avLst/>
          </a:prstGeom>
          <a:ln>
            <a:tailEnd type="triangle" w="lg" len="lg"/>
          </a:ln>
        </p:spPr>
        <p:style>
          <a:lnRef idx="1">
            <a:schemeClr val="accent1"/>
          </a:lnRef>
          <a:fillRef idx="0">
            <a:schemeClr val="accent1"/>
          </a:fillRef>
          <a:effectRef idx="0">
            <a:schemeClr val="accent1"/>
          </a:effectRef>
          <a:fontRef idx="minor">
            <a:schemeClr val="tx1"/>
          </a:fontRef>
        </p:style>
      </p:cxnSp>
      <p:sp>
        <p:nvSpPr>
          <p:cNvPr id="208" name="Oval 207">
            <a:extLst>
              <a:ext uri="{FF2B5EF4-FFF2-40B4-BE49-F238E27FC236}">
                <a16:creationId xmlns:a16="http://schemas.microsoft.com/office/drawing/2014/main" id="{7371947D-0B50-D219-5F47-801F3C702600}"/>
              </a:ext>
            </a:extLst>
          </p:cNvPr>
          <p:cNvSpPr/>
          <p:nvPr/>
        </p:nvSpPr>
        <p:spPr>
          <a:xfrm>
            <a:off x="4409228" y="3563260"/>
            <a:ext cx="402661" cy="360000"/>
          </a:xfrm>
          <a:prstGeom prst="ellipse">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noProof="0" dirty="0">
                <a:solidFill>
                  <a:schemeClr val="tx1"/>
                </a:solidFill>
              </a:rPr>
              <a:t>2</a:t>
            </a:r>
          </a:p>
        </p:txBody>
      </p:sp>
      <mc:AlternateContent xmlns:mc="http://schemas.openxmlformats.org/markup-compatibility/2006" xmlns:a14="http://schemas.microsoft.com/office/drawing/2010/main">
        <mc:Choice Requires="a14">
          <p:sp>
            <p:nvSpPr>
              <p:cNvPr id="209" name="TextBox 208">
                <a:extLst>
                  <a:ext uri="{FF2B5EF4-FFF2-40B4-BE49-F238E27FC236}">
                    <a16:creationId xmlns:a16="http://schemas.microsoft.com/office/drawing/2014/main" id="{A70E6180-434E-B484-D5C6-7BB4524E31C1}"/>
                  </a:ext>
                </a:extLst>
              </p:cNvPr>
              <p:cNvSpPr txBox="1"/>
              <p:nvPr/>
            </p:nvSpPr>
            <p:spPr>
              <a:xfrm>
                <a:off x="4938771" y="4894703"/>
                <a:ext cx="3776740" cy="3379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rPr>
                        <m:t>𝑟</m:t>
                      </m:r>
                      <m:r>
                        <a:rPr lang="en-GB" b="0" i="1" noProof="0" smtClean="0">
                          <a:latin typeface="Cambria Math" panose="02040503050406030204" pitchFamily="18" charset="0"/>
                        </a:rPr>
                        <m:t>(</m:t>
                      </m:r>
                      <m:r>
                        <a:rPr lang="en-GB" b="0" i="1" noProof="0" smtClean="0">
                          <a:latin typeface="Cambria Math" panose="02040503050406030204" pitchFamily="18" charset="0"/>
                        </a:rPr>
                        <m:t>𝑛</m:t>
                      </m:r>
                      <m:r>
                        <a:rPr lang="en-GB" b="0" i="1" noProof="0" smtClean="0">
                          <a:latin typeface="Cambria Math" panose="02040503050406030204" pitchFamily="18" charset="0"/>
                        </a:rPr>
                        <m:t>,</m:t>
                      </m:r>
                      <m:r>
                        <a:rPr lang="en-GB" b="0" i="1" noProof="0" smtClean="0">
                          <a:latin typeface="Cambria Math" panose="02040503050406030204" pitchFamily="18" charset="0"/>
                        </a:rPr>
                        <m:t>𝑡</m:t>
                      </m:r>
                      <m:r>
                        <a:rPr lang="en-GB" b="0" i="1" noProof="0" smtClean="0">
                          <a:latin typeface="Cambria Math" panose="02040503050406030204" pitchFamily="18" charset="0"/>
                        </a:rPr>
                        <m:t>)=</m:t>
                      </m:r>
                      <m:rad>
                        <m:radPr>
                          <m:degHide m:val="on"/>
                          <m:ctrlPr>
                            <a:rPr lang="en-GB" b="0" i="1" noProof="0" smtClean="0">
                              <a:latin typeface="Cambria Math" panose="02040503050406030204" pitchFamily="18" charset="0"/>
                            </a:rPr>
                          </m:ctrlPr>
                        </m:radPr>
                        <m:deg/>
                        <m:e>
                          <m:r>
                            <m:rPr>
                              <m:sty m:val="p"/>
                            </m:rPr>
                            <a:rPr lang="en-GB" b="0" i="0" noProof="0" smtClean="0">
                              <a:latin typeface="Cambria Math" panose="02040503050406030204" pitchFamily="18" charset="0"/>
                            </a:rPr>
                            <m:t>SNR</m:t>
                          </m:r>
                        </m:e>
                      </m:rad>
                      <m:r>
                        <a:rPr lang="en-GB" b="1" i="1" noProof="0" smtClean="0">
                          <a:latin typeface="Cambria Math" panose="02040503050406030204" pitchFamily="18" charset="0"/>
                        </a:rPr>
                        <m:t>𝑮</m:t>
                      </m:r>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d>
                        <m:dPr>
                          <m:ctrlPr>
                            <a:rPr lang="en-GB" b="0" i="1" noProof="0" smtClean="0">
                              <a:latin typeface="Cambria Math" panose="02040503050406030204" pitchFamily="18" charset="0"/>
                            </a:rPr>
                          </m:ctrlPr>
                        </m:dPr>
                        <m:e>
                          <m:r>
                            <a:rPr lang="en-GB" b="0" i="1" noProof="0" smtClean="0">
                              <a:latin typeface="Cambria Math" panose="02040503050406030204" pitchFamily="18" charset="0"/>
                            </a:rPr>
                            <m:t>𝑡</m:t>
                          </m:r>
                        </m:e>
                      </m:d>
                      <m:r>
                        <a:rPr lang="en-GB" b="1" i="1" noProof="0" smtClean="0">
                          <a:latin typeface="Cambria Math" panose="02040503050406030204" pitchFamily="18" charset="0"/>
                        </a:rPr>
                        <m:t>𝒂</m:t>
                      </m:r>
                      <m:d>
                        <m:dPr>
                          <m:ctrlPr>
                            <a:rPr lang="en-GB" b="0" i="1" noProof="0" smtClean="0">
                              <a:latin typeface="Cambria Math" panose="02040503050406030204" pitchFamily="18" charset="0"/>
                            </a:rPr>
                          </m:ctrlPr>
                        </m:dPr>
                        <m:e>
                          <m:sSub>
                            <m:sSubPr>
                              <m:ctrlPr>
                                <a:rPr lang="en-GB" i="1" noProof="0" smtClean="0">
                                  <a:latin typeface="Cambria Math" panose="02040503050406030204" pitchFamily="18" charset="0"/>
                                </a:rPr>
                              </m:ctrlPr>
                            </m:sSubPr>
                            <m:e>
                              <m:r>
                                <a:rPr lang="en-GB" b="0" i="1" noProof="0" smtClean="0">
                                  <a:latin typeface="Cambria Math" panose="02040503050406030204" pitchFamily="18" charset="0"/>
                                </a:rPr>
                                <m:t>𝜓</m:t>
                              </m:r>
                            </m:e>
                            <m:sub>
                              <m:r>
                                <a:rPr lang="en-GB" b="0" i="1" noProof="0" smtClean="0">
                                  <a:latin typeface="Cambria Math" panose="02040503050406030204" pitchFamily="18" charset="0"/>
                                </a:rPr>
                                <m:t>𝑥</m:t>
                              </m:r>
                            </m:sub>
                          </m:sSub>
                          <m:r>
                            <a:rPr lang="en-GB" b="0" i="1" noProof="0" smtClean="0">
                              <a:latin typeface="Cambria Math" panose="02040503050406030204" pitchFamily="18" charset="0"/>
                            </a:rPr>
                            <m:t>,</m:t>
                          </m:r>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𝜓</m:t>
                              </m:r>
                            </m:e>
                            <m:sub>
                              <m:r>
                                <a:rPr lang="en-GB" b="0" i="1" noProof="0" smtClean="0">
                                  <a:latin typeface="Cambria Math" panose="02040503050406030204" pitchFamily="18" charset="0"/>
                                </a:rPr>
                                <m:t>𝑦</m:t>
                              </m:r>
                            </m:sub>
                          </m:sSub>
                        </m:e>
                      </m:d>
                      <m:r>
                        <a:rPr lang="en-GB" b="0" i="1" noProof="0" smtClean="0">
                          <a:latin typeface="Cambria Math" panose="02040503050406030204" pitchFamily="18" charset="0"/>
                        </a:rPr>
                        <m:t>𝑠</m:t>
                      </m:r>
                      <m:r>
                        <a:rPr lang="en-GB" b="0" i="1" noProof="0" smtClean="0">
                          <a:latin typeface="Cambria Math" panose="02040503050406030204" pitchFamily="18" charset="0"/>
                        </a:rPr>
                        <m:t>+</m:t>
                      </m:r>
                      <m:r>
                        <a:rPr lang="en-GB" b="1" i="1" noProof="0" smtClean="0">
                          <a:latin typeface="Cambria Math" panose="02040503050406030204" pitchFamily="18" charset="0"/>
                        </a:rPr>
                        <m:t>𝒖</m:t>
                      </m:r>
                    </m:oMath>
                  </m:oMathPara>
                </a14:m>
                <a:endParaRPr lang="en-GB" b="1" noProof="0" dirty="0"/>
              </a:p>
            </p:txBody>
          </p:sp>
        </mc:Choice>
        <mc:Fallback xmlns="">
          <p:sp>
            <p:nvSpPr>
              <p:cNvPr id="209" name="TextBox 208">
                <a:extLst>
                  <a:ext uri="{FF2B5EF4-FFF2-40B4-BE49-F238E27FC236}">
                    <a16:creationId xmlns:a16="http://schemas.microsoft.com/office/drawing/2014/main" id="{E10D8BF9-C216-66CD-D30B-C878EA3B5EC9}"/>
                  </a:ext>
                </a:extLst>
              </p:cNvPr>
              <p:cNvSpPr txBox="1">
                <a:spLocks noRot="1" noChangeAspect="1" noMove="1" noResize="1" noEditPoints="1" noAdjustHandles="1" noChangeArrowheads="1" noChangeShapeType="1" noTextEdit="1"/>
              </p:cNvSpPr>
              <p:nvPr/>
            </p:nvSpPr>
            <p:spPr>
              <a:xfrm>
                <a:off x="4938771" y="4894703"/>
                <a:ext cx="3776740" cy="337913"/>
              </a:xfrm>
              <a:prstGeom prst="rect">
                <a:avLst/>
              </a:prstGeom>
              <a:blipFill>
                <a:blip r:embed="rId9"/>
                <a:stretch>
                  <a:fillRect l="-323" r="-323" b="-23636"/>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211" name="TextBox 210">
                <a:extLst>
                  <a:ext uri="{FF2B5EF4-FFF2-40B4-BE49-F238E27FC236}">
                    <a16:creationId xmlns:a16="http://schemas.microsoft.com/office/drawing/2014/main" id="{C42F4C3F-52D3-9747-3210-BE498CDB0794}"/>
                  </a:ext>
                </a:extLst>
              </p:cNvPr>
              <p:cNvSpPr txBox="1"/>
              <p:nvPr/>
            </p:nvSpPr>
            <p:spPr>
              <a:xfrm>
                <a:off x="8818449" y="1576385"/>
                <a:ext cx="656869" cy="369332"/>
              </a:xfrm>
              <a:prstGeom prst="rect">
                <a:avLst/>
              </a:prstGeom>
              <a:solidFill>
                <a:srgbClr val="FFFFFF">
                  <a:alpha val="53000"/>
                </a:srgbClr>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r>
                        <a:rPr lang="en-GB" b="0" i="1" noProof="0" smtClean="0">
                          <a:latin typeface="Cambria Math" panose="02040503050406030204" pitchFamily="18" charset="0"/>
                        </a:rPr>
                        <m:t>𝑡</m:t>
                      </m:r>
                      <m:r>
                        <a:rPr lang="en-GB" b="0" i="1" noProof="0" smtClean="0">
                          <a:latin typeface="Cambria Math" panose="02040503050406030204" pitchFamily="18" charset="0"/>
                        </a:rPr>
                        <m:t>)</m:t>
                      </m:r>
                    </m:oMath>
                  </m:oMathPara>
                </a14:m>
                <a:endParaRPr lang="en-GB" noProof="0" dirty="0"/>
              </a:p>
            </p:txBody>
          </p:sp>
        </mc:Choice>
        <mc:Fallback xmlns="">
          <p:sp>
            <p:nvSpPr>
              <p:cNvPr id="211" name="TextBox 210">
                <a:extLst>
                  <a:ext uri="{FF2B5EF4-FFF2-40B4-BE49-F238E27FC236}">
                    <a16:creationId xmlns:a16="http://schemas.microsoft.com/office/drawing/2014/main" id="{B9CAF5EC-7D77-D78F-1713-3E694DEE00C3}"/>
                  </a:ext>
                </a:extLst>
              </p:cNvPr>
              <p:cNvSpPr txBox="1">
                <a:spLocks noRot="1" noChangeAspect="1" noMove="1" noResize="1" noEditPoints="1" noAdjustHandles="1" noChangeArrowheads="1" noChangeShapeType="1" noTextEdit="1"/>
              </p:cNvSpPr>
              <p:nvPr/>
            </p:nvSpPr>
            <p:spPr>
              <a:xfrm>
                <a:off x="8818449" y="1576385"/>
                <a:ext cx="656869" cy="369332"/>
              </a:xfrm>
              <a:prstGeom prst="rect">
                <a:avLst/>
              </a:prstGeom>
              <a:blipFill>
                <a:blip r:embed="rId10"/>
                <a:stretch>
                  <a:fillRect r="-14953" b="-15000"/>
                </a:stretch>
              </a:blipFill>
            </p:spPr>
            <p:txBody>
              <a:bodyPr/>
              <a:lstStyle/>
              <a:p>
                <a:r>
                  <a:rPr lang="LID4096">
                    <a:noFill/>
                  </a:rPr>
                  <a:t> </a:t>
                </a:r>
              </a:p>
            </p:txBody>
          </p:sp>
        </mc:Fallback>
      </mc:AlternateContent>
      <p:cxnSp>
        <p:nvCxnSpPr>
          <p:cNvPr id="213" name="Straight Arrow Connector 212">
            <a:extLst>
              <a:ext uri="{FF2B5EF4-FFF2-40B4-BE49-F238E27FC236}">
                <a16:creationId xmlns:a16="http://schemas.microsoft.com/office/drawing/2014/main" id="{F691FBC6-CCB1-1B52-195B-391B17202D13}"/>
              </a:ext>
            </a:extLst>
          </p:cNvPr>
          <p:cNvCxnSpPr>
            <a:cxnSpLocks/>
          </p:cNvCxnSpPr>
          <p:nvPr/>
        </p:nvCxnSpPr>
        <p:spPr>
          <a:xfrm flipH="1" flipV="1">
            <a:off x="9820275" y="1908056"/>
            <a:ext cx="718549" cy="349740"/>
          </a:xfrm>
          <a:prstGeom prst="straightConnector1">
            <a:avLst/>
          </a:prstGeom>
          <a:ln>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5" name="TextBox 214">
                <a:extLst>
                  <a:ext uri="{FF2B5EF4-FFF2-40B4-BE49-F238E27FC236}">
                    <a16:creationId xmlns:a16="http://schemas.microsoft.com/office/drawing/2014/main" id="{9A01868E-737D-323C-FDA1-081E82FD0760}"/>
                  </a:ext>
                </a:extLst>
              </p:cNvPr>
              <p:cNvSpPr txBox="1"/>
              <p:nvPr/>
            </p:nvSpPr>
            <p:spPr>
              <a:xfrm>
                <a:off x="9997437" y="1644371"/>
                <a:ext cx="1402929" cy="4110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b="1" i="1" noProof="0" smtClean="0">
                          <a:latin typeface="Cambria Math" panose="02040503050406030204" pitchFamily="18" charset="0"/>
                        </a:rPr>
                        <m:t>𝒂</m:t>
                      </m:r>
                      <m:d>
                        <m:dPr>
                          <m:ctrlPr>
                            <a:rPr lang="en-GB" b="0" i="1" noProof="0" smtClean="0">
                              <a:latin typeface="Cambria Math" panose="02040503050406030204" pitchFamily="18" charset="0"/>
                            </a:rPr>
                          </m:ctrlPr>
                        </m:dPr>
                        <m:e>
                          <m:sSub>
                            <m:sSubPr>
                              <m:ctrlPr>
                                <a:rPr lang="en-GB" i="1" noProof="0" smtClean="0">
                                  <a:latin typeface="Cambria Math" panose="02040503050406030204" pitchFamily="18" charset="0"/>
                                </a:rPr>
                              </m:ctrlPr>
                            </m:sSubPr>
                            <m:e>
                              <m:r>
                                <a:rPr lang="en-GB" b="0" i="1" noProof="0" smtClean="0">
                                  <a:latin typeface="Cambria Math" panose="02040503050406030204" pitchFamily="18" charset="0"/>
                                </a:rPr>
                                <m:t>𝜓</m:t>
                              </m:r>
                            </m:e>
                            <m:sub>
                              <m:r>
                                <a:rPr lang="en-GB" b="0" i="1" noProof="0" smtClean="0">
                                  <a:latin typeface="Cambria Math" panose="02040503050406030204" pitchFamily="18" charset="0"/>
                                </a:rPr>
                                <m:t>𝑥</m:t>
                              </m:r>
                            </m:sub>
                          </m:sSub>
                          <m:r>
                            <a:rPr lang="en-GB" b="0" i="1" noProof="0" smtClean="0">
                              <a:latin typeface="Cambria Math" panose="02040503050406030204" pitchFamily="18" charset="0"/>
                            </a:rPr>
                            <m:t>,</m:t>
                          </m:r>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𝜓</m:t>
                              </m:r>
                            </m:e>
                            <m:sub>
                              <m:r>
                                <a:rPr lang="en-GB" b="0" i="1" noProof="0" smtClean="0">
                                  <a:latin typeface="Cambria Math" panose="02040503050406030204" pitchFamily="18" charset="0"/>
                                </a:rPr>
                                <m:t>𝑦</m:t>
                              </m:r>
                            </m:sub>
                          </m:sSub>
                        </m:e>
                      </m:d>
                      <m:r>
                        <m:rPr>
                          <m:sty m:val="p"/>
                        </m:rPr>
                        <a:rPr lang="de-DE" b="0" i="1" noProof="0" smtClean="0">
                          <a:latin typeface="Cambria Math" panose="02040503050406030204" pitchFamily="18" charset="0"/>
                        </a:rPr>
                        <m:t>s</m:t>
                      </m:r>
                    </m:oMath>
                  </m:oMathPara>
                </a14:m>
                <a:endParaRPr lang="en-GB" noProof="0" dirty="0"/>
              </a:p>
            </p:txBody>
          </p:sp>
        </mc:Choice>
        <mc:Fallback xmlns="">
          <p:sp>
            <p:nvSpPr>
              <p:cNvPr id="215" name="TextBox 214">
                <a:extLst>
                  <a:ext uri="{FF2B5EF4-FFF2-40B4-BE49-F238E27FC236}">
                    <a16:creationId xmlns:a16="http://schemas.microsoft.com/office/drawing/2014/main" id="{9A01868E-737D-323C-FDA1-081E82FD0760}"/>
                  </a:ext>
                </a:extLst>
              </p:cNvPr>
              <p:cNvSpPr txBox="1">
                <a:spLocks noRot="1" noChangeAspect="1" noMove="1" noResize="1" noEditPoints="1" noAdjustHandles="1" noChangeArrowheads="1" noChangeShapeType="1" noTextEdit="1"/>
              </p:cNvSpPr>
              <p:nvPr/>
            </p:nvSpPr>
            <p:spPr>
              <a:xfrm>
                <a:off x="9997437" y="1644371"/>
                <a:ext cx="1402929" cy="411010"/>
              </a:xfrm>
              <a:prstGeom prst="rect">
                <a:avLst/>
              </a:prstGeom>
              <a:blipFill>
                <a:blip r:embed="rId11"/>
                <a:stretch>
                  <a:fillRect b="-7463"/>
                </a:stretch>
              </a:blipFill>
            </p:spPr>
            <p:txBody>
              <a:bodyPr/>
              <a:lstStyle/>
              <a:p>
                <a:r>
                  <a:rPr lang="en-US">
                    <a:noFill/>
                  </a:rPr>
                  <a:t> </a:t>
                </a:r>
              </a:p>
            </p:txBody>
          </p:sp>
        </mc:Fallback>
      </mc:AlternateContent>
      <p:cxnSp>
        <p:nvCxnSpPr>
          <p:cNvPr id="217" name="Connector: Elbow 216">
            <a:extLst>
              <a:ext uri="{FF2B5EF4-FFF2-40B4-BE49-F238E27FC236}">
                <a16:creationId xmlns:a16="http://schemas.microsoft.com/office/drawing/2014/main" id="{8554F240-9B91-639F-789A-423CED3FF932}"/>
              </a:ext>
            </a:extLst>
          </p:cNvPr>
          <p:cNvCxnSpPr>
            <a:cxnSpLocks/>
            <a:stCxn id="220" idx="0"/>
            <a:endCxn id="240" idx="2"/>
          </p:cNvCxnSpPr>
          <p:nvPr/>
        </p:nvCxnSpPr>
        <p:spPr>
          <a:xfrm rot="5400000" flipH="1" flipV="1">
            <a:off x="6725417" y="2479945"/>
            <a:ext cx="2494230" cy="2256663"/>
          </a:xfrm>
          <a:prstGeom prst="bentConnector3">
            <a:avLst>
              <a:gd name="adj1" fmla="val 50000"/>
            </a:avLst>
          </a:prstGeom>
          <a:ln>
            <a:headEnd type="triangle" w="lg" len="lg"/>
            <a:tailEnd type="none" w="lg" len="lg"/>
          </a:ln>
        </p:spPr>
        <p:style>
          <a:lnRef idx="1">
            <a:schemeClr val="accent1"/>
          </a:lnRef>
          <a:fillRef idx="0">
            <a:schemeClr val="accent1"/>
          </a:fillRef>
          <a:effectRef idx="0">
            <a:schemeClr val="accent1"/>
          </a:effectRef>
          <a:fontRef idx="minor">
            <a:schemeClr val="tx1"/>
          </a:fontRef>
        </p:style>
      </p:cxnSp>
      <p:sp>
        <p:nvSpPr>
          <p:cNvPr id="218" name="Oval 217">
            <a:extLst>
              <a:ext uri="{FF2B5EF4-FFF2-40B4-BE49-F238E27FC236}">
                <a16:creationId xmlns:a16="http://schemas.microsoft.com/office/drawing/2014/main" id="{229D2C2B-8987-A984-F260-38013B310D43}"/>
              </a:ext>
            </a:extLst>
          </p:cNvPr>
          <p:cNvSpPr/>
          <p:nvPr/>
        </p:nvSpPr>
        <p:spPr>
          <a:xfrm>
            <a:off x="6964475" y="3796888"/>
            <a:ext cx="360000" cy="360000"/>
          </a:xfrm>
          <a:prstGeom prst="ellipse">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noProof="0" dirty="0">
                <a:solidFill>
                  <a:schemeClr val="tx1"/>
                </a:solidFill>
              </a:rPr>
              <a:t>1</a:t>
            </a:r>
          </a:p>
        </p:txBody>
      </p:sp>
      <p:sp>
        <p:nvSpPr>
          <p:cNvPr id="219" name="Slide Number Placeholder 218">
            <a:extLst>
              <a:ext uri="{FF2B5EF4-FFF2-40B4-BE49-F238E27FC236}">
                <a16:creationId xmlns:a16="http://schemas.microsoft.com/office/drawing/2014/main" id="{732515A2-27F4-7542-76B1-45574377B893}"/>
              </a:ext>
            </a:extLst>
          </p:cNvPr>
          <p:cNvSpPr>
            <a:spLocks noGrp="1"/>
          </p:cNvSpPr>
          <p:nvPr>
            <p:ph type="sldNum" idx="3"/>
          </p:nvPr>
        </p:nvSpPr>
        <p:spPr>
          <a:xfrm>
            <a:off x="11797056" y="6353881"/>
            <a:ext cx="341024" cy="364680"/>
          </a:xfrm>
        </p:spPr>
        <p:txBody>
          <a:bodyPr/>
          <a:lstStyle/>
          <a:p>
            <a:fld id="{C932A77E-96FA-4D0D-9FF9-7EEFED12E590}" type="slidenum">
              <a:rPr lang="en-GB" sz="1600" noProof="0" smtClean="0"/>
              <a:t>7</a:t>
            </a:fld>
            <a:endParaRPr lang="en-GB" sz="1600" noProof="0" dirty="0"/>
          </a:p>
        </p:txBody>
      </p:sp>
      <p:sp>
        <p:nvSpPr>
          <p:cNvPr id="220" name="Rectangle 219">
            <a:extLst>
              <a:ext uri="{FF2B5EF4-FFF2-40B4-BE49-F238E27FC236}">
                <a16:creationId xmlns:a16="http://schemas.microsoft.com/office/drawing/2014/main" id="{72D03CEE-B3E0-43B2-1F15-BAA258AB1B5E}"/>
              </a:ext>
            </a:extLst>
          </p:cNvPr>
          <p:cNvSpPr/>
          <p:nvPr/>
        </p:nvSpPr>
        <p:spPr>
          <a:xfrm>
            <a:off x="4978923" y="4855391"/>
            <a:ext cx="3730555" cy="432183"/>
          </a:xfrm>
          <a:prstGeom prst="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222" name="TextBox 221">
            <a:extLst>
              <a:ext uri="{FF2B5EF4-FFF2-40B4-BE49-F238E27FC236}">
                <a16:creationId xmlns:a16="http://schemas.microsoft.com/office/drawing/2014/main" id="{BFE3291C-5427-EE48-E269-7A9BEFC39E84}"/>
              </a:ext>
            </a:extLst>
          </p:cNvPr>
          <p:cNvSpPr txBox="1"/>
          <p:nvPr/>
        </p:nvSpPr>
        <p:spPr>
          <a:xfrm>
            <a:off x="4772768" y="3535777"/>
            <a:ext cx="1467068" cy="369332"/>
          </a:xfrm>
          <a:prstGeom prst="rect">
            <a:avLst/>
          </a:prstGeom>
          <a:noFill/>
        </p:spPr>
        <p:txBody>
          <a:bodyPr wrap="none" rtlCol="0">
            <a:spAutoFit/>
          </a:bodyPr>
          <a:lstStyle/>
          <a:p>
            <a:r>
              <a:rPr lang="en-GB" noProof="0" dirty="0"/>
              <a:t>on-grid DOA</a:t>
            </a:r>
          </a:p>
        </p:txBody>
      </p:sp>
      <p:sp>
        <p:nvSpPr>
          <p:cNvPr id="223" name="TextBox 222">
            <a:extLst>
              <a:ext uri="{FF2B5EF4-FFF2-40B4-BE49-F238E27FC236}">
                <a16:creationId xmlns:a16="http://schemas.microsoft.com/office/drawing/2014/main" id="{275F4741-1A92-65C8-0B5A-0E4584A2F1BB}"/>
              </a:ext>
            </a:extLst>
          </p:cNvPr>
          <p:cNvSpPr txBox="1"/>
          <p:nvPr/>
        </p:nvSpPr>
        <p:spPr>
          <a:xfrm>
            <a:off x="7356111" y="3610411"/>
            <a:ext cx="1377300" cy="646331"/>
          </a:xfrm>
          <a:prstGeom prst="rect">
            <a:avLst/>
          </a:prstGeom>
          <a:noFill/>
        </p:spPr>
        <p:txBody>
          <a:bodyPr wrap="square" rtlCol="0">
            <a:spAutoFit/>
          </a:bodyPr>
          <a:lstStyle/>
          <a:p>
            <a:r>
              <a:rPr lang="en-GB" noProof="0" dirty="0"/>
              <a:t>spatial freq.</a:t>
            </a:r>
          </a:p>
          <a:p>
            <a:r>
              <a:rPr lang="en-GB" noProof="0" dirty="0"/>
              <a:t>offset</a:t>
            </a:r>
          </a:p>
        </p:txBody>
      </p:sp>
      <mc:AlternateContent xmlns:mc="http://schemas.openxmlformats.org/markup-compatibility/2006" xmlns:a14="http://schemas.microsoft.com/office/drawing/2010/main">
        <mc:Choice Requires="a14">
          <p:sp>
            <p:nvSpPr>
              <p:cNvPr id="226" name="TextBox 225">
                <a:extLst>
                  <a:ext uri="{FF2B5EF4-FFF2-40B4-BE49-F238E27FC236}">
                    <a16:creationId xmlns:a16="http://schemas.microsoft.com/office/drawing/2014/main" id="{A06F19AB-F04C-7B9B-A8B9-7D33AC223896}"/>
                  </a:ext>
                </a:extLst>
              </p:cNvPr>
              <p:cNvSpPr txBox="1"/>
              <p:nvPr/>
            </p:nvSpPr>
            <p:spPr>
              <a:xfrm>
                <a:off x="6177176" y="-3724"/>
                <a:ext cx="130401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rPr>
                        <m:t>𝑟</m:t>
                      </m:r>
                      <m:r>
                        <a:rPr lang="en-GB" b="0" i="1" noProof="0" smtClean="0">
                          <a:latin typeface="Cambria Math" panose="02040503050406030204" pitchFamily="18" charset="0"/>
                        </a:rPr>
                        <m:t>(</m:t>
                      </m:r>
                      <m:r>
                        <a:rPr lang="en-GB" b="0" i="1" noProof="0" smtClean="0">
                          <a:latin typeface="Cambria Math" panose="02040503050406030204" pitchFamily="18" charset="0"/>
                        </a:rPr>
                        <m:t>𝑛</m:t>
                      </m:r>
                      <m:r>
                        <a:rPr lang="en-GB" b="0" i="1" noProof="0" smtClean="0">
                          <a:latin typeface="Cambria Math" panose="02040503050406030204" pitchFamily="18" charset="0"/>
                        </a:rPr>
                        <m:t>,</m:t>
                      </m:r>
                      <m:r>
                        <a:rPr lang="en-GB" b="0" i="1" noProof="0" smtClean="0">
                          <a:latin typeface="Cambria Math" panose="02040503050406030204" pitchFamily="18" charset="0"/>
                        </a:rPr>
                        <m:t>𝑡</m:t>
                      </m:r>
                      <m:r>
                        <a:rPr lang="en-GB" b="0" i="1" noProof="0" smtClean="0">
                          <a:latin typeface="Cambria Math" panose="02040503050406030204" pitchFamily="18" charset="0"/>
                        </a:rPr>
                        <m:t>)</m:t>
                      </m:r>
                    </m:oMath>
                  </m:oMathPara>
                </a14:m>
                <a:endParaRPr lang="en-GB" noProof="0" dirty="0"/>
              </a:p>
            </p:txBody>
          </p:sp>
        </mc:Choice>
        <mc:Fallback xmlns="">
          <p:sp>
            <p:nvSpPr>
              <p:cNvPr id="226" name="TextBox 225">
                <a:extLst>
                  <a:ext uri="{FF2B5EF4-FFF2-40B4-BE49-F238E27FC236}">
                    <a16:creationId xmlns:a16="http://schemas.microsoft.com/office/drawing/2014/main" id="{D49BF4FE-5363-6F77-C0BA-46585A50F859}"/>
                  </a:ext>
                </a:extLst>
              </p:cNvPr>
              <p:cNvSpPr txBox="1">
                <a:spLocks noRot="1" noChangeAspect="1" noMove="1" noResize="1" noEditPoints="1" noAdjustHandles="1" noChangeArrowheads="1" noChangeShapeType="1" noTextEdit="1"/>
              </p:cNvSpPr>
              <p:nvPr/>
            </p:nvSpPr>
            <p:spPr>
              <a:xfrm>
                <a:off x="6177176" y="-3724"/>
                <a:ext cx="1304012" cy="369332"/>
              </a:xfrm>
              <a:prstGeom prst="rect">
                <a:avLst/>
              </a:prstGeom>
              <a:blipFill>
                <a:blip r:embed="rId12"/>
                <a:stretch>
                  <a:fillRect b="-14754"/>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227" name="TextBox 226">
                <a:extLst>
                  <a:ext uri="{FF2B5EF4-FFF2-40B4-BE49-F238E27FC236}">
                    <a16:creationId xmlns:a16="http://schemas.microsoft.com/office/drawing/2014/main" id="{8714E09D-56E3-4872-B02D-BC37163DA63D}"/>
                  </a:ext>
                </a:extLst>
              </p:cNvPr>
              <p:cNvSpPr txBox="1"/>
              <p:nvPr/>
            </p:nvSpPr>
            <p:spPr>
              <a:xfrm>
                <a:off x="5217594" y="5672801"/>
                <a:ext cx="2772041" cy="45570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GB" b="0" i="1" noProof="0" smtClean="0">
                              <a:latin typeface="Cambria Math" panose="02040503050406030204" pitchFamily="18" charset="0"/>
                            </a:rPr>
                          </m:ctrlPr>
                        </m:dPr>
                        <m:e>
                          <m:acc>
                            <m:accPr>
                              <m:chr m:val="̂"/>
                              <m:ctrlPr>
                                <a:rPr lang="en-GB" i="1" noProof="0" smtClean="0">
                                  <a:latin typeface="Cambria Math" panose="02040503050406030204" pitchFamily="18" charset="0"/>
                                </a:rPr>
                              </m:ctrlPr>
                            </m:accPr>
                            <m:e>
                              <m:r>
                                <a:rPr lang="en-GB" i="1" noProof="0" smtClean="0">
                                  <a:latin typeface="Cambria Math" panose="02040503050406030204" pitchFamily="18" charset="0"/>
                                  <a:ea typeface="Cambria Math" panose="02040503050406030204" pitchFamily="18" charset="0"/>
                                </a:rPr>
                                <m:t>𝜑</m:t>
                              </m:r>
                            </m:e>
                          </m:acc>
                          <m:r>
                            <a:rPr lang="en-GB" b="0" i="1" noProof="0" smtClean="0">
                              <a:latin typeface="Cambria Math" panose="02040503050406030204" pitchFamily="18" charset="0"/>
                            </a:rPr>
                            <m:t>,</m:t>
                          </m:r>
                          <m:acc>
                            <m:accPr>
                              <m:chr m:val="̂"/>
                              <m:ctrlPr>
                                <a:rPr lang="en-GB" i="1" noProof="0">
                                  <a:latin typeface="Cambria Math" panose="02040503050406030204" pitchFamily="18" charset="0"/>
                                </a:rPr>
                              </m:ctrlPr>
                            </m:accPr>
                            <m:e>
                              <m:r>
                                <a:rPr lang="en-GB" i="1" noProof="0" smtClean="0">
                                  <a:latin typeface="Cambria Math" panose="02040503050406030204" pitchFamily="18" charset="0"/>
                                  <a:ea typeface="Cambria Math" panose="02040503050406030204" pitchFamily="18" charset="0"/>
                                </a:rPr>
                                <m:t>𝜗</m:t>
                              </m:r>
                            </m:e>
                          </m:acc>
                        </m:e>
                      </m:d>
                      <m:r>
                        <a:rPr lang="en-GB" b="0" i="1" noProof="0" smtClean="0">
                          <a:latin typeface="Cambria Math" panose="02040503050406030204" pitchFamily="18" charset="0"/>
                          <a:ea typeface="Cambria Math" panose="02040503050406030204" pitchFamily="18" charset="0"/>
                        </a:rPr>
                        <m:t>=</m:t>
                      </m:r>
                      <m:r>
                        <a:rPr lang="en-GB" b="0" i="1" noProof="0" smtClean="0">
                          <a:latin typeface="Cambria Math" panose="02040503050406030204" pitchFamily="18" charset="0"/>
                          <a:ea typeface="Cambria Math" panose="02040503050406030204" pitchFamily="18" charset="0"/>
                        </a:rPr>
                        <m:t>𝑓</m:t>
                      </m:r>
                      <m:d>
                        <m:dPr>
                          <m:ctrlPr>
                            <a:rPr lang="en-GB" b="0" i="1" noProof="0" smtClean="0">
                              <a:latin typeface="Cambria Math" panose="02040503050406030204" pitchFamily="18" charset="0"/>
                              <a:ea typeface="Cambria Math" panose="02040503050406030204" pitchFamily="18" charset="0"/>
                            </a:rPr>
                          </m:ctrlPr>
                        </m:dPr>
                        <m:e>
                          <m:func>
                            <m:funcPr>
                              <m:ctrlPr>
                                <a:rPr lang="en-GB" i="1" noProof="0" smtClean="0">
                                  <a:latin typeface="Cambria Math" panose="02040503050406030204" pitchFamily="18" charset="0"/>
                                  <a:ea typeface="Cambria Math" panose="02040503050406030204" pitchFamily="18" charset="0"/>
                                </a:rPr>
                              </m:ctrlPr>
                            </m:funcPr>
                            <m:fName>
                              <m:limLow>
                                <m:limLowPr>
                                  <m:ctrlPr>
                                    <a:rPr lang="en-GB" i="1" noProof="0" smtClean="0">
                                      <a:latin typeface="Cambria Math" panose="02040503050406030204" pitchFamily="18" charset="0"/>
                                      <a:ea typeface="Cambria Math" panose="02040503050406030204" pitchFamily="18" charset="0"/>
                                    </a:rPr>
                                  </m:ctrlPr>
                                </m:limLowPr>
                                <m:e>
                                  <m:r>
                                    <m:rPr>
                                      <m:sty m:val="p"/>
                                    </m:rPr>
                                    <a:rPr lang="en-GB" b="0" i="0" noProof="0" smtClean="0">
                                      <a:latin typeface="Cambria Math" panose="02040503050406030204" pitchFamily="18" charset="0"/>
                                      <a:ea typeface="Cambria Math" panose="02040503050406030204" pitchFamily="18" charset="0"/>
                                    </a:rPr>
                                    <m:t>arg</m:t>
                                  </m:r>
                                  <m:r>
                                    <a:rPr lang="en-GB" b="0" i="0" noProof="0" smtClean="0">
                                      <a:latin typeface="Cambria Math" panose="02040503050406030204" pitchFamily="18" charset="0"/>
                                      <a:ea typeface="Cambria Math" panose="02040503050406030204" pitchFamily="18" charset="0"/>
                                    </a:rPr>
                                    <m:t> </m:t>
                                  </m:r>
                                  <m:r>
                                    <m:rPr>
                                      <m:sty m:val="p"/>
                                    </m:rPr>
                                    <a:rPr lang="en-GB" noProof="0" smtClean="0">
                                      <a:latin typeface="Cambria Math" panose="02040503050406030204" pitchFamily="18" charset="0"/>
                                      <a:ea typeface="Cambria Math" panose="02040503050406030204" pitchFamily="18" charset="0"/>
                                    </a:rPr>
                                    <m:t>max</m:t>
                                  </m:r>
                                </m:e>
                                <m:lim>
                                  <m:r>
                                    <a:rPr lang="en-GB" b="0" i="1" noProof="0" smtClean="0">
                                      <a:latin typeface="Cambria Math" panose="02040503050406030204" pitchFamily="18" charset="0"/>
                                      <a:ea typeface="Cambria Math" panose="02040503050406030204" pitchFamily="18" charset="0"/>
                                    </a:rPr>
                                    <m:t>𝑛</m:t>
                                  </m:r>
                                  <m:r>
                                    <a:rPr lang="en-GB" b="0" i="1" noProof="0" smtClean="0">
                                      <a:latin typeface="Cambria Math" panose="02040503050406030204" pitchFamily="18" charset="0"/>
                                      <a:ea typeface="Cambria Math" panose="02040503050406030204" pitchFamily="18" charset="0"/>
                                    </a:rPr>
                                    <m:t>,</m:t>
                                  </m:r>
                                  <m:r>
                                    <a:rPr lang="en-GB" b="0" i="1" noProof="0" smtClean="0">
                                      <a:latin typeface="Cambria Math" panose="02040503050406030204" pitchFamily="18" charset="0"/>
                                      <a:ea typeface="Cambria Math" panose="02040503050406030204" pitchFamily="18" charset="0"/>
                                    </a:rPr>
                                    <m:t>𝑡</m:t>
                                  </m:r>
                                </m:lim>
                              </m:limLow>
                            </m:fName>
                            <m:e>
                              <m:r>
                                <a:rPr lang="en-GB" i="1" noProof="0" smtClean="0">
                                  <a:latin typeface="Cambria Math" panose="02040503050406030204" pitchFamily="18" charset="0"/>
                                </a:rPr>
                                <m:t>𝑟</m:t>
                              </m:r>
                              <m:r>
                                <a:rPr lang="en-GB" i="1" noProof="0" smtClean="0">
                                  <a:latin typeface="Cambria Math" panose="02040503050406030204" pitchFamily="18" charset="0"/>
                                </a:rPr>
                                <m:t>(</m:t>
                              </m:r>
                              <m:r>
                                <a:rPr lang="en-GB" i="1" noProof="0" smtClean="0">
                                  <a:latin typeface="Cambria Math" panose="02040503050406030204" pitchFamily="18" charset="0"/>
                                </a:rPr>
                                <m:t>𝑛</m:t>
                              </m:r>
                              <m:r>
                                <a:rPr lang="en-GB" i="1" noProof="0" smtClean="0">
                                  <a:latin typeface="Cambria Math" panose="02040503050406030204" pitchFamily="18" charset="0"/>
                                </a:rPr>
                                <m:t>,</m:t>
                              </m:r>
                              <m:r>
                                <a:rPr lang="en-GB" i="1" noProof="0" smtClean="0">
                                  <a:latin typeface="Cambria Math" panose="02040503050406030204" pitchFamily="18" charset="0"/>
                                </a:rPr>
                                <m:t>𝑡</m:t>
                              </m:r>
                              <m:r>
                                <a:rPr lang="en-GB" i="1" noProof="0" smtClean="0">
                                  <a:latin typeface="Cambria Math" panose="02040503050406030204" pitchFamily="18" charset="0"/>
                                </a:rPr>
                                <m:t>)</m:t>
                              </m:r>
                            </m:e>
                          </m:func>
                        </m:e>
                      </m:d>
                    </m:oMath>
                  </m:oMathPara>
                </a14:m>
                <a:endParaRPr lang="en-GB" noProof="0" dirty="0"/>
              </a:p>
            </p:txBody>
          </p:sp>
        </mc:Choice>
        <mc:Fallback xmlns="">
          <p:sp>
            <p:nvSpPr>
              <p:cNvPr id="227" name="TextBox 226">
                <a:extLst>
                  <a:ext uri="{FF2B5EF4-FFF2-40B4-BE49-F238E27FC236}">
                    <a16:creationId xmlns:a16="http://schemas.microsoft.com/office/drawing/2014/main" id="{BB73C522-4B6C-F595-3D49-9B0AE8ACCF8F}"/>
                  </a:ext>
                </a:extLst>
              </p:cNvPr>
              <p:cNvSpPr txBox="1">
                <a:spLocks noRot="1" noChangeAspect="1" noMove="1" noResize="1" noEditPoints="1" noAdjustHandles="1" noChangeArrowheads="1" noChangeShapeType="1" noTextEdit="1"/>
              </p:cNvSpPr>
              <p:nvPr/>
            </p:nvSpPr>
            <p:spPr>
              <a:xfrm>
                <a:off x="5217594" y="5672801"/>
                <a:ext cx="2772041" cy="455702"/>
              </a:xfrm>
              <a:prstGeom prst="rect">
                <a:avLst/>
              </a:prstGeom>
              <a:blipFill>
                <a:blip r:embed="rId13"/>
                <a:stretch>
                  <a:fillRect t="-14865" b="-6757"/>
                </a:stretch>
              </a:blipFill>
            </p:spPr>
            <p:txBody>
              <a:bodyPr/>
              <a:lstStyle/>
              <a:p>
                <a:r>
                  <a:rPr lang="LID4096">
                    <a:noFill/>
                  </a:rPr>
                  <a:t> </a:t>
                </a:r>
              </a:p>
            </p:txBody>
          </p:sp>
        </mc:Fallback>
      </mc:AlternateContent>
      <p:sp>
        <p:nvSpPr>
          <p:cNvPr id="228" name="Rectangle 227">
            <a:extLst>
              <a:ext uri="{FF2B5EF4-FFF2-40B4-BE49-F238E27FC236}">
                <a16:creationId xmlns:a16="http://schemas.microsoft.com/office/drawing/2014/main" id="{4D638CAA-52BE-1620-148B-FFDED572E857}"/>
              </a:ext>
            </a:extLst>
          </p:cNvPr>
          <p:cNvSpPr/>
          <p:nvPr/>
        </p:nvSpPr>
        <p:spPr>
          <a:xfrm>
            <a:off x="5166275" y="5632229"/>
            <a:ext cx="2895697" cy="558602"/>
          </a:xfrm>
          <a:prstGeom prst="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cxnSp>
        <p:nvCxnSpPr>
          <p:cNvPr id="234" name="Straight Arrow Connector 233">
            <a:extLst>
              <a:ext uri="{FF2B5EF4-FFF2-40B4-BE49-F238E27FC236}">
                <a16:creationId xmlns:a16="http://schemas.microsoft.com/office/drawing/2014/main" id="{8B9D4C25-8177-7039-D0C8-1E1C303EA213}"/>
              </a:ext>
            </a:extLst>
          </p:cNvPr>
          <p:cNvCxnSpPr/>
          <p:nvPr/>
        </p:nvCxnSpPr>
        <p:spPr>
          <a:xfrm>
            <a:off x="6603614" y="5302936"/>
            <a:ext cx="0" cy="285986"/>
          </a:xfrm>
          <a:prstGeom prst="straightConnector1">
            <a:avLst/>
          </a:prstGeom>
          <a:ln>
            <a:tailEnd type="triangle" w="lg" len="lg"/>
          </a:ln>
        </p:spPr>
        <p:style>
          <a:lnRef idx="1">
            <a:schemeClr val="accent1"/>
          </a:lnRef>
          <a:fillRef idx="0">
            <a:schemeClr val="accent1"/>
          </a:fillRef>
          <a:effectRef idx="0">
            <a:schemeClr val="accent1"/>
          </a:effectRef>
          <a:fontRef idx="minor">
            <a:schemeClr val="tx1"/>
          </a:fontRef>
        </p:style>
      </p:cxnSp>
      <p:cxnSp>
        <p:nvCxnSpPr>
          <p:cNvPr id="2" name="Straight Arrow Connector 1">
            <a:extLst>
              <a:ext uri="{FF2B5EF4-FFF2-40B4-BE49-F238E27FC236}">
                <a16:creationId xmlns:a16="http://schemas.microsoft.com/office/drawing/2014/main" id="{42F35386-872D-D909-471D-1B73D59C9633}"/>
              </a:ext>
            </a:extLst>
          </p:cNvPr>
          <p:cNvCxnSpPr>
            <a:cxnSpLocks/>
          </p:cNvCxnSpPr>
          <p:nvPr/>
        </p:nvCxnSpPr>
        <p:spPr>
          <a:xfrm flipV="1">
            <a:off x="9186080" y="5314886"/>
            <a:ext cx="2952000" cy="11002"/>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EE2C1A8C-F763-11E4-C23F-D9088DE304DE}"/>
                  </a:ext>
                </a:extLst>
              </p:cNvPr>
              <p:cNvSpPr txBox="1"/>
              <p:nvPr/>
            </p:nvSpPr>
            <p:spPr>
              <a:xfrm>
                <a:off x="11920232" y="5435301"/>
                <a:ext cx="16113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rPr>
                        <m:t>𝑡</m:t>
                      </m:r>
                    </m:oMath>
                  </m:oMathPara>
                </a14:m>
                <a:endParaRPr lang="en-GB" noProof="0" dirty="0"/>
              </a:p>
            </p:txBody>
          </p:sp>
        </mc:Choice>
        <mc:Fallback xmlns="">
          <p:sp>
            <p:nvSpPr>
              <p:cNvPr id="4" name="TextBox 3">
                <a:extLst>
                  <a:ext uri="{FF2B5EF4-FFF2-40B4-BE49-F238E27FC236}">
                    <a16:creationId xmlns:a16="http://schemas.microsoft.com/office/drawing/2014/main" id="{204576FD-49A1-161A-AC62-72CE708E86AF}"/>
                  </a:ext>
                </a:extLst>
              </p:cNvPr>
              <p:cNvSpPr txBox="1">
                <a:spLocks noRot="1" noChangeAspect="1" noMove="1" noResize="1" noEditPoints="1" noAdjustHandles="1" noChangeArrowheads="1" noChangeShapeType="1" noTextEdit="1"/>
              </p:cNvSpPr>
              <p:nvPr/>
            </p:nvSpPr>
            <p:spPr>
              <a:xfrm>
                <a:off x="11920232" y="5435301"/>
                <a:ext cx="161133" cy="276999"/>
              </a:xfrm>
              <a:prstGeom prst="rect">
                <a:avLst/>
              </a:prstGeom>
              <a:blipFill>
                <a:blip r:embed="rId14"/>
                <a:stretch>
                  <a:fillRect l="-25926" r="-22222" b="-6667"/>
                </a:stretch>
              </a:blipFill>
            </p:spPr>
            <p:txBody>
              <a:bodyPr/>
              <a:lstStyle/>
              <a:p>
                <a:r>
                  <a:rPr lang="LID4096">
                    <a:noFill/>
                  </a:rPr>
                  <a:t> </a:t>
                </a:r>
              </a:p>
            </p:txBody>
          </p:sp>
        </mc:Fallback>
      </mc:AlternateContent>
      <p:sp>
        <p:nvSpPr>
          <p:cNvPr id="7" name="Rectangle: Rounded Corners 6">
            <a:extLst>
              <a:ext uri="{FF2B5EF4-FFF2-40B4-BE49-F238E27FC236}">
                <a16:creationId xmlns:a16="http://schemas.microsoft.com/office/drawing/2014/main" id="{699F6E94-96E5-F28C-650B-77438A56F83A}"/>
              </a:ext>
            </a:extLst>
          </p:cNvPr>
          <p:cNvSpPr/>
          <p:nvPr/>
        </p:nvSpPr>
        <p:spPr>
          <a:xfrm>
            <a:off x="9204847" y="4864918"/>
            <a:ext cx="714286"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87B90B8-9943-DDD7-187C-680BC2C0768C}"/>
                  </a:ext>
                </a:extLst>
              </p:cNvPr>
              <p:cNvSpPr txBox="1"/>
              <p:nvPr/>
            </p:nvSpPr>
            <p:spPr>
              <a:xfrm>
                <a:off x="9164207" y="4867626"/>
                <a:ext cx="79302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𝑡</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oMath>
                  </m:oMathPara>
                </a14:m>
                <a:endParaRPr lang="en-GB" noProof="0" dirty="0"/>
              </a:p>
            </p:txBody>
          </p:sp>
        </mc:Choice>
        <mc:Fallback xmlns="">
          <p:sp>
            <p:nvSpPr>
              <p:cNvPr id="8" name="TextBox 7">
                <a:extLst>
                  <a:ext uri="{FF2B5EF4-FFF2-40B4-BE49-F238E27FC236}">
                    <a16:creationId xmlns:a16="http://schemas.microsoft.com/office/drawing/2014/main" id="{9B98BBE7-701C-BD3B-8EDF-E4CE9FD07305}"/>
                  </a:ext>
                </a:extLst>
              </p:cNvPr>
              <p:cNvSpPr txBox="1">
                <a:spLocks noRot="1" noChangeAspect="1" noMove="1" noResize="1" noEditPoints="1" noAdjustHandles="1" noChangeArrowheads="1" noChangeShapeType="1" noTextEdit="1"/>
              </p:cNvSpPr>
              <p:nvPr/>
            </p:nvSpPr>
            <p:spPr>
              <a:xfrm>
                <a:off x="9164207" y="4867626"/>
                <a:ext cx="793026" cy="369332"/>
              </a:xfrm>
              <a:prstGeom prst="rect">
                <a:avLst/>
              </a:prstGeom>
              <a:blipFill>
                <a:blip r:embed="rId15"/>
                <a:stretch>
                  <a:fillRect r="-6923" b="-14754"/>
                </a:stretch>
              </a:blipFill>
            </p:spPr>
            <p:txBody>
              <a:bodyPr/>
              <a:lstStyle/>
              <a:p>
                <a:r>
                  <a:rPr lang="LID4096">
                    <a:noFill/>
                  </a:rPr>
                  <a:t> </a:t>
                </a:r>
              </a:p>
            </p:txBody>
          </p:sp>
        </mc:Fallback>
      </mc:AlternateContent>
      <p:sp>
        <p:nvSpPr>
          <p:cNvPr id="9" name="Rectangle: Rounded Corners 8">
            <a:extLst>
              <a:ext uri="{FF2B5EF4-FFF2-40B4-BE49-F238E27FC236}">
                <a16:creationId xmlns:a16="http://schemas.microsoft.com/office/drawing/2014/main" id="{C2682F04-A880-3D7A-179D-63F7FED09DFA}"/>
              </a:ext>
            </a:extLst>
          </p:cNvPr>
          <p:cNvSpPr/>
          <p:nvPr/>
        </p:nvSpPr>
        <p:spPr>
          <a:xfrm>
            <a:off x="10011560" y="4866444"/>
            <a:ext cx="714286"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9B87C8A2-5BAE-BF84-4A58-59E69FA65A08}"/>
                  </a:ext>
                </a:extLst>
              </p:cNvPr>
              <p:cNvSpPr txBox="1"/>
              <p:nvPr/>
            </p:nvSpPr>
            <p:spPr>
              <a:xfrm>
                <a:off x="9970920" y="4869152"/>
                <a:ext cx="79302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𝑡</m:t>
                          </m:r>
                        </m:e>
                        <m:sub>
                          <m:r>
                            <a:rPr lang="en-GB" b="0" i="1" noProof="0" smtClean="0">
                              <a:latin typeface="Cambria Math" panose="02040503050406030204" pitchFamily="18" charset="0"/>
                            </a:rPr>
                            <m:t>1</m:t>
                          </m:r>
                        </m:sub>
                      </m:sSub>
                      <m:r>
                        <a:rPr lang="en-GB" b="0" i="1" noProof="0" smtClean="0">
                          <a:latin typeface="Cambria Math" panose="02040503050406030204" pitchFamily="18" charset="0"/>
                        </a:rPr>
                        <m:t>)</m:t>
                      </m:r>
                    </m:oMath>
                  </m:oMathPara>
                </a14:m>
                <a:endParaRPr lang="en-GB" noProof="0" dirty="0"/>
              </a:p>
            </p:txBody>
          </p:sp>
        </mc:Choice>
        <mc:Fallback xmlns="">
          <p:sp>
            <p:nvSpPr>
              <p:cNvPr id="10" name="TextBox 9">
                <a:extLst>
                  <a:ext uri="{FF2B5EF4-FFF2-40B4-BE49-F238E27FC236}">
                    <a16:creationId xmlns:a16="http://schemas.microsoft.com/office/drawing/2014/main" id="{51C8D19E-1B5E-4EF1-5B86-ED12805E0E54}"/>
                  </a:ext>
                </a:extLst>
              </p:cNvPr>
              <p:cNvSpPr txBox="1">
                <a:spLocks noRot="1" noChangeAspect="1" noMove="1" noResize="1" noEditPoints="1" noAdjustHandles="1" noChangeArrowheads="1" noChangeShapeType="1" noTextEdit="1"/>
              </p:cNvSpPr>
              <p:nvPr/>
            </p:nvSpPr>
            <p:spPr>
              <a:xfrm>
                <a:off x="9970920" y="4869152"/>
                <a:ext cx="793026" cy="369332"/>
              </a:xfrm>
              <a:prstGeom prst="rect">
                <a:avLst/>
              </a:prstGeom>
              <a:blipFill>
                <a:blip r:embed="rId16"/>
                <a:stretch>
                  <a:fillRect r="-6923" b="-15000"/>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874F2EA8-2D72-BFE7-27A4-85526DBA484C}"/>
                  </a:ext>
                </a:extLst>
              </p:cNvPr>
              <p:cNvSpPr txBox="1"/>
              <p:nvPr/>
            </p:nvSpPr>
            <p:spPr>
              <a:xfrm>
                <a:off x="10742165" y="4867626"/>
                <a:ext cx="38173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ea typeface="Cambria Math" panose="02040503050406030204" pitchFamily="18" charset="0"/>
                        </a:rPr>
                        <m:t>⋯</m:t>
                      </m:r>
                    </m:oMath>
                  </m:oMathPara>
                </a14:m>
                <a:endParaRPr lang="en-GB" noProof="0" dirty="0"/>
              </a:p>
            </p:txBody>
          </p:sp>
        </mc:Choice>
        <mc:Fallback xmlns="">
          <p:sp>
            <p:nvSpPr>
              <p:cNvPr id="13" name="TextBox 12">
                <a:extLst>
                  <a:ext uri="{FF2B5EF4-FFF2-40B4-BE49-F238E27FC236}">
                    <a16:creationId xmlns:a16="http://schemas.microsoft.com/office/drawing/2014/main" id="{40A63889-E980-2F4E-15C8-A526568CFF2C}"/>
                  </a:ext>
                </a:extLst>
              </p:cNvPr>
              <p:cNvSpPr txBox="1">
                <a:spLocks noRot="1" noChangeAspect="1" noMove="1" noResize="1" noEditPoints="1" noAdjustHandles="1" noChangeArrowheads="1" noChangeShapeType="1" noTextEdit="1"/>
              </p:cNvSpPr>
              <p:nvPr/>
            </p:nvSpPr>
            <p:spPr>
              <a:xfrm>
                <a:off x="10742165" y="4867626"/>
                <a:ext cx="381730" cy="369332"/>
              </a:xfrm>
              <a:prstGeom prst="rect">
                <a:avLst/>
              </a:prstGeom>
              <a:blipFill>
                <a:blip r:embed="rId17"/>
                <a:stretch>
                  <a:fillRect/>
                </a:stretch>
              </a:blipFill>
            </p:spPr>
            <p:txBody>
              <a:bodyPr/>
              <a:lstStyle/>
              <a:p>
                <a:r>
                  <a:rPr lang="LID4096">
                    <a:noFill/>
                  </a:rPr>
                  <a:t> </a:t>
                </a:r>
              </a:p>
            </p:txBody>
          </p:sp>
        </mc:Fallback>
      </mc:AlternateContent>
      <p:sp>
        <p:nvSpPr>
          <p:cNvPr id="14" name="Rectangle: Rounded Corners 13">
            <a:extLst>
              <a:ext uri="{FF2B5EF4-FFF2-40B4-BE49-F238E27FC236}">
                <a16:creationId xmlns:a16="http://schemas.microsoft.com/office/drawing/2014/main" id="{1D72A559-751D-5C7F-EB49-BD740DB0F4CE}"/>
              </a:ext>
            </a:extLst>
          </p:cNvPr>
          <p:cNvSpPr/>
          <p:nvPr/>
        </p:nvSpPr>
        <p:spPr>
          <a:xfrm>
            <a:off x="11242231" y="4842910"/>
            <a:ext cx="714286"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61952ACA-BFDC-F9AA-A964-7AC639E2C934}"/>
                  </a:ext>
                </a:extLst>
              </p:cNvPr>
              <p:cNvSpPr txBox="1"/>
              <p:nvPr/>
            </p:nvSpPr>
            <p:spPr>
              <a:xfrm>
                <a:off x="11201591" y="4845618"/>
                <a:ext cx="79302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𝑡</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oMath>
                  </m:oMathPara>
                </a14:m>
                <a:endParaRPr lang="en-GB" noProof="0" dirty="0"/>
              </a:p>
            </p:txBody>
          </p:sp>
        </mc:Choice>
        <mc:Fallback xmlns="">
          <p:sp>
            <p:nvSpPr>
              <p:cNvPr id="15" name="TextBox 14">
                <a:extLst>
                  <a:ext uri="{FF2B5EF4-FFF2-40B4-BE49-F238E27FC236}">
                    <a16:creationId xmlns:a16="http://schemas.microsoft.com/office/drawing/2014/main" id="{962BFE89-DAD3-F018-8845-9C3F6635EAE9}"/>
                  </a:ext>
                </a:extLst>
              </p:cNvPr>
              <p:cNvSpPr txBox="1">
                <a:spLocks noRot="1" noChangeAspect="1" noMove="1" noResize="1" noEditPoints="1" noAdjustHandles="1" noChangeArrowheads="1" noChangeShapeType="1" noTextEdit="1"/>
              </p:cNvSpPr>
              <p:nvPr/>
            </p:nvSpPr>
            <p:spPr>
              <a:xfrm>
                <a:off x="11201591" y="4845618"/>
                <a:ext cx="793026" cy="369332"/>
              </a:xfrm>
              <a:prstGeom prst="rect">
                <a:avLst/>
              </a:prstGeom>
              <a:blipFill>
                <a:blip r:embed="rId18"/>
                <a:stretch>
                  <a:fillRect r="-6923" b="-15000"/>
                </a:stretch>
              </a:blipFill>
            </p:spPr>
            <p:txBody>
              <a:bodyPr/>
              <a:lstStyle/>
              <a:p>
                <a:r>
                  <a:rPr lang="LID4096">
                    <a:noFill/>
                  </a:rPr>
                  <a:t> </a:t>
                </a:r>
              </a:p>
            </p:txBody>
          </p:sp>
        </mc:Fallback>
      </mc:AlternateContent>
      <p:cxnSp>
        <p:nvCxnSpPr>
          <p:cNvPr id="20" name="Straight Arrow Connector 19">
            <a:extLst>
              <a:ext uri="{FF2B5EF4-FFF2-40B4-BE49-F238E27FC236}">
                <a16:creationId xmlns:a16="http://schemas.microsoft.com/office/drawing/2014/main" id="{FE3B50E6-4590-DB69-3BF8-FE7D02FA3C16}"/>
              </a:ext>
            </a:extLst>
          </p:cNvPr>
          <p:cNvCxnSpPr>
            <a:cxnSpLocks/>
          </p:cNvCxnSpPr>
          <p:nvPr/>
        </p:nvCxnSpPr>
        <p:spPr>
          <a:xfrm>
            <a:off x="9204847" y="4619626"/>
            <a:ext cx="2844000" cy="0"/>
          </a:xfrm>
          <a:prstGeom prst="straightConnector1">
            <a:avLst/>
          </a:prstGeom>
          <a:ln w="19050">
            <a:headEnd type="triangle" w="lg" len="lg"/>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0A94D1CE-0D17-4FA6-42BB-DDB35511EA7D}"/>
                  </a:ext>
                </a:extLst>
              </p:cNvPr>
              <p:cNvSpPr txBox="1"/>
              <p:nvPr/>
            </p:nvSpPr>
            <p:spPr>
              <a:xfrm>
                <a:off x="10279462" y="4116195"/>
                <a:ext cx="1101348" cy="39401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0"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𝑇</m:t>
                          </m:r>
                        </m:e>
                        <m:sub>
                          <m:r>
                            <m:rPr>
                              <m:sty m:val="p"/>
                            </m:rPr>
                            <a:rPr lang="en-GB" b="0" i="0" noProof="0" smtClean="0">
                              <a:latin typeface="Cambria Math" panose="02040503050406030204" pitchFamily="18" charset="0"/>
                              <a:ea typeface="Cambria Math" panose="02040503050406030204" pitchFamily="18" charset="0"/>
                            </a:rPr>
                            <m:t>upd</m:t>
                          </m:r>
                        </m:sub>
                      </m:sSub>
                    </m:oMath>
                  </m:oMathPara>
                </a14:m>
                <a:endParaRPr lang="en-GB" noProof="0" dirty="0"/>
              </a:p>
            </p:txBody>
          </p:sp>
        </mc:Choice>
        <mc:Fallback xmlns="">
          <p:sp>
            <p:nvSpPr>
              <p:cNvPr id="21" name="TextBox 20">
                <a:extLst>
                  <a:ext uri="{FF2B5EF4-FFF2-40B4-BE49-F238E27FC236}">
                    <a16:creationId xmlns:a16="http://schemas.microsoft.com/office/drawing/2014/main" id="{47DF812D-69C4-34FD-7162-22CB85BB82D6}"/>
                  </a:ext>
                </a:extLst>
              </p:cNvPr>
              <p:cNvSpPr txBox="1">
                <a:spLocks noRot="1" noChangeAspect="1" noMove="1" noResize="1" noEditPoints="1" noAdjustHandles="1" noChangeArrowheads="1" noChangeShapeType="1" noTextEdit="1"/>
              </p:cNvSpPr>
              <p:nvPr/>
            </p:nvSpPr>
            <p:spPr>
              <a:xfrm>
                <a:off x="10279462" y="4116195"/>
                <a:ext cx="1101348" cy="394019"/>
              </a:xfrm>
              <a:prstGeom prst="rect">
                <a:avLst/>
              </a:prstGeom>
              <a:blipFill>
                <a:blip r:embed="rId19"/>
                <a:stretch>
                  <a:fillRect b="-9231"/>
                </a:stretch>
              </a:blipFill>
            </p:spPr>
            <p:txBody>
              <a:bodyPr/>
              <a:lstStyle/>
              <a:p>
                <a:r>
                  <a:rPr lang="LID4096">
                    <a:noFill/>
                  </a:rPr>
                  <a:t> </a:t>
                </a:r>
              </a:p>
            </p:txBody>
          </p:sp>
        </mc:Fallback>
      </mc:AlternateContent>
      <p:graphicFrame>
        <p:nvGraphicFramePr>
          <p:cNvPr id="24" name="Table 23">
            <a:extLst>
              <a:ext uri="{FF2B5EF4-FFF2-40B4-BE49-F238E27FC236}">
                <a16:creationId xmlns:a16="http://schemas.microsoft.com/office/drawing/2014/main" id="{47BA6250-F560-71F8-F670-F365BA4CA2E0}"/>
              </a:ext>
            </a:extLst>
          </p:cNvPr>
          <p:cNvGraphicFramePr>
            <a:graphicFrameLocks noGrp="1"/>
          </p:cNvGraphicFramePr>
          <p:nvPr/>
        </p:nvGraphicFramePr>
        <p:xfrm>
          <a:off x="1187673" y="1091023"/>
          <a:ext cx="1041400" cy="1066800"/>
        </p:xfrm>
        <a:graphic>
          <a:graphicData uri="http://schemas.openxmlformats.org/drawingml/2006/table">
            <a:tbl>
              <a:tblPr>
                <a:tableStyleId>{2D5ABB26-0587-4C30-8999-92F81FD0307C}</a:tableStyleId>
              </a:tblPr>
              <a:tblGrid>
                <a:gridCol w="208280">
                  <a:extLst>
                    <a:ext uri="{9D8B030D-6E8A-4147-A177-3AD203B41FA5}">
                      <a16:colId xmlns:a16="http://schemas.microsoft.com/office/drawing/2014/main" val="3105435960"/>
                    </a:ext>
                  </a:extLst>
                </a:gridCol>
                <a:gridCol w="208280">
                  <a:extLst>
                    <a:ext uri="{9D8B030D-6E8A-4147-A177-3AD203B41FA5}">
                      <a16:colId xmlns:a16="http://schemas.microsoft.com/office/drawing/2014/main" val="3484105758"/>
                    </a:ext>
                  </a:extLst>
                </a:gridCol>
                <a:gridCol w="208280">
                  <a:extLst>
                    <a:ext uri="{9D8B030D-6E8A-4147-A177-3AD203B41FA5}">
                      <a16:colId xmlns:a16="http://schemas.microsoft.com/office/drawing/2014/main" val="2834287887"/>
                    </a:ext>
                  </a:extLst>
                </a:gridCol>
                <a:gridCol w="208280">
                  <a:extLst>
                    <a:ext uri="{9D8B030D-6E8A-4147-A177-3AD203B41FA5}">
                      <a16:colId xmlns:a16="http://schemas.microsoft.com/office/drawing/2014/main" val="4092967682"/>
                    </a:ext>
                  </a:extLst>
                </a:gridCol>
                <a:gridCol w="208280">
                  <a:extLst>
                    <a:ext uri="{9D8B030D-6E8A-4147-A177-3AD203B41FA5}">
                      <a16:colId xmlns:a16="http://schemas.microsoft.com/office/drawing/2014/main" val="1680628409"/>
                    </a:ext>
                  </a:extLst>
                </a:gridCol>
              </a:tblGrid>
              <a:tr h="0">
                <a:tc>
                  <a:txBody>
                    <a:bodyPr/>
                    <a:lstStyle/>
                    <a:p>
                      <a:endParaRPr lang="en-GB" sz="800" noProof="0" dirty="0"/>
                    </a:p>
                  </a:txBody>
                  <a:tcPr>
                    <a:lnL w="6350" cap="flat" cmpd="sng" algn="ctr">
                      <a:solidFill>
                        <a:schemeClr val="tx1"/>
                      </a:solidFill>
                      <a:prstDash val="solid"/>
                      <a:round/>
                      <a:headEnd type="none" w="med" len="med"/>
                      <a:tailEnd type="none" w="med" len="med"/>
                    </a:lnL>
                    <a:lnT w="635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635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635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635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solidFill>
                      <a:schemeClr val="accent1">
                        <a:lumMod val="20000"/>
                        <a:lumOff val="80000"/>
                      </a:schemeClr>
                    </a:solidFill>
                  </a:tcPr>
                </a:tc>
                <a:extLst>
                  <a:ext uri="{0D108BD9-81ED-4DB2-BD59-A6C34878D82A}">
                    <a16:rowId xmlns:a16="http://schemas.microsoft.com/office/drawing/2014/main" val="1258789634"/>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285912734"/>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599900343"/>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691790879"/>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lnB w="635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635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635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635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lnB w="635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58830362"/>
                  </a:ext>
                </a:extLst>
              </a:tr>
            </a:tbl>
          </a:graphicData>
        </a:graphic>
      </p:graphicFrame>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EF6869E7-35CB-B9ED-6783-40A683EB9D1E}"/>
                  </a:ext>
                </a:extLst>
              </p:cNvPr>
              <p:cNvSpPr txBox="1"/>
              <p:nvPr/>
            </p:nvSpPr>
            <p:spPr>
              <a:xfrm>
                <a:off x="2222926" y="584774"/>
                <a:ext cx="51298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0"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𝑛</m:t>
                          </m:r>
                        </m:e>
                        <m:sub>
                          <m:r>
                            <a:rPr lang="en-GB" b="0" i="1" noProof="0" smtClean="0">
                              <a:latin typeface="Cambria Math" panose="02040503050406030204" pitchFamily="18" charset="0"/>
                              <a:ea typeface="Cambria Math" panose="02040503050406030204" pitchFamily="18" charset="0"/>
                            </a:rPr>
                            <m:t>𝑥</m:t>
                          </m:r>
                        </m:sub>
                      </m:sSub>
                    </m:oMath>
                  </m:oMathPara>
                </a14:m>
                <a:endParaRPr lang="en-GB" noProof="0" dirty="0"/>
              </a:p>
            </p:txBody>
          </p:sp>
        </mc:Choice>
        <mc:Fallback xmlns="">
          <p:sp>
            <p:nvSpPr>
              <p:cNvPr id="26" name="TextBox 25">
                <a:extLst>
                  <a:ext uri="{FF2B5EF4-FFF2-40B4-BE49-F238E27FC236}">
                    <a16:creationId xmlns:a16="http://schemas.microsoft.com/office/drawing/2014/main" id="{867CF35E-C5AF-8C60-A04A-20ECF543999A}"/>
                  </a:ext>
                </a:extLst>
              </p:cNvPr>
              <p:cNvSpPr txBox="1">
                <a:spLocks noRot="1" noChangeAspect="1" noMove="1" noResize="1" noEditPoints="1" noAdjustHandles="1" noChangeArrowheads="1" noChangeShapeType="1" noTextEdit="1"/>
              </p:cNvSpPr>
              <p:nvPr/>
            </p:nvSpPr>
            <p:spPr>
              <a:xfrm>
                <a:off x="2222926" y="584774"/>
                <a:ext cx="512983" cy="369332"/>
              </a:xfrm>
              <a:prstGeom prst="rect">
                <a:avLst/>
              </a:prstGeom>
              <a:blipFill>
                <a:blip r:embed="rId20"/>
                <a:stretch>
                  <a:fillRect/>
                </a:stretch>
              </a:blipFill>
            </p:spPr>
            <p:txBody>
              <a:bodyPr/>
              <a:lstStyle/>
              <a:p>
                <a:r>
                  <a:rPr lang="LID4096">
                    <a:noFill/>
                  </a:rPr>
                  <a:t> </a:t>
                </a:r>
              </a:p>
            </p:txBody>
          </p:sp>
        </mc:Fallback>
      </mc:AlternateContent>
      <p:cxnSp>
        <p:nvCxnSpPr>
          <p:cNvPr id="27" name="Straight Arrow Connector 26">
            <a:extLst>
              <a:ext uri="{FF2B5EF4-FFF2-40B4-BE49-F238E27FC236}">
                <a16:creationId xmlns:a16="http://schemas.microsoft.com/office/drawing/2014/main" id="{9495DB2E-42FF-1D52-9622-370BDC4EE9D2}"/>
              </a:ext>
            </a:extLst>
          </p:cNvPr>
          <p:cNvCxnSpPr>
            <a:cxnSpLocks/>
          </p:cNvCxnSpPr>
          <p:nvPr/>
        </p:nvCxnSpPr>
        <p:spPr>
          <a:xfrm flipV="1">
            <a:off x="2227688" y="698141"/>
            <a:ext cx="0" cy="1464602"/>
          </a:xfrm>
          <a:prstGeom prst="straightConnector1">
            <a:avLst/>
          </a:prstGeom>
          <a:ln>
            <a:tailEnd type="triangle" w="lg" len="lg"/>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E2490EC8-B9BE-196C-FC6E-3D186E8568CC}"/>
              </a:ext>
            </a:extLst>
          </p:cNvPr>
          <p:cNvCxnSpPr>
            <a:cxnSpLocks/>
          </p:cNvCxnSpPr>
          <p:nvPr/>
        </p:nvCxnSpPr>
        <p:spPr>
          <a:xfrm flipH="1">
            <a:off x="805447" y="2157197"/>
            <a:ext cx="1423519" cy="0"/>
          </a:xfrm>
          <a:prstGeom prst="straightConnector1">
            <a:avLst/>
          </a:prstGeom>
          <a:ln>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5122B927-D82E-58CB-E31C-7EC87B7671FD}"/>
                  </a:ext>
                </a:extLst>
              </p:cNvPr>
              <p:cNvSpPr txBox="1"/>
              <p:nvPr/>
            </p:nvSpPr>
            <p:spPr>
              <a:xfrm>
                <a:off x="478209" y="2096993"/>
                <a:ext cx="512983" cy="39126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0"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𝑛</m:t>
                          </m:r>
                        </m:e>
                        <m:sub>
                          <m:r>
                            <a:rPr lang="en-GB" b="0" i="1" noProof="0" smtClean="0">
                              <a:latin typeface="Cambria Math" panose="02040503050406030204" pitchFamily="18" charset="0"/>
                              <a:ea typeface="Cambria Math" panose="02040503050406030204" pitchFamily="18" charset="0"/>
                            </a:rPr>
                            <m:t>𝑦</m:t>
                          </m:r>
                        </m:sub>
                      </m:sSub>
                    </m:oMath>
                  </m:oMathPara>
                </a14:m>
                <a:endParaRPr lang="en-GB" noProof="0" dirty="0"/>
              </a:p>
            </p:txBody>
          </p:sp>
        </mc:Choice>
        <mc:Fallback xmlns="">
          <p:sp>
            <p:nvSpPr>
              <p:cNvPr id="39" name="TextBox 38">
                <a:extLst>
                  <a:ext uri="{FF2B5EF4-FFF2-40B4-BE49-F238E27FC236}">
                    <a16:creationId xmlns:a16="http://schemas.microsoft.com/office/drawing/2014/main" id="{05C7BE6F-8334-F030-C0CF-76ECCC6F2351}"/>
                  </a:ext>
                </a:extLst>
              </p:cNvPr>
              <p:cNvSpPr txBox="1">
                <a:spLocks noRot="1" noChangeAspect="1" noMove="1" noResize="1" noEditPoints="1" noAdjustHandles="1" noChangeArrowheads="1" noChangeShapeType="1" noTextEdit="1"/>
              </p:cNvSpPr>
              <p:nvPr/>
            </p:nvSpPr>
            <p:spPr>
              <a:xfrm>
                <a:off x="478209" y="2096993"/>
                <a:ext cx="512983" cy="391261"/>
              </a:xfrm>
              <a:prstGeom prst="rect">
                <a:avLst/>
              </a:prstGeom>
              <a:blipFill>
                <a:blip r:embed="rId21"/>
                <a:stretch>
                  <a:fillRect b="-3125"/>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BEB5BB22-8E16-205E-9A11-6E8295FD8018}"/>
                  </a:ext>
                </a:extLst>
              </p:cNvPr>
              <p:cNvSpPr txBox="1"/>
              <p:nvPr/>
            </p:nvSpPr>
            <p:spPr>
              <a:xfrm>
                <a:off x="1976542" y="1918090"/>
                <a:ext cx="301686" cy="2616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1100" i="1" noProof="0" smtClean="0">
                          <a:latin typeface="Cambria Math" panose="02040503050406030204" pitchFamily="18" charset="0"/>
                        </a:rPr>
                        <m:t>1</m:t>
                      </m:r>
                    </m:oMath>
                  </m:oMathPara>
                </a14:m>
                <a:endParaRPr lang="en-GB" noProof="0" dirty="0"/>
              </a:p>
            </p:txBody>
          </p:sp>
        </mc:Choice>
        <mc:Fallback xmlns="">
          <p:sp>
            <p:nvSpPr>
              <p:cNvPr id="42" name="TextBox 41">
                <a:extLst>
                  <a:ext uri="{FF2B5EF4-FFF2-40B4-BE49-F238E27FC236}">
                    <a16:creationId xmlns:a16="http://schemas.microsoft.com/office/drawing/2014/main" id="{14910E3E-517F-4B4E-796E-CC68FB5A7735}"/>
                  </a:ext>
                </a:extLst>
              </p:cNvPr>
              <p:cNvSpPr txBox="1">
                <a:spLocks noRot="1" noChangeAspect="1" noMove="1" noResize="1" noEditPoints="1" noAdjustHandles="1" noChangeArrowheads="1" noChangeShapeType="1" noTextEdit="1"/>
              </p:cNvSpPr>
              <p:nvPr/>
            </p:nvSpPr>
            <p:spPr>
              <a:xfrm>
                <a:off x="1976542" y="1918090"/>
                <a:ext cx="301686" cy="261610"/>
              </a:xfrm>
              <a:prstGeom prst="rect">
                <a:avLst/>
              </a:prstGeom>
              <a:blipFill>
                <a:blip r:embed="rId22"/>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84FAAECA-B402-94D0-D216-CAEE2783CB98}"/>
                  </a:ext>
                </a:extLst>
              </p:cNvPr>
              <p:cNvSpPr txBox="1"/>
              <p:nvPr/>
            </p:nvSpPr>
            <p:spPr>
              <a:xfrm>
                <a:off x="1974704" y="1494516"/>
                <a:ext cx="301685" cy="2616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1100" b="0" i="1" noProof="0" smtClean="0">
                          <a:latin typeface="Cambria Math" panose="02040503050406030204" pitchFamily="18" charset="0"/>
                        </a:rPr>
                        <m:t>2</m:t>
                      </m:r>
                    </m:oMath>
                  </m:oMathPara>
                </a14:m>
                <a:endParaRPr lang="en-GB" noProof="0" dirty="0"/>
              </a:p>
            </p:txBody>
          </p:sp>
        </mc:Choice>
        <mc:Fallback xmlns="">
          <p:sp>
            <p:nvSpPr>
              <p:cNvPr id="43" name="TextBox 42">
                <a:extLst>
                  <a:ext uri="{FF2B5EF4-FFF2-40B4-BE49-F238E27FC236}">
                    <a16:creationId xmlns:a16="http://schemas.microsoft.com/office/drawing/2014/main" id="{94FEA0E5-B2BA-2B29-1173-52401E65E21B}"/>
                  </a:ext>
                </a:extLst>
              </p:cNvPr>
              <p:cNvSpPr txBox="1">
                <a:spLocks noRot="1" noChangeAspect="1" noMove="1" noResize="1" noEditPoints="1" noAdjustHandles="1" noChangeArrowheads="1" noChangeShapeType="1" noTextEdit="1"/>
              </p:cNvSpPr>
              <p:nvPr/>
            </p:nvSpPr>
            <p:spPr>
              <a:xfrm>
                <a:off x="1974704" y="1494516"/>
                <a:ext cx="301685" cy="261610"/>
              </a:xfrm>
              <a:prstGeom prst="rect">
                <a:avLst/>
              </a:prstGeom>
              <a:blipFill>
                <a:blip r:embed="rId23"/>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B0038528-7EA0-6D97-CCE2-822E2B0A2C78}"/>
                  </a:ext>
                </a:extLst>
              </p:cNvPr>
              <p:cNvSpPr txBox="1"/>
              <p:nvPr/>
            </p:nvSpPr>
            <p:spPr>
              <a:xfrm>
                <a:off x="1987404" y="1061823"/>
                <a:ext cx="301685" cy="2616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1100" b="0" i="1" noProof="0" smtClean="0">
                          <a:latin typeface="Cambria Math" panose="02040503050406030204" pitchFamily="18" charset="0"/>
                        </a:rPr>
                        <m:t>3</m:t>
                      </m:r>
                    </m:oMath>
                  </m:oMathPara>
                </a14:m>
                <a:endParaRPr lang="en-GB" noProof="0" dirty="0"/>
              </a:p>
            </p:txBody>
          </p:sp>
        </mc:Choice>
        <mc:Fallback xmlns="">
          <p:sp>
            <p:nvSpPr>
              <p:cNvPr id="44" name="TextBox 43">
                <a:extLst>
                  <a:ext uri="{FF2B5EF4-FFF2-40B4-BE49-F238E27FC236}">
                    <a16:creationId xmlns:a16="http://schemas.microsoft.com/office/drawing/2014/main" id="{60511BBD-94FB-5934-D004-B6A7332C2681}"/>
                  </a:ext>
                </a:extLst>
              </p:cNvPr>
              <p:cNvSpPr txBox="1">
                <a:spLocks noRot="1" noChangeAspect="1" noMove="1" noResize="1" noEditPoints="1" noAdjustHandles="1" noChangeArrowheads="1" noChangeShapeType="1" noTextEdit="1"/>
              </p:cNvSpPr>
              <p:nvPr/>
            </p:nvSpPr>
            <p:spPr>
              <a:xfrm>
                <a:off x="1987404" y="1061823"/>
                <a:ext cx="301685" cy="261610"/>
              </a:xfrm>
              <a:prstGeom prst="rect">
                <a:avLst/>
              </a:prstGeom>
              <a:blipFill>
                <a:blip r:embed="rId24"/>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478479FD-8329-0665-48F9-7D6104A4C8EC}"/>
                  </a:ext>
                </a:extLst>
              </p:cNvPr>
              <p:cNvSpPr txBox="1"/>
              <p:nvPr/>
            </p:nvSpPr>
            <p:spPr>
              <a:xfrm>
                <a:off x="1550130" y="1918090"/>
                <a:ext cx="301685" cy="2616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1100" b="0" i="1" noProof="0" smtClean="0">
                          <a:latin typeface="Cambria Math" panose="02040503050406030204" pitchFamily="18" charset="0"/>
                        </a:rPr>
                        <m:t>4</m:t>
                      </m:r>
                    </m:oMath>
                  </m:oMathPara>
                </a14:m>
                <a:endParaRPr lang="en-GB" noProof="0" dirty="0"/>
              </a:p>
            </p:txBody>
          </p:sp>
        </mc:Choice>
        <mc:Fallback xmlns="">
          <p:sp>
            <p:nvSpPr>
              <p:cNvPr id="45" name="TextBox 44">
                <a:extLst>
                  <a:ext uri="{FF2B5EF4-FFF2-40B4-BE49-F238E27FC236}">
                    <a16:creationId xmlns:a16="http://schemas.microsoft.com/office/drawing/2014/main" id="{C384757C-67E1-57E6-12EB-E020280CF38F}"/>
                  </a:ext>
                </a:extLst>
              </p:cNvPr>
              <p:cNvSpPr txBox="1">
                <a:spLocks noRot="1" noChangeAspect="1" noMove="1" noResize="1" noEditPoints="1" noAdjustHandles="1" noChangeArrowheads="1" noChangeShapeType="1" noTextEdit="1"/>
              </p:cNvSpPr>
              <p:nvPr/>
            </p:nvSpPr>
            <p:spPr>
              <a:xfrm>
                <a:off x="1550130" y="1918090"/>
                <a:ext cx="301685" cy="261610"/>
              </a:xfrm>
              <a:prstGeom prst="rect">
                <a:avLst/>
              </a:prstGeom>
              <a:blipFill>
                <a:blip r:embed="rId25"/>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5E48961F-3C47-6A28-73D6-E3E501215C13}"/>
                  </a:ext>
                </a:extLst>
              </p:cNvPr>
              <p:cNvSpPr txBox="1"/>
              <p:nvPr/>
            </p:nvSpPr>
            <p:spPr>
              <a:xfrm>
                <a:off x="1138518" y="1072875"/>
                <a:ext cx="301685" cy="2616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1100" b="0" i="1" noProof="0" smtClean="0">
                          <a:latin typeface="Cambria Math" panose="02040503050406030204" pitchFamily="18" charset="0"/>
                        </a:rPr>
                        <m:t>9</m:t>
                      </m:r>
                    </m:oMath>
                  </m:oMathPara>
                </a14:m>
                <a:endParaRPr lang="en-GB" noProof="0" dirty="0"/>
              </a:p>
            </p:txBody>
          </p:sp>
        </mc:Choice>
        <mc:Fallback xmlns="">
          <p:sp>
            <p:nvSpPr>
              <p:cNvPr id="49" name="TextBox 48">
                <a:extLst>
                  <a:ext uri="{FF2B5EF4-FFF2-40B4-BE49-F238E27FC236}">
                    <a16:creationId xmlns:a16="http://schemas.microsoft.com/office/drawing/2014/main" id="{B6484906-1AB7-9749-5721-B14EF1329632}"/>
                  </a:ext>
                </a:extLst>
              </p:cNvPr>
              <p:cNvSpPr txBox="1">
                <a:spLocks noRot="1" noChangeAspect="1" noMove="1" noResize="1" noEditPoints="1" noAdjustHandles="1" noChangeArrowheads="1" noChangeShapeType="1" noTextEdit="1"/>
              </p:cNvSpPr>
              <p:nvPr/>
            </p:nvSpPr>
            <p:spPr>
              <a:xfrm>
                <a:off x="1138518" y="1072875"/>
                <a:ext cx="301685" cy="261610"/>
              </a:xfrm>
              <a:prstGeom prst="rect">
                <a:avLst/>
              </a:prstGeom>
              <a:blipFill>
                <a:blip r:embed="rId26"/>
                <a:stretch>
                  <a:fillRect/>
                </a:stretch>
              </a:blipFill>
            </p:spPr>
            <p:txBody>
              <a:bodyPr/>
              <a:lstStyle/>
              <a:p>
                <a:r>
                  <a:rPr lang="LID4096">
                    <a:noFill/>
                  </a:rPr>
                  <a:t> </a:t>
                </a:r>
              </a:p>
            </p:txBody>
          </p:sp>
        </mc:Fallback>
      </mc:AlternateContent>
      <p:cxnSp>
        <p:nvCxnSpPr>
          <p:cNvPr id="121" name="Straight Arrow Connector 120">
            <a:extLst>
              <a:ext uri="{FF2B5EF4-FFF2-40B4-BE49-F238E27FC236}">
                <a16:creationId xmlns:a16="http://schemas.microsoft.com/office/drawing/2014/main" id="{54CEDFB0-7ECD-C783-D486-B72F246A0FAB}"/>
              </a:ext>
            </a:extLst>
          </p:cNvPr>
          <p:cNvCxnSpPr>
            <a:cxnSpLocks/>
          </p:cNvCxnSpPr>
          <p:nvPr/>
        </p:nvCxnSpPr>
        <p:spPr>
          <a:xfrm>
            <a:off x="2163460" y="2052151"/>
            <a:ext cx="332313" cy="2638"/>
          </a:xfrm>
          <a:prstGeom prst="straightConnector1">
            <a:avLst/>
          </a:prstGeom>
          <a:ln>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7" name="TextBox 126">
                <a:extLst>
                  <a:ext uri="{FF2B5EF4-FFF2-40B4-BE49-F238E27FC236}">
                    <a16:creationId xmlns:a16="http://schemas.microsoft.com/office/drawing/2014/main" id="{EB131C2A-21F6-5199-12D6-6C6E68AD8B51}"/>
                  </a:ext>
                </a:extLst>
              </p:cNvPr>
              <p:cNvSpPr txBox="1"/>
              <p:nvPr/>
            </p:nvSpPr>
            <p:spPr>
              <a:xfrm>
                <a:off x="2400122" y="1839835"/>
                <a:ext cx="475572" cy="38292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rPr>
                        <m:t>𝑛</m:t>
                      </m:r>
                    </m:oMath>
                  </m:oMathPara>
                </a14:m>
                <a:endParaRPr lang="en-GB" noProof="0" dirty="0"/>
              </a:p>
            </p:txBody>
          </p:sp>
        </mc:Choice>
        <mc:Fallback xmlns="">
          <p:sp>
            <p:nvSpPr>
              <p:cNvPr id="127" name="TextBox 126">
                <a:extLst>
                  <a:ext uri="{FF2B5EF4-FFF2-40B4-BE49-F238E27FC236}">
                    <a16:creationId xmlns:a16="http://schemas.microsoft.com/office/drawing/2014/main" id="{E8C0BC4D-11C7-0216-82F5-C0F5327591A4}"/>
                  </a:ext>
                </a:extLst>
              </p:cNvPr>
              <p:cNvSpPr txBox="1">
                <a:spLocks noRot="1" noChangeAspect="1" noMove="1" noResize="1" noEditPoints="1" noAdjustHandles="1" noChangeArrowheads="1" noChangeShapeType="1" noTextEdit="1"/>
              </p:cNvSpPr>
              <p:nvPr/>
            </p:nvSpPr>
            <p:spPr>
              <a:xfrm>
                <a:off x="2400122" y="1839835"/>
                <a:ext cx="475572" cy="382921"/>
              </a:xfrm>
              <a:prstGeom prst="rect">
                <a:avLst/>
              </a:prstGeom>
              <a:blipFill>
                <a:blip r:embed="rId27"/>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133" name="TextBox 132">
                <a:extLst>
                  <a:ext uri="{FF2B5EF4-FFF2-40B4-BE49-F238E27FC236}">
                    <a16:creationId xmlns:a16="http://schemas.microsoft.com/office/drawing/2014/main" id="{3F2A921D-3F84-4A35-7C09-512C8C27EA1F}"/>
                  </a:ext>
                </a:extLst>
              </p:cNvPr>
              <p:cNvSpPr txBox="1"/>
              <p:nvPr/>
            </p:nvSpPr>
            <p:spPr>
              <a:xfrm>
                <a:off x="-25727" y="2955955"/>
                <a:ext cx="4481163" cy="5963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i="1" noProof="0" smtClean="0">
                              <a:latin typeface="Cambria Math" panose="02040503050406030204" pitchFamily="18" charset="0"/>
                            </a:rPr>
                          </m:ctrlPr>
                        </m:sSubPr>
                        <m:e>
                          <m:r>
                            <a:rPr lang="en-GB" b="0" i="1" noProof="0" smtClean="0">
                              <a:latin typeface="Cambria Math" panose="02040503050406030204" pitchFamily="18" charset="0"/>
                            </a:rPr>
                            <m:t>𝑓</m:t>
                          </m:r>
                        </m:e>
                        <m:sub>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𝑛</m:t>
                              </m:r>
                            </m:e>
                            <m:sub>
                              <m:r>
                                <a:rPr lang="en-GB" b="0" i="1" noProof="0" smtClean="0">
                                  <a:latin typeface="Cambria Math" panose="02040503050406030204" pitchFamily="18" charset="0"/>
                                </a:rPr>
                                <m:t>𝜓</m:t>
                              </m:r>
                            </m:sub>
                          </m:sSub>
                          <m:r>
                            <a:rPr lang="en-GB" b="0" i="1" noProof="0" smtClean="0">
                              <a:latin typeface="Cambria Math" panose="02040503050406030204" pitchFamily="18" charset="0"/>
                            </a:rPr>
                            <m:t>,</m:t>
                          </m:r>
                          <m:r>
                            <a:rPr lang="en-GB" b="0" i="1" noProof="0" smtClean="0">
                              <a:latin typeface="Cambria Math" panose="02040503050406030204" pitchFamily="18" charset="0"/>
                            </a:rPr>
                            <m:t>𝑛</m:t>
                          </m:r>
                          <m:r>
                            <a:rPr lang="en-GB" b="0" i="1" noProof="0" smtClean="0">
                              <a:latin typeface="Cambria Math" panose="02040503050406030204" pitchFamily="18" charset="0"/>
                            </a:rPr>
                            <m:t> </m:t>
                          </m:r>
                        </m:sub>
                      </m:sSub>
                      <m:r>
                        <a:rPr lang="en-GB" b="0" i="1" noProof="0" smtClean="0">
                          <a:latin typeface="Cambria Math" panose="02040503050406030204" pitchFamily="18" charset="0"/>
                        </a:rPr>
                        <m:t>=</m:t>
                      </m:r>
                      <m:sSup>
                        <m:sSupPr>
                          <m:ctrlPr>
                            <a:rPr lang="en-GB" i="1" noProof="0" smtClean="0">
                              <a:latin typeface="Cambria Math" panose="02040503050406030204" pitchFamily="18" charset="0"/>
                            </a:rPr>
                          </m:ctrlPr>
                        </m:sSupPr>
                        <m:e>
                          <m:r>
                            <a:rPr lang="en-GB" i="1" noProof="0" smtClean="0">
                              <a:latin typeface="Cambria Math" panose="02040503050406030204" pitchFamily="18" charset="0"/>
                            </a:rPr>
                            <m:t>𝑒</m:t>
                          </m:r>
                        </m:e>
                        <m:sup>
                          <m:r>
                            <a:rPr lang="en-GB" i="1" noProof="0" smtClean="0">
                              <a:latin typeface="Cambria Math" panose="02040503050406030204" pitchFamily="18" charset="0"/>
                            </a:rPr>
                            <m:t>−</m:t>
                          </m:r>
                          <m:r>
                            <a:rPr lang="en-GB" i="1" noProof="0" smtClean="0">
                              <a:latin typeface="Cambria Math" panose="02040503050406030204" pitchFamily="18" charset="0"/>
                            </a:rPr>
                            <m:t>𝑗</m:t>
                          </m:r>
                          <m:r>
                            <a:rPr lang="en-GB" i="1" noProof="0" smtClean="0">
                              <a:latin typeface="Cambria Math" panose="02040503050406030204" pitchFamily="18" charset="0"/>
                            </a:rPr>
                            <m:t>2</m:t>
                          </m:r>
                          <m:r>
                            <a:rPr lang="en-GB" i="1" noProof="0" smtClean="0">
                              <a:latin typeface="Cambria Math" panose="02040503050406030204" pitchFamily="18" charset="0"/>
                              <a:ea typeface="Cambria Math" panose="02040503050406030204" pitchFamily="18" charset="0"/>
                            </a:rPr>
                            <m:t>𝜋</m:t>
                          </m:r>
                          <m:f>
                            <m:fPr>
                              <m:ctrlPr>
                                <a:rPr lang="en-GB" i="1" noProof="0" smtClean="0">
                                  <a:latin typeface="Cambria Math" panose="02040503050406030204" pitchFamily="18" charset="0"/>
                                  <a:ea typeface="Cambria Math" panose="02040503050406030204" pitchFamily="18" charset="0"/>
                                </a:rPr>
                              </m:ctrlPr>
                            </m:fPr>
                            <m:num>
                              <m:r>
                                <a:rPr lang="en-GB"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𝑛</m:t>
                                  </m:r>
                                </m:e>
                                <m:sub>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𝜓</m:t>
                                      </m:r>
                                    </m:e>
                                    <m:sub>
                                      <m:r>
                                        <a:rPr lang="en-GB" i="1" noProof="0" smtClean="0">
                                          <a:latin typeface="Cambria Math" panose="02040503050406030204" pitchFamily="18" charset="0"/>
                                        </a:rPr>
                                        <m:t>𝑥</m:t>
                                      </m:r>
                                    </m:sub>
                                  </m:sSub>
                                </m:sub>
                              </m:sSub>
                              <m:r>
                                <a:rPr lang="en-GB" i="1" noProof="0" smtClean="0">
                                  <a:latin typeface="Cambria Math" panose="02040503050406030204" pitchFamily="18" charset="0"/>
                                  <a:ea typeface="Cambria Math" panose="02040503050406030204" pitchFamily="18" charset="0"/>
                                </a:rPr>
                                <m:t>−1)(</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𝑛</m:t>
                                  </m:r>
                                </m:e>
                                <m:sub>
                                  <m:r>
                                    <a:rPr lang="en-GB" i="1" noProof="0" smtClean="0">
                                      <a:latin typeface="Cambria Math" panose="02040503050406030204" pitchFamily="18" charset="0"/>
                                      <a:ea typeface="Cambria Math" panose="02040503050406030204" pitchFamily="18" charset="0"/>
                                    </a:rPr>
                                    <m:t>𝑥</m:t>
                                  </m:r>
                                </m:sub>
                              </m:sSub>
                              <m:r>
                                <a:rPr lang="en-GB" i="1" noProof="0" smtClean="0">
                                  <a:latin typeface="Cambria Math" panose="02040503050406030204" pitchFamily="18" charset="0"/>
                                  <a:ea typeface="Cambria Math" panose="02040503050406030204" pitchFamily="18" charset="0"/>
                                </a:rPr>
                                <m:t>−1)</m:t>
                              </m:r>
                            </m:num>
                            <m:den>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𝑁</m:t>
                                  </m:r>
                                </m:e>
                                <m:sub>
                                  <m:r>
                                    <a:rPr lang="en-GB" i="1" noProof="0" smtClean="0">
                                      <a:latin typeface="Cambria Math" panose="02040503050406030204" pitchFamily="18" charset="0"/>
                                      <a:ea typeface="Cambria Math" panose="02040503050406030204" pitchFamily="18" charset="0"/>
                                    </a:rPr>
                                    <m:t>𝑥</m:t>
                                  </m:r>
                                </m:sub>
                              </m:sSub>
                            </m:den>
                          </m:f>
                        </m:sup>
                      </m:sSup>
                      <m:sSup>
                        <m:sSupPr>
                          <m:ctrlPr>
                            <a:rPr lang="en-GB" i="1" noProof="0" smtClean="0">
                              <a:latin typeface="Cambria Math" panose="02040503050406030204" pitchFamily="18" charset="0"/>
                            </a:rPr>
                          </m:ctrlPr>
                        </m:sSupPr>
                        <m:e>
                          <m:r>
                            <a:rPr lang="en-GB" i="1" noProof="0" smtClean="0">
                              <a:latin typeface="Cambria Math" panose="02040503050406030204" pitchFamily="18" charset="0"/>
                            </a:rPr>
                            <m:t>𝑒</m:t>
                          </m:r>
                        </m:e>
                        <m:sup>
                          <m:r>
                            <a:rPr lang="en-GB" i="1" noProof="0" smtClean="0">
                              <a:latin typeface="Cambria Math" panose="02040503050406030204" pitchFamily="18" charset="0"/>
                            </a:rPr>
                            <m:t>−</m:t>
                          </m:r>
                          <m:r>
                            <a:rPr lang="en-GB" i="1" noProof="0" smtClean="0">
                              <a:latin typeface="Cambria Math" panose="02040503050406030204" pitchFamily="18" charset="0"/>
                            </a:rPr>
                            <m:t>𝑗</m:t>
                          </m:r>
                          <m:r>
                            <a:rPr lang="en-GB" i="1" noProof="0" smtClean="0">
                              <a:latin typeface="Cambria Math" panose="02040503050406030204" pitchFamily="18" charset="0"/>
                            </a:rPr>
                            <m:t>2</m:t>
                          </m:r>
                          <m:r>
                            <a:rPr lang="en-GB" i="1" noProof="0" smtClean="0">
                              <a:latin typeface="Cambria Math" panose="02040503050406030204" pitchFamily="18" charset="0"/>
                              <a:ea typeface="Cambria Math" panose="02040503050406030204" pitchFamily="18" charset="0"/>
                            </a:rPr>
                            <m:t>𝜋</m:t>
                          </m:r>
                          <m:f>
                            <m:fPr>
                              <m:ctrlPr>
                                <a:rPr lang="en-GB" i="1" noProof="0" smtClean="0">
                                  <a:latin typeface="Cambria Math" panose="02040503050406030204" pitchFamily="18" charset="0"/>
                                  <a:ea typeface="Cambria Math" panose="02040503050406030204" pitchFamily="18" charset="0"/>
                                </a:rPr>
                              </m:ctrlPr>
                            </m:fPr>
                            <m:num>
                              <m:r>
                                <a:rPr lang="en-GB"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𝑛</m:t>
                                  </m:r>
                                </m:e>
                                <m:sub>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𝜓</m:t>
                                      </m:r>
                                    </m:e>
                                    <m:sub>
                                      <m:r>
                                        <a:rPr lang="en-GB" b="0" i="1" noProof="0" smtClean="0">
                                          <a:latin typeface="Cambria Math" panose="02040503050406030204" pitchFamily="18" charset="0"/>
                                        </a:rPr>
                                        <m:t>𝑦</m:t>
                                      </m:r>
                                    </m:sub>
                                  </m:sSub>
                                </m:sub>
                              </m:sSub>
                              <m:r>
                                <a:rPr lang="en-GB" i="1" noProof="0" smtClean="0">
                                  <a:latin typeface="Cambria Math" panose="02040503050406030204" pitchFamily="18" charset="0"/>
                                  <a:ea typeface="Cambria Math" panose="02040503050406030204" pitchFamily="18" charset="0"/>
                                </a:rPr>
                                <m:t>−1)(</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𝑛</m:t>
                                  </m:r>
                                </m:e>
                                <m:sub>
                                  <m:r>
                                    <a:rPr lang="en-GB" i="1" noProof="0" smtClean="0">
                                      <a:latin typeface="Cambria Math" panose="02040503050406030204" pitchFamily="18" charset="0"/>
                                      <a:ea typeface="Cambria Math" panose="02040503050406030204" pitchFamily="18" charset="0"/>
                                    </a:rPr>
                                    <m:t>𝑦</m:t>
                                  </m:r>
                                </m:sub>
                              </m:sSub>
                              <m:r>
                                <a:rPr lang="en-GB" i="1" noProof="0" smtClean="0">
                                  <a:latin typeface="Cambria Math" panose="02040503050406030204" pitchFamily="18" charset="0"/>
                                  <a:ea typeface="Cambria Math" panose="02040503050406030204" pitchFamily="18" charset="0"/>
                                </a:rPr>
                                <m:t>−1)</m:t>
                              </m:r>
                            </m:num>
                            <m:den>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𝑁</m:t>
                                  </m:r>
                                </m:e>
                                <m:sub>
                                  <m:r>
                                    <a:rPr lang="en-GB" i="1" noProof="0" smtClean="0">
                                      <a:latin typeface="Cambria Math" panose="02040503050406030204" pitchFamily="18" charset="0"/>
                                      <a:ea typeface="Cambria Math" panose="02040503050406030204" pitchFamily="18" charset="0"/>
                                    </a:rPr>
                                    <m:t>𝑦</m:t>
                                  </m:r>
                                </m:sub>
                              </m:sSub>
                            </m:den>
                          </m:f>
                        </m:sup>
                      </m:sSup>
                    </m:oMath>
                  </m:oMathPara>
                </a14:m>
                <a:endParaRPr lang="en-GB" noProof="0" dirty="0"/>
              </a:p>
            </p:txBody>
          </p:sp>
        </mc:Choice>
        <mc:Fallback xmlns="">
          <p:sp>
            <p:nvSpPr>
              <p:cNvPr id="133" name="TextBox 132">
                <a:extLst>
                  <a:ext uri="{FF2B5EF4-FFF2-40B4-BE49-F238E27FC236}">
                    <a16:creationId xmlns:a16="http://schemas.microsoft.com/office/drawing/2014/main" id="{38FF5E80-6991-4CE2-E1D5-AC83D6377B3E}"/>
                  </a:ext>
                </a:extLst>
              </p:cNvPr>
              <p:cNvSpPr txBox="1">
                <a:spLocks noRot="1" noChangeAspect="1" noMove="1" noResize="1" noEditPoints="1" noAdjustHandles="1" noChangeArrowheads="1" noChangeShapeType="1" noTextEdit="1"/>
              </p:cNvSpPr>
              <p:nvPr/>
            </p:nvSpPr>
            <p:spPr>
              <a:xfrm>
                <a:off x="-25727" y="2955955"/>
                <a:ext cx="4481163" cy="596382"/>
              </a:xfrm>
              <a:prstGeom prst="rect">
                <a:avLst/>
              </a:prstGeom>
              <a:blipFill>
                <a:blip r:embed="rId28"/>
                <a:stretch>
                  <a:fillRect/>
                </a:stretch>
              </a:blipFill>
            </p:spPr>
            <p:txBody>
              <a:bodyPr/>
              <a:lstStyle/>
              <a:p>
                <a:r>
                  <a:rPr lang="LID4096">
                    <a:noFill/>
                  </a:rPr>
                  <a:t> </a:t>
                </a:r>
              </a:p>
            </p:txBody>
          </p:sp>
        </mc:Fallback>
      </mc:AlternateContent>
      <p:sp>
        <p:nvSpPr>
          <p:cNvPr id="11" name="Oval 10">
            <a:extLst>
              <a:ext uri="{FF2B5EF4-FFF2-40B4-BE49-F238E27FC236}">
                <a16:creationId xmlns:a16="http://schemas.microsoft.com/office/drawing/2014/main" id="{87DB16D2-56C5-013C-8850-D5ADF1FB1989}"/>
              </a:ext>
            </a:extLst>
          </p:cNvPr>
          <p:cNvSpPr/>
          <p:nvPr/>
        </p:nvSpPr>
        <p:spPr>
          <a:xfrm>
            <a:off x="10363380" y="2910623"/>
            <a:ext cx="1214148" cy="327178"/>
          </a:xfrm>
          <a:prstGeom prst="ellipse">
            <a:avLst/>
          </a:prstGeom>
          <a:solidFill>
            <a:srgbClr val="FFE6CB"/>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grpSp>
        <p:nvGrpSpPr>
          <p:cNvPr id="12" name="Group 11">
            <a:extLst>
              <a:ext uri="{FF2B5EF4-FFF2-40B4-BE49-F238E27FC236}">
                <a16:creationId xmlns:a16="http://schemas.microsoft.com/office/drawing/2014/main" id="{4DA41765-5A49-705E-552B-CC6B342F2215}"/>
              </a:ext>
            </a:extLst>
          </p:cNvPr>
          <p:cNvGrpSpPr>
            <a:grpSpLocks noChangeAspect="1"/>
          </p:cNvGrpSpPr>
          <p:nvPr/>
        </p:nvGrpSpPr>
        <p:grpSpPr>
          <a:xfrm>
            <a:off x="10579840" y="2394105"/>
            <a:ext cx="804417" cy="713070"/>
            <a:chOff x="1758028" y="3687481"/>
            <a:chExt cx="1312148" cy="1163145"/>
          </a:xfrm>
        </p:grpSpPr>
        <p:grpSp>
          <p:nvGrpSpPr>
            <p:cNvPr id="16" name="Group 15">
              <a:extLst>
                <a:ext uri="{FF2B5EF4-FFF2-40B4-BE49-F238E27FC236}">
                  <a16:creationId xmlns:a16="http://schemas.microsoft.com/office/drawing/2014/main" id="{FF1F835F-1D85-6095-3701-8142EC373952}"/>
                </a:ext>
              </a:extLst>
            </p:cNvPr>
            <p:cNvGrpSpPr/>
            <p:nvPr/>
          </p:nvGrpSpPr>
          <p:grpSpPr>
            <a:xfrm>
              <a:off x="2615571" y="4393426"/>
              <a:ext cx="454605" cy="457200"/>
              <a:chOff x="2615571" y="4393426"/>
              <a:chExt cx="454605" cy="457200"/>
            </a:xfrm>
          </p:grpSpPr>
          <p:sp>
            <p:nvSpPr>
              <p:cNvPr id="119" name="Oval 118">
                <a:extLst>
                  <a:ext uri="{FF2B5EF4-FFF2-40B4-BE49-F238E27FC236}">
                    <a16:creationId xmlns:a16="http://schemas.microsoft.com/office/drawing/2014/main" id="{09CC6412-5F93-396C-03E9-5C4579B89725}"/>
                  </a:ext>
                </a:extLst>
              </p:cNvPr>
              <p:cNvSpPr/>
              <p:nvPr/>
            </p:nvSpPr>
            <p:spPr>
              <a:xfrm>
                <a:off x="2615571" y="4393426"/>
                <a:ext cx="454605" cy="457200"/>
              </a:xfrm>
              <a:prstGeom prst="ellipse">
                <a:avLst/>
              </a:prstGeom>
              <a:noFill/>
              <a:ln w="254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Oval 119">
                <a:extLst>
                  <a:ext uri="{FF2B5EF4-FFF2-40B4-BE49-F238E27FC236}">
                    <a16:creationId xmlns:a16="http://schemas.microsoft.com/office/drawing/2014/main" id="{9A381A35-F7D0-4914-C4A8-23C53795DDE6}"/>
                  </a:ext>
                </a:extLst>
              </p:cNvPr>
              <p:cNvSpPr>
                <a:spLocks noChangeAspect="1"/>
              </p:cNvSpPr>
              <p:nvPr/>
            </p:nvSpPr>
            <p:spPr>
              <a:xfrm>
                <a:off x="2776764" y="4563411"/>
                <a:ext cx="124523" cy="125233"/>
              </a:xfrm>
              <a:prstGeom prst="ellipse">
                <a:avLst/>
              </a:prstGeom>
              <a:noFill/>
              <a:ln w="254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7" name="Group 16">
              <a:extLst>
                <a:ext uri="{FF2B5EF4-FFF2-40B4-BE49-F238E27FC236}">
                  <a16:creationId xmlns:a16="http://schemas.microsoft.com/office/drawing/2014/main" id="{AEE64817-D9B8-18B7-AEC8-202969AAC041}"/>
                </a:ext>
              </a:extLst>
            </p:cNvPr>
            <p:cNvGrpSpPr/>
            <p:nvPr/>
          </p:nvGrpSpPr>
          <p:grpSpPr>
            <a:xfrm>
              <a:off x="1758028" y="4383486"/>
              <a:ext cx="454605" cy="457200"/>
              <a:chOff x="2615571" y="4393426"/>
              <a:chExt cx="454605" cy="457200"/>
            </a:xfrm>
          </p:grpSpPr>
          <p:sp>
            <p:nvSpPr>
              <p:cNvPr id="116" name="Oval 115">
                <a:extLst>
                  <a:ext uri="{FF2B5EF4-FFF2-40B4-BE49-F238E27FC236}">
                    <a16:creationId xmlns:a16="http://schemas.microsoft.com/office/drawing/2014/main" id="{13EB2AD5-5589-89F1-348F-749F70631D08}"/>
                  </a:ext>
                </a:extLst>
              </p:cNvPr>
              <p:cNvSpPr/>
              <p:nvPr/>
            </p:nvSpPr>
            <p:spPr>
              <a:xfrm>
                <a:off x="2615571" y="4393426"/>
                <a:ext cx="454605" cy="457200"/>
              </a:xfrm>
              <a:prstGeom prst="ellipse">
                <a:avLst/>
              </a:prstGeom>
              <a:noFill/>
              <a:ln w="254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Oval 117">
                <a:extLst>
                  <a:ext uri="{FF2B5EF4-FFF2-40B4-BE49-F238E27FC236}">
                    <a16:creationId xmlns:a16="http://schemas.microsoft.com/office/drawing/2014/main" id="{F190C8F6-9661-686B-1EF5-EF066828CCED}"/>
                  </a:ext>
                </a:extLst>
              </p:cNvPr>
              <p:cNvSpPr>
                <a:spLocks noChangeAspect="1"/>
              </p:cNvSpPr>
              <p:nvPr/>
            </p:nvSpPr>
            <p:spPr>
              <a:xfrm>
                <a:off x="2776764" y="4563411"/>
                <a:ext cx="124523" cy="125233"/>
              </a:xfrm>
              <a:prstGeom prst="ellipse">
                <a:avLst/>
              </a:prstGeom>
              <a:noFill/>
              <a:ln w="254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8" name="Straight Connector 17">
              <a:extLst>
                <a:ext uri="{FF2B5EF4-FFF2-40B4-BE49-F238E27FC236}">
                  <a16:creationId xmlns:a16="http://schemas.microsoft.com/office/drawing/2014/main" id="{8DEF6147-B0F4-C749-35C0-EB5D1ABAB625}"/>
                </a:ext>
              </a:extLst>
            </p:cNvPr>
            <p:cNvCxnSpPr>
              <a:stCxn id="116" idx="6"/>
              <a:endCxn id="119" idx="2"/>
            </p:cNvCxnSpPr>
            <p:nvPr/>
          </p:nvCxnSpPr>
          <p:spPr>
            <a:xfrm>
              <a:off x="2212633" y="4612086"/>
              <a:ext cx="402938" cy="99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7A8407D-BC8A-9CED-2AAE-029F45990577}"/>
                </a:ext>
              </a:extLst>
            </p:cNvPr>
            <p:cNvCxnSpPr>
              <a:cxnSpLocks/>
              <a:stCxn id="116" idx="0"/>
            </p:cNvCxnSpPr>
            <p:nvPr/>
          </p:nvCxnSpPr>
          <p:spPr>
            <a:xfrm flipV="1">
              <a:off x="1985331" y="4223565"/>
              <a:ext cx="0" cy="15992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5B62E90-ED51-A3FE-A4E0-FDF685B9B2B4}"/>
                </a:ext>
              </a:extLst>
            </p:cNvPr>
            <p:cNvCxnSpPr>
              <a:cxnSpLocks/>
            </p:cNvCxnSpPr>
            <p:nvPr/>
          </p:nvCxnSpPr>
          <p:spPr>
            <a:xfrm flipV="1">
              <a:off x="1983863" y="4120488"/>
              <a:ext cx="118781" cy="11260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90F944EC-2DE0-A04B-EF7D-00DD345946BE}"/>
                </a:ext>
              </a:extLst>
            </p:cNvPr>
            <p:cNvCxnSpPr>
              <a:cxnSpLocks/>
            </p:cNvCxnSpPr>
            <p:nvPr/>
          </p:nvCxnSpPr>
          <p:spPr>
            <a:xfrm flipH="1">
              <a:off x="2102644" y="4120488"/>
              <a:ext cx="74314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22240486-7F7A-BDDA-6D81-E8127339E06A}"/>
                </a:ext>
              </a:extLst>
            </p:cNvPr>
            <p:cNvCxnSpPr>
              <a:cxnSpLocks/>
              <a:stCxn id="119" idx="0"/>
            </p:cNvCxnSpPr>
            <p:nvPr/>
          </p:nvCxnSpPr>
          <p:spPr>
            <a:xfrm flipV="1">
              <a:off x="2842874" y="4120488"/>
              <a:ext cx="5839" cy="2729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B9A53058-A081-04C8-B3AE-ED6C369DA542}"/>
                </a:ext>
              </a:extLst>
            </p:cNvPr>
            <p:cNvCxnSpPr/>
            <p:nvPr/>
          </p:nvCxnSpPr>
          <p:spPr>
            <a:xfrm>
              <a:off x="1981482" y="4303525"/>
              <a:ext cx="34579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7F90AAA7-EEB2-F0AC-43A0-1CCA05E79A9D}"/>
                </a:ext>
              </a:extLst>
            </p:cNvPr>
            <p:cNvCxnSpPr>
              <a:cxnSpLocks/>
            </p:cNvCxnSpPr>
            <p:nvPr/>
          </p:nvCxnSpPr>
          <p:spPr>
            <a:xfrm flipV="1">
              <a:off x="2313356" y="4120488"/>
              <a:ext cx="214398" cy="18303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618648F-8281-9B6F-23C2-6D5FEB55F217}"/>
                </a:ext>
              </a:extLst>
            </p:cNvPr>
            <p:cNvCxnSpPr>
              <a:cxnSpLocks/>
            </p:cNvCxnSpPr>
            <p:nvPr/>
          </p:nvCxnSpPr>
          <p:spPr>
            <a:xfrm flipV="1">
              <a:off x="2396967" y="3874689"/>
              <a:ext cx="0" cy="23584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48D0D434-7B29-F6D4-EE3E-B13D9600683C}"/>
                </a:ext>
              </a:extLst>
            </p:cNvPr>
            <p:cNvCxnSpPr>
              <a:cxnSpLocks/>
            </p:cNvCxnSpPr>
            <p:nvPr/>
          </p:nvCxnSpPr>
          <p:spPr>
            <a:xfrm flipV="1">
              <a:off x="2615571" y="3874689"/>
              <a:ext cx="0" cy="23584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Oval 33">
              <a:extLst>
                <a:ext uri="{FF2B5EF4-FFF2-40B4-BE49-F238E27FC236}">
                  <a16:creationId xmlns:a16="http://schemas.microsoft.com/office/drawing/2014/main" id="{8CAE385A-4473-15D4-11BF-214079A9B005}"/>
                </a:ext>
              </a:extLst>
            </p:cNvPr>
            <p:cNvSpPr>
              <a:spLocks noChangeAspect="1"/>
            </p:cNvSpPr>
            <p:nvPr/>
          </p:nvSpPr>
          <p:spPr>
            <a:xfrm>
              <a:off x="2494458" y="3687481"/>
              <a:ext cx="200126" cy="201267"/>
            </a:xfrm>
            <a:prstGeom prst="ellipse">
              <a:avLst/>
            </a:prstGeom>
            <a:noFill/>
            <a:ln w="254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Oval 35">
              <a:extLst>
                <a:ext uri="{FF2B5EF4-FFF2-40B4-BE49-F238E27FC236}">
                  <a16:creationId xmlns:a16="http://schemas.microsoft.com/office/drawing/2014/main" id="{BF484CB7-A2CD-E77E-7AD5-3A148212ADE8}"/>
                </a:ext>
              </a:extLst>
            </p:cNvPr>
            <p:cNvSpPr>
              <a:spLocks noChangeAspect="1"/>
            </p:cNvSpPr>
            <p:nvPr/>
          </p:nvSpPr>
          <p:spPr>
            <a:xfrm>
              <a:off x="2074531" y="3732390"/>
              <a:ext cx="131835" cy="132589"/>
            </a:xfrm>
            <a:prstGeom prst="ellipse">
              <a:avLst/>
            </a:prstGeom>
            <a:noFill/>
            <a:ln w="254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8" name="Straight Connector 37">
              <a:extLst>
                <a:ext uri="{FF2B5EF4-FFF2-40B4-BE49-F238E27FC236}">
                  <a16:creationId xmlns:a16="http://schemas.microsoft.com/office/drawing/2014/main" id="{AC983AE2-5630-39DE-1EBC-59D1C1460B4F}"/>
                </a:ext>
              </a:extLst>
            </p:cNvPr>
            <p:cNvCxnSpPr>
              <a:stCxn id="34" idx="4"/>
              <a:endCxn id="36" idx="4"/>
            </p:cNvCxnSpPr>
            <p:nvPr/>
          </p:nvCxnSpPr>
          <p:spPr>
            <a:xfrm flipH="1" flipV="1">
              <a:off x="2140449" y="3864979"/>
              <a:ext cx="454072" cy="2376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D9E88C55-2A39-6FA5-73E0-A7A9AF4FD4C4}"/>
                </a:ext>
              </a:extLst>
            </p:cNvPr>
            <p:cNvCxnSpPr>
              <a:cxnSpLocks/>
              <a:stCxn id="34" idx="0"/>
              <a:endCxn id="36" idx="0"/>
            </p:cNvCxnSpPr>
            <p:nvPr/>
          </p:nvCxnSpPr>
          <p:spPr>
            <a:xfrm flipH="1">
              <a:off x="2140450" y="3687481"/>
              <a:ext cx="454071" cy="4491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2F5E12B2-CB40-71F2-6315-ACE74BC49866}"/>
                </a:ext>
              </a:extLst>
            </p:cNvPr>
            <p:cNvCxnSpPr>
              <a:stCxn id="36" idx="2"/>
            </p:cNvCxnSpPr>
            <p:nvPr/>
          </p:nvCxnSpPr>
          <p:spPr>
            <a:xfrm flipH="1" flipV="1">
              <a:off x="1981482" y="3798684"/>
              <a:ext cx="93049" cy="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BBB6FE87-4115-23DC-9D0E-4F04DF7756F6}"/>
                </a:ext>
              </a:extLst>
            </p:cNvPr>
            <p:cNvCxnSpPr/>
            <p:nvPr/>
          </p:nvCxnSpPr>
          <p:spPr>
            <a:xfrm flipV="1">
              <a:off x="1981482" y="3709935"/>
              <a:ext cx="0" cy="16475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CBEB4D22-05E1-7A54-34D2-ED4CE38BD0D0}"/>
                </a:ext>
              </a:extLst>
            </p:cNvPr>
            <p:cNvCxnSpPr/>
            <p:nvPr/>
          </p:nvCxnSpPr>
          <p:spPr>
            <a:xfrm flipH="1">
              <a:off x="1840706" y="3709935"/>
              <a:ext cx="140776" cy="3342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AF81544C-D857-409E-AD25-07E7026AFD0B}"/>
                </a:ext>
              </a:extLst>
            </p:cNvPr>
            <p:cNvCxnSpPr>
              <a:cxnSpLocks/>
            </p:cNvCxnSpPr>
            <p:nvPr/>
          </p:nvCxnSpPr>
          <p:spPr>
            <a:xfrm flipH="1" flipV="1">
              <a:off x="1845353" y="3838066"/>
              <a:ext cx="140776" cy="3342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122" name="Graphic 121" descr="Wireless with solid fill">
            <a:extLst>
              <a:ext uri="{FF2B5EF4-FFF2-40B4-BE49-F238E27FC236}">
                <a16:creationId xmlns:a16="http://schemas.microsoft.com/office/drawing/2014/main" id="{C616CAC5-92C3-8707-A983-C26FA5B46324}"/>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rot="20955696">
            <a:off x="10758081" y="2021428"/>
            <a:ext cx="322586" cy="297515"/>
          </a:xfrm>
          <a:prstGeom prst="rect">
            <a:avLst/>
          </a:prstGeom>
        </p:spPr>
      </p:pic>
    </p:spTree>
    <p:extLst>
      <p:ext uri="{BB962C8B-B14F-4D97-AF65-F5344CB8AC3E}">
        <p14:creationId xmlns:p14="http://schemas.microsoft.com/office/powerpoint/2010/main" val="12259615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4"/>
                                        </p:tgtEl>
                                        <p:attrNameLst>
                                          <p:attrName>style.visibility</p:attrName>
                                        </p:attrNameLst>
                                      </p:cBhvr>
                                      <p:to>
                                        <p:strVal val="visible"/>
                                      </p:to>
                                    </p:set>
                                    <p:animEffect transition="in" filter="fade">
                                      <p:cBhvr>
                                        <p:cTn id="7" dur="500"/>
                                        <p:tgtEl>
                                          <p:spTgt spid="20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3"/>
                                        </p:tgtEl>
                                        <p:attrNameLst>
                                          <p:attrName>style.visibility</p:attrName>
                                        </p:attrNameLst>
                                      </p:cBhvr>
                                      <p:to>
                                        <p:strVal val="visible"/>
                                      </p:to>
                                    </p:set>
                                    <p:animEffect transition="in" filter="fade">
                                      <p:cBhvr>
                                        <p:cTn id="10" dur="500"/>
                                        <p:tgtEl>
                                          <p:spTgt spid="13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5"/>
                                        </p:tgtEl>
                                        <p:attrNameLst>
                                          <p:attrName>style.visibility</p:attrName>
                                        </p:attrNameLst>
                                      </p:cBhvr>
                                      <p:to>
                                        <p:strVal val="visible"/>
                                      </p:to>
                                    </p:set>
                                    <p:animEffect transition="in" filter="fade">
                                      <p:cBhvr>
                                        <p:cTn id="13" dur="500"/>
                                        <p:tgtEl>
                                          <p:spTgt spid="3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22"/>
                                        </p:tgtEl>
                                        <p:attrNameLst>
                                          <p:attrName>style.visibility</p:attrName>
                                        </p:attrNameLst>
                                      </p:cBhvr>
                                      <p:to>
                                        <p:strVal val="visible"/>
                                      </p:to>
                                    </p:set>
                                    <p:animEffect transition="in" filter="fade">
                                      <p:cBhvr>
                                        <p:cTn id="16" dur="500"/>
                                        <p:tgtEl>
                                          <p:spTgt spid="22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08"/>
                                        </p:tgtEl>
                                        <p:attrNameLst>
                                          <p:attrName>style.visibility</p:attrName>
                                        </p:attrNameLst>
                                      </p:cBhvr>
                                      <p:to>
                                        <p:strVal val="visible"/>
                                      </p:to>
                                    </p:set>
                                    <p:animEffect transition="in" filter="fade">
                                      <p:cBhvr>
                                        <p:cTn id="19" dur="500"/>
                                        <p:tgtEl>
                                          <p:spTgt spid="20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02"/>
                                        </p:tgtEl>
                                        <p:attrNameLst>
                                          <p:attrName>style.visibility</p:attrName>
                                        </p:attrNameLst>
                                      </p:cBhvr>
                                      <p:to>
                                        <p:strVal val="visible"/>
                                      </p:to>
                                    </p:set>
                                    <p:animEffect transition="in" filter="fade">
                                      <p:cBhvr>
                                        <p:cTn id="22" dur="500"/>
                                        <p:tgtEl>
                                          <p:spTgt spid="202"/>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01"/>
                                        </p:tgtEl>
                                        <p:attrNameLst>
                                          <p:attrName>style.visibility</p:attrName>
                                        </p:attrNameLst>
                                      </p:cBhvr>
                                      <p:to>
                                        <p:strVal val="visible"/>
                                      </p:to>
                                    </p:set>
                                    <p:animEffect transition="in" filter="fade">
                                      <p:cBhvr>
                                        <p:cTn id="25" dur="500"/>
                                        <p:tgtEl>
                                          <p:spTgt spid="201"/>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99"/>
                                        </p:tgtEl>
                                        <p:attrNameLst>
                                          <p:attrName>style.visibility</p:attrName>
                                        </p:attrNameLst>
                                      </p:cBhvr>
                                      <p:to>
                                        <p:strVal val="visible"/>
                                      </p:to>
                                    </p:set>
                                    <p:animEffect transition="in" filter="fade">
                                      <p:cBhvr>
                                        <p:cTn id="28" dur="500"/>
                                        <p:tgtEl>
                                          <p:spTgt spid="19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00"/>
                                        </p:tgtEl>
                                        <p:attrNameLst>
                                          <p:attrName>style.visibility</p:attrName>
                                        </p:attrNameLst>
                                      </p:cBhvr>
                                      <p:to>
                                        <p:strVal val="visible"/>
                                      </p:to>
                                    </p:set>
                                    <p:animEffect transition="in" filter="fade">
                                      <p:cBhvr>
                                        <p:cTn id="31" dur="500"/>
                                        <p:tgtEl>
                                          <p:spTgt spid="200"/>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223"/>
                                        </p:tgtEl>
                                        <p:attrNameLst>
                                          <p:attrName>style.visibility</p:attrName>
                                        </p:attrNameLst>
                                      </p:cBhvr>
                                      <p:to>
                                        <p:strVal val="visible"/>
                                      </p:to>
                                    </p:set>
                                    <p:animEffect transition="in" filter="fade">
                                      <p:cBhvr>
                                        <p:cTn id="36" dur="500"/>
                                        <p:tgtEl>
                                          <p:spTgt spid="223"/>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18"/>
                                        </p:tgtEl>
                                        <p:attrNameLst>
                                          <p:attrName>style.visibility</p:attrName>
                                        </p:attrNameLst>
                                      </p:cBhvr>
                                      <p:to>
                                        <p:strVal val="visible"/>
                                      </p:to>
                                    </p:set>
                                    <p:animEffect transition="in" filter="fade">
                                      <p:cBhvr>
                                        <p:cTn id="39" dur="500"/>
                                        <p:tgtEl>
                                          <p:spTgt spid="218"/>
                                        </p:tgtEl>
                                      </p:cBhvr>
                                    </p:animEffect>
                                  </p:childTnLst>
                                </p:cTn>
                              </p:par>
                              <p:par>
                                <p:cTn id="40" presetID="10" presetClass="entr" presetSubtype="0" fill="hold" nodeType="withEffect">
                                  <p:stCondLst>
                                    <p:cond delay="0"/>
                                  </p:stCondLst>
                                  <p:childTnLst>
                                    <p:set>
                                      <p:cBhvr>
                                        <p:cTn id="41" dur="1" fill="hold">
                                          <p:stCondLst>
                                            <p:cond delay="0"/>
                                          </p:stCondLst>
                                        </p:cTn>
                                        <p:tgtEl>
                                          <p:spTgt spid="217"/>
                                        </p:tgtEl>
                                        <p:attrNameLst>
                                          <p:attrName>style.visibility</p:attrName>
                                        </p:attrNameLst>
                                      </p:cBhvr>
                                      <p:to>
                                        <p:strVal val="visible"/>
                                      </p:to>
                                    </p:set>
                                    <p:animEffect transition="in" filter="fade">
                                      <p:cBhvr>
                                        <p:cTn id="42" dur="500"/>
                                        <p:tgtEl>
                                          <p:spTgt spid="217"/>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20"/>
                                        </p:tgtEl>
                                        <p:attrNameLst>
                                          <p:attrName>style.visibility</p:attrName>
                                        </p:attrNameLst>
                                      </p:cBhvr>
                                      <p:to>
                                        <p:strVal val="visible"/>
                                      </p:to>
                                    </p:set>
                                    <p:animEffect transition="in" filter="fade">
                                      <p:cBhvr>
                                        <p:cTn id="45" dur="500"/>
                                        <p:tgtEl>
                                          <p:spTgt spid="220"/>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09"/>
                                        </p:tgtEl>
                                        <p:attrNameLst>
                                          <p:attrName>style.visibility</p:attrName>
                                        </p:attrNameLst>
                                      </p:cBhvr>
                                      <p:to>
                                        <p:strVal val="visible"/>
                                      </p:to>
                                    </p:set>
                                    <p:animEffect transition="in" filter="fade">
                                      <p:cBhvr>
                                        <p:cTn id="48" dur="500"/>
                                        <p:tgtEl>
                                          <p:spTgt spid="209"/>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227"/>
                                        </p:tgtEl>
                                        <p:attrNameLst>
                                          <p:attrName>style.visibility</p:attrName>
                                        </p:attrNameLst>
                                      </p:cBhvr>
                                      <p:to>
                                        <p:strVal val="visible"/>
                                      </p:to>
                                    </p:set>
                                    <p:animEffect transition="in" filter="fade">
                                      <p:cBhvr>
                                        <p:cTn id="53" dur="500"/>
                                        <p:tgtEl>
                                          <p:spTgt spid="227"/>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228"/>
                                        </p:tgtEl>
                                        <p:attrNameLst>
                                          <p:attrName>style.visibility</p:attrName>
                                        </p:attrNameLst>
                                      </p:cBhvr>
                                      <p:to>
                                        <p:strVal val="visible"/>
                                      </p:to>
                                    </p:set>
                                    <p:animEffect transition="in" filter="fade">
                                      <p:cBhvr>
                                        <p:cTn id="56" dur="500"/>
                                        <p:tgtEl>
                                          <p:spTgt spid="228"/>
                                        </p:tgtEl>
                                      </p:cBhvr>
                                    </p:animEffect>
                                  </p:childTnLst>
                                </p:cTn>
                              </p:par>
                              <p:par>
                                <p:cTn id="57" presetID="10" presetClass="entr" presetSubtype="0" fill="hold" nodeType="withEffect">
                                  <p:stCondLst>
                                    <p:cond delay="0"/>
                                  </p:stCondLst>
                                  <p:childTnLst>
                                    <p:set>
                                      <p:cBhvr>
                                        <p:cTn id="58" dur="1" fill="hold">
                                          <p:stCondLst>
                                            <p:cond delay="0"/>
                                          </p:stCondLst>
                                        </p:cTn>
                                        <p:tgtEl>
                                          <p:spTgt spid="234"/>
                                        </p:tgtEl>
                                        <p:attrNameLst>
                                          <p:attrName>style.visibility</p:attrName>
                                        </p:attrNameLst>
                                      </p:cBhvr>
                                      <p:to>
                                        <p:strVal val="visible"/>
                                      </p:to>
                                    </p:set>
                                    <p:animEffect transition="in" filter="fade">
                                      <p:cBhvr>
                                        <p:cTn id="59" dur="500"/>
                                        <p:tgtEl>
                                          <p:spTgt spid="234"/>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nodeType="clickEffect">
                                  <p:stCondLst>
                                    <p:cond delay="0"/>
                                  </p:stCondLst>
                                  <p:childTnLst>
                                    <p:set>
                                      <p:cBhvr>
                                        <p:cTn id="63" dur="1" fill="hold">
                                          <p:stCondLst>
                                            <p:cond delay="0"/>
                                          </p:stCondLst>
                                        </p:cTn>
                                        <p:tgtEl>
                                          <p:spTgt spid="20"/>
                                        </p:tgtEl>
                                        <p:attrNameLst>
                                          <p:attrName>style.visibility</p:attrName>
                                        </p:attrNameLst>
                                      </p:cBhvr>
                                      <p:to>
                                        <p:strVal val="visible"/>
                                      </p:to>
                                    </p:set>
                                    <p:animEffect transition="in" filter="fade">
                                      <p:cBhvr>
                                        <p:cTn id="64" dur="500"/>
                                        <p:tgtEl>
                                          <p:spTgt spid="20"/>
                                        </p:tgtEl>
                                      </p:cBhvr>
                                    </p:animEffect>
                                  </p:childTnLst>
                                </p:cTn>
                              </p:par>
                              <p:par>
                                <p:cTn id="65" presetID="10" presetClass="entr" presetSubtype="0" fill="hold" nodeType="withEffect">
                                  <p:stCondLst>
                                    <p:cond delay="0"/>
                                  </p:stCondLst>
                                  <p:childTnLst>
                                    <p:set>
                                      <p:cBhvr>
                                        <p:cTn id="66" dur="1" fill="hold">
                                          <p:stCondLst>
                                            <p:cond delay="0"/>
                                          </p:stCondLst>
                                        </p:cTn>
                                        <p:tgtEl>
                                          <p:spTgt spid="2"/>
                                        </p:tgtEl>
                                        <p:attrNameLst>
                                          <p:attrName>style.visibility</p:attrName>
                                        </p:attrNameLst>
                                      </p:cBhvr>
                                      <p:to>
                                        <p:strVal val="visible"/>
                                      </p:to>
                                    </p:set>
                                    <p:animEffect transition="in" filter="fade">
                                      <p:cBhvr>
                                        <p:cTn id="67" dur="500"/>
                                        <p:tgtEl>
                                          <p:spTgt spid="2"/>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4"/>
                                        </p:tgtEl>
                                        <p:attrNameLst>
                                          <p:attrName>style.visibility</p:attrName>
                                        </p:attrNameLst>
                                      </p:cBhvr>
                                      <p:to>
                                        <p:strVal val="visible"/>
                                      </p:to>
                                    </p:set>
                                    <p:animEffect transition="in" filter="fade">
                                      <p:cBhvr>
                                        <p:cTn id="70" dur="500"/>
                                        <p:tgtEl>
                                          <p:spTgt spid="4"/>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7"/>
                                        </p:tgtEl>
                                        <p:attrNameLst>
                                          <p:attrName>style.visibility</p:attrName>
                                        </p:attrNameLst>
                                      </p:cBhvr>
                                      <p:to>
                                        <p:strVal val="visible"/>
                                      </p:to>
                                    </p:set>
                                    <p:animEffect transition="in" filter="fade">
                                      <p:cBhvr>
                                        <p:cTn id="73" dur="500"/>
                                        <p:tgtEl>
                                          <p:spTgt spid="7"/>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8"/>
                                        </p:tgtEl>
                                        <p:attrNameLst>
                                          <p:attrName>style.visibility</p:attrName>
                                        </p:attrNameLst>
                                      </p:cBhvr>
                                      <p:to>
                                        <p:strVal val="visible"/>
                                      </p:to>
                                    </p:set>
                                    <p:animEffect transition="in" filter="fade">
                                      <p:cBhvr>
                                        <p:cTn id="76" dur="500"/>
                                        <p:tgtEl>
                                          <p:spTgt spid="8"/>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9"/>
                                        </p:tgtEl>
                                        <p:attrNameLst>
                                          <p:attrName>style.visibility</p:attrName>
                                        </p:attrNameLst>
                                      </p:cBhvr>
                                      <p:to>
                                        <p:strVal val="visible"/>
                                      </p:to>
                                    </p:set>
                                    <p:animEffect transition="in" filter="fade">
                                      <p:cBhvr>
                                        <p:cTn id="79" dur="500"/>
                                        <p:tgtEl>
                                          <p:spTgt spid="9"/>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10"/>
                                        </p:tgtEl>
                                        <p:attrNameLst>
                                          <p:attrName>style.visibility</p:attrName>
                                        </p:attrNameLst>
                                      </p:cBhvr>
                                      <p:to>
                                        <p:strVal val="visible"/>
                                      </p:to>
                                    </p:set>
                                    <p:animEffect transition="in" filter="fade">
                                      <p:cBhvr>
                                        <p:cTn id="82" dur="500"/>
                                        <p:tgtEl>
                                          <p:spTgt spid="10"/>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13"/>
                                        </p:tgtEl>
                                        <p:attrNameLst>
                                          <p:attrName>style.visibility</p:attrName>
                                        </p:attrNameLst>
                                      </p:cBhvr>
                                      <p:to>
                                        <p:strVal val="visible"/>
                                      </p:to>
                                    </p:set>
                                    <p:animEffect transition="in" filter="fade">
                                      <p:cBhvr>
                                        <p:cTn id="85" dur="500"/>
                                        <p:tgtEl>
                                          <p:spTgt spid="13"/>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14"/>
                                        </p:tgtEl>
                                        <p:attrNameLst>
                                          <p:attrName>style.visibility</p:attrName>
                                        </p:attrNameLst>
                                      </p:cBhvr>
                                      <p:to>
                                        <p:strVal val="visible"/>
                                      </p:to>
                                    </p:set>
                                    <p:animEffect transition="in" filter="fade">
                                      <p:cBhvr>
                                        <p:cTn id="88" dur="500"/>
                                        <p:tgtEl>
                                          <p:spTgt spid="14"/>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15"/>
                                        </p:tgtEl>
                                        <p:attrNameLst>
                                          <p:attrName>style.visibility</p:attrName>
                                        </p:attrNameLst>
                                      </p:cBhvr>
                                      <p:to>
                                        <p:strVal val="visible"/>
                                      </p:to>
                                    </p:set>
                                    <p:animEffect transition="in" filter="fade">
                                      <p:cBhvr>
                                        <p:cTn id="91" dur="500"/>
                                        <p:tgtEl>
                                          <p:spTgt spid="15"/>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21"/>
                                        </p:tgtEl>
                                        <p:attrNameLst>
                                          <p:attrName>style.visibility</p:attrName>
                                        </p:attrNameLst>
                                      </p:cBhvr>
                                      <p:to>
                                        <p:strVal val="visible"/>
                                      </p:to>
                                    </p:set>
                                    <p:animEffect transition="in" filter="fade">
                                      <p:cBhvr>
                                        <p:cTn id="94" dur="500"/>
                                        <p:tgtEl>
                                          <p:spTgt spid="21"/>
                                        </p:tgtEl>
                                      </p:cBhvr>
                                    </p:animEffect>
                                  </p:childTnLst>
                                </p:cTn>
                              </p:par>
                              <p:par>
                                <p:cTn id="95" presetID="10" presetClass="entr" presetSubtype="0" fill="hold" nodeType="withEffect">
                                  <p:stCondLst>
                                    <p:cond delay="0"/>
                                  </p:stCondLst>
                                  <p:childTnLst>
                                    <p:set>
                                      <p:cBhvr>
                                        <p:cTn id="96" dur="1" fill="hold">
                                          <p:stCondLst>
                                            <p:cond delay="0"/>
                                          </p:stCondLst>
                                        </p:cTn>
                                        <p:tgtEl>
                                          <p:spTgt spid="121"/>
                                        </p:tgtEl>
                                        <p:attrNameLst>
                                          <p:attrName>style.visibility</p:attrName>
                                        </p:attrNameLst>
                                      </p:cBhvr>
                                      <p:to>
                                        <p:strVal val="visible"/>
                                      </p:to>
                                    </p:set>
                                    <p:animEffect transition="in" filter="fade">
                                      <p:cBhvr>
                                        <p:cTn id="97" dur="500"/>
                                        <p:tgtEl>
                                          <p:spTgt spid="1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199" grpId="0"/>
      <p:bldP spid="200" grpId="0"/>
      <p:bldP spid="201" grpId="0"/>
      <p:bldP spid="202" grpId="0" animBg="1"/>
      <p:bldP spid="208" grpId="0" animBg="1"/>
      <p:bldP spid="209" grpId="0"/>
      <p:bldP spid="218" grpId="0" animBg="1"/>
      <p:bldP spid="220" grpId="0" animBg="1"/>
      <p:bldP spid="222" grpId="0"/>
      <p:bldP spid="223" grpId="0"/>
      <p:bldP spid="227" grpId="0"/>
      <p:bldP spid="228" grpId="0" animBg="1"/>
      <p:bldP spid="4" grpId="0"/>
      <p:bldP spid="7" grpId="0" animBg="1"/>
      <p:bldP spid="8" grpId="0"/>
      <p:bldP spid="9" grpId="0" animBg="1"/>
      <p:bldP spid="10" grpId="0"/>
      <p:bldP spid="13" grpId="0"/>
      <p:bldP spid="14" grpId="0" animBg="1"/>
      <p:bldP spid="15" grpId="0"/>
      <p:bldP spid="21" grpId="0"/>
      <p:bldP spid="133" grpId="0"/>
    </p:bldLst>
  </p:timing>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89" name="PlaceHolder 1"/>
          <p:cNvSpPr>
            <a:spLocks noGrp="1"/>
          </p:cNvSpPr>
          <p:nvPr>
            <p:ph type="title"/>
          </p:nvPr>
        </p:nvSpPr>
        <p:spPr>
          <a:xfrm>
            <a:off x="283779" y="208854"/>
            <a:ext cx="6933960" cy="787680"/>
          </a:xfrm>
          <a:prstGeom prst="rect">
            <a:avLst/>
          </a:prstGeom>
          <a:noFill/>
          <a:ln w="0">
            <a:noFill/>
          </a:ln>
        </p:spPr>
        <p:txBody>
          <a:bodyPr anchor="ctr">
            <a:normAutofit/>
          </a:bodyPr>
          <a:lstStyle/>
          <a:p>
            <a:pPr>
              <a:lnSpc>
                <a:spcPct val="90000"/>
              </a:lnSpc>
              <a:buNone/>
            </a:pPr>
            <a:r>
              <a:rPr lang="en-GB" sz="2800" b="0" strike="noStrike" spc="-1" noProof="0" dirty="0">
                <a:solidFill>
                  <a:srgbClr val="000000"/>
                </a:solidFill>
                <a:latin typeface="Calibri Light"/>
              </a:rPr>
              <a:t>Approach</a:t>
            </a:r>
            <a:endParaRPr lang="en-GB" sz="2800" b="0" strike="noStrike" spc="-1" noProof="0" dirty="0">
              <a:solidFill>
                <a:srgbClr val="000000"/>
              </a:solidFill>
              <a:latin typeface="Calibri"/>
            </a:endParaRPr>
          </a:p>
        </p:txBody>
      </p:sp>
      <p:pic>
        <p:nvPicPr>
          <p:cNvPr id="298" name="Picture 58"/>
          <p:cNvPicPr/>
          <p:nvPr/>
        </p:nvPicPr>
        <p:blipFill>
          <a:blip r:embed="rId2"/>
          <a:stretch/>
        </p:blipFill>
        <p:spPr>
          <a:xfrm>
            <a:off x="1035000" y="3755520"/>
            <a:ext cx="3470760" cy="2597040"/>
          </a:xfrm>
          <a:prstGeom prst="rect">
            <a:avLst/>
          </a:prstGeom>
          <a:ln w="0">
            <a:noFill/>
          </a:ln>
        </p:spPr>
      </p:pic>
      <p:pic>
        <p:nvPicPr>
          <p:cNvPr id="2" name="Picture 1">
            <a:extLst>
              <a:ext uri="{FF2B5EF4-FFF2-40B4-BE49-F238E27FC236}">
                <a16:creationId xmlns:a16="http://schemas.microsoft.com/office/drawing/2014/main" id="{83EFE7F8-43F5-167E-AC7A-DE71577C5E6D}"/>
              </a:ext>
            </a:extLst>
          </p:cNvPr>
          <p:cNvPicPr>
            <a:picLocks noChangeAspect="1"/>
          </p:cNvPicPr>
          <p:nvPr/>
        </p:nvPicPr>
        <p:blipFill>
          <a:blip r:embed="rId3"/>
          <a:stretch>
            <a:fillRect/>
          </a:stretch>
        </p:blipFill>
        <p:spPr>
          <a:xfrm>
            <a:off x="5255491" y="787680"/>
            <a:ext cx="6801193" cy="5467626"/>
          </a:xfrm>
          <a:prstGeom prst="rect">
            <a:avLst/>
          </a:prstGeom>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89" name="PlaceHolder 1"/>
          <p:cNvSpPr>
            <a:spLocks noGrp="1"/>
          </p:cNvSpPr>
          <p:nvPr>
            <p:ph type="title"/>
          </p:nvPr>
        </p:nvSpPr>
        <p:spPr>
          <a:xfrm>
            <a:off x="308610" y="337596"/>
            <a:ext cx="3280410" cy="787680"/>
          </a:xfrm>
          <a:prstGeom prst="rect">
            <a:avLst/>
          </a:prstGeom>
          <a:noFill/>
          <a:ln w="0">
            <a:noFill/>
          </a:ln>
        </p:spPr>
        <p:txBody>
          <a:bodyPr anchor="ctr">
            <a:normAutofit/>
          </a:bodyPr>
          <a:lstStyle/>
          <a:p>
            <a:pPr>
              <a:lnSpc>
                <a:spcPct val="90000"/>
              </a:lnSpc>
              <a:buNone/>
            </a:pPr>
            <a:r>
              <a:rPr lang="en-GB" sz="2800" b="0" strike="noStrike" spc="-1" noProof="0" dirty="0">
                <a:solidFill>
                  <a:srgbClr val="000000"/>
                </a:solidFill>
                <a:latin typeface="Calibri Light"/>
              </a:rPr>
              <a:t>Approach</a:t>
            </a:r>
            <a:endParaRPr lang="en-GB" sz="2800" b="0" strike="noStrike" spc="-1" noProof="0" dirty="0">
              <a:solidFill>
                <a:srgbClr val="000000"/>
              </a:solidFill>
              <a:latin typeface="Calibri"/>
            </a:endParaRPr>
          </a:p>
        </p:txBody>
      </p:sp>
      <p:pic>
        <p:nvPicPr>
          <p:cNvPr id="298" name="Picture 58"/>
          <p:cNvPicPr/>
          <p:nvPr/>
        </p:nvPicPr>
        <p:blipFill>
          <a:blip r:embed="rId2"/>
          <a:stretch/>
        </p:blipFill>
        <p:spPr>
          <a:xfrm>
            <a:off x="685800" y="3646170"/>
            <a:ext cx="4048560" cy="2843550"/>
          </a:xfrm>
          <a:prstGeom prst="rect">
            <a:avLst/>
          </a:prstGeom>
          <a:ln w="0">
            <a:noFill/>
          </a:ln>
        </p:spPr>
      </p:pic>
      <p:pic>
        <p:nvPicPr>
          <p:cNvPr id="2" name="Picture 1">
            <a:extLst>
              <a:ext uri="{FF2B5EF4-FFF2-40B4-BE49-F238E27FC236}">
                <a16:creationId xmlns:a16="http://schemas.microsoft.com/office/drawing/2014/main" id="{83EFE7F8-43F5-167E-AC7A-DE71577C5E6D}"/>
              </a:ext>
            </a:extLst>
          </p:cNvPr>
          <p:cNvPicPr>
            <a:picLocks noChangeAspect="1"/>
          </p:cNvPicPr>
          <p:nvPr/>
        </p:nvPicPr>
        <p:blipFill>
          <a:blip r:embed="rId3"/>
          <a:stretch>
            <a:fillRect/>
          </a:stretch>
        </p:blipFill>
        <p:spPr>
          <a:xfrm>
            <a:off x="6858000" y="0"/>
            <a:ext cx="5141534" cy="4133391"/>
          </a:xfrm>
          <a:prstGeom prst="rect">
            <a:avLst/>
          </a:prstGeom>
        </p:spPr>
      </p:pic>
      <p:sp>
        <p:nvSpPr>
          <p:cNvPr id="4" name="TextBox 3">
            <a:extLst>
              <a:ext uri="{FF2B5EF4-FFF2-40B4-BE49-F238E27FC236}">
                <a16:creationId xmlns:a16="http://schemas.microsoft.com/office/drawing/2014/main" id="{F6E97BCE-3FF8-3C93-22A0-60C5D4A1B2BB}"/>
              </a:ext>
            </a:extLst>
          </p:cNvPr>
          <p:cNvSpPr txBox="1"/>
          <p:nvPr/>
        </p:nvSpPr>
        <p:spPr>
          <a:xfrm>
            <a:off x="476010" y="1462872"/>
            <a:ext cx="6160770" cy="1508105"/>
          </a:xfrm>
          <a:prstGeom prst="rect">
            <a:avLst/>
          </a:prstGeom>
          <a:noFill/>
        </p:spPr>
        <p:txBody>
          <a:bodyPr wrap="square">
            <a:spAutoFit/>
          </a:bodyPr>
          <a:lstStyle/>
          <a:p>
            <a:pPr marL="342900" indent="-342900">
              <a:spcBef>
                <a:spcPts val="600"/>
              </a:spcBef>
              <a:spcAft>
                <a:spcPts val="600"/>
              </a:spcAft>
              <a:buFont typeface="+mj-lt"/>
              <a:buAutoNum type="arabicPeriod"/>
            </a:pPr>
            <a:r>
              <a:rPr lang="en-GB" sz="2400" b="0" i="0" u="none" strike="noStrike" baseline="0" noProof="0" dirty="0">
                <a:latin typeface="NimbusRomNo9L-Regu"/>
              </a:rPr>
              <a:t>Errors-free transmissions</a:t>
            </a:r>
          </a:p>
          <a:p>
            <a:pPr marL="342900" indent="-342900">
              <a:spcBef>
                <a:spcPts val="600"/>
              </a:spcBef>
              <a:spcAft>
                <a:spcPts val="600"/>
              </a:spcAft>
              <a:buFont typeface="+mj-lt"/>
              <a:buAutoNum type="arabicPeriod"/>
            </a:pPr>
            <a:r>
              <a:rPr lang="en-GB" sz="2400" b="0" i="0" u="none" strike="noStrike" baseline="0" noProof="0" dirty="0">
                <a:latin typeface="NimbusRomNo9L-Regu"/>
              </a:rPr>
              <a:t>Transmissions with errors</a:t>
            </a:r>
            <a:endParaRPr lang="en-GB" sz="2400" noProof="0" dirty="0">
              <a:latin typeface="NimbusRomNo9L-Regu"/>
            </a:endParaRPr>
          </a:p>
          <a:p>
            <a:pPr marL="342900" indent="-342900">
              <a:spcBef>
                <a:spcPts val="600"/>
              </a:spcBef>
              <a:spcAft>
                <a:spcPts val="600"/>
              </a:spcAft>
              <a:buFont typeface="+mj-lt"/>
              <a:buAutoNum type="arabicPeriod"/>
            </a:pPr>
            <a:r>
              <a:rPr lang="en-GB" sz="2400" b="0" i="0" u="none" strike="noStrike" baseline="0" noProof="0" dirty="0">
                <a:latin typeface="NimbusRomNo9L-Regu"/>
              </a:rPr>
              <a:t>Interruption of transmissions</a:t>
            </a:r>
            <a:endParaRPr lang="en-GB" sz="2400" noProof="0" dirty="0"/>
          </a:p>
        </p:txBody>
      </p:sp>
      <p:pic>
        <p:nvPicPr>
          <p:cNvPr id="5" name="Picture 5">
            <a:extLst>
              <a:ext uri="{FF2B5EF4-FFF2-40B4-BE49-F238E27FC236}">
                <a16:creationId xmlns:a16="http://schemas.microsoft.com/office/drawing/2014/main" id="{92AA2D40-3853-A15A-FC84-112452D296AF}"/>
              </a:ext>
            </a:extLst>
          </p:cNvPr>
          <p:cNvPicPr/>
          <p:nvPr/>
        </p:nvPicPr>
        <p:blipFill>
          <a:blip r:embed="rId4"/>
          <a:stretch/>
        </p:blipFill>
        <p:spPr>
          <a:xfrm>
            <a:off x="5453161" y="4236764"/>
            <a:ext cx="2815920" cy="880560"/>
          </a:xfrm>
          <a:prstGeom prst="rect">
            <a:avLst/>
          </a:prstGeom>
          <a:ln w="0">
            <a:noFill/>
          </a:ln>
        </p:spPr>
      </p:pic>
      <p:pic>
        <p:nvPicPr>
          <p:cNvPr id="6" name="Picture 7">
            <a:extLst>
              <a:ext uri="{FF2B5EF4-FFF2-40B4-BE49-F238E27FC236}">
                <a16:creationId xmlns:a16="http://schemas.microsoft.com/office/drawing/2014/main" id="{19EB9392-9646-494A-7957-4BF69932B98F}"/>
              </a:ext>
            </a:extLst>
          </p:cNvPr>
          <p:cNvPicPr/>
          <p:nvPr/>
        </p:nvPicPr>
        <p:blipFill>
          <a:blip r:embed="rId5"/>
          <a:stretch/>
        </p:blipFill>
        <p:spPr>
          <a:xfrm>
            <a:off x="5334001" y="4975484"/>
            <a:ext cx="2130120" cy="831240"/>
          </a:xfrm>
          <a:prstGeom prst="rect">
            <a:avLst/>
          </a:prstGeom>
          <a:ln w="0">
            <a:noFill/>
          </a:ln>
        </p:spPr>
      </p:pic>
      <p:pic>
        <p:nvPicPr>
          <p:cNvPr id="7" name="Picture 9">
            <a:extLst>
              <a:ext uri="{FF2B5EF4-FFF2-40B4-BE49-F238E27FC236}">
                <a16:creationId xmlns:a16="http://schemas.microsoft.com/office/drawing/2014/main" id="{AD87E574-0A5D-D1B2-CDC8-BF0798AFE18B}"/>
              </a:ext>
            </a:extLst>
          </p:cNvPr>
          <p:cNvPicPr/>
          <p:nvPr/>
        </p:nvPicPr>
        <p:blipFill>
          <a:blip r:embed="rId6"/>
          <a:stretch/>
        </p:blipFill>
        <p:spPr>
          <a:xfrm>
            <a:off x="5552521" y="6040724"/>
            <a:ext cx="1396080" cy="377640"/>
          </a:xfrm>
          <a:prstGeom prst="rect">
            <a:avLst/>
          </a:prstGeom>
          <a:ln w="0">
            <a:noFill/>
          </a:ln>
        </p:spPr>
      </p:pic>
      <p:sp>
        <p:nvSpPr>
          <p:cNvPr id="8" name="TextBox 10">
            <a:extLst>
              <a:ext uri="{FF2B5EF4-FFF2-40B4-BE49-F238E27FC236}">
                <a16:creationId xmlns:a16="http://schemas.microsoft.com/office/drawing/2014/main" id="{37614DC6-6987-962C-7326-0322C4125C0D}"/>
              </a:ext>
            </a:extLst>
          </p:cNvPr>
          <p:cNvSpPr/>
          <p:nvPr/>
        </p:nvSpPr>
        <p:spPr>
          <a:xfrm>
            <a:off x="8480401" y="3703244"/>
            <a:ext cx="467640" cy="33300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1600" b="0" strike="noStrike" spc="-1" noProof="0" dirty="0">
                <a:solidFill>
                  <a:srgbClr val="000000"/>
                </a:solidFill>
                <a:latin typeface="Calibri"/>
              </a:rPr>
              <a:t>(1)</a:t>
            </a:r>
            <a:endParaRPr lang="en-GB" sz="1600" b="0" strike="noStrike" spc="-1" noProof="0" dirty="0">
              <a:latin typeface="Arial"/>
            </a:endParaRPr>
          </a:p>
        </p:txBody>
      </p:sp>
      <p:sp>
        <p:nvSpPr>
          <p:cNvPr id="9" name="TextBox 11">
            <a:extLst>
              <a:ext uri="{FF2B5EF4-FFF2-40B4-BE49-F238E27FC236}">
                <a16:creationId xmlns:a16="http://schemas.microsoft.com/office/drawing/2014/main" id="{9CBB7C58-5498-A1FD-44B8-4956E588A992}"/>
              </a:ext>
            </a:extLst>
          </p:cNvPr>
          <p:cNvSpPr/>
          <p:nvPr/>
        </p:nvSpPr>
        <p:spPr>
          <a:xfrm>
            <a:off x="8486161" y="4420364"/>
            <a:ext cx="467640" cy="33300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1600" b="0" strike="noStrike" spc="-1" noProof="0" dirty="0">
                <a:solidFill>
                  <a:srgbClr val="000000"/>
                </a:solidFill>
                <a:latin typeface="Calibri"/>
              </a:rPr>
              <a:t>(2)</a:t>
            </a:r>
            <a:endParaRPr lang="en-GB" sz="1600" b="0" strike="noStrike" spc="-1" noProof="0" dirty="0">
              <a:latin typeface="Arial"/>
            </a:endParaRPr>
          </a:p>
        </p:txBody>
      </p:sp>
      <p:sp>
        <p:nvSpPr>
          <p:cNvPr id="10" name="TextBox 12">
            <a:extLst>
              <a:ext uri="{FF2B5EF4-FFF2-40B4-BE49-F238E27FC236}">
                <a16:creationId xmlns:a16="http://schemas.microsoft.com/office/drawing/2014/main" id="{FA7BD31A-14B9-76FE-015D-CA800B380C65}"/>
              </a:ext>
            </a:extLst>
          </p:cNvPr>
          <p:cNvSpPr/>
          <p:nvPr/>
        </p:nvSpPr>
        <p:spPr>
          <a:xfrm>
            <a:off x="8480401" y="5137124"/>
            <a:ext cx="467640" cy="33300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1600" b="0" strike="noStrike" spc="-1" noProof="0" dirty="0">
                <a:solidFill>
                  <a:srgbClr val="000000"/>
                </a:solidFill>
                <a:latin typeface="Calibri"/>
              </a:rPr>
              <a:t>(3)</a:t>
            </a:r>
            <a:endParaRPr lang="en-GB" sz="1600" b="0" strike="noStrike" spc="-1" noProof="0" dirty="0">
              <a:latin typeface="Arial"/>
            </a:endParaRPr>
          </a:p>
        </p:txBody>
      </p:sp>
      <p:pic>
        <p:nvPicPr>
          <p:cNvPr id="11" name="Picture 14">
            <a:extLst>
              <a:ext uri="{FF2B5EF4-FFF2-40B4-BE49-F238E27FC236}">
                <a16:creationId xmlns:a16="http://schemas.microsoft.com/office/drawing/2014/main" id="{E966B1AD-085B-86D2-5213-6DCABA326791}"/>
              </a:ext>
            </a:extLst>
          </p:cNvPr>
          <p:cNvPicPr/>
          <p:nvPr/>
        </p:nvPicPr>
        <p:blipFill>
          <a:blip r:embed="rId7"/>
          <a:srcRect t="8531"/>
          <a:stretch/>
        </p:blipFill>
        <p:spPr>
          <a:xfrm>
            <a:off x="5552521" y="3732404"/>
            <a:ext cx="2268000" cy="309240"/>
          </a:xfrm>
          <a:prstGeom prst="rect">
            <a:avLst/>
          </a:prstGeom>
          <a:ln w="0">
            <a:noFill/>
          </a:ln>
        </p:spPr>
      </p:pic>
      <p:sp>
        <p:nvSpPr>
          <p:cNvPr id="12" name="TextBox 15">
            <a:extLst>
              <a:ext uri="{FF2B5EF4-FFF2-40B4-BE49-F238E27FC236}">
                <a16:creationId xmlns:a16="http://schemas.microsoft.com/office/drawing/2014/main" id="{FE6F69E9-7AA0-2CBE-60C2-25DBBC54A168}"/>
              </a:ext>
            </a:extLst>
          </p:cNvPr>
          <p:cNvSpPr/>
          <p:nvPr/>
        </p:nvSpPr>
        <p:spPr>
          <a:xfrm>
            <a:off x="8513881" y="6039644"/>
            <a:ext cx="467640" cy="33300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1600" b="0" strike="noStrike" spc="-1" noProof="0" dirty="0">
                <a:solidFill>
                  <a:srgbClr val="000000"/>
                </a:solidFill>
                <a:latin typeface="Calibri"/>
              </a:rPr>
              <a:t>(4)</a:t>
            </a:r>
            <a:endParaRPr lang="en-GB" sz="1600" b="0" strike="noStrike" spc="-1" noProof="0" dirty="0">
              <a:latin typeface="Arial"/>
            </a:endParaRPr>
          </a:p>
        </p:txBody>
      </p:sp>
      <p:sp>
        <p:nvSpPr>
          <p:cNvPr id="13" name="Rectangle 16">
            <a:extLst>
              <a:ext uri="{FF2B5EF4-FFF2-40B4-BE49-F238E27FC236}">
                <a16:creationId xmlns:a16="http://schemas.microsoft.com/office/drawing/2014/main" id="{89745DF5-F216-C1E3-4602-C9D654ACCF8F}"/>
              </a:ext>
            </a:extLst>
          </p:cNvPr>
          <p:cNvSpPr/>
          <p:nvPr/>
        </p:nvSpPr>
        <p:spPr>
          <a:xfrm>
            <a:off x="6507961" y="5217404"/>
            <a:ext cx="632160" cy="389160"/>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p:style>
        <p:txBody>
          <a:bodyPr/>
          <a:lstStyle/>
          <a:p>
            <a:endParaRPr lang="en-GB" noProof="0" dirty="0"/>
          </a:p>
        </p:txBody>
      </p:sp>
      <p:sp>
        <p:nvSpPr>
          <p:cNvPr id="14" name="Rectangle 17">
            <a:extLst>
              <a:ext uri="{FF2B5EF4-FFF2-40B4-BE49-F238E27FC236}">
                <a16:creationId xmlns:a16="http://schemas.microsoft.com/office/drawing/2014/main" id="{8C523CEB-0091-0818-338B-43B6C9E3A133}"/>
              </a:ext>
            </a:extLst>
          </p:cNvPr>
          <p:cNvSpPr/>
          <p:nvPr/>
        </p:nvSpPr>
        <p:spPr>
          <a:xfrm>
            <a:off x="6236521" y="6021644"/>
            <a:ext cx="632160" cy="389160"/>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p:style>
        <p:txBody>
          <a:bodyPr/>
          <a:lstStyle/>
          <a:p>
            <a:endParaRPr lang="en-GB" noProof="0" dirty="0"/>
          </a:p>
        </p:txBody>
      </p:sp>
    </p:spTree>
    <p:extLst>
      <p:ext uri="{BB962C8B-B14F-4D97-AF65-F5344CB8AC3E}">
        <p14:creationId xmlns:p14="http://schemas.microsoft.com/office/powerpoint/2010/main" val="1541581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8"/>
                                        </p:tgtEl>
                                        <p:attrNameLst>
                                          <p:attrName>style.visibility</p:attrName>
                                        </p:attrNameLst>
                                      </p:cBhvr>
                                      <p:to>
                                        <p:strVal val="visible"/>
                                      </p:to>
                                    </p:set>
                                    <p:animEffect transition="in" filter="fade">
                                      <p:cBhvr>
                                        <p:cTn id="7" dur="500"/>
                                        <p:tgtEl>
                                          <p:spTgt spid="29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10"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10" presetClass="entr" presetSubtype="0" fill="hold"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par>
                                <p:cTn id="28" presetID="10" presetClass="entr" presetSubtype="0" fill="hold" nodeType="with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fade">
                                      <p:cBhvr>
                                        <p:cTn id="30" dur="500"/>
                                        <p:tgtEl>
                                          <p:spTgt spid="11"/>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fade">
                                      <p:cBhvr>
                                        <p:cTn id="33" dur="500"/>
                                        <p:tgtEl>
                                          <p:spTgt spid="12"/>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fade">
                                      <p:cBhvr>
                                        <p:cTn id="36" dur="500"/>
                                        <p:tgtEl>
                                          <p:spTgt spid="13"/>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fade">
                                      <p:cBhvr>
                                        <p:cTn id="39"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2" grpId="0"/>
      <p:bldP spid="13" grpId="0" animBg="1"/>
      <p:bldP spid="14" grpId="0" animBg="1"/>
    </p:bldLst>
  </p:timing>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99" name="PlaceHolder 1"/>
          <p:cNvSpPr>
            <a:spLocks noGrp="1"/>
          </p:cNvSpPr>
          <p:nvPr>
            <p:ph type="title"/>
          </p:nvPr>
        </p:nvSpPr>
        <p:spPr>
          <a:xfrm>
            <a:off x="0" y="0"/>
            <a:ext cx="6933960" cy="787680"/>
          </a:xfrm>
          <a:prstGeom prst="rect">
            <a:avLst/>
          </a:prstGeom>
          <a:noFill/>
          <a:ln w="0">
            <a:noFill/>
          </a:ln>
        </p:spPr>
        <p:txBody>
          <a:bodyPr anchor="ctr">
            <a:normAutofit/>
          </a:bodyPr>
          <a:lstStyle/>
          <a:p>
            <a:pPr>
              <a:lnSpc>
                <a:spcPct val="90000"/>
              </a:lnSpc>
              <a:buNone/>
            </a:pPr>
            <a:r>
              <a:rPr lang="en-GB" sz="2800" b="0" strike="noStrike" spc="-1" noProof="0" dirty="0">
                <a:solidFill>
                  <a:srgbClr val="000000"/>
                </a:solidFill>
                <a:latin typeface="Calibri Light"/>
              </a:rPr>
              <a:t>Balancing Overhead - Throughput</a:t>
            </a:r>
            <a:endParaRPr lang="en-GB" sz="2800" b="0" strike="noStrike" spc="-1" noProof="0" dirty="0">
              <a:solidFill>
                <a:srgbClr val="000000"/>
              </a:solidFill>
              <a:latin typeface="Calibri"/>
            </a:endParaRPr>
          </a:p>
        </p:txBody>
      </p:sp>
      <p:pic>
        <p:nvPicPr>
          <p:cNvPr id="300" name="Grafik 28"/>
          <p:cNvPicPr/>
          <p:nvPr/>
        </p:nvPicPr>
        <p:blipFill>
          <a:blip r:embed="rId2"/>
          <a:stretch/>
        </p:blipFill>
        <p:spPr>
          <a:xfrm>
            <a:off x="6266040" y="1689120"/>
            <a:ext cx="5067720" cy="4938480"/>
          </a:xfrm>
          <a:prstGeom prst="rect">
            <a:avLst/>
          </a:prstGeom>
          <a:ln w="0">
            <a:noFill/>
          </a:ln>
        </p:spPr>
      </p:pic>
      <p:pic>
        <p:nvPicPr>
          <p:cNvPr id="301" name="Picture 10"/>
          <p:cNvPicPr/>
          <p:nvPr/>
        </p:nvPicPr>
        <p:blipFill>
          <a:blip r:embed="rId3"/>
          <a:srcRect l="23289" t="10709" r="22283" b="34619"/>
          <a:stretch/>
        </p:blipFill>
        <p:spPr>
          <a:xfrm>
            <a:off x="7356240" y="70200"/>
            <a:ext cx="2418840" cy="959760"/>
          </a:xfrm>
          <a:prstGeom prst="rect">
            <a:avLst/>
          </a:prstGeom>
          <a:ln w="0">
            <a:noFill/>
          </a:ln>
        </p:spPr>
      </p:pic>
      <p:sp>
        <p:nvSpPr>
          <p:cNvPr id="302" name="Straight Arrow Connector 9"/>
          <p:cNvSpPr/>
          <p:nvPr/>
        </p:nvSpPr>
        <p:spPr>
          <a:xfrm flipV="1">
            <a:off x="7644960" y="1029600"/>
            <a:ext cx="920520" cy="463320"/>
          </a:xfrm>
          <a:custGeom>
            <a:avLst/>
            <a:gdLst/>
            <a:ahLst/>
            <a:cxnLst/>
            <a:rect l="l" t="t" r="r" b="b"/>
            <a:pathLst>
              <a:path w="21600" h="21600">
                <a:moveTo>
                  <a:pt x="0" y="0"/>
                </a:moveTo>
                <a:lnTo>
                  <a:pt x="21600" y="21600"/>
                </a:lnTo>
              </a:path>
            </a:pathLst>
          </a:custGeom>
          <a:noFill/>
          <a:ln w="25400">
            <a:solidFill>
              <a:srgbClr val="000000"/>
            </a:solidFill>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p:pic>
        <p:nvPicPr>
          <p:cNvPr id="303" name="Graphic 11" descr="Cell Tower with solid fill"/>
          <p:cNvPicPr/>
          <p:nvPr/>
        </p:nvPicPr>
        <p:blipFill>
          <a:blip r:embed="rId4"/>
          <a:stretch/>
        </p:blipFill>
        <p:spPr>
          <a:xfrm>
            <a:off x="7016400" y="1179720"/>
            <a:ext cx="628200" cy="628200"/>
          </a:xfrm>
          <a:prstGeom prst="rect">
            <a:avLst/>
          </a:prstGeom>
          <a:ln w="0">
            <a:noFill/>
          </a:ln>
        </p:spPr>
      </p:pic>
      <p:sp>
        <p:nvSpPr>
          <p:cNvPr id="304" name="Straight Arrow Connector 16"/>
          <p:cNvSpPr/>
          <p:nvPr/>
        </p:nvSpPr>
        <p:spPr>
          <a:xfrm>
            <a:off x="8565840" y="1030320"/>
            <a:ext cx="1116360" cy="3188880"/>
          </a:xfrm>
          <a:custGeom>
            <a:avLst/>
            <a:gdLst/>
            <a:ahLst/>
            <a:cxnLst/>
            <a:rect l="l" t="t" r="r" b="b"/>
            <a:pathLst>
              <a:path w="21600" h="21600">
                <a:moveTo>
                  <a:pt x="0" y="0"/>
                </a:moveTo>
                <a:lnTo>
                  <a:pt x="21600" y="21600"/>
                </a:lnTo>
              </a:path>
            </a:pathLst>
          </a:custGeom>
          <a:noFill/>
          <a:ln w="25400">
            <a:solidFill>
              <a:srgbClr val="000000"/>
            </a:solidFill>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305" name="Textfeld 39"/>
          <p:cNvSpPr/>
          <p:nvPr/>
        </p:nvSpPr>
        <p:spPr>
          <a:xfrm>
            <a:off x="6817680" y="1711440"/>
            <a:ext cx="1060920" cy="638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n-GB" sz="1800" b="0" strike="noStrike" spc="-1" noProof="0" dirty="0">
                <a:solidFill>
                  <a:srgbClr val="000000"/>
                </a:solidFill>
                <a:latin typeface="Calibri"/>
              </a:rPr>
              <a:t>Base Station</a:t>
            </a:r>
            <a:endParaRPr lang="en-GB" sz="1800" b="0" strike="noStrike" spc="-1" noProof="0" dirty="0">
              <a:latin typeface="Arial"/>
            </a:endParaRPr>
          </a:p>
        </p:txBody>
      </p:sp>
      <p:sp>
        <p:nvSpPr>
          <p:cNvPr id="306" name="Textfeld 40"/>
          <p:cNvSpPr/>
          <p:nvPr/>
        </p:nvSpPr>
        <p:spPr>
          <a:xfrm>
            <a:off x="9775440" y="365760"/>
            <a:ext cx="106092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GB" sz="1800" b="0" strike="noStrike" spc="-1" noProof="0" dirty="0">
                <a:solidFill>
                  <a:srgbClr val="000000"/>
                </a:solidFill>
                <a:latin typeface="Calibri"/>
              </a:rPr>
              <a:t>IRS</a:t>
            </a:r>
            <a:endParaRPr lang="en-GB" sz="1800" b="0" strike="noStrike" spc="-1" noProof="0" dirty="0">
              <a:latin typeface="Arial"/>
            </a:endParaRPr>
          </a:p>
        </p:txBody>
      </p:sp>
      <p:pic>
        <p:nvPicPr>
          <p:cNvPr id="307" name="Picture 25"/>
          <p:cNvPicPr/>
          <p:nvPr/>
        </p:nvPicPr>
        <p:blipFill>
          <a:blip r:embed="rId5"/>
          <a:stretch/>
        </p:blipFill>
        <p:spPr>
          <a:xfrm>
            <a:off x="370440" y="801360"/>
            <a:ext cx="4639680" cy="2466360"/>
          </a:xfrm>
          <a:prstGeom prst="rect">
            <a:avLst/>
          </a:prstGeom>
          <a:ln w="0">
            <a:noFill/>
          </a:ln>
        </p:spPr>
      </p:pic>
      <p:pic>
        <p:nvPicPr>
          <p:cNvPr id="308" name="Picture 5"/>
          <p:cNvPicPr/>
          <p:nvPr/>
        </p:nvPicPr>
        <p:blipFill>
          <a:blip r:embed="rId6"/>
          <a:stretch/>
        </p:blipFill>
        <p:spPr>
          <a:xfrm>
            <a:off x="758880" y="4094280"/>
            <a:ext cx="2815920" cy="880560"/>
          </a:xfrm>
          <a:prstGeom prst="rect">
            <a:avLst/>
          </a:prstGeom>
          <a:ln w="0">
            <a:noFill/>
          </a:ln>
        </p:spPr>
      </p:pic>
      <p:pic>
        <p:nvPicPr>
          <p:cNvPr id="309" name="Picture 7"/>
          <p:cNvPicPr/>
          <p:nvPr/>
        </p:nvPicPr>
        <p:blipFill>
          <a:blip r:embed="rId7"/>
          <a:stretch/>
        </p:blipFill>
        <p:spPr>
          <a:xfrm>
            <a:off x="639720" y="4833000"/>
            <a:ext cx="2130120" cy="831240"/>
          </a:xfrm>
          <a:prstGeom prst="rect">
            <a:avLst/>
          </a:prstGeom>
          <a:ln w="0">
            <a:noFill/>
          </a:ln>
        </p:spPr>
      </p:pic>
      <p:pic>
        <p:nvPicPr>
          <p:cNvPr id="310" name="Picture 9"/>
          <p:cNvPicPr/>
          <p:nvPr/>
        </p:nvPicPr>
        <p:blipFill>
          <a:blip r:embed="rId8"/>
          <a:stretch/>
        </p:blipFill>
        <p:spPr>
          <a:xfrm>
            <a:off x="858240" y="5898240"/>
            <a:ext cx="1396080" cy="377640"/>
          </a:xfrm>
          <a:prstGeom prst="rect">
            <a:avLst/>
          </a:prstGeom>
          <a:ln w="0">
            <a:noFill/>
          </a:ln>
        </p:spPr>
      </p:pic>
      <p:sp>
        <p:nvSpPr>
          <p:cNvPr id="311" name="TextBox 10"/>
          <p:cNvSpPr/>
          <p:nvPr/>
        </p:nvSpPr>
        <p:spPr>
          <a:xfrm>
            <a:off x="3786120" y="3560760"/>
            <a:ext cx="467640" cy="33300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1600" b="0" strike="noStrike" spc="-1" noProof="0" dirty="0">
                <a:solidFill>
                  <a:srgbClr val="000000"/>
                </a:solidFill>
                <a:latin typeface="Calibri"/>
              </a:rPr>
              <a:t>(1)</a:t>
            </a:r>
            <a:endParaRPr lang="en-GB" sz="1600" b="0" strike="noStrike" spc="-1" noProof="0" dirty="0">
              <a:latin typeface="Arial"/>
            </a:endParaRPr>
          </a:p>
        </p:txBody>
      </p:sp>
      <p:sp>
        <p:nvSpPr>
          <p:cNvPr id="312" name="TextBox 11"/>
          <p:cNvSpPr/>
          <p:nvPr/>
        </p:nvSpPr>
        <p:spPr>
          <a:xfrm>
            <a:off x="3791880" y="4277880"/>
            <a:ext cx="467640" cy="33300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1600" b="0" strike="noStrike" spc="-1" noProof="0" dirty="0">
                <a:solidFill>
                  <a:srgbClr val="000000"/>
                </a:solidFill>
                <a:latin typeface="Calibri"/>
              </a:rPr>
              <a:t>(2)</a:t>
            </a:r>
            <a:endParaRPr lang="en-GB" sz="1600" b="0" strike="noStrike" spc="-1" noProof="0" dirty="0">
              <a:latin typeface="Arial"/>
            </a:endParaRPr>
          </a:p>
        </p:txBody>
      </p:sp>
      <p:sp>
        <p:nvSpPr>
          <p:cNvPr id="313" name="TextBox 12"/>
          <p:cNvSpPr/>
          <p:nvPr/>
        </p:nvSpPr>
        <p:spPr>
          <a:xfrm>
            <a:off x="3786120" y="4994640"/>
            <a:ext cx="467640" cy="33300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1600" b="0" strike="noStrike" spc="-1" noProof="0" dirty="0">
                <a:solidFill>
                  <a:srgbClr val="000000"/>
                </a:solidFill>
                <a:latin typeface="Calibri"/>
              </a:rPr>
              <a:t>(3)</a:t>
            </a:r>
            <a:endParaRPr lang="en-GB" sz="1600" b="0" strike="noStrike" spc="-1" noProof="0" dirty="0">
              <a:latin typeface="Arial"/>
            </a:endParaRPr>
          </a:p>
        </p:txBody>
      </p:sp>
      <p:pic>
        <p:nvPicPr>
          <p:cNvPr id="314" name="Picture 14"/>
          <p:cNvPicPr/>
          <p:nvPr/>
        </p:nvPicPr>
        <p:blipFill>
          <a:blip r:embed="rId9"/>
          <a:srcRect t="8531"/>
          <a:stretch/>
        </p:blipFill>
        <p:spPr>
          <a:xfrm>
            <a:off x="858240" y="3589920"/>
            <a:ext cx="2268000" cy="309240"/>
          </a:xfrm>
          <a:prstGeom prst="rect">
            <a:avLst/>
          </a:prstGeom>
          <a:ln w="0">
            <a:noFill/>
          </a:ln>
        </p:spPr>
      </p:pic>
      <p:sp>
        <p:nvSpPr>
          <p:cNvPr id="315" name="TextBox 15"/>
          <p:cNvSpPr/>
          <p:nvPr/>
        </p:nvSpPr>
        <p:spPr>
          <a:xfrm>
            <a:off x="3819600" y="5897160"/>
            <a:ext cx="467640" cy="33300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1600" b="0" strike="noStrike" spc="-1" noProof="0" dirty="0">
                <a:solidFill>
                  <a:srgbClr val="000000"/>
                </a:solidFill>
                <a:latin typeface="Calibri"/>
              </a:rPr>
              <a:t>(4)</a:t>
            </a:r>
            <a:endParaRPr lang="en-GB" sz="1600" b="0" strike="noStrike" spc="-1" noProof="0" dirty="0">
              <a:latin typeface="Arial"/>
            </a:endParaRPr>
          </a:p>
        </p:txBody>
      </p:sp>
      <p:sp>
        <p:nvSpPr>
          <p:cNvPr id="316" name="Rectangle 16"/>
          <p:cNvSpPr/>
          <p:nvPr/>
        </p:nvSpPr>
        <p:spPr>
          <a:xfrm>
            <a:off x="1813680" y="5074920"/>
            <a:ext cx="632160" cy="389160"/>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p:style>
        <p:txBody>
          <a:bodyPr/>
          <a:lstStyle/>
          <a:p>
            <a:endParaRPr lang="en-GB" noProof="0" dirty="0"/>
          </a:p>
        </p:txBody>
      </p:sp>
      <p:sp>
        <p:nvSpPr>
          <p:cNvPr id="317" name="Rectangle 17"/>
          <p:cNvSpPr/>
          <p:nvPr/>
        </p:nvSpPr>
        <p:spPr>
          <a:xfrm>
            <a:off x="1542240" y="5879160"/>
            <a:ext cx="632160" cy="389160"/>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p:style>
        <p:txBody>
          <a:bodyPr/>
          <a:lstStyle/>
          <a:p>
            <a:endParaRPr lang="en-GB" noProof="0" dirty="0"/>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18" name="PlaceHolder 1"/>
          <p:cNvSpPr>
            <a:spLocks noGrp="1"/>
          </p:cNvSpPr>
          <p:nvPr>
            <p:ph type="title"/>
          </p:nvPr>
        </p:nvSpPr>
        <p:spPr>
          <a:xfrm>
            <a:off x="0" y="0"/>
            <a:ext cx="6933960" cy="787680"/>
          </a:xfrm>
          <a:prstGeom prst="rect">
            <a:avLst/>
          </a:prstGeom>
          <a:noFill/>
          <a:ln w="0">
            <a:noFill/>
          </a:ln>
        </p:spPr>
        <p:txBody>
          <a:bodyPr anchor="ctr">
            <a:normAutofit/>
          </a:bodyPr>
          <a:lstStyle/>
          <a:p>
            <a:pPr>
              <a:lnSpc>
                <a:spcPct val="90000"/>
              </a:lnSpc>
              <a:buNone/>
            </a:pPr>
            <a:r>
              <a:rPr lang="en-GB" sz="2800" b="0" strike="noStrike" spc="-1" noProof="0" dirty="0">
                <a:solidFill>
                  <a:srgbClr val="000000"/>
                </a:solidFill>
                <a:latin typeface="Calibri Light"/>
              </a:rPr>
              <a:t>Balancing Overhead - Throughput</a:t>
            </a:r>
            <a:endParaRPr lang="en-GB" sz="2800" b="0" strike="noStrike" spc="-1" noProof="0" dirty="0">
              <a:solidFill>
                <a:srgbClr val="000000"/>
              </a:solidFill>
              <a:latin typeface="Calibri"/>
            </a:endParaRPr>
          </a:p>
        </p:txBody>
      </p:sp>
      <p:pic>
        <p:nvPicPr>
          <p:cNvPr id="319" name="Picture 5"/>
          <p:cNvPicPr/>
          <p:nvPr/>
        </p:nvPicPr>
        <p:blipFill>
          <a:blip r:embed="rId2"/>
          <a:stretch/>
        </p:blipFill>
        <p:spPr>
          <a:xfrm>
            <a:off x="528120" y="1287360"/>
            <a:ext cx="2815920" cy="880560"/>
          </a:xfrm>
          <a:prstGeom prst="rect">
            <a:avLst/>
          </a:prstGeom>
          <a:ln w="0">
            <a:noFill/>
          </a:ln>
        </p:spPr>
      </p:pic>
      <p:sp>
        <p:nvSpPr>
          <p:cNvPr id="320" name="TextBox 10"/>
          <p:cNvSpPr/>
          <p:nvPr/>
        </p:nvSpPr>
        <p:spPr>
          <a:xfrm>
            <a:off x="3555720" y="754200"/>
            <a:ext cx="467640" cy="33300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1600" b="0" strike="noStrike" spc="-1" noProof="0" dirty="0">
                <a:solidFill>
                  <a:srgbClr val="000000"/>
                </a:solidFill>
                <a:latin typeface="Calibri"/>
              </a:rPr>
              <a:t>(1)</a:t>
            </a:r>
            <a:endParaRPr lang="en-GB" sz="1600" b="0" strike="noStrike" spc="-1" noProof="0" dirty="0">
              <a:latin typeface="Arial"/>
            </a:endParaRPr>
          </a:p>
        </p:txBody>
      </p:sp>
      <p:sp>
        <p:nvSpPr>
          <p:cNvPr id="321" name="TextBox 11"/>
          <p:cNvSpPr/>
          <p:nvPr/>
        </p:nvSpPr>
        <p:spPr>
          <a:xfrm>
            <a:off x="3561480" y="1470960"/>
            <a:ext cx="467640" cy="33300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1600" b="0" strike="noStrike" spc="-1" noProof="0" dirty="0">
                <a:solidFill>
                  <a:srgbClr val="000000"/>
                </a:solidFill>
                <a:latin typeface="Calibri"/>
              </a:rPr>
              <a:t>(2)</a:t>
            </a:r>
            <a:endParaRPr lang="en-GB" sz="1600" b="0" strike="noStrike" spc="-1" noProof="0" dirty="0">
              <a:latin typeface="Arial"/>
            </a:endParaRPr>
          </a:p>
        </p:txBody>
      </p:sp>
      <p:pic>
        <p:nvPicPr>
          <p:cNvPr id="322" name="Picture 14"/>
          <p:cNvPicPr/>
          <p:nvPr/>
        </p:nvPicPr>
        <p:blipFill>
          <a:blip r:embed="rId3"/>
          <a:srcRect t="8531"/>
          <a:stretch/>
        </p:blipFill>
        <p:spPr>
          <a:xfrm>
            <a:off x="627840" y="783000"/>
            <a:ext cx="2268000" cy="309240"/>
          </a:xfrm>
          <a:prstGeom prst="rect">
            <a:avLst/>
          </a:prstGeom>
          <a:ln w="0">
            <a:noFill/>
          </a:ln>
        </p:spPr>
      </p:pic>
      <p:pic>
        <p:nvPicPr>
          <p:cNvPr id="3" name="Picture 2">
            <a:extLst>
              <a:ext uri="{FF2B5EF4-FFF2-40B4-BE49-F238E27FC236}">
                <a16:creationId xmlns:a16="http://schemas.microsoft.com/office/drawing/2014/main" id="{7EF08BB8-16A2-4E5C-7DF9-9776E70B25B5}"/>
              </a:ext>
            </a:extLst>
          </p:cNvPr>
          <p:cNvPicPr>
            <a:picLocks noChangeAspect="1"/>
          </p:cNvPicPr>
          <p:nvPr/>
        </p:nvPicPr>
        <p:blipFill>
          <a:blip r:embed="rId4"/>
          <a:stretch>
            <a:fillRect/>
          </a:stretch>
        </p:blipFill>
        <p:spPr>
          <a:xfrm>
            <a:off x="747458" y="2357820"/>
            <a:ext cx="5091562" cy="4001050"/>
          </a:xfrm>
          <a:prstGeom prst="rect">
            <a:avLst/>
          </a:prstGeom>
        </p:spPr>
      </p:pic>
      <p:pic>
        <p:nvPicPr>
          <p:cNvPr id="2" name="Picture 1">
            <a:extLst>
              <a:ext uri="{FF2B5EF4-FFF2-40B4-BE49-F238E27FC236}">
                <a16:creationId xmlns:a16="http://schemas.microsoft.com/office/drawing/2014/main" id="{8B7DD2EE-9277-DAFF-E3E6-57014D0C25DE}"/>
              </a:ext>
            </a:extLst>
          </p:cNvPr>
          <p:cNvPicPr>
            <a:picLocks noChangeAspect="1"/>
          </p:cNvPicPr>
          <p:nvPr/>
        </p:nvPicPr>
        <p:blipFill>
          <a:blip r:embed="rId5"/>
          <a:stretch>
            <a:fillRect/>
          </a:stretch>
        </p:blipFill>
        <p:spPr>
          <a:xfrm>
            <a:off x="6858000" y="0"/>
            <a:ext cx="5141534" cy="4133391"/>
          </a:xfrm>
          <a:prstGeom prst="rect">
            <a:avLst/>
          </a:prstGeom>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26" name="PlaceHolder 1"/>
          <p:cNvSpPr>
            <a:spLocks noGrp="1"/>
          </p:cNvSpPr>
          <p:nvPr>
            <p:ph type="title"/>
          </p:nvPr>
        </p:nvSpPr>
        <p:spPr>
          <a:xfrm>
            <a:off x="0" y="0"/>
            <a:ext cx="6933960" cy="787680"/>
          </a:xfrm>
          <a:prstGeom prst="rect">
            <a:avLst/>
          </a:prstGeom>
          <a:noFill/>
          <a:ln w="0">
            <a:noFill/>
          </a:ln>
        </p:spPr>
        <p:txBody>
          <a:bodyPr anchor="ctr">
            <a:normAutofit/>
          </a:bodyPr>
          <a:lstStyle/>
          <a:p>
            <a:pPr>
              <a:lnSpc>
                <a:spcPct val="90000"/>
              </a:lnSpc>
              <a:buNone/>
            </a:pPr>
            <a:r>
              <a:rPr lang="en-GB" sz="2800" b="0" strike="noStrike" spc="-1" noProof="0" dirty="0">
                <a:solidFill>
                  <a:srgbClr val="000000"/>
                </a:solidFill>
                <a:latin typeface="Calibri Light"/>
              </a:rPr>
              <a:t>Balancing Overhead - Throughput</a:t>
            </a:r>
            <a:endParaRPr lang="en-GB" sz="2800" b="0" strike="noStrike" spc="-1" noProof="0" dirty="0">
              <a:solidFill>
                <a:srgbClr val="000000"/>
              </a:solidFill>
              <a:latin typeface="Calibri"/>
            </a:endParaRPr>
          </a:p>
        </p:txBody>
      </p:sp>
      <p:pic>
        <p:nvPicPr>
          <p:cNvPr id="328" name="Picture 12"/>
          <p:cNvPicPr/>
          <p:nvPr/>
        </p:nvPicPr>
        <p:blipFill>
          <a:blip r:embed="rId2"/>
          <a:srcRect b="11563"/>
          <a:stretch/>
        </p:blipFill>
        <p:spPr>
          <a:xfrm>
            <a:off x="5877720" y="3803040"/>
            <a:ext cx="5440320" cy="2884680"/>
          </a:xfrm>
          <a:prstGeom prst="rect">
            <a:avLst/>
          </a:prstGeom>
          <a:ln w="0">
            <a:noFill/>
          </a:ln>
        </p:spPr>
      </p:pic>
      <mc:AlternateContent xmlns:mc="http://schemas.openxmlformats.org/markup-compatibility/2006" xmlns:a14="http://schemas.microsoft.com/office/drawing/2010/main">
        <mc:Choice Requires="a14">
          <p:sp>
            <p:nvSpPr>
              <p:cNvPr id="329" name="TextBox 13"/>
              <p:cNvSpPr txBox="1"/>
              <p:nvPr/>
            </p:nvSpPr>
            <p:spPr>
              <a:xfrm>
                <a:off x="7949520" y="6476040"/>
                <a:ext cx="671040" cy="384480"/>
              </a:xfrm>
              <a:prstGeom prst="rect">
                <a:avLst/>
              </a:prstGeom>
            </p:spPr>
            <p:txBody>
              <a:bodyPr/>
              <a:lstStyle/>
              <a:p>
                <a:pPr/>
                <a14:m>
                  <m:oMathPara xmlns:m="http://schemas.openxmlformats.org/officeDocument/2006/math">
                    <m:oMathParaPr>
                      <m:jc m:val="centerGroup"/>
                    </m:oMathParaPr>
                    <m:oMath xmlns:m="http://schemas.openxmlformats.org/officeDocument/2006/math">
                      <m:sSub>
                        <m:sSubPr>
                          <m:ctrlPr>
                            <a:rPr lang="en-GB" i="1" noProof="0">
                              <a:latin typeface="Cambria Math" panose="02040503050406030204" pitchFamily="18" charset="0"/>
                            </a:rPr>
                          </m:ctrlPr>
                        </m:sSubPr>
                        <m:e>
                          <m:r>
                            <a:rPr lang="en-GB" noProof="0">
                              <a:latin typeface="Cambria Math" panose="02040503050406030204" pitchFamily="18" charset="0"/>
                            </a:rPr>
                            <m:t>𝑇</m:t>
                          </m:r>
                        </m:e>
                        <m:sub>
                          <m:r>
                            <m:rPr>
                              <m:lit/>
                              <m:nor/>
                            </m:rPr>
                            <a:rPr lang="en-GB" noProof="0"/>
                            <m:t>d</m:t>
                          </m:r>
                        </m:sub>
                      </m:sSub>
                    </m:oMath>
                  </m:oMathPara>
                </a14:m>
                <a:endParaRPr lang="en-GB" noProof="0" dirty="0"/>
              </a:p>
            </p:txBody>
          </p:sp>
        </mc:Choice>
        <mc:Fallback xmlns="">
          <p:sp>
            <p:nvSpPr>
              <p:cNvPr id="329" name="TextBox 13"/>
              <p:cNvSpPr txBox="1">
                <a:spLocks noRot="1" noChangeAspect="1" noMove="1" noResize="1" noEditPoints="1" noAdjustHandles="1" noChangeArrowheads="1" noChangeShapeType="1" noTextEdit="1"/>
              </p:cNvSpPr>
              <p:nvPr/>
            </p:nvSpPr>
            <p:spPr>
              <a:xfrm>
                <a:off x="7949520" y="6476040"/>
                <a:ext cx="671040" cy="384480"/>
              </a:xfrm>
              <a:prstGeom prst="rect">
                <a:avLst/>
              </a:prstGeom>
              <a:blipFill>
                <a:blip r:embed="rId3"/>
                <a:stretch>
                  <a:fillRect b="-12698"/>
                </a:stretch>
              </a:blipFill>
            </p:spPr>
            <p:txBody>
              <a:bodyPr/>
              <a:lstStyle/>
              <a:p>
                <a:r>
                  <a:rPr lang="LID4096">
                    <a:noFill/>
                  </a:rPr>
                  <a:t> </a:t>
                </a:r>
              </a:p>
            </p:txBody>
          </p:sp>
        </mc:Fallback>
      </mc:AlternateContent>
      <p:sp>
        <p:nvSpPr>
          <p:cNvPr id="330" name="TextBox 15"/>
          <p:cNvSpPr/>
          <p:nvPr/>
        </p:nvSpPr>
        <p:spPr>
          <a:xfrm>
            <a:off x="7281720" y="6501960"/>
            <a:ext cx="53820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GB" sz="1800" b="0" strike="noStrike" spc="-1" noProof="0" dirty="0">
                <a:solidFill>
                  <a:srgbClr val="000000"/>
                </a:solidFill>
                <a:latin typeface="Calibri"/>
              </a:rPr>
              <a:t> </a:t>
            </a:r>
            <a:endParaRPr lang="en-GB" sz="1800" b="0" strike="noStrike" spc="-1" noProof="0" dirty="0">
              <a:latin typeface="Arial"/>
            </a:endParaRPr>
          </a:p>
        </p:txBody>
      </p:sp>
      <p:sp>
        <p:nvSpPr>
          <p:cNvPr id="332" name="Oval 16"/>
          <p:cNvSpPr/>
          <p:nvPr/>
        </p:nvSpPr>
        <p:spPr>
          <a:xfrm>
            <a:off x="7143840" y="4343400"/>
            <a:ext cx="1294920" cy="561600"/>
          </a:xfrm>
          <a:prstGeom prst="ellipse">
            <a:avLst/>
          </a:prstGeom>
          <a:noFill/>
          <a:ln>
            <a:solidFill>
              <a:srgbClr val="1D3155"/>
            </a:solidFill>
          </a:ln>
        </p:spPr>
        <p:style>
          <a:lnRef idx="2">
            <a:schemeClr val="accent1">
              <a:shade val="15000"/>
            </a:schemeClr>
          </a:lnRef>
          <a:fillRef idx="1">
            <a:schemeClr val="accent1"/>
          </a:fillRef>
          <a:effectRef idx="0">
            <a:schemeClr val="accent1"/>
          </a:effectRef>
          <a:fontRef idx="minor"/>
        </p:style>
        <p:txBody>
          <a:bodyPr/>
          <a:lstStyle/>
          <a:p>
            <a:endParaRPr lang="en-GB" noProof="0" dirty="0"/>
          </a:p>
        </p:txBody>
      </p:sp>
      <mc:AlternateContent xmlns:mc="http://schemas.openxmlformats.org/markup-compatibility/2006" xmlns:a14="http://schemas.microsoft.com/office/drawing/2010/main">
        <mc:Choice Requires="a14">
          <p:sp>
            <p:nvSpPr>
              <p:cNvPr id="333" name="TextBox 17"/>
              <p:cNvSpPr txBox="1"/>
              <p:nvPr/>
            </p:nvSpPr>
            <p:spPr>
              <a:xfrm>
                <a:off x="7414200" y="3896640"/>
                <a:ext cx="563760" cy="369000"/>
              </a:xfrm>
              <a:prstGeom prst="rect">
                <a:avLst/>
              </a:prstGeom>
            </p:spPr>
            <p:txBody>
              <a:bodyPr/>
              <a:lstStyle/>
              <a:p>
                <a:pPr/>
                <a14:m>
                  <m:oMathPara xmlns:m="http://schemas.openxmlformats.org/officeDocument/2006/math">
                    <m:oMathParaPr>
                      <m:jc m:val="centerGroup"/>
                    </m:oMathParaPr>
                    <m:oMath xmlns:m="http://schemas.openxmlformats.org/officeDocument/2006/math">
                      <m:sSub>
                        <m:sSubPr>
                          <m:ctrlPr>
                            <a:rPr lang="en-GB" i="1" noProof="0" smtClean="0">
                              <a:latin typeface="Cambria Math" panose="02040503050406030204" pitchFamily="18" charset="0"/>
                            </a:rPr>
                          </m:ctrlPr>
                        </m:sSubPr>
                        <m:e>
                          <m:r>
                            <a:rPr lang="en-GB" noProof="0" smtClean="0">
                              <a:latin typeface="Cambria Math" panose="02040503050406030204" pitchFamily="18" charset="0"/>
                            </a:rPr>
                            <m:t>𝐴</m:t>
                          </m:r>
                        </m:e>
                        <m:sub>
                          <m:r>
                            <m:rPr>
                              <m:sty m:val="p"/>
                            </m:rPr>
                            <a:rPr lang="en-GB" b="0" i="0" noProof="0" smtClean="0">
                              <a:latin typeface="Cambria Math" panose="02040503050406030204" pitchFamily="18" charset="0"/>
                            </a:rPr>
                            <m:t>in</m:t>
                          </m:r>
                        </m:sub>
                      </m:sSub>
                    </m:oMath>
                  </m:oMathPara>
                </a14:m>
                <a:endParaRPr lang="en-GB" noProof="0" dirty="0"/>
              </a:p>
            </p:txBody>
          </p:sp>
        </mc:Choice>
        <mc:Fallback xmlns="">
          <p:sp>
            <p:nvSpPr>
              <p:cNvPr id="333" name="TextBox 17"/>
              <p:cNvSpPr txBox="1">
                <a:spLocks noRot="1" noChangeAspect="1" noMove="1" noResize="1" noEditPoints="1" noAdjustHandles="1" noChangeArrowheads="1" noChangeShapeType="1" noTextEdit="1"/>
              </p:cNvSpPr>
              <p:nvPr/>
            </p:nvSpPr>
            <p:spPr>
              <a:xfrm>
                <a:off x="7414200" y="3896640"/>
                <a:ext cx="563760" cy="369000"/>
              </a:xfrm>
              <a:prstGeom prst="rect">
                <a:avLst/>
              </a:prstGeom>
              <a:blipFill>
                <a:blip r:embed="rId4"/>
                <a:stretch>
                  <a:fillRect b="-1639"/>
                </a:stretch>
              </a:blipFill>
            </p:spPr>
            <p:txBody>
              <a:bodyPr/>
              <a:lstStyle/>
              <a:p>
                <a:r>
                  <a:rPr lang="LID4096">
                    <a:noFill/>
                  </a:rPr>
                  <a:t> </a:t>
                </a:r>
              </a:p>
            </p:txBody>
          </p:sp>
        </mc:Fallback>
      </mc:AlternateContent>
      <p:sp>
        <p:nvSpPr>
          <p:cNvPr id="334" name="Oval 18"/>
          <p:cNvSpPr/>
          <p:nvPr/>
        </p:nvSpPr>
        <p:spPr>
          <a:xfrm>
            <a:off x="8801280" y="3845880"/>
            <a:ext cx="1294920" cy="561600"/>
          </a:xfrm>
          <a:prstGeom prst="ellipse">
            <a:avLst/>
          </a:prstGeom>
          <a:noFill/>
          <a:ln>
            <a:solidFill>
              <a:srgbClr val="C00000"/>
            </a:solidFill>
          </a:ln>
        </p:spPr>
        <p:style>
          <a:lnRef idx="2">
            <a:schemeClr val="accent1">
              <a:shade val="15000"/>
            </a:schemeClr>
          </a:lnRef>
          <a:fillRef idx="1">
            <a:schemeClr val="accent1"/>
          </a:fillRef>
          <a:effectRef idx="0">
            <a:schemeClr val="accent1"/>
          </a:effectRef>
          <a:fontRef idx="minor"/>
        </p:style>
        <p:txBody>
          <a:bodyPr/>
          <a:lstStyle/>
          <a:p>
            <a:endParaRPr lang="en-GB" noProof="0" dirty="0"/>
          </a:p>
        </p:txBody>
      </p:sp>
      <mc:AlternateContent xmlns:mc="http://schemas.openxmlformats.org/markup-compatibility/2006" xmlns:a14="http://schemas.microsoft.com/office/drawing/2010/main">
        <mc:Choice Requires="a14">
          <p:sp>
            <p:nvSpPr>
              <p:cNvPr id="335" name="TextBox 19"/>
              <p:cNvSpPr txBox="1"/>
              <p:nvPr/>
            </p:nvSpPr>
            <p:spPr>
              <a:xfrm>
                <a:off x="8620920" y="3527280"/>
                <a:ext cx="663480" cy="369000"/>
              </a:xfrm>
              <a:prstGeom prst="rect">
                <a:avLst/>
              </a:prstGeom>
            </p:spPr>
            <p:txBody>
              <a:bodyPr/>
              <a:lstStyle/>
              <a:p>
                <a:pPr/>
                <a14:m>
                  <m:oMathPara xmlns:m="http://schemas.openxmlformats.org/officeDocument/2006/math">
                    <m:oMathParaPr>
                      <m:jc m:val="centerGroup"/>
                    </m:oMathParaPr>
                    <m:oMath xmlns:m="http://schemas.openxmlformats.org/officeDocument/2006/math">
                      <m:sSub>
                        <m:sSubPr>
                          <m:ctrlPr>
                            <a:rPr lang="en-GB" i="1" noProof="0">
                              <a:latin typeface="Cambria Math" panose="02040503050406030204" pitchFamily="18" charset="0"/>
                            </a:rPr>
                          </m:ctrlPr>
                        </m:sSubPr>
                        <m:e>
                          <m:r>
                            <a:rPr lang="en-GB" noProof="0">
                              <a:latin typeface="Cambria Math" panose="02040503050406030204" pitchFamily="18" charset="0"/>
                            </a:rPr>
                            <m:t>𝐴</m:t>
                          </m:r>
                        </m:e>
                        <m:sub>
                          <m:r>
                            <m:rPr>
                              <m:sty m:val="p"/>
                            </m:rPr>
                            <a:rPr lang="en-GB" i="0" noProof="0">
                              <a:latin typeface="Cambria Math" panose="02040503050406030204" pitchFamily="18" charset="0"/>
                            </a:rPr>
                            <m:t>out</m:t>
                          </m:r>
                        </m:sub>
                      </m:sSub>
                    </m:oMath>
                  </m:oMathPara>
                </a14:m>
                <a:endParaRPr lang="en-GB" noProof="0" dirty="0"/>
              </a:p>
            </p:txBody>
          </p:sp>
        </mc:Choice>
        <mc:Fallback xmlns="">
          <p:sp>
            <p:nvSpPr>
              <p:cNvPr id="335" name="TextBox 19"/>
              <p:cNvSpPr txBox="1">
                <a:spLocks noRot="1" noChangeAspect="1" noMove="1" noResize="1" noEditPoints="1" noAdjustHandles="1" noChangeArrowheads="1" noChangeShapeType="1" noTextEdit="1"/>
              </p:cNvSpPr>
              <p:nvPr/>
            </p:nvSpPr>
            <p:spPr>
              <a:xfrm>
                <a:off x="8620920" y="3527280"/>
                <a:ext cx="663480" cy="369000"/>
              </a:xfrm>
              <a:prstGeom prst="rect">
                <a:avLst/>
              </a:prstGeom>
              <a:blipFill>
                <a:blip r:embed="rId5"/>
                <a:stretch>
                  <a:fillRect/>
                </a:stretch>
              </a:blipFill>
            </p:spPr>
            <p:txBody>
              <a:bodyPr/>
              <a:lstStyle/>
              <a:p>
                <a:r>
                  <a:rPr lang="LID4096">
                    <a:noFill/>
                  </a:rPr>
                  <a:t> </a:t>
                </a:r>
              </a:p>
            </p:txBody>
          </p:sp>
        </mc:Fallback>
      </mc:AlternateContent>
      <p:pic>
        <p:nvPicPr>
          <p:cNvPr id="3" name="Picture 2">
            <a:extLst>
              <a:ext uri="{FF2B5EF4-FFF2-40B4-BE49-F238E27FC236}">
                <a16:creationId xmlns:a16="http://schemas.microsoft.com/office/drawing/2014/main" id="{DFCA7646-BCE0-EC1B-FF8F-9F24380A49C5}"/>
              </a:ext>
            </a:extLst>
          </p:cNvPr>
          <p:cNvPicPr>
            <a:picLocks noChangeAspect="1"/>
          </p:cNvPicPr>
          <p:nvPr/>
        </p:nvPicPr>
        <p:blipFill>
          <a:blip r:embed="rId6"/>
          <a:stretch>
            <a:fillRect/>
          </a:stretch>
        </p:blipFill>
        <p:spPr>
          <a:xfrm>
            <a:off x="320359" y="2388315"/>
            <a:ext cx="5499581" cy="4220990"/>
          </a:xfrm>
          <a:prstGeom prst="rect">
            <a:avLst/>
          </a:prstGeom>
        </p:spPr>
      </p:pic>
      <p:pic>
        <p:nvPicPr>
          <p:cNvPr id="5" name="Picture 4">
            <a:extLst>
              <a:ext uri="{FF2B5EF4-FFF2-40B4-BE49-F238E27FC236}">
                <a16:creationId xmlns:a16="http://schemas.microsoft.com/office/drawing/2014/main" id="{175A17CC-1907-E290-84E4-5F49F244AD0A}"/>
              </a:ext>
            </a:extLst>
          </p:cNvPr>
          <p:cNvPicPr>
            <a:picLocks noChangeAspect="1"/>
          </p:cNvPicPr>
          <p:nvPr/>
        </p:nvPicPr>
        <p:blipFill>
          <a:blip r:embed="rId7"/>
          <a:stretch>
            <a:fillRect/>
          </a:stretch>
        </p:blipFill>
        <p:spPr>
          <a:xfrm>
            <a:off x="320368" y="787693"/>
            <a:ext cx="4009632" cy="453549"/>
          </a:xfrm>
          <a:prstGeom prst="rect">
            <a:avLst/>
          </a:prstGeom>
        </p:spPr>
      </p:pic>
      <p:pic>
        <p:nvPicPr>
          <p:cNvPr id="7" name="Picture 6">
            <a:extLst>
              <a:ext uri="{FF2B5EF4-FFF2-40B4-BE49-F238E27FC236}">
                <a16:creationId xmlns:a16="http://schemas.microsoft.com/office/drawing/2014/main" id="{86461335-BC5E-4E5A-58F7-DA299E1DAC87}"/>
              </a:ext>
            </a:extLst>
          </p:cNvPr>
          <p:cNvPicPr>
            <a:picLocks noChangeAspect="1"/>
          </p:cNvPicPr>
          <p:nvPr/>
        </p:nvPicPr>
        <p:blipFill>
          <a:blip r:embed="rId8"/>
          <a:stretch>
            <a:fillRect/>
          </a:stretch>
        </p:blipFill>
        <p:spPr>
          <a:xfrm>
            <a:off x="843161" y="1397830"/>
            <a:ext cx="3615242" cy="663890"/>
          </a:xfrm>
          <a:prstGeom prst="rect">
            <a:avLst/>
          </a:prstGeom>
        </p:spPr>
      </p:pic>
      <p:sp>
        <p:nvSpPr>
          <p:cNvPr id="8" name="TextBox 7">
            <a:extLst>
              <a:ext uri="{FF2B5EF4-FFF2-40B4-BE49-F238E27FC236}">
                <a16:creationId xmlns:a16="http://schemas.microsoft.com/office/drawing/2014/main" id="{6F97FCAE-F564-8DEA-F2D8-1388C70CFDA1}"/>
              </a:ext>
            </a:extLst>
          </p:cNvPr>
          <p:cNvSpPr txBox="1"/>
          <p:nvPr/>
        </p:nvSpPr>
        <p:spPr>
          <a:xfrm>
            <a:off x="4810125" y="829801"/>
            <a:ext cx="402674" cy="307777"/>
          </a:xfrm>
          <a:prstGeom prst="rect">
            <a:avLst/>
          </a:prstGeom>
          <a:noFill/>
        </p:spPr>
        <p:txBody>
          <a:bodyPr wrap="none" rtlCol="0">
            <a:spAutoFit/>
          </a:bodyPr>
          <a:lstStyle/>
          <a:p>
            <a:r>
              <a:rPr lang="en-GB" sz="1400" noProof="0" dirty="0"/>
              <a:t>(1)</a:t>
            </a:r>
          </a:p>
        </p:txBody>
      </p:sp>
      <p:sp>
        <p:nvSpPr>
          <p:cNvPr id="9" name="TextBox 8">
            <a:extLst>
              <a:ext uri="{FF2B5EF4-FFF2-40B4-BE49-F238E27FC236}">
                <a16:creationId xmlns:a16="http://schemas.microsoft.com/office/drawing/2014/main" id="{79A04ED0-E1CC-10EC-1DE4-E3FF87EE3AC0}"/>
              </a:ext>
            </a:extLst>
          </p:cNvPr>
          <p:cNvSpPr txBox="1"/>
          <p:nvPr/>
        </p:nvSpPr>
        <p:spPr>
          <a:xfrm>
            <a:off x="4810125" y="1450272"/>
            <a:ext cx="402674" cy="307777"/>
          </a:xfrm>
          <a:prstGeom prst="rect">
            <a:avLst/>
          </a:prstGeom>
          <a:noFill/>
        </p:spPr>
        <p:txBody>
          <a:bodyPr wrap="none" rtlCol="0">
            <a:spAutoFit/>
          </a:bodyPr>
          <a:lstStyle/>
          <a:p>
            <a:r>
              <a:rPr lang="en-GB" sz="1400" noProof="0" dirty="0"/>
              <a:t>(2)</a:t>
            </a:r>
          </a:p>
        </p:txBody>
      </p:sp>
      <p:pic>
        <p:nvPicPr>
          <p:cNvPr id="2" name="Picture 1">
            <a:extLst>
              <a:ext uri="{FF2B5EF4-FFF2-40B4-BE49-F238E27FC236}">
                <a16:creationId xmlns:a16="http://schemas.microsoft.com/office/drawing/2014/main" id="{D20FA65C-6663-AA74-97C0-B0EDE8B80621}"/>
              </a:ext>
            </a:extLst>
          </p:cNvPr>
          <p:cNvPicPr>
            <a:picLocks noChangeAspect="1"/>
          </p:cNvPicPr>
          <p:nvPr/>
        </p:nvPicPr>
        <p:blipFill>
          <a:blip r:embed="rId9"/>
          <a:stretch>
            <a:fillRect/>
          </a:stretch>
        </p:blipFill>
        <p:spPr>
          <a:xfrm>
            <a:off x="7733598" y="1"/>
            <a:ext cx="4265935" cy="342947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 name="PlaceHolder 1"/>
          <p:cNvSpPr>
            <a:spLocks noGrp="1"/>
          </p:cNvSpPr>
          <p:nvPr>
            <p:ph type="title"/>
          </p:nvPr>
        </p:nvSpPr>
        <p:spPr>
          <a:xfrm>
            <a:off x="0" y="114300"/>
            <a:ext cx="5314950" cy="787680"/>
          </a:xfrm>
          <a:prstGeom prst="rect">
            <a:avLst/>
          </a:prstGeom>
          <a:noFill/>
          <a:ln w="0">
            <a:noFill/>
          </a:ln>
        </p:spPr>
        <p:txBody>
          <a:bodyPr anchor="ctr">
            <a:normAutofit/>
          </a:bodyPr>
          <a:lstStyle/>
          <a:p>
            <a:pPr>
              <a:lnSpc>
                <a:spcPct val="90000"/>
              </a:lnSpc>
              <a:buNone/>
            </a:pPr>
            <a:r>
              <a:rPr lang="en-GB" sz="2800" b="0" strike="noStrike" spc="-1" noProof="0" dirty="0">
                <a:solidFill>
                  <a:srgbClr val="000000"/>
                </a:solidFill>
                <a:latin typeface="Calibri Light"/>
              </a:rPr>
              <a:t>Balancing Overhead - Throughput</a:t>
            </a:r>
            <a:endParaRPr lang="en-GB" sz="2800" b="0" strike="noStrike" spc="-1" noProof="0" dirty="0">
              <a:solidFill>
                <a:srgbClr val="000000"/>
              </a:solidFill>
              <a:latin typeface="Calibri"/>
            </a:endParaRPr>
          </a:p>
        </p:txBody>
      </p:sp>
      <p:pic>
        <p:nvPicPr>
          <p:cNvPr id="3" name="Picture 2">
            <a:extLst>
              <a:ext uri="{FF2B5EF4-FFF2-40B4-BE49-F238E27FC236}">
                <a16:creationId xmlns:a16="http://schemas.microsoft.com/office/drawing/2014/main" id="{7A9FE7C6-E97A-A57F-DD1C-AD1234AC0E6D}"/>
              </a:ext>
            </a:extLst>
          </p:cNvPr>
          <p:cNvPicPr>
            <a:picLocks noChangeAspect="1"/>
          </p:cNvPicPr>
          <p:nvPr/>
        </p:nvPicPr>
        <p:blipFill>
          <a:blip r:embed="rId2"/>
          <a:stretch>
            <a:fillRect/>
          </a:stretch>
        </p:blipFill>
        <p:spPr>
          <a:xfrm>
            <a:off x="546337" y="1690450"/>
            <a:ext cx="5047863" cy="3477099"/>
          </a:xfrm>
          <a:prstGeom prst="rect">
            <a:avLst/>
          </a:prstGeom>
        </p:spPr>
      </p:pic>
      <p:pic>
        <p:nvPicPr>
          <p:cNvPr id="5" name="Picture 4">
            <a:extLst>
              <a:ext uri="{FF2B5EF4-FFF2-40B4-BE49-F238E27FC236}">
                <a16:creationId xmlns:a16="http://schemas.microsoft.com/office/drawing/2014/main" id="{827F1803-5624-908F-87DB-7E09385DD5AE}"/>
              </a:ext>
            </a:extLst>
          </p:cNvPr>
          <p:cNvPicPr>
            <a:picLocks noChangeAspect="1"/>
          </p:cNvPicPr>
          <p:nvPr/>
        </p:nvPicPr>
        <p:blipFill rotWithShape="1">
          <a:blip r:embed="rId3"/>
          <a:srcRect b="2336"/>
          <a:stretch/>
        </p:blipFill>
        <p:spPr>
          <a:xfrm>
            <a:off x="6724331" y="209400"/>
            <a:ext cx="4564975" cy="3219600"/>
          </a:xfrm>
          <a:prstGeom prst="rect">
            <a:avLst/>
          </a:prstGeom>
        </p:spPr>
      </p:pic>
      <p:pic>
        <p:nvPicPr>
          <p:cNvPr id="7" name="Picture 6">
            <a:extLst>
              <a:ext uri="{FF2B5EF4-FFF2-40B4-BE49-F238E27FC236}">
                <a16:creationId xmlns:a16="http://schemas.microsoft.com/office/drawing/2014/main" id="{56660CD4-96E1-9DFB-4C9D-C9974EE0B012}"/>
              </a:ext>
            </a:extLst>
          </p:cNvPr>
          <p:cNvPicPr>
            <a:picLocks noChangeAspect="1"/>
          </p:cNvPicPr>
          <p:nvPr/>
        </p:nvPicPr>
        <p:blipFill>
          <a:blip r:embed="rId4"/>
          <a:stretch>
            <a:fillRect/>
          </a:stretch>
        </p:blipFill>
        <p:spPr>
          <a:xfrm>
            <a:off x="7019443" y="3777218"/>
            <a:ext cx="3417834" cy="3080782"/>
          </a:xfrm>
          <a:prstGeom prst="rect">
            <a:avLst/>
          </a:prstGeom>
        </p:spPr>
      </p:pic>
      <p:sp>
        <p:nvSpPr>
          <p:cNvPr id="8" name="TextBox 7">
            <a:extLst>
              <a:ext uri="{FF2B5EF4-FFF2-40B4-BE49-F238E27FC236}">
                <a16:creationId xmlns:a16="http://schemas.microsoft.com/office/drawing/2014/main" id="{3BCE170F-B140-B973-AC99-07F82F5ECC96}"/>
              </a:ext>
            </a:extLst>
          </p:cNvPr>
          <p:cNvSpPr txBox="1"/>
          <p:nvPr/>
        </p:nvSpPr>
        <p:spPr>
          <a:xfrm>
            <a:off x="10645540" y="4644000"/>
            <a:ext cx="1287532" cy="923330"/>
          </a:xfrm>
          <a:prstGeom prst="rect">
            <a:avLst/>
          </a:prstGeom>
          <a:noFill/>
        </p:spPr>
        <p:txBody>
          <a:bodyPr wrap="none" rtlCol="0">
            <a:spAutoFit/>
          </a:bodyPr>
          <a:lstStyle/>
          <a:p>
            <a:r>
              <a:rPr lang="en-GB" noProof="0" dirty="0"/>
              <a:t>IRS</a:t>
            </a:r>
          </a:p>
          <a:p>
            <a:r>
              <a:rPr lang="en-GB" noProof="0" dirty="0"/>
              <a:t>illuminated</a:t>
            </a:r>
          </a:p>
          <a:p>
            <a:r>
              <a:rPr lang="en-GB" noProof="0" dirty="0"/>
              <a:t>area</a:t>
            </a: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720DEA-283E-8E80-AE2C-F9823F2DB50E}"/>
            </a:ext>
          </a:extLst>
        </p:cNvPr>
        <p:cNvGrpSpPr/>
        <p:nvPr/>
      </p:nvGrpSpPr>
      <p:grpSpPr>
        <a:xfrm>
          <a:off x="0" y="0"/>
          <a:ext cx="0" cy="0"/>
          <a:chOff x="0" y="0"/>
          <a:chExt cx="0" cy="0"/>
        </a:xfrm>
      </p:grpSpPr>
      <p:sp>
        <p:nvSpPr>
          <p:cNvPr id="338" name="PlaceHolder 1">
            <a:extLst>
              <a:ext uri="{FF2B5EF4-FFF2-40B4-BE49-F238E27FC236}">
                <a16:creationId xmlns:a16="http://schemas.microsoft.com/office/drawing/2014/main" id="{D70F32F6-D2CF-8CC7-55FB-26D022723A92}"/>
              </a:ext>
            </a:extLst>
          </p:cNvPr>
          <p:cNvSpPr>
            <a:spLocks noGrp="1"/>
          </p:cNvSpPr>
          <p:nvPr>
            <p:ph type="title"/>
          </p:nvPr>
        </p:nvSpPr>
        <p:spPr>
          <a:xfrm>
            <a:off x="0" y="0"/>
            <a:ext cx="4812030" cy="787680"/>
          </a:xfrm>
          <a:prstGeom prst="rect">
            <a:avLst/>
          </a:prstGeom>
          <a:noFill/>
          <a:ln w="0">
            <a:noFill/>
          </a:ln>
        </p:spPr>
        <p:txBody>
          <a:bodyPr anchor="ctr">
            <a:normAutofit fontScale="90000"/>
          </a:bodyPr>
          <a:lstStyle/>
          <a:p>
            <a:pPr>
              <a:lnSpc>
                <a:spcPct val="90000"/>
              </a:lnSpc>
              <a:buNone/>
            </a:pPr>
            <a:r>
              <a:rPr lang="en-GB" sz="2800" b="0" strike="noStrike" spc="-1" noProof="0" dirty="0">
                <a:solidFill>
                  <a:srgbClr val="000000"/>
                </a:solidFill>
                <a:latin typeface="Calibri Light"/>
              </a:rPr>
              <a:t>Balancing Overhead - Throughput</a:t>
            </a:r>
            <a:endParaRPr lang="en-GB" sz="2800" b="0" strike="noStrike" spc="-1" noProof="0" dirty="0">
              <a:solidFill>
                <a:srgbClr val="000000"/>
              </a:solidFill>
              <a:latin typeface="Calibri"/>
            </a:endParaRPr>
          </a:p>
        </p:txBody>
      </p:sp>
      <p:pic>
        <p:nvPicPr>
          <p:cNvPr id="3" name="Picture 2">
            <a:extLst>
              <a:ext uri="{FF2B5EF4-FFF2-40B4-BE49-F238E27FC236}">
                <a16:creationId xmlns:a16="http://schemas.microsoft.com/office/drawing/2014/main" id="{43CEEBC3-1A4F-8C2E-2176-E119A8223933}"/>
              </a:ext>
            </a:extLst>
          </p:cNvPr>
          <p:cNvPicPr>
            <a:picLocks noChangeAspect="1"/>
          </p:cNvPicPr>
          <p:nvPr/>
        </p:nvPicPr>
        <p:blipFill>
          <a:blip r:embed="rId2"/>
          <a:stretch>
            <a:fillRect/>
          </a:stretch>
        </p:blipFill>
        <p:spPr>
          <a:xfrm>
            <a:off x="235934" y="1481796"/>
            <a:ext cx="3798961" cy="2616822"/>
          </a:xfrm>
          <a:prstGeom prst="rect">
            <a:avLst/>
          </a:prstGeom>
        </p:spPr>
      </p:pic>
      <p:pic>
        <p:nvPicPr>
          <p:cNvPr id="5" name="Picture 4">
            <a:extLst>
              <a:ext uri="{FF2B5EF4-FFF2-40B4-BE49-F238E27FC236}">
                <a16:creationId xmlns:a16="http://schemas.microsoft.com/office/drawing/2014/main" id="{3D1A2A29-F6EB-8063-3CC6-A374667D9802}"/>
              </a:ext>
            </a:extLst>
          </p:cNvPr>
          <p:cNvPicPr>
            <a:picLocks noChangeAspect="1"/>
          </p:cNvPicPr>
          <p:nvPr/>
        </p:nvPicPr>
        <p:blipFill>
          <a:blip r:embed="rId3"/>
          <a:stretch>
            <a:fillRect/>
          </a:stretch>
        </p:blipFill>
        <p:spPr>
          <a:xfrm>
            <a:off x="8077009" y="-15801"/>
            <a:ext cx="3689280" cy="2806008"/>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FC4BAA6-23FC-DECB-26BD-8904A909D583}"/>
                  </a:ext>
                </a:extLst>
              </p:cNvPr>
              <p:cNvSpPr txBox="1"/>
              <p:nvPr/>
            </p:nvSpPr>
            <p:spPr>
              <a:xfrm>
                <a:off x="5242920" y="387564"/>
                <a:ext cx="2511575" cy="1200329"/>
              </a:xfrm>
              <a:prstGeom prst="rect">
                <a:avLst/>
              </a:prstGeom>
              <a:noFill/>
            </p:spPr>
            <p:txBody>
              <a:bodyPr wrap="square">
                <a:spAutoFit/>
              </a:bodyPr>
              <a:lstStyle/>
              <a:p>
                <a:pPr algn="r"/>
                <a:r>
                  <a:rPr lang="en-GB" sz="1800" b="1" i="0" u="none" strike="noStrike" baseline="0" noProof="0" dirty="0">
                    <a:latin typeface="NimbusRomNo9L-Medi"/>
                  </a:rPr>
                  <a:t>Step 1.</a:t>
                </a:r>
                <a:r>
                  <a:rPr lang="en-GB" sz="1800" b="0" i="0" u="none" strike="noStrike" baseline="0" noProof="0" dirty="0">
                    <a:latin typeface="NimbusRomNo9L-Medi"/>
                  </a:rPr>
                  <a:t> </a:t>
                </a:r>
              </a:p>
              <a:p>
                <a:pPr algn="r"/>
                <a:r>
                  <a:rPr lang="en-GB" sz="1800" b="0" i="0" u="none" strike="noStrike" baseline="0" noProof="0" dirty="0">
                    <a:latin typeface="NimbusRomNo9L-Medi"/>
                  </a:rPr>
                  <a:t>Evaluate the radius for the illuminated area  </a:t>
                </a:r>
                <a14:m>
                  <m:oMath xmlns:m="http://schemas.openxmlformats.org/officeDocument/2006/math">
                    <m:r>
                      <a:rPr lang="en-GB" sz="1800" b="0" i="1" u="none" strike="noStrike" baseline="0" noProof="0" smtClean="0">
                        <a:latin typeface="Cambria Math" panose="02040503050406030204" pitchFamily="18" charset="0"/>
                        <a:ea typeface="Cambria Math" panose="02040503050406030204" pitchFamily="18" charset="0"/>
                      </a:rPr>
                      <m:t>→</m:t>
                    </m:r>
                    <m:sSub>
                      <m:sSubPr>
                        <m:ctrlPr>
                          <a:rPr lang="en-GB" sz="1800" b="0" i="1" u="none" strike="noStrike" baseline="0" noProof="0" smtClean="0">
                            <a:latin typeface="Cambria Math" panose="02040503050406030204" pitchFamily="18" charset="0"/>
                          </a:rPr>
                        </m:ctrlPr>
                      </m:sSubPr>
                      <m:e>
                        <m:r>
                          <a:rPr lang="en-GB" sz="1800" b="0" i="1" u="none" strike="noStrike" baseline="0" noProof="0" smtClean="0">
                            <a:latin typeface="Cambria Math" panose="02040503050406030204" pitchFamily="18" charset="0"/>
                          </a:rPr>
                          <m:t>𝑟</m:t>
                        </m:r>
                      </m:e>
                      <m:sub>
                        <m:r>
                          <m:rPr>
                            <m:sty m:val="p"/>
                          </m:rPr>
                          <a:rPr lang="en-GB" sz="1800" b="0" i="0" u="none" strike="noStrike" baseline="0" noProof="0" smtClean="0">
                            <a:latin typeface="Cambria Math" panose="02040503050406030204" pitchFamily="18" charset="0"/>
                          </a:rPr>
                          <m:t>in</m:t>
                        </m:r>
                      </m:sub>
                    </m:sSub>
                    <m:r>
                      <a:rPr lang="en-GB" sz="1800" b="0" i="1" u="none" strike="noStrike" baseline="0" noProof="0" smtClean="0">
                        <a:latin typeface="Cambria Math" panose="02040503050406030204" pitchFamily="18" charset="0"/>
                      </a:rPr>
                      <m:t> = 0.3</m:t>
                    </m:r>
                  </m:oMath>
                </a14:m>
                <a:r>
                  <a:rPr lang="en-GB" sz="1800" b="0" i="0" u="none" strike="noStrike" baseline="0" noProof="0" dirty="0">
                    <a:latin typeface="CMR10"/>
                  </a:rPr>
                  <a:t>m</a:t>
                </a:r>
                <a:endParaRPr lang="en-GB" noProof="0" dirty="0"/>
              </a:p>
            </p:txBody>
          </p:sp>
        </mc:Choice>
        <mc:Fallback xmlns="">
          <p:sp>
            <p:nvSpPr>
              <p:cNvPr id="7" name="TextBox 6">
                <a:extLst>
                  <a:ext uri="{FF2B5EF4-FFF2-40B4-BE49-F238E27FC236}">
                    <a16:creationId xmlns:a16="http://schemas.microsoft.com/office/drawing/2014/main" id="{0FC4BAA6-23FC-DECB-26BD-8904A909D583}"/>
                  </a:ext>
                </a:extLst>
              </p:cNvPr>
              <p:cNvSpPr txBox="1">
                <a:spLocks noRot="1" noChangeAspect="1" noMove="1" noResize="1" noEditPoints="1" noAdjustHandles="1" noChangeArrowheads="1" noChangeShapeType="1" noTextEdit="1"/>
              </p:cNvSpPr>
              <p:nvPr/>
            </p:nvSpPr>
            <p:spPr>
              <a:xfrm>
                <a:off x="5242920" y="387564"/>
                <a:ext cx="2511575" cy="1200329"/>
              </a:xfrm>
              <a:prstGeom prst="rect">
                <a:avLst/>
              </a:prstGeom>
              <a:blipFill>
                <a:blip r:embed="rId4"/>
                <a:stretch>
                  <a:fillRect t="-3061" r="-4126" b="-7653"/>
                </a:stretch>
              </a:blipFill>
            </p:spPr>
            <p:txBody>
              <a:bodyPr/>
              <a:lstStyle/>
              <a:p>
                <a:r>
                  <a:rPr lang="LID4096">
                    <a:noFill/>
                  </a:rPr>
                  <a:t> </a:t>
                </a:r>
              </a:p>
            </p:txBody>
          </p:sp>
        </mc:Fallback>
      </mc:AlternateContent>
      <p:sp>
        <p:nvSpPr>
          <p:cNvPr id="8" name="TextBox 7">
            <a:extLst>
              <a:ext uri="{FF2B5EF4-FFF2-40B4-BE49-F238E27FC236}">
                <a16:creationId xmlns:a16="http://schemas.microsoft.com/office/drawing/2014/main" id="{296CF75B-BAF4-2ADD-1D1D-D677B6344D70}"/>
              </a:ext>
            </a:extLst>
          </p:cNvPr>
          <p:cNvSpPr txBox="1"/>
          <p:nvPr/>
        </p:nvSpPr>
        <p:spPr>
          <a:xfrm>
            <a:off x="7938495" y="2967334"/>
            <a:ext cx="2511575" cy="923330"/>
          </a:xfrm>
          <a:prstGeom prst="rect">
            <a:avLst/>
          </a:prstGeom>
          <a:noFill/>
        </p:spPr>
        <p:txBody>
          <a:bodyPr wrap="square">
            <a:spAutoFit/>
          </a:bodyPr>
          <a:lstStyle/>
          <a:p>
            <a:r>
              <a:rPr lang="en-GB" sz="1800" b="1" i="0" u="none" strike="noStrike" baseline="0" noProof="0" dirty="0">
                <a:latin typeface="NimbusRomNo9L-Medi"/>
              </a:rPr>
              <a:t>Step 2.</a:t>
            </a:r>
            <a:r>
              <a:rPr lang="en-GB" sz="1800" b="0" i="0" u="none" strike="noStrike" baseline="0" noProof="0" dirty="0">
                <a:latin typeface="NimbusRomNo9L-Medi"/>
              </a:rPr>
              <a:t> </a:t>
            </a:r>
          </a:p>
          <a:p>
            <a:r>
              <a:rPr lang="en-GB" sz="1800" b="0" i="0" u="none" strike="noStrike" baseline="0" noProof="0" dirty="0">
                <a:latin typeface="NimbusRomNo9L-Medi"/>
              </a:rPr>
              <a:t>Evaluate the proportion of time</a:t>
            </a:r>
          </a:p>
        </p:txBody>
      </p:sp>
      <p:pic>
        <p:nvPicPr>
          <p:cNvPr id="11" name="Picture 10">
            <a:extLst>
              <a:ext uri="{FF2B5EF4-FFF2-40B4-BE49-F238E27FC236}">
                <a16:creationId xmlns:a16="http://schemas.microsoft.com/office/drawing/2014/main" id="{2F1746F4-74FF-6C05-16A7-85F33E554F88}"/>
              </a:ext>
            </a:extLst>
          </p:cNvPr>
          <p:cNvPicPr>
            <a:picLocks noChangeAspect="1"/>
          </p:cNvPicPr>
          <p:nvPr/>
        </p:nvPicPr>
        <p:blipFill>
          <a:blip r:embed="rId5"/>
          <a:stretch>
            <a:fillRect/>
          </a:stretch>
        </p:blipFill>
        <p:spPr>
          <a:xfrm>
            <a:off x="4315893" y="2120588"/>
            <a:ext cx="3347099" cy="2616823"/>
          </a:xfrm>
          <a:prstGeom prst="rect">
            <a:avLst/>
          </a:prstGeom>
        </p:spPr>
      </p:pic>
      <p:sp>
        <p:nvSpPr>
          <p:cNvPr id="12" name="TextBox 11">
            <a:extLst>
              <a:ext uri="{FF2B5EF4-FFF2-40B4-BE49-F238E27FC236}">
                <a16:creationId xmlns:a16="http://schemas.microsoft.com/office/drawing/2014/main" id="{E694D9DB-6411-1469-BE8E-D2A2B9D12C81}"/>
              </a:ext>
            </a:extLst>
          </p:cNvPr>
          <p:cNvSpPr txBox="1"/>
          <p:nvPr/>
        </p:nvSpPr>
        <p:spPr>
          <a:xfrm>
            <a:off x="5574959" y="5263362"/>
            <a:ext cx="2511575" cy="923330"/>
          </a:xfrm>
          <a:prstGeom prst="rect">
            <a:avLst/>
          </a:prstGeom>
          <a:noFill/>
        </p:spPr>
        <p:txBody>
          <a:bodyPr wrap="square">
            <a:spAutoFit/>
          </a:bodyPr>
          <a:lstStyle/>
          <a:p>
            <a:pPr algn="r"/>
            <a:r>
              <a:rPr lang="en-GB" b="1" noProof="0" dirty="0">
                <a:latin typeface="NimbusRomNo9L-Medi"/>
              </a:rPr>
              <a:t>S</a:t>
            </a:r>
            <a:r>
              <a:rPr lang="en-GB" sz="1800" b="1" i="0" u="none" strike="noStrike" baseline="0" noProof="0" dirty="0">
                <a:latin typeface="NimbusRomNo9L-Medi"/>
              </a:rPr>
              <a:t>tep 3.</a:t>
            </a:r>
          </a:p>
          <a:p>
            <a:pPr algn="r"/>
            <a:r>
              <a:rPr lang="en-GB" sz="1800" b="0" i="0" u="none" strike="noStrike" baseline="0" noProof="0" dirty="0">
                <a:latin typeface="NimbusRomNo9L-Medi"/>
              </a:rPr>
              <a:t>Evaluate the average </a:t>
            </a:r>
            <a:r>
              <a:rPr lang="en-GB" sz="1800" b="0" i="0" u="none" strike="noStrike" baseline="0" noProof="0" dirty="0" err="1">
                <a:latin typeface="NimbusRomNo9L-Medi"/>
              </a:rPr>
              <a:t>PAoI</a:t>
            </a:r>
            <a:endParaRPr lang="en-GB" sz="1800" b="0" i="0" u="none" strike="noStrike" baseline="0" noProof="0" dirty="0">
              <a:latin typeface="NimbusRomNo9L-Medi"/>
            </a:endParaRPr>
          </a:p>
        </p:txBody>
      </p:sp>
      <p:pic>
        <p:nvPicPr>
          <p:cNvPr id="15" name="Picture 14">
            <a:extLst>
              <a:ext uri="{FF2B5EF4-FFF2-40B4-BE49-F238E27FC236}">
                <a16:creationId xmlns:a16="http://schemas.microsoft.com/office/drawing/2014/main" id="{6A813474-E63D-36E7-525C-4875360EE61F}"/>
              </a:ext>
            </a:extLst>
          </p:cNvPr>
          <p:cNvPicPr>
            <a:picLocks noChangeAspect="1"/>
          </p:cNvPicPr>
          <p:nvPr/>
        </p:nvPicPr>
        <p:blipFill>
          <a:blip r:embed="rId6"/>
          <a:stretch>
            <a:fillRect/>
          </a:stretch>
        </p:blipFill>
        <p:spPr>
          <a:xfrm>
            <a:off x="8224987" y="4067791"/>
            <a:ext cx="3661433" cy="2806009"/>
          </a:xfrm>
          <a:prstGeom prst="rect">
            <a:avLst/>
          </a:prstGeom>
        </p:spPr>
      </p:pic>
    </p:spTree>
    <p:extLst>
      <p:ext uri="{BB962C8B-B14F-4D97-AF65-F5344CB8AC3E}">
        <p14:creationId xmlns:p14="http://schemas.microsoft.com/office/powerpoint/2010/main" val="956427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par>
                                <p:cTn id="16" presetID="10" presetClass="entr" presetSubtype="0" fill="hold" nodeType="with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2" grpId="0"/>
    </p:bldLst>
  </p:timing>
</p:sld>
</file>

<file path=ppt/slides/slide7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0F4FD083-97BD-B662-0A2E-25015D162CFE}"/>
            </a:ext>
          </a:extLst>
        </p:cNvPr>
        <p:cNvGrpSpPr/>
        <p:nvPr/>
      </p:nvGrpSpPr>
      <p:grpSpPr>
        <a:xfrm>
          <a:off x="0" y="0"/>
          <a:ext cx="0" cy="0"/>
          <a:chOff x="0" y="0"/>
          <a:chExt cx="0" cy="0"/>
        </a:xfrm>
      </p:grpSpPr>
      <p:sp>
        <p:nvSpPr>
          <p:cNvPr id="82" name="Rectangle 30">
            <a:extLst>
              <a:ext uri="{FF2B5EF4-FFF2-40B4-BE49-F238E27FC236}">
                <a16:creationId xmlns:a16="http://schemas.microsoft.com/office/drawing/2014/main" id="{0DCDA30D-23A1-FAD3-B9BA-7A24D108B391}"/>
              </a:ext>
            </a:extLst>
          </p:cNvPr>
          <p:cNvSpPr/>
          <p:nvPr/>
        </p:nvSpPr>
        <p:spPr>
          <a:xfrm>
            <a:off x="0" y="0"/>
            <a:ext cx="12191760" cy="6857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grpSp>
        <p:nvGrpSpPr>
          <p:cNvPr id="83" name="Group 32">
            <a:extLst>
              <a:ext uri="{FF2B5EF4-FFF2-40B4-BE49-F238E27FC236}">
                <a16:creationId xmlns:a16="http://schemas.microsoft.com/office/drawing/2014/main" id="{0D1A2E05-FADB-6A1D-50B5-C26EACEB1822}"/>
              </a:ext>
            </a:extLst>
          </p:cNvPr>
          <p:cNvGrpSpPr/>
          <p:nvPr/>
        </p:nvGrpSpPr>
        <p:grpSpPr>
          <a:xfrm>
            <a:off x="10741320" y="-454680"/>
            <a:ext cx="2323440" cy="2323080"/>
            <a:chOff x="10741320" y="-454680"/>
            <a:chExt cx="2323440" cy="2323080"/>
          </a:xfrm>
        </p:grpSpPr>
        <p:sp>
          <p:nvSpPr>
            <p:cNvPr id="84" name="Freeform: Shape 33">
              <a:extLst>
                <a:ext uri="{FF2B5EF4-FFF2-40B4-BE49-F238E27FC236}">
                  <a16:creationId xmlns:a16="http://schemas.microsoft.com/office/drawing/2014/main" id="{278F4D48-B78A-D238-047D-BD6FE845B99F}"/>
                </a:ext>
              </a:extLst>
            </p:cNvPr>
            <p:cNvSpPr/>
            <p:nvPr/>
          </p:nvSpPr>
          <p:spPr>
            <a:xfrm rot="18900000" flipH="1">
              <a:off x="11198160" y="-231120"/>
              <a:ext cx="1409400" cy="1876320"/>
            </a:xfrm>
            <a:custGeom>
              <a:avLst/>
              <a:gdLst/>
              <a:ahLst/>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sp>
          <p:nvSpPr>
            <p:cNvPr id="85" name="Rectangle 34">
              <a:extLst>
                <a:ext uri="{FF2B5EF4-FFF2-40B4-BE49-F238E27FC236}">
                  <a16:creationId xmlns:a16="http://schemas.microsoft.com/office/drawing/2014/main" id="{28BDA02E-1D4A-ED5E-8611-C6B4D91684A4}"/>
                </a:ext>
              </a:extLst>
            </p:cNvPr>
            <p:cNvSpPr/>
            <p:nvPr/>
          </p:nvSpPr>
          <p:spPr>
            <a:xfrm rot="18900000" flipH="1">
              <a:off x="11405880" y="1282680"/>
              <a:ext cx="485280" cy="485280"/>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grpSp>
      <p:sp>
        <p:nvSpPr>
          <p:cNvPr id="86" name="Rectangle 36">
            <a:extLst>
              <a:ext uri="{FF2B5EF4-FFF2-40B4-BE49-F238E27FC236}">
                <a16:creationId xmlns:a16="http://schemas.microsoft.com/office/drawing/2014/main" id="{7A27AFC2-DD07-6553-12EF-5FD2BD0794F4}"/>
              </a:ext>
            </a:extLst>
          </p:cNvPr>
          <p:cNvSpPr/>
          <p:nvPr/>
        </p:nvSpPr>
        <p:spPr>
          <a:xfrm rot="2700000">
            <a:off x="2737440" y="6033600"/>
            <a:ext cx="645120" cy="645120"/>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sp>
        <p:nvSpPr>
          <p:cNvPr id="87" name="Isosceles Triangle 38">
            <a:extLst>
              <a:ext uri="{FF2B5EF4-FFF2-40B4-BE49-F238E27FC236}">
                <a16:creationId xmlns:a16="http://schemas.microsoft.com/office/drawing/2014/main" id="{DD8DB2B1-99A0-56F8-28A3-5E366E47FB91}"/>
              </a:ext>
            </a:extLst>
          </p:cNvPr>
          <p:cNvSpPr/>
          <p:nvPr/>
        </p:nvSpPr>
        <p:spPr>
          <a:xfrm>
            <a:off x="1343520" y="5721120"/>
            <a:ext cx="2261520" cy="1136520"/>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pic>
        <p:nvPicPr>
          <p:cNvPr id="88" name="Picture 7">
            <a:extLst>
              <a:ext uri="{FF2B5EF4-FFF2-40B4-BE49-F238E27FC236}">
                <a16:creationId xmlns:a16="http://schemas.microsoft.com/office/drawing/2014/main" id="{5D7F569A-E23E-CABB-D62F-21CCB179D726}"/>
              </a:ext>
            </a:extLst>
          </p:cNvPr>
          <p:cNvPicPr/>
          <p:nvPr/>
        </p:nvPicPr>
        <p:blipFill>
          <a:blip r:embed="rId2"/>
          <a:stretch/>
        </p:blipFill>
        <p:spPr>
          <a:xfrm>
            <a:off x="643320" y="757080"/>
            <a:ext cx="10904760" cy="5343120"/>
          </a:xfrm>
          <a:prstGeom prst="rect">
            <a:avLst/>
          </a:prstGeom>
          <a:ln w="0">
            <a:noFill/>
          </a:ln>
        </p:spPr>
      </p:pic>
      <p:grpSp>
        <p:nvGrpSpPr>
          <p:cNvPr id="89" name="Group 3">
            <a:extLst>
              <a:ext uri="{FF2B5EF4-FFF2-40B4-BE49-F238E27FC236}">
                <a16:creationId xmlns:a16="http://schemas.microsoft.com/office/drawing/2014/main" id="{5868994C-4593-552D-DCC7-F636740BB5FA}"/>
              </a:ext>
            </a:extLst>
          </p:cNvPr>
          <p:cNvGrpSpPr/>
          <p:nvPr/>
        </p:nvGrpSpPr>
        <p:grpSpPr>
          <a:xfrm>
            <a:off x="10490040" y="6138360"/>
            <a:ext cx="1246680" cy="496080"/>
            <a:chOff x="10490040" y="6138360"/>
            <a:chExt cx="1246680" cy="496080"/>
          </a:xfrm>
        </p:grpSpPr>
        <p:sp>
          <p:nvSpPr>
            <p:cNvPr id="90" name="Rectangle 4">
              <a:extLst>
                <a:ext uri="{FF2B5EF4-FFF2-40B4-BE49-F238E27FC236}">
                  <a16:creationId xmlns:a16="http://schemas.microsoft.com/office/drawing/2014/main" id="{CF04207F-35BD-F02F-7000-AB0C61393647}"/>
                </a:ext>
              </a:extLst>
            </p:cNvPr>
            <p:cNvSpPr/>
            <p:nvPr/>
          </p:nvSpPr>
          <p:spPr>
            <a:xfrm>
              <a:off x="10490040" y="6138360"/>
              <a:ext cx="1246680" cy="496080"/>
            </a:xfrm>
            <a:prstGeom prst="rect">
              <a:avLst/>
            </a:prstGeom>
            <a:solidFill>
              <a:schemeClr val="bg1"/>
            </a:solidFill>
            <a:ln w="12700">
              <a:noFill/>
            </a:ln>
          </p:spPr>
          <p:style>
            <a:lnRef idx="0">
              <a:scrgbClr r="0" g="0" b="0"/>
            </a:lnRef>
            <a:fillRef idx="0">
              <a:scrgbClr r="0" g="0" b="0"/>
            </a:fillRef>
            <a:effectRef idx="0">
              <a:scrgbClr r="0" g="0" b="0"/>
            </a:effectRef>
            <a:fontRef idx="minor"/>
          </p:style>
          <p:txBody>
            <a:bodyPr/>
            <a:lstStyle/>
            <a:p>
              <a:endParaRPr lang="en-GB" noProof="0" dirty="0"/>
            </a:p>
          </p:txBody>
        </p:sp>
        <p:pic>
          <p:nvPicPr>
            <p:cNvPr id="91" name="Graphic 5">
              <a:extLst>
                <a:ext uri="{FF2B5EF4-FFF2-40B4-BE49-F238E27FC236}">
                  <a16:creationId xmlns:a16="http://schemas.microsoft.com/office/drawing/2014/main" id="{0727932E-2E13-B306-EED3-240F21D93528}"/>
                </a:ext>
              </a:extLst>
            </p:cNvPr>
            <p:cNvPicPr/>
            <p:nvPr/>
          </p:nvPicPr>
          <p:blipFill>
            <a:blip r:embed="rId3"/>
            <a:stretch/>
          </p:blipFill>
          <p:spPr>
            <a:xfrm>
              <a:off x="10503720" y="6324480"/>
              <a:ext cx="1232640" cy="251640"/>
            </a:xfrm>
            <a:prstGeom prst="rect">
              <a:avLst/>
            </a:prstGeom>
            <a:ln w="0">
              <a:noFill/>
            </a:ln>
          </p:spPr>
        </p:pic>
      </p:grpSp>
      <p:sp>
        <p:nvSpPr>
          <p:cNvPr id="92" name="TextBox 9">
            <a:extLst>
              <a:ext uri="{FF2B5EF4-FFF2-40B4-BE49-F238E27FC236}">
                <a16:creationId xmlns:a16="http://schemas.microsoft.com/office/drawing/2014/main" id="{FAD7877D-D842-47D5-F592-F71031D27230}"/>
              </a:ext>
            </a:extLst>
          </p:cNvPr>
          <p:cNvSpPr/>
          <p:nvPr/>
        </p:nvSpPr>
        <p:spPr>
          <a:xfrm>
            <a:off x="828957" y="886872"/>
            <a:ext cx="6301516" cy="1568206"/>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buNone/>
            </a:pPr>
            <a:r>
              <a:rPr lang="en-GB" sz="3200" b="0" strike="noStrike" spc="-1" noProof="0" dirty="0">
                <a:solidFill>
                  <a:srgbClr val="000000"/>
                </a:solidFill>
                <a:latin typeface="Calibri"/>
              </a:rPr>
              <a:t>Rejuvenating the IRS: Age of Information-based Policy for Reconfiguration</a:t>
            </a:r>
            <a:endParaRPr lang="en-GB" sz="3200" b="0" strike="noStrike" spc="-1" noProof="0" dirty="0">
              <a:latin typeface="Arial"/>
            </a:endParaRPr>
          </a:p>
        </p:txBody>
      </p:sp>
      <p:sp>
        <p:nvSpPr>
          <p:cNvPr id="2" name="TextBox 1">
            <a:extLst>
              <a:ext uri="{FF2B5EF4-FFF2-40B4-BE49-F238E27FC236}">
                <a16:creationId xmlns:a16="http://schemas.microsoft.com/office/drawing/2014/main" id="{877A9D75-97F0-E72A-EA87-559334CCE3F4}"/>
              </a:ext>
            </a:extLst>
          </p:cNvPr>
          <p:cNvSpPr txBox="1"/>
          <p:nvPr/>
        </p:nvSpPr>
        <p:spPr>
          <a:xfrm>
            <a:off x="7893351" y="5575362"/>
            <a:ext cx="3416320" cy="369332"/>
          </a:xfrm>
          <a:prstGeom prst="rect">
            <a:avLst/>
          </a:prstGeom>
          <a:noFill/>
        </p:spPr>
        <p:txBody>
          <a:bodyPr wrap="none" rtlCol="0">
            <a:spAutoFit/>
          </a:bodyPr>
          <a:lstStyle/>
          <a:p>
            <a:r>
              <a:rPr lang="en-GB" noProof="0" dirty="0"/>
              <a:t>Research Meeting 07 Feb 2024</a:t>
            </a:r>
          </a:p>
        </p:txBody>
      </p:sp>
      <p:sp>
        <p:nvSpPr>
          <p:cNvPr id="4" name="TextBox 3">
            <a:extLst>
              <a:ext uri="{FF2B5EF4-FFF2-40B4-BE49-F238E27FC236}">
                <a16:creationId xmlns:a16="http://schemas.microsoft.com/office/drawing/2014/main" id="{C2DA8D0A-FB39-5CFD-BF37-82A0B8AF0CB6}"/>
              </a:ext>
            </a:extLst>
          </p:cNvPr>
          <p:cNvSpPr txBox="1"/>
          <p:nvPr/>
        </p:nvSpPr>
        <p:spPr>
          <a:xfrm>
            <a:off x="3748455" y="6127134"/>
            <a:ext cx="6652713" cy="646331"/>
          </a:xfrm>
          <a:prstGeom prst="rect">
            <a:avLst/>
          </a:prstGeom>
          <a:noFill/>
        </p:spPr>
        <p:txBody>
          <a:bodyPr wrap="square">
            <a:spAutoFit/>
          </a:bodyPr>
          <a:lstStyle/>
          <a:p>
            <a:r>
              <a:rPr lang="en-GB" sz="1800" b="0" i="0" u="none" strike="noStrike" baseline="0" noProof="0" dirty="0">
                <a:latin typeface="NimbusRomNo9L-Regu"/>
              </a:rPr>
              <a:t>Jorge Torres Gomez, Joana Angjo, Moritz Garkisch, Vahid Jamali, Robert Schober, and Falko Dressler</a:t>
            </a:r>
            <a:endParaRPr lang="en-GB" noProof="0" dirty="0"/>
          </a:p>
        </p:txBody>
      </p:sp>
    </p:spTree>
    <p:extLst>
      <p:ext uri="{BB962C8B-B14F-4D97-AF65-F5344CB8AC3E}">
        <p14:creationId xmlns:p14="http://schemas.microsoft.com/office/powerpoint/2010/main" val="210936976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5" name="PlaceHolder 1"/>
          <p:cNvSpPr>
            <a:spLocks noGrp="1"/>
          </p:cNvSpPr>
          <p:nvPr>
            <p:ph type="title"/>
          </p:nvPr>
        </p:nvSpPr>
        <p:spPr>
          <a:xfrm>
            <a:off x="0" y="0"/>
            <a:ext cx="6933960" cy="787680"/>
          </a:xfrm>
          <a:prstGeom prst="rect">
            <a:avLst/>
          </a:prstGeom>
          <a:noFill/>
          <a:ln w="0">
            <a:noFill/>
          </a:ln>
        </p:spPr>
        <p:txBody>
          <a:bodyPr anchor="ctr">
            <a:normAutofit/>
          </a:bodyPr>
          <a:lstStyle/>
          <a:p>
            <a:pPr>
              <a:lnSpc>
                <a:spcPct val="90000"/>
              </a:lnSpc>
              <a:buNone/>
            </a:pPr>
            <a:r>
              <a:rPr lang="en-GB" sz="2800" b="0" strike="noStrike" spc="-1" noProof="0" dirty="0">
                <a:solidFill>
                  <a:srgbClr val="000000"/>
                </a:solidFill>
                <a:latin typeface="Calibri Light"/>
              </a:rPr>
              <a:t>Balancing Overhead - Throughput</a:t>
            </a:r>
            <a:endParaRPr lang="en-GB" sz="2800" b="0" strike="noStrike" spc="-1" noProof="0" dirty="0">
              <a:solidFill>
                <a:srgbClr val="000000"/>
              </a:solidFill>
              <a:latin typeface="Calibri"/>
            </a:endParaRPr>
          </a:p>
        </p:txBody>
      </p:sp>
      <p:pic>
        <p:nvPicPr>
          <p:cNvPr id="346" name="Grafik 28"/>
          <p:cNvPicPr/>
          <p:nvPr/>
        </p:nvPicPr>
        <p:blipFill>
          <a:blip r:embed="rId2"/>
          <a:stretch/>
        </p:blipFill>
        <p:spPr>
          <a:xfrm>
            <a:off x="7016400" y="1808280"/>
            <a:ext cx="5067720" cy="4938480"/>
          </a:xfrm>
          <a:prstGeom prst="rect">
            <a:avLst/>
          </a:prstGeom>
          <a:ln w="0">
            <a:noFill/>
          </a:ln>
        </p:spPr>
      </p:pic>
      <p:pic>
        <p:nvPicPr>
          <p:cNvPr id="347" name="Picture 10"/>
          <p:cNvPicPr/>
          <p:nvPr/>
        </p:nvPicPr>
        <p:blipFill>
          <a:blip r:embed="rId3"/>
          <a:srcRect l="23289" t="10709" r="22283" b="34619"/>
          <a:stretch/>
        </p:blipFill>
        <p:spPr>
          <a:xfrm>
            <a:off x="7356240" y="70200"/>
            <a:ext cx="2418840" cy="959760"/>
          </a:xfrm>
          <a:prstGeom prst="rect">
            <a:avLst/>
          </a:prstGeom>
          <a:ln w="0">
            <a:noFill/>
          </a:ln>
        </p:spPr>
      </p:pic>
      <p:sp>
        <p:nvSpPr>
          <p:cNvPr id="348" name="Straight Arrow Connector 9"/>
          <p:cNvSpPr/>
          <p:nvPr/>
        </p:nvSpPr>
        <p:spPr>
          <a:xfrm flipV="1">
            <a:off x="7644960" y="1029600"/>
            <a:ext cx="920520" cy="463320"/>
          </a:xfrm>
          <a:custGeom>
            <a:avLst/>
            <a:gdLst/>
            <a:ahLst/>
            <a:cxnLst/>
            <a:rect l="l" t="t" r="r" b="b"/>
            <a:pathLst>
              <a:path w="21600" h="21600">
                <a:moveTo>
                  <a:pt x="0" y="0"/>
                </a:moveTo>
                <a:lnTo>
                  <a:pt x="21600" y="21600"/>
                </a:lnTo>
              </a:path>
            </a:pathLst>
          </a:custGeom>
          <a:noFill/>
          <a:ln w="25400">
            <a:solidFill>
              <a:srgbClr val="000000"/>
            </a:solidFill>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p:pic>
        <p:nvPicPr>
          <p:cNvPr id="349" name="Graphic 11" descr="Cell Tower with solid fill"/>
          <p:cNvPicPr/>
          <p:nvPr/>
        </p:nvPicPr>
        <p:blipFill>
          <a:blip r:embed="rId4"/>
          <a:stretch/>
        </p:blipFill>
        <p:spPr>
          <a:xfrm>
            <a:off x="7016400" y="1179720"/>
            <a:ext cx="628200" cy="628200"/>
          </a:xfrm>
          <a:prstGeom prst="rect">
            <a:avLst/>
          </a:prstGeom>
          <a:ln w="0">
            <a:noFill/>
          </a:ln>
        </p:spPr>
      </p:pic>
      <p:sp>
        <p:nvSpPr>
          <p:cNvPr id="350" name="Straight Arrow Connector 16"/>
          <p:cNvSpPr/>
          <p:nvPr/>
        </p:nvSpPr>
        <p:spPr>
          <a:xfrm>
            <a:off x="8565840" y="1030320"/>
            <a:ext cx="1116360" cy="3188880"/>
          </a:xfrm>
          <a:custGeom>
            <a:avLst/>
            <a:gdLst/>
            <a:ahLst/>
            <a:cxnLst/>
            <a:rect l="l" t="t" r="r" b="b"/>
            <a:pathLst>
              <a:path w="21600" h="21600">
                <a:moveTo>
                  <a:pt x="0" y="0"/>
                </a:moveTo>
                <a:lnTo>
                  <a:pt x="21600" y="21600"/>
                </a:lnTo>
              </a:path>
            </a:pathLst>
          </a:custGeom>
          <a:noFill/>
          <a:ln w="25400">
            <a:solidFill>
              <a:srgbClr val="000000"/>
            </a:solidFill>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351" name="Textfeld 39"/>
          <p:cNvSpPr/>
          <p:nvPr/>
        </p:nvSpPr>
        <p:spPr>
          <a:xfrm>
            <a:off x="6817680" y="1711440"/>
            <a:ext cx="1060920" cy="638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n-GB" sz="1800" b="0" strike="noStrike" spc="-1" noProof="0" dirty="0">
                <a:solidFill>
                  <a:srgbClr val="000000"/>
                </a:solidFill>
                <a:latin typeface="Calibri"/>
              </a:rPr>
              <a:t>Base Station</a:t>
            </a:r>
            <a:endParaRPr lang="en-GB" sz="1800" b="0" strike="noStrike" spc="-1" noProof="0" dirty="0">
              <a:latin typeface="Arial"/>
            </a:endParaRPr>
          </a:p>
        </p:txBody>
      </p:sp>
      <p:sp>
        <p:nvSpPr>
          <p:cNvPr id="352" name="Textfeld 40"/>
          <p:cNvSpPr/>
          <p:nvPr/>
        </p:nvSpPr>
        <p:spPr>
          <a:xfrm>
            <a:off x="9775440" y="365760"/>
            <a:ext cx="106092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GB" sz="1800" b="0" strike="noStrike" spc="-1" noProof="0" dirty="0">
                <a:solidFill>
                  <a:srgbClr val="000000"/>
                </a:solidFill>
                <a:latin typeface="Calibri"/>
              </a:rPr>
              <a:t>IRS</a:t>
            </a:r>
            <a:endParaRPr lang="en-GB" sz="1800" b="0" strike="noStrike" spc="-1" noProof="0" dirty="0">
              <a:latin typeface="Arial"/>
            </a:endParaRPr>
          </a:p>
        </p:txBody>
      </p:sp>
      <p:pic>
        <p:nvPicPr>
          <p:cNvPr id="353" name="Picture 25"/>
          <p:cNvPicPr/>
          <p:nvPr/>
        </p:nvPicPr>
        <p:blipFill>
          <a:blip r:embed="rId5"/>
          <a:stretch/>
        </p:blipFill>
        <p:spPr>
          <a:xfrm>
            <a:off x="246240" y="525240"/>
            <a:ext cx="4151880" cy="2207160"/>
          </a:xfrm>
          <a:prstGeom prst="rect">
            <a:avLst/>
          </a:prstGeom>
          <a:ln w="0">
            <a:noFill/>
          </a:ln>
        </p:spPr>
      </p:pic>
      <p:sp>
        <p:nvSpPr>
          <p:cNvPr id="354" name="TextBox 10"/>
          <p:cNvSpPr/>
          <p:nvPr/>
        </p:nvSpPr>
        <p:spPr>
          <a:xfrm>
            <a:off x="6580440" y="3575520"/>
            <a:ext cx="467640" cy="33300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1600" b="0" strike="noStrike" spc="-1" noProof="0" dirty="0">
                <a:solidFill>
                  <a:srgbClr val="000000"/>
                </a:solidFill>
                <a:latin typeface="Calibri"/>
              </a:rPr>
              <a:t>(2)</a:t>
            </a:r>
            <a:endParaRPr lang="en-GB" sz="1600" b="0" strike="noStrike" spc="-1" noProof="0" dirty="0">
              <a:latin typeface="Arial"/>
            </a:endParaRPr>
          </a:p>
        </p:txBody>
      </p:sp>
      <p:sp>
        <p:nvSpPr>
          <p:cNvPr id="355" name="TextBox 11"/>
          <p:cNvSpPr/>
          <p:nvPr/>
        </p:nvSpPr>
        <p:spPr>
          <a:xfrm>
            <a:off x="5337720" y="4600800"/>
            <a:ext cx="467640" cy="33300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1600" b="0" strike="noStrike" spc="-1" noProof="0" dirty="0">
                <a:solidFill>
                  <a:srgbClr val="000000"/>
                </a:solidFill>
                <a:latin typeface="Calibri"/>
              </a:rPr>
              <a:t>(3)</a:t>
            </a:r>
            <a:endParaRPr lang="en-GB" sz="1600" b="0" strike="noStrike" spc="-1" noProof="0" dirty="0">
              <a:latin typeface="Arial"/>
            </a:endParaRPr>
          </a:p>
        </p:txBody>
      </p:sp>
      <p:sp>
        <p:nvSpPr>
          <p:cNvPr id="356" name="TextBox 12"/>
          <p:cNvSpPr/>
          <p:nvPr/>
        </p:nvSpPr>
        <p:spPr>
          <a:xfrm>
            <a:off x="4810320" y="5703840"/>
            <a:ext cx="467640" cy="33300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1600" b="0" strike="noStrike" spc="-1" noProof="0" dirty="0">
                <a:solidFill>
                  <a:srgbClr val="000000"/>
                </a:solidFill>
                <a:latin typeface="Calibri"/>
              </a:rPr>
              <a:t>(4)</a:t>
            </a:r>
            <a:endParaRPr lang="en-GB" sz="1600" b="0" strike="noStrike" spc="-1" noProof="0" dirty="0">
              <a:latin typeface="Arial"/>
            </a:endParaRPr>
          </a:p>
        </p:txBody>
      </p:sp>
      <p:pic>
        <p:nvPicPr>
          <p:cNvPr id="357" name="Picture 3"/>
          <p:cNvPicPr/>
          <p:nvPr/>
        </p:nvPicPr>
        <p:blipFill>
          <a:blip r:embed="rId6"/>
          <a:stretch/>
        </p:blipFill>
        <p:spPr>
          <a:xfrm>
            <a:off x="137160" y="3575520"/>
            <a:ext cx="4744080" cy="338040"/>
          </a:xfrm>
          <a:prstGeom prst="rect">
            <a:avLst/>
          </a:prstGeom>
          <a:ln w="0">
            <a:noFill/>
          </a:ln>
        </p:spPr>
      </p:pic>
      <p:pic>
        <p:nvPicPr>
          <p:cNvPr id="358" name="Picture 6"/>
          <p:cNvPicPr/>
          <p:nvPr/>
        </p:nvPicPr>
        <p:blipFill>
          <a:blip r:embed="rId7"/>
          <a:stretch/>
        </p:blipFill>
        <p:spPr>
          <a:xfrm>
            <a:off x="4940640" y="3551040"/>
            <a:ext cx="1723320" cy="381240"/>
          </a:xfrm>
          <a:prstGeom prst="rect">
            <a:avLst/>
          </a:prstGeom>
          <a:ln w="0">
            <a:noFill/>
          </a:ln>
        </p:spPr>
      </p:pic>
      <p:pic>
        <p:nvPicPr>
          <p:cNvPr id="359" name="Picture 13"/>
          <p:cNvPicPr/>
          <p:nvPr/>
        </p:nvPicPr>
        <p:blipFill>
          <a:blip r:embed="rId8"/>
          <a:stretch/>
        </p:blipFill>
        <p:spPr>
          <a:xfrm>
            <a:off x="600840" y="4058280"/>
            <a:ext cx="1334520" cy="321840"/>
          </a:xfrm>
          <a:prstGeom prst="rect">
            <a:avLst/>
          </a:prstGeom>
          <a:ln w="0">
            <a:noFill/>
          </a:ln>
        </p:spPr>
      </p:pic>
      <p:pic>
        <p:nvPicPr>
          <p:cNvPr id="360" name="Picture 15"/>
          <p:cNvPicPr/>
          <p:nvPr/>
        </p:nvPicPr>
        <p:blipFill>
          <a:blip r:embed="rId9"/>
          <a:stretch/>
        </p:blipFill>
        <p:spPr>
          <a:xfrm>
            <a:off x="137160" y="4612680"/>
            <a:ext cx="5067720" cy="349920"/>
          </a:xfrm>
          <a:prstGeom prst="rect">
            <a:avLst/>
          </a:prstGeom>
          <a:ln w="0">
            <a:noFill/>
          </a:ln>
        </p:spPr>
      </p:pic>
      <p:sp>
        <p:nvSpPr>
          <p:cNvPr id="361" name="Straight Connector 17"/>
          <p:cNvSpPr/>
          <p:nvPr/>
        </p:nvSpPr>
        <p:spPr>
          <a:xfrm>
            <a:off x="370440" y="4462560"/>
            <a:ext cx="4086000" cy="360"/>
          </a:xfrm>
          <a:prstGeom prst="line">
            <a:avLst/>
          </a:prstGeom>
          <a:ln>
            <a:solidFill>
              <a:srgbClr val="4472C4"/>
            </a:solidFill>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362" name="Straight Connector 18"/>
          <p:cNvSpPr/>
          <p:nvPr/>
        </p:nvSpPr>
        <p:spPr>
          <a:xfrm>
            <a:off x="370440" y="5661360"/>
            <a:ext cx="4086000" cy="360"/>
          </a:xfrm>
          <a:prstGeom prst="line">
            <a:avLst/>
          </a:prstGeom>
          <a:ln>
            <a:solidFill>
              <a:srgbClr val="4472C4"/>
            </a:solidFill>
          </a:ln>
        </p:spPr>
        <p:style>
          <a:lnRef idx="1">
            <a:schemeClr val="accent1"/>
          </a:lnRef>
          <a:fillRef idx="0">
            <a:schemeClr val="accent1"/>
          </a:fillRef>
          <a:effectRef idx="0">
            <a:schemeClr val="accent1"/>
          </a:effectRef>
          <a:fontRef idx="minor"/>
        </p:style>
        <p:txBody>
          <a:bodyPr/>
          <a:lstStyle/>
          <a:p>
            <a:endParaRPr lang="en-GB" noProof="0" dirty="0"/>
          </a:p>
        </p:txBody>
      </p:sp>
      <p:pic>
        <p:nvPicPr>
          <p:cNvPr id="363" name="Picture 20"/>
          <p:cNvPicPr/>
          <p:nvPr/>
        </p:nvPicPr>
        <p:blipFill>
          <a:blip r:embed="rId10"/>
          <a:stretch/>
        </p:blipFill>
        <p:spPr>
          <a:xfrm>
            <a:off x="600840" y="5016240"/>
            <a:ext cx="2471400" cy="542160"/>
          </a:xfrm>
          <a:prstGeom prst="rect">
            <a:avLst/>
          </a:prstGeom>
          <a:ln w="0">
            <a:noFill/>
          </a:ln>
        </p:spPr>
      </p:pic>
      <p:pic>
        <p:nvPicPr>
          <p:cNvPr id="364" name="Picture 22"/>
          <p:cNvPicPr/>
          <p:nvPr/>
        </p:nvPicPr>
        <p:blipFill>
          <a:blip r:embed="rId11"/>
          <a:stretch/>
        </p:blipFill>
        <p:spPr>
          <a:xfrm>
            <a:off x="194400" y="5722920"/>
            <a:ext cx="4195800" cy="385200"/>
          </a:xfrm>
          <a:prstGeom prst="rect">
            <a:avLst/>
          </a:prstGeom>
          <a:ln w="0">
            <a:noFill/>
          </a:ln>
        </p:spPr>
      </p:pic>
      <p:sp>
        <p:nvSpPr>
          <p:cNvPr id="365" name="TextBox 23"/>
          <p:cNvSpPr/>
          <p:nvPr/>
        </p:nvSpPr>
        <p:spPr>
          <a:xfrm>
            <a:off x="2810520" y="2857320"/>
            <a:ext cx="467640" cy="33300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1600" b="0" strike="noStrike" spc="-1" noProof="0" dirty="0">
                <a:solidFill>
                  <a:srgbClr val="000000"/>
                </a:solidFill>
                <a:latin typeface="Calibri"/>
              </a:rPr>
              <a:t>(1)</a:t>
            </a:r>
            <a:endParaRPr lang="en-GB" sz="1600" b="0" strike="noStrike" spc="-1" noProof="0" dirty="0">
              <a:latin typeface="Arial"/>
            </a:endParaRPr>
          </a:p>
        </p:txBody>
      </p:sp>
      <p:pic>
        <p:nvPicPr>
          <p:cNvPr id="366" name="Picture 24"/>
          <p:cNvPicPr/>
          <p:nvPr/>
        </p:nvPicPr>
        <p:blipFill>
          <a:blip r:embed="rId12"/>
          <a:srcRect t="8531"/>
          <a:stretch/>
        </p:blipFill>
        <p:spPr>
          <a:xfrm>
            <a:off x="370440" y="2877120"/>
            <a:ext cx="2268000" cy="309240"/>
          </a:xfrm>
          <a:prstGeom prst="rect">
            <a:avLst/>
          </a:prstGeom>
          <a:ln w="0">
            <a:noFill/>
          </a:ln>
        </p:spPr>
      </p:pic>
      <p:sp>
        <p:nvSpPr>
          <p:cNvPr id="367" name="Straight Connector 26"/>
          <p:cNvSpPr/>
          <p:nvPr/>
        </p:nvSpPr>
        <p:spPr>
          <a:xfrm>
            <a:off x="304200" y="3289320"/>
            <a:ext cx="4086000" cy="360"/>
          </a:xfrm>
          <a:prstGeom prst="line">
            <a:avLst/>
          </a:prstGeom>
          <a:ln>
            <a:solidFill>
              <a:srgbClr val="4472C4"/>
            </a:solidFill>
          </a:ln>
        </p:spPr>
        <p:style>
          <a:lnRef idx="1">
            <a:schemeClr val="accent1"/>
          </a:lnRef>
          <a:fillRef idx="0">
            <a:schemeClr val="accent1"/>
          </a:fillRef>
          <a:effectRef idx="0">
            <a:schemeClr val="accent1"/>
          </a:effectRef>
          <a:fontRef idx="minor"/>
        </p:style>
        <p:txBody>
          <a:bodyPr/>
          <a:lstStyle/>
          <a:p>
            <a:endParaRPr lang="en-GB" noProof="0" dirty="0"/>
          </a:p>
        </p:txBody>
      </p:sp>
      <p:pic>
        <p:nvPicPr>
          <p:cNvPr id="368" name="Picture 33"/>
          <p:cNvPicPr/>
          <p:nvPr/>
        </p:nvPicPr>
        <p:blipFill>
          <a:blip r:embed="rId13"/>
          <a:stretch/>
        </p:blipFill>
        <p:spPr>
          <a:xfrm>
            <a:off x="194400" y="6129720"/>
            <a:ext cx="4439160" cy="705600"/>
          </a:xfrm>
          <a:prstGeom prst="rect">
            <a:avLst/>
          </a:prstGeom>
          <a:ln w="0">
            <a:noFill/>
          </a:ln>
        </p:spPr>
      </p:pic>
      <p:sp>
        <p:nvSpPr>
          <p:cNvPr id="369" name="TextBox 34"/>
          <p:cNvSpPr/>
          <p:nvPr/>
        </p:nvSpPr>
        <p:spPr>
          <a:xfrm>
            <a:off x="4815000" y="6226920"/>
            <a:ext cx="467640" cy="33300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1600" b="0" strike="noStrike" spc="-1" noProof="0" dirty="0">
                <a:solidFill>
                  <a:srgbClr val="000000"/>
                </a:solidFill>
                <a:latin typeface="Calibri"/>
              </a:rPr>
              <a:t>(5)</a:t>
            </a:r>
            <a:endParaRPr lang="en-GB" sz="1600" b="0" strike="noStrike" spc="-1" noProof="0" dirty="0">
              <a:latin typeface="Arial"/>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0" name="PlaceHolder 1"/>
          <p:cNvSpPr>
            <a:spLocks noGrp="1"/>
          </p:cNvSpPr>
          <p:nvPr>
            <p:ph type="title"/>
          </p:nvPr>
        </p:nvSpPr>
        <p:spPr>
          <a:xfrm>
            <a:off x="0" y="0"/>
            <a:ext cx="6305040" cy="761040"/>
          </a:xfrm>
          <a:prstGeom prst="rect">
            <a:avLst/>
          </a:prstGeom>
          <a:noFill/>
          <a:ln w="0">
            <a:noFill/>
          </a:ln>
        </p:spPr>
        <p:txBody>
          <a:bodyPr anchor="ctr">
            <a:normAutofit/>
          </a:bodyPr>
          <a:lstStyle/>
          <a:p>
            <a:pPr>
              <a:lnSpc>
                <a:spcPct val="90000"/>
              </a:lnSpc>
              <a:buNone/>
            </a:pPr>
            <a:r>
              <a:rPr lang="en-GB" sz="2800" b="0" strike="noStrike" spc="-1" noProof="0" dirty="0">
                <a:solidFill>
                  <a:srgbClr val="000000"/>
                </a:solidFill>
                <a:latin typeface="Calibri Light"/>
              </a:rPr>
              <a:t>Balancing Overhead - Throughput</a:t>
            </a:r>
            <a:endParaRPr lang="en-GB" sz="2800" b="0" strike="noStrike" spc="-1" noProof="0" dirty="0">
              <a:solidFill>
                <a:srgbClr val="000000"/>
              </a:solidFill>
              <a:latin typeface="Calibri"/>
            </a:endParaRPr>
          </a:p>
        </p:txBody>
      </p:sp>
      <p:sp>
        <p:nvSpPr>
          <p:cNvPr id="372" name="TextBox 55"/>
          <p:cNvSpPr/>
          <p:nvPr/>
        </p:nvSpPr>
        <p:spPr>
          <a:xfrm>
            <a:off x="3500640" y="1222920"/>
            <a:ext cx="3470040" cy="363960"/>
          </a:xfrm>
          <a:custGeom>
            <a:avLst/>
            <a:gdLst/>
            <a:ahLst/>
            <a:cxnLst/>
            <a:rect l="l" t="t" r="r" b="b"/>
            <a:pathLst>
              <a:path w="2890663" h="369332">
                <a:moveTo>
                  <a:pt x="0" y="0"/>
                </a:moveTo>
                <a:cubicBezTo>
                  <a:pt x="229137" y="-20679"/>
                  <a:pt x="426240" y="7803"/>
                  <a:pt x="549226" y="0"/>
                </a:cubicBezTo>
                <a:cubicBezTo>
                  <a:pt x="672212" y="-7803"/>
                  <a:pt x="916472" y="45132"/>
                  <a:pt x="1040639" y="0"/>
                </a:cubicBezTo>
                <a:cubicBezTo>
                  <a:pt x="1164806" y="-45132"/>
                  <a:pt x="1407562" y="857"/>
                  <a:pt x="1676585" y="0"/>
                </a:cubicBezTo>
                <a:cubicBezTo>
                  <a:pt x="1945608" y="-857"/>
                  <a:pt x="2003645" y="12860"/>
                  <a:pt x="2225811" y="0"/>
                </a:cubicBezTo>
                <a:cubicBezTo>
                  <a:pt x="2447977" y="-12860"/>
                  <a:pt x="2717965" y="10545"/>
                  <a:pt x="2890663" y="0"/>
                </a:cubicBezTo>
                <a:cubicBezTo>
                  <a:pt x="2926823" y="81226"/>
                  <a:pt x="2869125" y="278722"/>
                  <a:pt x="2890663" y="369332"/>
                </a:cubicBezTo>
                <a:cubicBezTo>
                  <a:pt x="2650884" y="417985"/>
                  <a:pt x="2439718" y="300582"/>
                  <a:pt x="2312530" y="369332"/>
                </a:cubicBezTo>
                <a:cubicBezTo>
                  <a:pt x="2185342" y="438082"/>
                  <a:pt x="1911462" y="347573"/>
                  <a:pt x="1676585" y="369332"/>
                </a:cubicBezTo>
                <a:cubicBezTo>
                  <a:pt x="1441708" y="391091"/>
                  <a:pt x="1402684" y="328860"/>
                  <a:pt x="1185172" y="369332"/>
                </a:cubicBezTo>
                <a:cubicBezTo>
                  <a:pt x="967660" y="409804"/>
                  <a:pt x="873147" y="344316"/>
                  <a:pt x="607039" y="369332"/>
                </a:cubicBezTo>
                <a:cubicBezTo>
                  <a:pt x="340931" y="394348"/>
                  <a:pt x="261372" y="312973"/>
                  <a:pt x="0" y="369332"/>
                </a:cubicBezTo>
                <a:cubicBezTo>
                  <a:pt x="-36656" y="211973"/>
                  <a:pt x="14639" y="175527"/>
                  <a:pt x="0" y="0"/>
                </a:cubicBezTo>
                <a:close/>
              </a:path>
            </a:pathLst>
          </a:custGeom>
          <a:noFill/>
          <a:ln w="15875">
            <a:solidFill>
              <a:srgbClr val="000000"/>
            </a:solidFill>
            <a:round/>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spcBef>
                <a:spcPts val="1800"/>
              </a:spcBef>
              <a:spcAft>
                <a:spcPts val="1800"/>
              </a:spcAft>
              <a:buNone/>
            </a:pPr>
            <a:r>
              <a:rPr lang="en-GB" sz="1800" b="0" strike="noStrike" spc="-1" noProof="0" dirty="0">
                <a:solidFill>
                  <a:srgbClr val="000000"/>
                </a:solidFill>
                <a:latin typeface="Calibri"/>
              </a:rPr>
              <a:t>Sub-Block 1: MU Localization</a:t>
            </a:r>
            <a:endParaRPr lang="en-GB" sz="1800" b="0" strike="noStrike" spc="-1" noProof="0" dirty="0">
              <a:latin typeface="Arial"/>
            </a:endParaRPr>
          </a:p>
        </p:txBody>
      </p:sp>
      <p:sp>
        <p:nvSpPr>
          <p:cNvPr id="373" name="TextBox 56"/>
          <p:cNvSpPr/>
          <p:nvPr/>
        </p:nvSpPr>
        <p:spPr>
          <a:xfrm>
            <a:off x="3102840" y="2112840"/>
            <a:ext cx="4265640" cy="363960"/>
          </a:xfrm>
          <a:custGeom>
            <a:avLst/>
            <a:gdLst/>
            <a:ahLst/>
            <a:cxnLst/>
            <a:rect l="l" t="t" r="r" b="b"/>
            <a:pathLst>
              <a:path w="3469411" h="369332">
                <a:moveTo>
                  <a:pt x="0" y="0"/>
                </a:moveTo>
                <a:cubicBezTo>
                  <a:pt x="260045" y="-40649"/>
                  <a:pt x="377593" y="22203"/>
                  <a:pt x="543541" y="0"/>
                </a:cubicBezTo>
                <a:cubicBezTo>
                  <a:pt x="709489" y="-22203"/>
                  <a:pt x="804417" y="38210"/>
                  <a:pt x="1017694" y="0"/>
                </a:cubicBezTo>
                <a:cubicBezTo>
                  <a:pt x="1230971" y="-38210"/>
                  <a:pt x="1456829" y="68845"/>
                  <a:pt x="1665317" y="0"/>
                </a:cubicBezTo>
                <a:cubicBezTo>
                  <a:pt x="1873805" y="-68845"/>
                  <a:pt x="2010795" y="58151"/>
                  <a:pt x="2208858" y="0"/>
                </a:cubicBezTo>
                <a:cubicBezTo>
                  <a:pt x="2406921" y="-58151"/>
                  <a:pt x="2592701" y="63268"/>
                  <a:pt x="2752399" y="0"/>
                </a:cubicBezTo>
                <a:cubicBezTo>
                  <a:pt x="2912097" y="-63268"/>
                  <a:pt x="3276094" y="81236"/>
                  <a:pt x="3469411" y="0"/>
                </a:cubicBezTo>
                <a:cubicBezTo>
                  <a:pt x="3491090" y="103222"/>
                  <a:pt x="3436250" y="284950"/>
                  <a:pt x="3469411" y="369332"/>
                </a:cubicBezTo>
                <a:cubicBezTo>
                  <a:pt x="3261114" y="424059"/>
                  <a:pt x="3157820" y="342346"/>
                  <a:pt x="2891176" y="369332"/>
                </a:cubicBezTo>
                <a:cubicBezTo>
                  <a:pt x="2624533" y="396318"/>
                  <a:pt x="2558755" y="327928"/>
                  <a:pt x="2417023" y="369332"/>
                </a:cubicBezTo>
                <a:cubicBezTo>
                  <a:pt x="2275291" y="410736"/>
                  <a:pt x="2086189" y="311283"/>
                  <a:pt x="1838788" y="369332"/>
                </a:cubicBezTo>
                <a:cubicBezTo>
                  <a:pt x="1591387" y="427381"/>
                  <a:pt x="1477620" y="308640"/>
                  <a:pt x="1260553" y="369332"/>
                </a:cubicBezTo>
                <a:cubicBezTo>
                  <a:pt x="1043486" y="430024"/>
                  <a:pt x="843626" y="324669"/>
                  <a:pt x="717012" y="369332"/>
                </a:cubicBezTo>
                <a:cubicBezTo>
                  <a:pt x="590398" y="413995"/>
                  <a:pt x="147688" y="354400"/>
                  <a:pt x="0" y="369332"/>
                </a:cubicBezTo>
                <a:cubicBezTo>
                  <a:pt x="-8026" y="274434"/>
                  <a:pt x="20480" y="124469"/>
                  <a:pt x="0" y="0"/>
                </a:cubicBezTo>
                <a:close/>
              </a:path>
            </a:pathLst>
          </a:custGeom>
          <a:noFill/>
          <a:ln w="19050">
            <a:solidFill>
              <a:srgbClr val="000000"/>
            </a:solidFill>
            <a:round/>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spcBef>
                <a:spcPts val="1800"/>
              </a:spcBef>
              <a:spcAft>
                <a:spcPts val="1800"/>
              </a:spcAft>
              <a:buNone/>
            </a:pPr>
            <a:r>
              <a:rPr lang="en-GB" sz="1800" b="0" strike="noStrike" spc="-1" noProof="0" dirty="0">
                <a:solidFill>
                  <a:srgbClr val="000000"/>
                </a:solidFill>
                <a:latin typeface="Calibri"/>
              </a:rPr>
              <a:t>Sub-Block 2: IRS Phase-Shift Design</a:t>
            </a:r>
            <a:endParaRPr lang="en-GB" sz="1800" b="0" strike="noStrike" spc="-1" noProof="0" dirty="0">
              <a:latin typeface="Arial"/>
            </a:endParaRPr>
          </a:p>
        </p:txBody>
      </p:sp>
      <p:sp>
        <p:nvSpPr>
          <p:cNvPr id="374" name="TextBox 57"/>
          <p:cNvSpPr/>
          <p:nvPr/>
        </p:nvSpPr>
        <p:spPr>
          <a:xfrm>
            <a:off x="3286080" y="3052440"/>
            <a:ext cx="3907440" cy="363960"/>
          </a:xfrm>
          <a:custGeom>
            <a:avLst/>
            <a:gdLst/>
            <a:ahLst/>
            <a:cxnLst/>
            <a:rect l="l" t="t" r="r" b="b"/>
            <a:pathLst>
              <a:path w="3208058" h="369332">
                <a:moveTo>
                  <a:pt x="0" y="0"/>
                </a:moveTo>
                <a:cubicBezTo>
                  <a:pt x="146319" y="-29595"/>
                  <a:pt x="277717" y="18716"/>
                  <a:pt x="502596" y="0"/>
                </a:cubicBezTo>
                <a:cubicBezTo>
                  <a:pt x="727475" y="-18716"/>
                  <a:pt x="773604" y="36810"/>
                  <a:pt x="941030" y="0"/>
                </a:cubicBezTo>
                <a:cubicBezTo>
                  <a:pt x="1108456" y="-36810"/>
                  <a:pt x="1317401" y="51985"/>
                  <a:pt x="1539868" y="0"/>
                </a:cubicBezTo>
                <a:cubicBezTo>
                  <a:pt x="1762335" y="-51985"/>
                  <a:pt x="1899691" y="14674"/>
                  <a:pt x="2042464" y="0"/>
                </a:cubicBezTo>
                <a:cubicBezTo>
                  <a:pt x="2185237" y="-14674"/>
                  <a:pt x="2441728" y="13454"/>
                  <a:pt x="2545059" y="0"/>
                </a:cubicBezTo>
                <a:cubicBezTo>
                  <a:pt x="2648390" y="-13454"/>
                  <a:pt x="3014495" y="69847"/>
                  <a:pt x="3208058" y="0"/>
                </a:cubicBezTo>
                <a:cubicBezTo>
                  <a:pt x="3229737" y="103222"/>
                  <a:pt x="3174897" y="284950"/>
                  <a:pt x="3208058" y="369332"/>
                </a:cubicBezTo>
                <a:cubicBezTo>
                  <a:pt x="3015587" y="383391"/>
                  <a:pt x="2814809" y="341282"/>
                  <a:pt x="2673382" y="369332"/>
                </a:cubicBezTo>
                <a:cubicBezTo>
                  <a:pt x="2531955" y="397382"/>
                  <a:pt x="2389559" y="347277"/>
                  <a:pt x="2234947" y="369332"/>
                </a:cubicBezTo>
                <a:cubicBezTo>
                  <a:pt x="2080335" y="391387"/>
                  <a:pt x="1955035" y="362348"/>
                  <a:pt x="1700271" y="369332"/>
                </a:cubicBezTo>
                <a:cubicBezTo>
                  <a:pt x="1445507" y="376316"/>
                  <a:pt x="1411986" y="310397"/>
                  <a:pt x="1165594" y="369332"/>
                </a:cubicBezTo>
                <a:cubicBezTo>
                  <a:pt x="919202" y="428267"/>
                  <a:pt x="847060" y="361511"/>
                  <a:pt x="662999" y="369332"/>
                </a:cubicBezTo>
                <a:cubicBezTo>
                  <a:pt x="478939" y="377153"/>
                  <a:pt x="256305" y="301570"/>
                  <a:pt x="0" y="369332"/>
                </a:cubicBezTo>
                <a:cubicBezTo>
                  <a:pt x="-8026" y="274434"/>
                  <a:pt x="20480" y="124469"/>
                  <a:pt x="0" y="0"/>
                </a:cubicBezTo>
                <a:close/>
              </a:path>
            </a:pathLst>
          </a:custGeom>
          <a:noFill/>
          <a:ln w="19050">
            <a:solidFill>
              <a:srgbClr val="000000"/>
            </a:solidFill>
            <a:round/>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spcBef>
                <a:spcPts val="1800"/>
              </a:spcBef>
              <a:spcAft>
                <a:spcPts val="1800"/>
              </a:spcAft>
              <a:buNone/>
            </a:pPr>
            <a:r>
              <a:rPr lang="en-GB" sz="1800" b="0" strike="noStrike" spc="-1" noProof="0" dirty="0">
                <a:solidFill>
                  <a:srgbClr val="000000"/>
                </a:solidFill>
                <a:latin typeface="Calibri"/>
              </a:rPr>
              <a:t>Sub-Block 3: Channel Estimation</a:t>
            </a:r>
            <a:endParaRPr lang="en-GB" sz="1800" b="0" strike="noStrike" spc="-1" noProof="0" dirty="0">
              <a:latin typeface="Arial"/>
            </a:endParaRPr>
          </a:p>
        </p:txBody>
      </p:sp>
      <p:sp>
        <p:nvSpPr>
          <p:cNvPr id="375" name="Straight Arrow Connector 59"/>
          <p:cNvSpPr/>
          <p:nvPr/>
        </p:nvSpPr>
        <p:spPr>
          <a:xfrm flipH="1">
            <a:off x="5235120" y="1592280"/>
            <a:ext cx="360" cy="520200"/>
          </a:xfrm>
          <a:custGeom>
            <a:avLst/>
            <a:gdLst/>
            <a:ahLst/>
            <a:cxnLst/>
            <a:rect l="l" t="t" r="r" b="b"/>
            <a:pathLst>
              <a:path w="21600" h="21600">
                <a:moveTo>
                  <a:pt x="0" y="0"/>
                </a:moveTo>
                <a:lnTo>
                  <a:pt x="21600" y="21600"/>
                </a:lnTo>
              </a:path>
            </a:pathLst>
          </a:custGeom>
          <a:noFill/>
          <a:ln w="19050">
            <a:solidFill>
              <a:srgbClr val="000000">
                <a:alpha val="99000"/>
              </a:srgbClr>
            </a:solidFill>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376" name="Straight Arrow Connector 61"/>
          <p:cNvSpPr/>
          <p:nvPr/>
        </p:nvSpPr>
        <p:spPr>
          <a:xfrm>
            <a:off x="5235840" y="2482200"/>
            <a:ext cx="3960" cy="569520"/>
          </a:xfrm>
          <a:custGeom>
            <a:avLst/>
            <a:gdLst/>
            <a:ahLst/>
            <a:cxnLst/>
            <a:rect l="l" t="t" r="r" b="b"/>
            <a:pathLst>
              <a:path w="21600" h="21600">
                <a:moveTo>
                  <a:pt x="0" y="0"/>
                </a:moveTo>
                <a:lnTo>
                  <a:pt x="21600" y="21600"/>
                </a:lnTo>
              </a:path>
            </a:pathLst>
          </a:custGeom>
          <a:noFill/>
          <a:ln w="19050">
            <a:solidFill>
              <a:srgbClr val="000000">
                <a:alpha val="99000"/>
              </a:srgbClr>
            </a:solidFill>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377" name="TextBox 68"/>
          <p:cNvSpPr/>
          <p:nvPr/>
        </p:nvSpPr>
        <p:spPr>
          <a:xfrm>
            <a:off x="0" y="6087960"/>
            <a:ext cx="5357880" cy="7592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GB" sz="1100" b="0" strike="noStrike" spc="-1" noProof="0" dirty="0">
                <a:solidFill>
                  <a:srgbClr val="000000"/>
                </a:solidFill>
                <a:latin typeface="Calibri"/>
              </a:rPr>
              <a:t>[1] V. Jamali, G. C. Alexandropoulos, R. Schober, and H. V. Poor, ‘Low-to-Zero-Overhead IRS Reconfiguration: Decoupling Illumination and Channel Estimation’, IEEE Communications Letters, vol. 26, no. 4, pp. 932–936, Apr. 2022, </a:t>
            </a:r>
            <a:r>
              <a:rPr lang="en-GB" sz="1100" b="0" strike="noStrike" spc="-1" noProof="0" dirty="0" err="1">
                <a:solidFill>
                  <a:srgbClr val="000000"/>
                </a:solidFill>
                <a:latin typeface="Calibri"/>
              </a:rPr>
              <a:t>doi</a:t>
            </a:r>
            <a:r>
              <a:rPr lang="en-GB" sz="1100" b="0" strike="noStrike" spc="-1" noProof="0" dirty="0">
                <a:solidFill>
                  <a:srgbClr val="000000"/>
                </a:solidFill>
                <a:latin typeface="Calibri"/>
              </a:rPr>
              <a:t>: 10.1109/LCOMM.2022.3141206.</a:t>
            </a:r>
            <a:endParaRPr lang="en-GB" sz="1100" b="0" strike="noStrike" spc="-1" noProof="0" dirty="0">
              <a:latin typeface="Arial"/>
            </a:endParaRPr>
          </a:p>
        </p:txBody>
      </p:sp>
      <mc:AlternateContent xmlns:mc="http://schemas.openxmlformats.org/markup-compatibility/2006" xmlns:a14="http://schemas.microsoft.com/office/drawing/2010/main">
        <mc:Choice Requires="a14">
          <p:sp>
            <p:nvSpPr>
              <p:cNvPr id="378" name="TextBox 69"/>
              <p:cNvSpPr txBox="1"/>
              <p:nvPr/>
            </p:nvSpPr>
            <p:spPr>
              <a:xfrm rot="5400000">
                <a:off x="1982880" y="1252440"/>
                <a:ext cx="375840" cy="230400"/>
              </a:xfrm>
              <a:prstGeom prst="rect">
                <a:avLst/>
              </a:prstGeom>
            </p:spPr>
            <p:txBody>
              <a:bodyPr/>
              <a:lstStyle/>
              <a:p>
                <a:pPr/>
                <a14:m>
                  <m:oMathPara xmlns:m="http://schemas.openxmlformats.org/officeDocument/2006/math">
                    <m:oMathParaPr>
                      <m:jc m:val="centerGroup"/>
                    </m:oMathParaPr>
                    <m:oMath xmlns:m="http://schemas.openxmlformats.org/officeDocument/2006/math">
                      <m:sSub>
                        <m:sSubPr>
                          <m:ctrlPr>
                            <a:rPr lang="en-GB" i="1" noProof="0">
                              <a:latin typeface="Cambria Math" panose="02040503050406030204" pitchFamily="18" charset="0"/>
                            </a:rPr>
                          </m:ctrlPr>
                        </m:sSubPr>
                        <m:e>
                          <m:r>
                            <a:rPr lang="en-GB" noProof="0">
                              <a:latin typeface="Cambria Math" panose="02040503050406030204" pitchFamily="18" charset="0"/>
                            </a:rPr>
                            <m:t>𝑇</m:t>
                          </m:r>
                        </m:e>
                        <m:sub>
                          <m:r>
                            <m:rPr>
                              <m:lit/>
                              <m:nor/>
                            </m:rPr>
                            <a:rPr lang="en-GB" noProof="0"/>
                            <m:t>loc</m:t>
                          </m:r>
                        </m:sub>
                      </m:sSub>
                    </m:oMath>
                  </m:oMathPara>
                </a14:m>
                <a:endParaRPr lang="en-GB" noProof="0" dirty="0"/>
              </a:p>
            </p:txBody>
          </p:sp>
        </mc:Choice>
        <mc:Fallback xmlns="">
          <p:sp>
            <p:nvSpPr>
              <p:cNvPr id="378" name="TextBox 69"/>
              <p:cNvSpPr txBox="1">
                <a:spLocks noRot="1" noChangeAspect="1" noMove="1" noResize="1" noEditPoints="1" noAdjustHandles="1" noChangeArrowheads="1" noChangeShapeType="1" noTextEdit="1"/>
              </p:cNvSpPr>
              <p:nvPr/>
            </p:nvSpPr>
            <p:spPr>
              <a:xfrm rot="5400000">
                <a:off x="1982880" y="1252440"/>
                <a:ext cx="375840" cy="230400"/>
              </a:xfrm>
              <a:prstGeom prst="rect">
                <a:avLst/>
              </a:prstGeom>
              <a:blipFill>
                <a:blip r:embed="rId2"/>
                <a:stretch>
                  <a:fillRect l="-84211" b="-62295"/>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379" name="TextBox 70"/>
              <p:cNvSpPr txBox="1"/>
              <p:nvPr/>
            </p:nvSpPr>
            <p:spPr>
              <a:xfrm rot="5400000">
                <a:off x="2067840" y="1649880"/>
                <a:ext cx="414360" cy="226080"/>
              </a:xfrm>
              <a:prstGeom prst="rect">
                <a:avLst/>
              </a:prstGeom>
            </p:spPr>
            <p:txBody>
              <a:bodyPr/>
              <a:lstStyle/>
              <a:p>
                <a:pPr/>
                <a14:m>
                  <m:oMathPara xmlns:m="http://schemas.openxmlformats.org/officeDocument/2006/math">
                    <m:oMathParaPr>
                      <m:jc m:val="centerGroup"/>
                    </m:oMathParaPr>
                    <m:oMath xmlns:m="http://schemas.openxmlformats.org/officeDocument/2006/math">
                      <m:sSub>
                        <m:sSubPr>
                          <m:ctrlPr>
                            <a:rPr lang="en-GB" i="1" noProof="0">
                              <a:latin typeface="Cambria Math" panose="02040503050406030204" pitchFamily="18" charset="0"/>
                            </a:rPr>
                          </m:ctrlPr>
                        </m:sSubPr>
                        <m:e>
                          <m:r>
                            <a:rPr lang="en-GB" noProof="0">
                              <a:latin typeface="Cambria Math" panose="02040503050406030204" pitchFamily="18" charset="0"/>
                            </a:rPr>
                            <m:t>𝑇</m:t>
                          </m:r>
                        </m:e>
                        <m:sub>
                          <m:r>
                            <m:rPr>
                              <m:lit/>
                              <m:nor/>
                            </m:rPr>
                            <a:rPr lang="en-GB" noProof="0"/>
                            <m:t>IRS</m:t>
                          </m:r>
                        </m:sub>
                      </m:sSub>
                    </m:oMath>
                  </m:oMathPara>
                </a14:m>
                <a:endParaRPr lang="en-GB" noProof="0" dirty="0"/>
              </a:p>
            </p:txBody>
          </p:sp>
        </mc:Choice>
        <mc:Fallback xmlns="">
          <p:sp>
            <p:nvSpPr>
              <p:cNvPr id="379" name="TextBox 70"/>
              <p:cNvSpPr txBox="1">
                <a:spLocks noRot="1" noChangeAspect="1" noMove="1" noResize="1" noEditPoints="1" noAdjustHandles="1" noChangeArrowheads="1" noChangeShapeType="1" noTextEdit="1"/>
              </p:cNvSpPr>
              <p:nvPr/>
            </p:nvSpPr>
            <p:spPr>
              <a:xfrm rot="5400000">
                <a:off x="2067840" y="1649880"/>
                <a:ext cx="414360" cy="226080"/>
              </a:xfrm>
              <a:prstGeom prst="rect">
                <a:avLst/>
              </a:prstGeom>
              <a:blipFill>
                <a:blip r:embed="rId3"/>
                <a:stretch>
                  <a:fillRect l="-91892" b="-66176"/>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380" name="TextBox 71"/>
              <p:cNvSpPr txBox="1"/>
              <p:nvPr/>
            </p:nvSpPr>
            <p:spPr>
              <a:xfrm rot="5400000">
                <a:off x="2010600" y="2109240"/>
                <a:ext cx="300240" cy="214920"/>
              </a:xfrm>
              <a:prstGeom prst="rect">
                <a:avLst/>
              </a:prstGeom>
            </p:spPr>
            <p:txBody>
              <a:bodyPr/>
              <a:lstStyle/>
              <a:p>
                <a:pPr/>
                <a14:m>
                  <m:oMathPara xmlns:m="http://schemas.openxmlformats.org/officeDocument/2006/math">
                    <m:oMathParaPr>
                      <m:jc m:val="centerGroup"/>
                    </m:oMathParaPr>
                    <m:oMath xmlns:m="http://schemas.openxmlformats.org/officeDocument/2006/math">
                      <m:sSub>
                        <m:sSubPr>
                          <m:ctrlPr>
                            <a:rPr lang="en-GB" i="1" noProof="0">
                              <a:latin typeface="Cambria Math" panose="02040503050406030204" pitchFamily="18" charset="0"/>
                            </a:rPr>
                          </m:ctrlPr>
                        </m:sSubPr>
                        <m:e>
                          <m:r>
                            <a:rPr lang="en-GB" noProof="0">
                              <a:latin typeface="Cambria Math" panose="02040503050406030204" pitchFamily="18" charset="0"/>
                            </a:rPr>
                            <m:t>𝑇</m:t>
                          </m:r>
                        </m:e>
                        <m:sub>
                          <m:r>
                            <m:rPr>
                              <m:lit/>
                              <m:nor/>
                            </m:rPr>
                            <a:rPr lang="en-GB" noProof="0"/>
                            <m:t>es</m:t>
                          </m:r>
                        </m:sub>
                      </m:sSub>
                    </m:oMath>
                  </m:oMathPara>
                </a14:m>
                <a:endParaRPr lang="en-GB" noProof="0" dirty="0"/>
              </a:p>
            </p:txBody>
          </p:sp>
        </mc:Choice>
        <mc:Fallback xmlns="">
          <p:sp>
            <p:nvSpPr>
              <p:cNvPr id="380" name="TextBox 71"/>
              <p:cNvSpPr txBox="1">
                <a:spLocks noRot="1" noChangeAspect="1" noMove="1" noResize="1" noEditPoints="1" noAdjustHandles="1" noChangeArrowheads="1" noChangeShapeType="1" noTextEdit="1"/>
              </p:cNvSpPr>
              <p:nvPr/>
            </p:nvSpPr>
            <p:spPr>
              <a:xfrm rot="5400000">
                <a:off x="2010600" y="2109240"/>
                <a:ext cx="300240" cy="214920"/>
              </a:xfrm>
              <a:prstGeom prst="rect">
                <a:avLst/>
              </a:prstGeom>
              <a:blipFill>
                <a:blip r:embed="rId4"/>
                <a:stretch>
                  <a:fillRect l="-77143" b="-71429"/>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381" name="TextBox 72"/>
              <p:cNvSpPr txBox="1"/>
              <p:nvPr/>
            </p:nvSpPr>
            <p:spPr>
              <a:xfrm rot="5400000">
                <a:off x="2405520" y="2296800"/>
                <a:ext cx="426960" cy="230400"/>
              </a:xfrm>
              <a:prstGeom prst="rect">
                <a:avLst/>
              </a:prstGeom>
            </p:spPr>
            <p:txBody>
              <a:bodyPr/>
              <a:lstStyle/>
              <a:p>
                <a:pPr/>
                <a14:m>
                  <m:oMathPara xmlns:m="http://schemas.openxmlformats.org/officeDocument/2006/math">
                    <m:oMathParaPr>
                      <m:jc m:val="centerGroup"/>
                    </m:oMathParaPr>
                    <m:oMath xmlns:m="http://schemas.openxmlformats.org/officeDocument/2006/math">
                      <m:sSub>
                        <m:sSubPr>
                          <m:ctrlPr>
                            <a:rPr lang="en-GB" i="1" noProof="0">
                              <a:latin typeface="Cambria Math" panose="02040503050406030204" pitchFamily="18" charset="0"/>
                            </a:rPr>
                          </m:ctrlPr>
                        </m:sSubPr>
                        <m:e>
                          <m:r>
                            <a:rPr lang="en-GB" noProof="0">
                              <a:latin typeface="Cambria Math" panose="02040503050406030204" pitchFamily="18" charset="0"/>
                            </a:rPr>
                            <m:t>𝑇</m:t>
                          </m:r>
                        </m:e>
                        <m:sub>
                          <m:r>
                            <m:rPr>
                              <m:lit/>
                              <m:nor/>
                            </m:rPr>
                            <a:rPr lang="en-GB" noProof="0"/>
                            <m:t>coh</m:t>
                          </m:r>
                        </m:sub>
                      </m:sSub>
                    </m:oMath>
                  </m:oMathPara>
                </a14:m>
                <a:endParaRPr lang="en-GB" noProof="0" dirty="0"/>
              </a:p>
            </p:txBody>
          </p:sp>
        </mc:Choice>
        <mc:Fallback xmlns="">
          <p:sp>
            <p:nvSpPr>
              <p:cNvPr id="381" name="TextBox 72"/>
              <p:cNvSpPr txBox="1">
                <a:spLocks noRot="1" noChangeAspect="1" noMove="1" noResize="1" noEditPoints="1" noAdjustHandles="1" noChangeArrowheads="1" noChangeShapeType="1" noTextEdit="1"/>
              </p:cNvSpPr>
              <p:nvPr/>
            </p:nvSpPr>
            <p:spPr>
              <a:xfrm rot="5400000">
                <a:off x="2405520" y="2296800"/>
                <a:ext cx="426960" cy="230400"/>
              </a:xfrm>
              <a:prstGeom prst="rect">
                <a:avLst/>
              </a:prstGeom>
              <a:blipFill>
                <a:blip r:embed="rId5"/>
                <a:stretch>
                  <a:fillRect l="-86842" b="-58571"/>
                </a:stretch>
              </a:blipFill>
            </p:spPr>
            <p:txBody>
              <a:bodyPr/>
              <a:lstStyle/>
              <a:p>
                <a:r>
                  <a:rPr lang="LID4096">
                    <a:noFill/>
                  </a:rPr>
                  <a:t> </a:t>
                </a:r>
              </a:p>
            </p:txBody>
          </p:sp>
        </mc:Fallback>
      </mc:AlternateContent>
      <p:grpSp>
        <p:nvGrpSpPr>
          <p:cNvPr id="382" name="Group 73"/>
          <p:cNvGrpSpPr/>
          <p:nvPr/>
        </p:nvGrpSpPr>
        <p:grpSpPr>
          <a:xfrm>
            <a:off x="1434600" y="1218240"/>
            <a:ext cx="419400" cy="4797000"/>
            <a:chOff x="1434600" y="1218240"/>
            <a:chExt cx="419400" cy="4797000"/>
          </a:xfrm>
        </p:grpSpPr>
        <p:sp>
          <p:nvSpPr>
            <p:cNvPr id="383" name="Rectangle 74"/>
            <p:cNvSpPr/>
            <p:nvPr/>
          </p:nvSpPr>
          <p:spPr>
            <a:xfrm rot="5400000">
              <a:off x="1458360" y="1196280"/>
              <a:ext cx="373680" cy="417600"/>
            </a:xfrm>
            <a:prstGeom prst="rect">
              <a:avLst/>
            </a:prstGeom>
            <a:solidFill>
              <a:schemeClr val="accent4">
                <a:lumMod val="40000"/>
                <a:lumOff val="60000"/>
              </a:schemeClr>
            </a:solidFill>
            <a:ln w="25400">
              <a:solidFill>
                <a:srgbClr val="000000"/>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sp>
          <p:nvSpPr>
            <p:cNvPr id="384" name="Rectangle 75"/>
            <p:cNvSpPr/>
            <p:nvPr/>
          </p:nvSpPr>
          <p:spPr>
            <a:xfrm rot="5400000">
              <a:off x="1433160" y="1599120"/>
              <a:ext cx="423720" cy="417600"/>
            </a:xfrm>
            <a:prstGeom prst="rect">
              <a:avLst/>
            </a:prstGeom>
            <a:solidFill>
              <a:schemeClr val="accent2">
                <a:lumMod val="60000"/>
                <a:lumOff val="40000"/>
              </a:schemeClr>
            </a:solidFill>
            <a:ln w="25400">
              <a:solidFill>
                <a:srgbClr val="000000"/>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sp>
          <p:nvSpPr>
            <p:cNvPr id="385" name="Rectangle 76"/>
            <p:cNvSpPr/>
            <p:nvPr/>
          </p:nvSpPr>
          <p:spPr>
            <a:xfrm rot="5400000">
              <a:off x="1343520" y="2536920"/>
              <a:ext cx="603000" cy="417600"/>
            </a:xfrm>
            <a:prstGeom prst="rect">
              <a:avLst/>
            </a:prstGeom>
            <a:solidFill>
              <a:schemeClr val="accent6">
                <a:lumMod val="60000"/>
                <a:lumOff val="40000"/>
              </a:schemeClr>
            </a:solidFill>
            <a:ln w="25400">
              <a:solidFill>
                <a:srgbClr val="000000"/>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sp>
          <p:nvSpPr>
            <p:cNvPr id="386" name="Rectangle 77"/>
            <p:cNvSpPr/>
            <p:nvPr/>
          </p:nvSpPr>
          <p:spPr>
            <a:xfrm rot="5400000">
              <a:off x="1433160" y="2023200"/>
              <a:ext cx="423720" cy="417600"/>
            </a:xfrm>
            <a:prstGeom prst="rect">
              <a:avLst/>
            </a:prstGeom>
            <a:solidFill>
              <a:schemeClr val="accent5">
                <a:lumMod val="60000"/>
                <a:lumOff val="40000"/>
              </a:schemeClr>
            </a:solidFill>
            <a:ln w="25400">
              <a:solidFill>
                <a:srgbClr val="000000"/>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sp>
          <p:nvSpPr>
            <p:cNvPr id="387" name="Rectangle 78"/>
            <p:cNvSpPr/>
            <p:nvPr/>
          </p:nvSpPr>
          <p:spPr>
            <a:xfrm rot="5400000">
              <a:off x="1343880" y="3562920"/>
              <a:ext cx="598680" cy="417600"/>
            </a:xfrm>
            <a:prstGeom prst="rect">
              <a:avLst/>
            </a:prstGeom>
            <a:solidFill>
              <a:schemeClr val="accent6">
                <a:lumMod val="60000"/>
                <a:lumOff val="40000"/>
              </a:schemeClr>
            </a:solidFill>
            <a:ln w="25400">
              <a:solidFill>
                <a:srgbClr val="000000"/>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sp>
          <p:nvSpPr>
            <p:cNvPr id="388" name="Rectangle 79"/>
            <p:cNvSpPr/>
            <p:nvPr/>
          </p:nvSpPr>
          <p:spPr>
            <a:xfrm rot="5400000">
              <a:off x="1431360" y="3050280"/>
              <a:ext cx="423720" cy="417600"/>
            </a:xfrm>
            <a:prstGeom prst="rect">
              <a:avLst/>
            </a:prstGeom>
            <a:solidFill>
              <a:schemeClr val="accent5">
                <a:lumMod val="60000"/>
                <a:lumOff val="40000"/>
              </a:schemeClr>
            </a:solidFill>
            <a:ln w="25400">
              <a:solidFill>
                <a:srgbClr val="000000"/>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sp>
          <p:nvSpPr>
            <p:cNvPr id="389" name="Rectangle 80"/>
            <p:cNvSpPr/>
            <p:nvPr/>
          </p:nvSpPr>
          <p:spPr>
            <a:xfrm rot="5400000">
              <a:off x="1456560" y="4366080"/>
              <a:ext cx="373680" cy="417600"/>
            </a:xfrm>
            <a:prstGeom prst="rect">
              <a:avLst/>
            </a:prstGeom>
            <a:solidFill>
              <a:schemeClr val="accent4">
                <a:lumMod val="40000"/>
                <a:lumOff val="60000"/>
              </a:schemeClr>
            </a:solidFill>
            <a:ln w="25400">
              <a:solidFill>
                <a:srgbClr val="000000"/>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sp>
          <p:nvSpPr>
            <p:cNvPr id="390" name="Rectangle 81"/>
            <p:cNvSpPr/>
            <p:nvPr/>
          </p:nvSpPr>
          <p:spPr>
            <a:xfrm rot="5400000">
              <a:off x="1431360" y="4768920"/>
              <a:ext cx="423720" cy="417600"/>
            </a:xfrm>
            <a:prstGeom prst="rect">
              <a:avLst/>
            </a:prstGeom>
            <a:solidFill>
              <a:schemeClr val="accent2">
                <a:lumMod val="60000"/>
                <a:lumOff val="40000"/>
              </a:schemeClr>
            </a:solidFill>
            <a:ln w="25400">
              <a:solidFill>
                <a:srgbClr val="000000"/>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sp>
          <p:nvSpPr>
            <p:cNvPr id="391" name="Rectangle 82"/>
            <p:cNvSpPr/>
            <p:nvPr/>
          </p:nvSpPr>
          <p:spPr>
            <a:xfrm rot="5400000">
              <a:off x="1442880" y="5605920"/>
              <a:ext cx="401040" cy="417600"/>
            </a:xfrm>
            <a:prstGeom prst="rect">
              <a:avLst/>
            </a:prstGeom>
            <a:solidFill>
              <a:schemeClr val="accent6">
                <a:lumMod val="60000"/>
                <a:lumOff val="40000"/>
              </a:schemeClr>
            </a:solidFill>
            <a:ln w="25400">
              <a:solidFill>
                <a:srgbClr val="000000"/>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sp>
          <p:nvSpPr>
            <p:cNvPr id="392" name="Rectangle 83"/>
            <p:cNvSpPr/>
            <p:nvPr/>
          </p:nvSpPr>
          <p:spPr>
            <a:xfrm rot="5400000">
              <a:off x="1431360" y="5193000"/>
              <a:ext cx="423720" cy="417600"/>
            </a:xfrm>
            <a:prstGeom prst="rect">
              <a:avLst/>
            </a:prstGeom>
            <a:solidFill>
              <a:schemeClr val="accent5">
                <a:lumMod val="60000"/>
                <a:lumOff val="40000"/>
              </a:schemeClr>
            </a:solidFill>
            <a:ln w="25400">
              <a:solidFill>
                <a:srgbClr val="000000"/>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mc:AlternateContent xmlns:mc="http://schemas.openxmlformats.org/markup-compatibility/2006" xmlns:a14="http://schemas.microsoft.com/office/drawing/2010/main">
          <mc:Choice Requires="a14">
            <p:sp>
              <p:nvSpPr>
                <p:cNvPr id="393" name="TextBox 84"/>
                <p:cNvSpPr txBox="1"/>
                <p:nvPr/>
              </p:nvSpPr>
              <p:spPr>
                <a:xfrm>
                  <a:off x="1614960" y="4085280"/>
                  <a:ext cx="93960" cy="307440"/>
                </a:xfrm>
                <a:prstGeom prst="rect">
                  <a:avLst/>
                </a:prstGeom>
              </p:spPr>
              <p:txBody>
                <a:bodyPr/>
                <a:lstStyle/>
                <a:p>
                  <a:pPr/>
                  <a14:m>
                    <m:oMathPara xmlns:m="http://schemas.openxmlformats.org/officeDocument/2006/math">
                      <m:oMathParaPr>
                        <m:jc m:val="centerGroup"/>
                      </m:oMathParaPr>
                      <m:oMath xmlns:m="http://schemas.openxmlformats.org/officeDocument/2006/math">
                        <m:r>
                          <a:rPr lang="en-GB" noProof="0">
                            <a:latin typeface="Cambria Math" panose="02040503050406030204" pitchFamily="18" charset="0"/>
                          </a:rPr>
                          <m:t>⋮</m:t>
                        </m:r>
                      </m:oMath>
                    </m:oMathPara>
                  </a14:m>
                  <a:endParaRPr lang="en-GB" noProof="0" dirty="0"/>
                </a:p>
              </p:txBody>
            </p:sp>
          </mc:Choice>
          <mc:Fallback xmlns="">
            <p:sp>
              <p:nvSpPr>
                <p:cNvPr id="393" name="TextBox 84"/>
                <p:cNvSpPr txBox="1">
                  <a:spLocks noRot="1" noChangeAspect="1" noMove="1" noResize="1" noEditPoints="1" noAdjustHandles="1" noChangeArrowheads="1" noChangeShapeType="1" noTextEdit="1"/>
                </p:cNvSpPr>
                <p:nvPr/>
              </p:nvSpPr>
              <p:spPr>
                <a:xfrm>
                  <a:off x="1614960" y="4085280"/>
                  <a:ext cx="93960" cy="307440"/>
                </a:xfrm>
                <a:prstGeom prst="rect">
                  <a:avLst/>
                </a:prstGeom>
                <a:blipFill>
                  <a:blip r:embed="rId6"/>
                  <a:stretch>
                    <a:fillRect l="-33333" r="-120000" b="-11765"/>
                  </a:stretch>
                </a:blipFill>
              </p:spPr>
              <p:txBody>
                <a:bodyPr/>
                <a:lstStyle/>
                <a:p>
                  <a:r>
                    <a:rPr lang="LID4096">
                      <a:noFill/>
                    </a:rPr>
                    <a:t> </a:t>
                  </a:r>
                </a:p>
              </p:txBody>
            </p:sp>
          </mc:Fallback>
        </mc:AlternateContent>
      </p:grpSp>
      <mc:AlternateContent xmlns:mc="http://schemas.openxmlformats.org/markup-compatibility/2006" xmlns:a14="http://schemas.microsoft.com/office/drawing/2010/main">
        <mc:Choice Requires="a14">
          <p:sp>
            <p:nvSpPr>
              <p:cNvPr id="394" name="TextBox 85"/>
              <p:cNvSpPr txBox="1"/>
              <p:nvPr/>
            </p:nvSpPr>
            <p:spPr>
              <a:xfrm rot="5400000">
                <a:off x="2770560" y="2852640"/>
                <a:ext cx="452880" cy="266760"/>
              </a:xfrm>
              <a:prstGeom prst="rect">
                <a:avLst/>
              </a:prstGeom>
            </p:spPr>
            <p:txBody>
              <a:bodyPr/>
              <a:lstStyle/>
              <a:p>
                <a:pPr/>
                <a14:m>
                  <m:oMathPara xmlns:m="http://schemas.openxmlformats.org/officeDocument/2006/math">
                    <m:oMathParaPr>
                      <m:jc m:val="centerGroup"/>
                    </m:oMathParaPr>
                    <m:oMath xmlns:m="http://schemas.openxmlformats.org/officeDocument/2006/math">
                      <m:sSub>
                        <m:sSubPr>
                          <m:ctrlPr>
                            <a:rPr lang="en-GB" i="1" noProof="0">
                              <a:latin typeface="Cambria Math" panose="02040503050406030204" pitchFamily="18" charset="0"/>
                            </a:rPr>
                          </m:ctrlPr>
                        </m:sSubPr>
                        <m:e>
                          <m:r>
                            <a:rPr lang="en-GB" noProof="0">
                              <a:latin typeface="Cambria Math" panose="02040503050406030204" pitchFamily="18" charset="0"/>
                            </a:rPr>
                            <m:t>𝑇</m:t>
                          </m:r>
                        </m:e>
                        <m:sub>
                          <m:r>
                            <m:rPr>
                              <m:lit/>
                              <m:nor/>
                            </m:rPr>
                            <a:rPr lang="en-GB" noProof="0"/>
                            <m:t>upd</m:t>
                          </m:r>
                        </m:sub>
                      </m:sSub>
                    </m:oMath>
                  </m:oMathPara>
                </a14:m>
                <a:endParaRPr lang="en-GB" noProof="0" dirty="0"/>
              </a:p>
            </p:txBody>
          </p:sp>
        </mc:Choice>
        <mc:Fallback xmlns="">
          <p:sp>
            <p:nvSpPr>
              <p:cNvPr id="394" name="TextBox 85"/>
              <p:cNvSpPr txBox="1">
                <a:spLocks noRot="1" noChangeAspect="1" noMove="1" noResize="1" noEditPoints="1" noAdjustHandles="1" noChangeArrowheads="1" noChangeShapeType="1" noTextEdit="1"/>
              </p:cNvSpPr>
              <p:nvPr/>
            </p:nvSpPr>
            <p:spPr>
              <a:xfrm rot="5400000">
                <a:off x="2770560" y="2852640"/>
                <a:ext cx="452880" cy="266760"/>
              </a:xfrm>
              <a:prstGeom prst="rect">
                <a:avLst/>
              </a:prstGeom>
              <a:blipFill>
                <a:blip r:embed="rId7"/>
                <a:stretch>
                  <a:fillRect l="-88636" b="-58108"/>
                </a:stretch>
              </a:blipFill>
            </p:spPr>
            <p:txBody>
              <a:bodyPr/>
              <a:lstStyle/>
              <a:p>
                <a:r>
                  <a:rPr lang="LID4096">
                    <a:noFill/>
                  </a:rPr>
                  <a:t> </a:t>
                </a:r>
              </a:p>
            </p:txBody>
          </p:sp>
        </mc:Fallback>
      </mc:AlternateContent>
      <p:sp>
        <p:nvSpPr>
          <p:cNvPr id="395" name="Straight Connector 86"/>
          <p:cNvSpPr/>
          <p:nvPr/>
        </p:nvSpPr>
        <p:spPr>
          <a:xfrm>
            <a:off x="2805120" y="1254600"/>
            <a:ext cx="360" cy="3169800"/>
          </a:xfrm>
          <a:prstGeom prst="line">
            <a:avLst/>
          </a:prstGeom>
          <a:ln w="25400">
            <a:solidFill>
              <a:srgbClr val="000000"/>
            </a:solidFill>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396" name="Straight Connector 87"/>
          <p:cNvSpPr/>
          <p:nvPr/>
        </p:nvSpPr>
        <p:spPr>
          <a:xfrm flipH="1">
            <a:off x="2416320" y="2054520"/>
            <a:ext cx="12960" cy="980640"/>
          </a:xfrm>
          <a:prstGeom prst="line">
            <a:avLst/>
          </a:prstGeom>
          <a:ln w="25400">
            <a:solidFill>
              <a:srgbClr val="000000"/>
            </a:solidFill>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397" name="Straight Connector 88"/>
          <p:cNvSpPr/>
          <p:nvPr/>
        </p:nvSpPr>
        <p:spPr>
          <a:xfrm>
            <a:off x="1962000" y="1212840"/>
            <a:ext cx="360" cy="1192680"/>
          </a:xfrm>
          <a:prstGeom prst="line">
            <a:avLst/>
          </a:prstGeom>
          <a:ln w="25400">
            <a:solidFill>
              <a:srgbClr val="000000"/>
            </a:solidFill>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398" name="Straight Connector 89"/>
          <p:cNvSpPr/>
          <p:nvPr/>
        </p:nvSpPr>
        <p:spPr>
          <a:xfrm flipH="1">
            <a:off x="1927800" y="2367000"/>
            <a:ext cx="77040" cy="77040"/>
          </a:xfrm>
          <a:prstGeom prst="line">
            <a:avLst/>
          </a:prstGeom>
          <a:ln w="25400">
            <a:solidFill>
              <a:srgbClr val="000000"/>
            </a:solidFill>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399" name="Straight Connector 90"/>
          <p:cNvSpPr/>
          <p:nvPr/>
        </p:nvSpPr>
        <p:spPr>
          <a:xfrm flipH="1">
            <a:off x="1920960" y="1179720"/>
            <a:ext cx="77040" cy="77040"/>
          </a:xfrm>
          <a:prstGeom prst="line">
            <a:avLst/>
          </a:prstGeom>
          <a:ln w="25400">
            <a:solidFill>
              <a:srgbClr val="000000"/>
            </a:solidFill>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400" name="Straight Connector 91"/>
          <p:cNvSpPr/>
          <p:nvPr/>
        </p:nvSpPr>
        <p:spPr>
          <a:xfrm flipH="1">
            <a:off x="1923480" y="1515960"/>
            <a:ext cx="77400" cy="77040"/>
          </a:xfrm>
          <a:prstGeom prst="line">
            <a:avLst/>
          </a:prstGeom>
          <a:ln w="25400">
            <a:solidFill>
              <a:srgbClr val="000000"/>
            </a:solidFill>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401" name="Straight Connector 92"/>
          <p:cNvSpPr/>
          <p:nvPr/>
        </p:nvSpPr>
        <p:spPr>
          <a:xfrm flipH="1">
            <a:off x="1931760" y="1944360"/>
            <a:ext cx="77040" cy="77040"/>
          </a:xfrm>
          <a:prstGeom prst="line">
            <a:avLst/>
          </a:prstGeom>
          <a:ln w="25400">
            <a:solidFill>
              <a:srgbClr val="000000"/>
            </a:solidFill>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402" name="Straight Connector 93"/>
          <p:cNvSpPr/>
          <p:nvPr/>
        </p:nvSpPr>
        <p:spPr>
          <a:xfrm flipH="1">
            <a:off x="2760120" y="1216080"/>
            <a:ext cx="77040" cy="77040"/>
          </a:xfrm>
          <a:prstGeom prst="line">
            <a:avLst/>
          </a:prstGeom>
          <a:ln w="25400">
            <a:solidFill>
              <a:srgbClr val="000000"/>
            </a:solidFill>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403" name="Straight Connector 94"/>
          <p:cNvSpPr/>
          <p:nvPr/>
        </p:nvSpPr>
        <p:spPr>
          <a:xfrm flipH="1">
            <a:off x="2768760" y="4381560"/>
            <a:ext cx="77040" cy="77040"/>
          </a:xfrm>
          <a:prstGeom prst="line">
            <a:avLst/>
          </a:prstGeom>
          <a:ln w="25400">
            <a:solidFill>
              <a:srgbClr val="000000"/>
            </a:solidFill>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404" name="Straight Connector 95"/>
          <p:cNvSpPr/>
          <p:nvPr/>
        </p:nvSpPr>
        <p:spPr>
          <a:xfrm flipH="1">
            <a:off x="2386800" y="2992320"/>
            <a:ext cx="77040" cy="77040"/>
          </a:xfrm>
          <a:prstGeom prst="line">
            <a:avLst/>
          </a:prstGeom>
          <a:ln w="25400">
            <a:solidFill>
              <a:srgbClr val="000000"/>
            </a:solidFill>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405" name="Straight Connector 96"/>
          <p:cNvSpPr/>
          <p:nvPr/>
        </p:nvSpPr>
        <p:spPr>
          <a:xfrm flipH="1">
            <a:off x="2390760" y="2020320"/>
            <a:ext cx="77040" cy="77040"/>
          </a:xfrm>
          <a:prstGeom prst="line">
            <a:avLst/>
          </a:prstGeom>
          <a:ln w="25400">
            <a:solidFill>
              <a:srgbClr val="000000"/>
            </a:solidFill>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406" name="TextBox 97"/>
          <p:cNvSpPr/>
          <p:nvPr/>
        </p:nvSpPr>
        <p:spPr>
          <a:xfrm>
            <a:off x="-11520" y="1145520"/>
            <a:ext cx="1327320" cy="5763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1600" b="0" strike="noStrike" spc="-1" noProof="0" dirty="0">
                <a:solidFill>
                  <a:srgbClr val="000000"/>
                </a:solidFill>
                <a:latin typeface="Calibri"/>
              </a:rPr>
              <a:t>MU</a:t>
            </a:r>
            <a:endParaRPr lang="en-GB" sz="1600" b="0" strike="noStrike" spc="-1" noProof="0" dirty="0">
              <a:latin typeface="Arial"/>
            </a:endParaRPr>
          </a:p>
          <a:p>
            <a:pPr>
              <a:lnSpc>
                <a:spcPct val="100000"/>
              </a:lnSpc>
              <a:buNone/>
            </a:pPr>
            <a:r>
              <a:rPr lang="en-GB" sz="1600" b="0" strike="noStrike" spc="-1" noProof="0" dirty="0">
                <a:solidFill>
                  <a:srgbClr val="000000"/>
                </a:solidFill>
                <a:latin typeface="Calibri"/>
              </a:rPr>
              <a:t>localization</a:t>
            </a:r>
            <a:endParaRPr lang="en-GB" sz="1600" b="0" strike="noStrike" spc="-1" noProof="0" dirty="0">
              <a:latin typeface="Arial"/>
            </a:endParaRPr>
          </a:p>
        </p:txBody>
      </p:sp>
      <p:sp>
        <p:nvSpPr>
          <p:cNvPr id="407" name="TextBox 98"/>
          <p:cNvSpPr/>
          <p:nvPr/>
        </p:nvSpPr>
        <p:spPr>
          <a:xfrm>
            <a:off x="-7200" y="1676160"/>
            <a:ext cx="1522440" cy="5763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1600" b="0" strike="noStrike" spc="-1" noProof="0" dirty="0">
                <a:solidFill>
                  <a:srgbClr val="000000"/>
                </a:solidFill>
                <a:latin typeface="Calibri"/>
              </a:rPr>
              <a:t>IRS</a:t>
            </a:r>
            <a:endParaRPr lang="en-GB" sz="1600" b="0" strike="noStrike" spc="-1" noProof="0" dirty="0">
              <a:latin typeface="Arial"/>
            </a:endParaRPr>
          </a:p>
          <a:p>
            <a:pPr>
              <a:lnSpc>
                <a:spcPct val="100000"/>
              </a:lnSpc>
              <a:buNone/>
            </a:pPr>
            <a:r>
              <a:rPr lang="en-GB" sz="1600" b="0" strike="noStrike" spc="-1" noProof="0" dirty="0">
                <a:solidFill>
                  <a:srgbClr val="000000"/>
                </a:solidFill>
                <a:latin typeface="Calibri"/>
              </a:rPr>
              <a:t>configuration</a:t>
            </a:r>
            <a:endParaRPr lang="en-GB" sz="1600" b="0" strike="noStrike" spc="-1" noProof="0" dirty="0">
              <a:latin typeface="Arial"/>
            </a:endParaRPr>
          </a:p>
        </p:txBody>
      </p:sp>
      <p:sp>
        <p:nvSpPr>
          <p:cNvPr id="408" name="TextBox 99"/>
          <p:cNvSpPr/>
          <p:nvPr/>
        </p:nvSpPr>
        <p:spPr>
          <a:xfrm>
            <a:off x="15480" y="2232360"/>
            <a:ext cx="1255680" cy="5763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1600" b="0" strike="noStrike" spc="-1" noProof="0" dirty="0">
                <a:solidFill>
                  <a:srgbClr val="000000"/>
                </a:solidFill>
                <a:latin typeface="Calibri"/>
              </a:rPr>
              <a:t>Channel</a:t>
            </a:r>
            <a:endParaRPr lang="en-GB" sz="1600" b="0" strike="noStrike" spc="-1" noProof="0" dirty="0">
              <a:latin typeface="Arial"/>
            </a:endParaRPr>
          </a:p>
          <a:p>
            <a:pPr>
              <a:lnSpc>
                <a:spcPct val="100000"/>
              </a:lnSpc>
              <a:buNone/>
            </a:pPr>
            <a:r>
              <a:rPr lang="en-GB" sz="1600" b="0" strike="noStrike" spc="-1" noProof="0" dirty="0">
                <a:solidFill>
                  <a:srgbClr val="000000"/>
                </a:solidFill>
                <a:latin typeface="Calibri"/>
              </a:rPr>
              <a:t>estimation</a:t>
            </a:r>
            <a:endParaRPr lang="en-GB" sz="1600" b="0" strike="noStrike" spc="-1" noProof="0" dirty="0">
              <a:latin typeface="Arial"/>
            </a:endParaRPr>
          </a:p>
        </p:txBody>
      </p:sp>
      <p:sp>
        <p:nvSpPr>
          <p:cNvPr id="409" name="TextBox 100"/>
          <p:cNvSpPr/>
          <p:nvPr/>
        </p:nvSpPr>
        <p:spPr>
          <a:xfrm>
            <a:off x="5760" y="2789640"/>
            <a:ext cx="1473480" cy="5763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1600" b="0" strike="noStrike" spc="-1" noProof="0" dirty="0">
                <a:solidFill>
                  <a:srgbClr val="000000"/>
                </a:solidFill>
                <a:latin typeface="Calibri"/>
              </a:rPr>
              <a:t>Data</a:t>
            </a:r>
            <a:endParaRPr lang="en-GB" sz="1600" b="0" strike="noStrike" spc="-1" noProof="0" dirty="0">
              <a:latin typeface="Arial"/>
            </a:endParaRPr>
          </a:p>
          <a:p>
            <a:pPr>
              <a:lnSpc>
                <a:spcPct val="100000"/>
              </a:lnSpc>
              <a:buNone/>
            </a:pPr>
            <a:r>
              <a:rPr lang="en-GB" sz="1600" b="0" strike="noStrike" spc="-1" noProof="0" dirty="0">
                <a:solidFill>
                  <a:srgbClr val="000000"/>
                </a:solidFill>
                <a:latin typeface="Calibri"/>
              </a:rPr>
              <a:t>transmission</a:t>
            </a:r>
            <a:endParaRPr lang="en-GB" sz="1600" b="0" strike="noStrike" spc="-1" noProof="0" dirty="0">
              <a:latin typeface="Arial"/>
            </a:endParaRPr>
          </a:p>
        </p:txBody>
      </p:sp>
      <p:sp>
        <p:nvSpPr>
          <p:cNvPr id="410" name="Straight Arrow Connector 101"/>
          <p:cNvSpPr/>
          <p:nvPr/>
        </p:nvSpPr>
        <p:spPr>
          <a:xfrm flipH="1" flipV="1">
            <a:off x="975600" y="1404720"/>
            <a:ext cx="460080" cy="360"/>
          </a:xfrm>
          <a:custGeom>
            <a:avLst/>
            <a:gdLst/>
            <a:ahLst/>
            <a:cxnLst/>
            <a:rect l="l" t="t" r="r" b="b"/>
            <a:pathLst>
              <a:path w="21600" h="21600">
                <a:moveTo>
                  <a:pt x="0" y="0"/>
                </a:moveTo>
                <a:lnTo>
                  <a:pt x="21600" y="21600"/>
                </a:lnTo>
              </a:path>
            </a:pathLst>
          </a:custGeom>
          <a:noFill/>
          <a:ln w="19050">
            <a:solidFill>
              <a:srgbClr val="000000"/>
            </a:solidFill>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411" name="Straight Arrow Connector 102"/>
          <p:cNvSpPr/>
          <p:nvPr/>
        </p:nvSpPr>
        <p:spPr>
          <a:xfrm flipH="1" flipV="1">
            <a:off x="967320" y="1875960"/>
            <a:ext cx="460080" cy="360"/>
          </a:xfrm>
          <a:custGeom>
            <a:avLst/>
            <a:gdLst/>
            <a:ahLst/>
            <a:cxnLst/>
            <a:rect l="l" t="t" r="r" b="b"/>
            <a:pathLst>
              <a:path w="21600" h="21600">
                <a:moveTo>
                  <a:pt x="0" y="0"/>
                </a:moveTo>
                <a:lnTo>
                  <a:pt x="21600" y="21600"/>
                </a:lnTo>
              </a:path>
            </a:pathLst>
          </a:custGeom>
          <a:noFill/>
          <a:ln w="19050">
            <a:solidFill>
              <a:srgbClr val="000000"/>
            </a:solidFill>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412" name="Straight Arrow Connector 103"/>
          <p:cNvSpPr/>
          <p:nvPr/>
        </p:nvSpPr>
        <p:spPr>
          <a:xfrm flipH="1">
            <a:off x="1179360" y="2261520"/>
            <a:ext cx="234000" cy="262800"/>
          </a:xfrm>
          <a:custGeom>
            <a:avLst/>
            <a:gdLst/>
            <a:ahLst/>
            <a:cxnLst/>
            <a:rect l="l" t="t" r="r" b="b"/>
            <a:pathLst>
              <a:path w="21600" h="21600">
                <a:moveTo>
                  <a:pt x="0" y="0"/>
                </a:moveTo>
                <a:lnTo>
                  <a:pt x="21600" y="21600"/>
                </a:lnTo>
              </a:path>
            </a:pathLst>
          </a:custGeom>
          <a:noFill/>
          <a:ln w="19050">
            <a:solidFill>
              <a:srgbClr val="000000"/>
            </a:solidFill>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413" name="Straight Arrow Connector 104"/>
          <p:cNvSpPr/>
          <p:nvPr/>
        </p:nvSpPr>
        <p:spPr>
          <a:xfrm flipH="1">
            <a:off x="1171800" y="2817720"/>
            <a:ext cx="234000" cy="262800"/>
          </a:xfrm>
          <a:custGeom>
            <a:avLst/>
            <a:gdLst/>
            <a:ahLst/>
            <a:cxnLst/>
            <a:rect l="l" t="t" r="r" b="b"/>
            <a:pathLst>
              <a:path w="21600" h="21600">
                <a:moveTo>
                  <a:pt x="0" y="0"/>
                </a:moveTo>
                <a:lnTo>
                  <a:pt x="21600" y="21600"/>
                </a:lnTo>
              </a:path>
            </a:pathLst>
          </a:custGeom>
          <a:noFill/>
          <a:ln w="19050">
            <a:solidFill>
              <a:srgbClr val="000000"/>
            </a:solidFill>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414" name="TextBox 2"/>
          <p:cNvSpPr/>
          <p:nvPr/>
        </p:nvSpPr>
        <p:spPr>
          <a:xfrm>
            <a:off x="7940520" y="21960"/>
            <a:ext cx="237096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GB" sz="1800" b="0" strike="noStrike" spc="-1" noProof="0" dirty="0" err="1">
                <a:solidFill>
                  <a:srgbClr val="000000"/>
                </a:solidFill>
                <a:latin typeface="Calibri"/>
              </a:rPr>
              <a:t>AoI</a:t>
            </a:r>
            <a:r>
              <a:rPr lang="en-GB" sz="1800" b="0" strike="noStrike" spc="-1" noProof="0" dirty="0">
                <a:solidFill>
                  <a:srgbClr val="000000"/>
                </a:solidFill>
                <a:latin typeface="Calibri"/>
              </a:rPr>
              <a:t> formulation</a:t>
            </a:r>
            <a:endParaRPr lang="en-GB" sz="1800" b="0" strike="noStrike" spc="-1" noProof="0" dirty="0">
              <a:latin typeface="Arial"/>
            </a:endParaRPr>
          </a:p>
        </p:txBody>
      </p:sp>
      <p:graphicFrame>
        <p:nvGraphicFramePr>
          <p:cNvPr id="415" name="Table 5"/>
          <p:cNvGraphicFramePr/>
          <p:nvPr>
            <p:extLst>
              <p:ext uri="{D42A27DB-BD31-4B8C-83A1-F6EECF244321}">
                <p14:modId xmlns:p14="http://schemas.microsoft.com/office/powerpoint/2010/main" val="72390123"/>
              </p:ext>
            </p:extLst>
          </p:nvPr>
        </p:nvGraphicFramePr>
        <p:xfrm>
          <a:off x="7940520" y="391320"/>
          <a:ext cx="4297320" cy="3600000"/>
        </p:xfrm>
        <a:graphic>
          <a:graphicData uri="http://schemas.openxmlformats.org/drawingml/2006/table">
            <a:tbl>
              <a:tblPr/>
              <a:tblGrid>
                <a:gridCol w="3654000">
                  <a:extLst>
                    <a:ext uri="{9D8B030D-6E8A-4147-A177-3AD203B41FA5}">
                      <a16:colId xmlns:a16="http://schemas.microsoft.com/office/drawing/2014/main" val="20000"/>
                    </a:ext>
                  </a:extLst>
                </a:gridCol>
                <a:gridCol w="643320">
                  <a:extLst>
                    <a:ext uri="{9D8B030D-6E8A-4147-A177-3AD203B41FA5}">
                      <a16:colId xmlns:a16="http://schemas.microsoft.com/office/drawing/2014/main" val="20001"/>
                    </a:ext>
                  </a:extLst>
                </a:gridCol>
              </a:tblGrid>
              <a:tr h="720000">
                <a:tc>
                  <a:txBody>
                    <a:bodyPr/>
                    <a:lstStyle/>
                    <a:p>
                      <a:pPr>
                        <a:lnSpc>
                          <a:spcPct val="100000"/>
                        </a:lnSpc>
                        <a:spcBef>
                          <a:spcPts val="1800"/>
                        </a:spcBef>
                        <a:spcAft>
                          <a:spcPts val="1800"/>
                        </a:spcAft>
                        <a:buNone/>
                      </a:pPr>
                      <a:r>
                        <a:rPr lang="en-GB" sz="1800" b="0" strike="noStrike" spc="-1" noProof="0" dirty="0">
                          <a:solidFill>
                            <a:srgbClr val="000000"/>
                          </a:solidFill>
                          <a:latin typeface="Calibri"/>
                        </a:rPr>
                        <a:t> </a:t>
                      </a:r>
                      <a:endParaRPr lang="en-GB" sz="1800" b="0" strike="noStrike" spc="-1" noProof="0" dirty="0">
                        <a:latin typeface="Arial"/>
                      </a:endParaRPr>
                    </a:p>
                  </a:txBody>
                  <a:tcPr anchor="ctr">
                    <a:lnL w="12240">
                      <a:noFill/>
                    </a:lnL>
                    <a:lnR w="12240">
                      <a:noFill/>
                    </a:lnR>
                    <a:lnT w="12240">
                      <a:noFill/>
                    </a:lnT>
                    <a:lnB w="12240">
                      <a:noFill/>
                    </a:lnB>
                    <a:noFill/>
                  </a:tcPr>
                </a:tc>
                <a:tc>
                  <a:txBody>
                    <a:bodyPr/>
                    <a:lstStyle/>
                    <a:p>
                      <a:pPr>
                        <a:lnSpc>
                          <a:spcPct val="100000"/>
                        </a:lnSpc>
                        <a:spcBef>
                          <a:spcPts val="1800"/>
                        </a:spcBef>
                        <a:spcAft>
                          <a:spcPts val="1800"/>
                        </a:spcAft>
                        <a:buNone/>
                      </a:pPr>
                      <a:r>
                        <a:rPr lang="en-GB" sz="1800" b="0" strike="noStrike" spc="-1" noProof="0" dirty="0">
                          <a:solidFill>
                            <a:srgbClr val="000000"/>
                          </a:solidFill>
                          <a:latin typeface="Calibri"/>
                        </a:rPr>
                        <a:t>(1)</a:t>
                      </a:r>
                      <a:endParaRPr lang="en-GB" sz="1800" b="0" strike="noStrike" spc="-1" noProof="0" dirty="0">
                        <a:latin typeface="Arial"/>
                      </a:endParaRPr>
                    </a:p>
                  </a:txBody>
                  <a:tcPr anchor="ctr">
                    <a:lnL w="12240">
                      <a:noFill/>
                    </a:lnL>
                    <a:lnR w="12240">
                      <a:noFill/>
                    </a:lnR>
                    <a:lnT w="12240">
                      <a:noFill/>
                    </a:lnT>
                    <a:lnB w="12240">
                      <a:noFill/>
                    </a:lnB>
                    <a:noFill/>
                  </a:tcPr>
                </a:tc>
                <a:extLst>
                  <a:ext uri="{0D108BD9-81ED-4DB2-BD59-A6C34878D82A}">
                    <a16:rowId xmlns:a16="http://schemas.microsoft.com/office/drawing/2014/main" val="10000"/>
                  </a:ext>
                </a:extLst>
              </a:tr>
              <a:tr h="720000">
                <a:tc>
                  <a:txBody>
                    <a:bodyPr/>
                    <a:lstStyle/>
                    <a:p>
                      <a:pPr>
                        <a:lnSpc>
                          <a:spcPct val="100000"/>
                        </a:lnSpc>
                        <a:spcBef>
                          <a:spcPts val="1800"/>
                        </a:spcBef>
                        <a:spcAft>
                          <a:spcPts val="1800"/>
                        </a:spcAft>
                        <a:buNone/>
                      </a:pPr>
                      <a:r>
                        <a:rPr lang="en-GB" sz="1800" b="0" strike="noStrike" spc="-1" noProof="0" dirty="0">
                          <a:solidFill>
                            <a:srgbClr val="000000"/>
                          </a:solidFill>
                          <a:latin typeface="Calibri"/>
                        </a:rPr>
                        <a:t> </a:t>
                      </a:r>
                      <a:endParaRPr lang="en-GB" sz="1800" b="0" strike="noStrike" spc="-1" noProof="0" dirty="0">
                        <a:latin typeface="Arial"/>
                      </a:endParaRPr>
                    </a:p>
                  </a:txBody>
                  <a:tcPr anchor="ctr">
                    <a:lnL w="12240">
                      <a:noFill/>
                    </a:lnL>
                    <a:lnR w="12240">
                      <a:noFill/>
                    </a:lnR>
                    <a:lnT w="12240">
                      <a:noFill/>
                    </a:lnT>
                    <a:lnB w="12240">
                      <a:noFill/>
                    </a:lnB>
                    <a:noFill/>
                  </a:tcPr>
                </a:tc>
                <a:tc>
                  <a:txBody>
                    <a:bodyPr/>
                    <a:lstStyle/>
                    <a:p>
                      <a:pPr>
                        <a:lnSpc>
                          <a:spcPct val="100000"/>
                        </a:lnSpc>
                        <a:spcBef>
                          <a:spcPts val="1800"/>
                        </a:spcBef>
                        <a:spcAft>
                          <a:spcPts val="1800"/>
                        </a:spcAft>
                        <a:buNone/>
                      </a:pPr>
                      <a:r>
                        <a:rPr lang="en-GB" sz="1800" b="0" strike="noStrike" spc="-1" noProof="0" dirty="0">
                          <a:solidFill>
                            <a:srgbClr val="000000"/>
                          </a:solidFill>
                          <a:latin typeface="Calibri"/>
                        </a:rPr>
                        <a:t>(2)</a:t>
                      </a:r>
                      <a:endParaRPr lang="en-GB" sz="1800" b="0" strike="noStrike" spc="-1" noProof="0" dirty="0">
                        <a:latin typeface="Arial"/>
                      </a:endParaRPr>
                    </a:p>
                  </a:txBody>
                  <a:tcPr anchor="ctr">
                    <a:lnL w="12240">
                      <a:noFill/>
                    </a:lnL>
                    <a:lnR w="12240">
                      <a:noFill/>
                    </a:lnR>
                    <a:lnT w="12240">
                      <a:noFill/>
                    </a:lnT>
                    <a:lnB w="12240">
                      <a:noFill/>
                    </a:lnB>
                    <a:noFill/>
                  </a:tcPr>
                </a:tc>
                <a:extLst>
                  <a:ext uri="{0D108BD9-81ED-4DB2-BD59-A6C34878D82A}">
                    <a16:rowId xmlns:a16="http://schemas.microsoft.com/office/drawing/2014/main" val="10001"/>
                  </a:ext>
                </a:extLst>
              </a:tr>
              <a:tr h="720000">
                <a:tc>
                  <a:txBody>
                    <a:bodyPr/>
                    <a:lstStyle/>
                    <a:p>
                      <a:endParaRPr lang="en-GB" noProof="0" dirty="0"/>
                    </a:p>
                  </a:txBody>
                  <a:tcPr anchor="ctr">
                    <a:lnL w="12240">
                      <a:noFill/>
                    </a:lnL>
                    <a:lnR w="12240">
                      <a:noFill/>
                    </a:lnR>
                    <a:lnT w="12240">
                      <a:noFill/>
                    </a:lnT>
                    <a:lnB w="12240">
                      <a:noFill/>
                    </a:lnB>
                    <a:noFill/>
                  </a:tcPr>
                </a:tc>
                <a:tc>
                  <a:txBody>
                    <a:bodyPr/>
                    <a:lstStyle/>
                    <a:p>
                      <a:pPr>
                        <a:lnSpc>
                          <a:spcPct val="100000"/>
                        </a:lnSpc>
                        <a:spcBef>
                          <a:spcPts val="1800"/>
                        </a:spcBef>
                        <a:spcAft>
                          <a:spcPts val="1800"/>
                        </a:spcAft>
                        <a:buNone/>
                      </a:pPr>
                      <a:r>
                        <a:rPr lang="en-GB" sz="1800" b="0" strike="noStrike" spc="-1" noProof="0" dirty="0">
                          <a:solidFill>
                            <a:srgbClr val="000000"/>
                          </a:solidFill>
                          <a:latin typeface="Calibri"/>
                        </a:rPr>
                        <a:t>(3)</a:t>
                      </a:r>
                      <a:endParaRPr lang="en-GB" sz="1800" b="0" strike="noStrike" spc="-1" noProof="0" dirty="0">
                        <a:latin typeface="Arial"/>
                      </a:endParaRPr>
                    </a:p>
                  </a:txBody>
                  <a:tcPr anchor="ctr">
                    <a:lnL w="12240">
                      <a:noFill/>
                    </a:lnL>
                    <a:lnR w="12240">
                      <a:noFill/>
                    </a:lnR>
                    <a:lnT w="12240">
                      <a:noFill/>
                    </a:lnT>
                    <a:lnB w="12240">
                      <a:noFill/>
                    </a:lnB>
                    <a:noFill/>
                  </a:tcPr>
                </a:tc>
                <a:extLst>
                  <a:ext uri="{0D108BD9-81ED-4DB2-BD59-A6C34878D82A}">
                    <a16:rowId xmlns:a16="http://schemas.microsoft.com/office/drawing/2014/main" val="10002"/>
                  </a:ext>
                </a:extLst>
              </a:tr>
              <a:tr h="720000">
                <a:tc>
                  <a:txBody>
                    <a:bodyPr/>
                    <a:lstStyle/>
                    <a:p>
                      <a:pPr>
                        <a:lnSpc>
                          <a:spcPct val="100000"/>
                        </a:lnSpc>
                        <a:buNone/>
                      </a:pPr>
                      <a:r>
                        <a:rPr lang="en-GB" sz="1800" b="0" strike="noStrike" spc="-1" noProof="0" dirty="0">
                          <a:solidFill>
                            <a:srgbClr val="000000"/>
                          </a:solidFill>
                          <a:latin typeface="Calibri"/>
                        </a:rPr>
                        <a:t> </a:t>
                      </a:r>
                      <a:endParaRPr lang="en-GB" sz="1800" b="0" strike="noStrike" spc="-1" noProof="0" dirty="0">
                        <a:latin typeface="Arial"/>
                      </a:endParaRPr>
                    </a:p>
                  </a:txBody>
                  <a:tcPr anchor="ctr">
                    <a:lnL w="12240">
                      <a:noFill/>
                    </a:lnL>
                    <a:lnR w="12240">
                      <a:noFill/>
                    </a:lnR>
                    <a:lnT w="12240">
                      <a:noFill/>
                    </a:lnT>
                    <a:lnB w="12240">
                      <a:noFill/>
                    </a:lnB>
                    <a:noFill/>
                  </a:tcPr>
                </a:tc>
                <a:tc>
                  <a:txBody>
                    <a:bodyPr/>
                    <a:lstStyle/>
                    <a:p>
                      <a:pPr>
                        <a:lnSpc>
                          <a:spcPct val="100000"/>
                        </a:lnSpc>
                        <a:buNone/>
                      </a:pPr>
                      <a:r>
                        <a:rPr lang="en-GB" sz="1800" b="0" strike="noStrike" spc="-1" noProof="0" dirty="0">
                          <a:solidFill>
                            <a:srgbClr val="000000"/>
                          </a:solidFill>
                          <a:latin typeface="Calibri"/>
                        </a:rPr>
                        <a:t>(4)</a:t>
                      </a:r>
                      <a:endParaRPr lang="en-GB" sz="1800" b="0" strike="noStrike" spc="-1" noProof="0" dirty="0">
                        <a:latin typeface="Arial"/>
                      </a:endParaRPr>
                    </a:p>
                  </a:txBody>
                  <a:tcPr anchor="ctr">
                    <a:lnL w="12240">
                      <a:noFill/>
                    </a:lnL>
                    <a:lnR w="12240">
                      <a:noFill/>
                    </a:lnR>
                    <a:lnT w="12240">
                      <a:noFill/>
                    </a:lnT>
                    <a:lnB w="12240">
                      <a:noFill/>
                    </a:lnB>
                    <a:noFill/>
                  </a:tcPr>
                </a:tc>
                <a:extLst>
                  <a:ext uri="{0D108BD9-81ED-4DB2-BD59-A6C34878D82A}">
                    <a16:rowId xmlns:a16="http://schemas.microsoft.com/office/drawing/2014/main" val="10003"/>
                  </a:ext>
                </a:extLst>
              </a:tr>
              <a:tr h="720000">
                <a:tc>
                  <a:txBody>
                    <a:bodyPr/>
                    <a:lstStyle/>
                    <a:p>
                      <a:pPr>
                        <a:lnSpc>
                          <a:spcPct val="100000"/>
                        </a:lnSpc>
                        <a:buNone/>
                        <a:tabLst>
                          <a:tab pos="0" algn="l"/>
                        </a:tabLst>
                      </a:pPr>
                      <a:r>
                        <a:rPr lang="en-GB" sz="1800" b="0" strike="noStrike" spc="-1" noProof="0" dirty="0">
                          <a:solidFill>
                            <a:srgbClr val="000000"/>
                          </a:solidFill>
                          <a:latin typeface="Calibri"/>
                        </a:rPr>
                        <a:t> </a:t>
                      </a:r>
                      <a:endParaRPr lang="en-GB" sz="1800" b="0" strike="noStrike" spc="-1" noProof="0" dirty="0">
                        <a:latin typeface="Arial"/>
                      </a:endParaRPr>
                    </a:p>
                  </a:txBody>
                  <a:tcPr>
                    <a:lnL w="12240">
                      <a:noFill/>
                    </a:lnL>
                    <a:lnR w="12240">
                      <a:noFill/>
                    </a:lnR>
                    <a:lnT w="12240">
                      <a:noFill/>
                    </a:lnT>
                    <a:lnB w="12240">
                      <a:noFill/>
                    </a:lnB>
                    <a:noFill/>
                  </a:tcPr>
                </a:tc>
                <a:tc>
                  <a:txBody>
                    <a:bodyPr/>
                    <a:lstStyle/>
                    <a:p>
                      <a:pPr>
                        <a:lnSpc>
                          <a:spcPct val="100000"/>
                        </a:lnSpc>
                        <a:buNone/>
                      </a:pPr>
                      <a:r>
                        <a:rPr lang="en-GB" sz="1800" b="0" strike="noStrike" spc="-1" noProof="0" dirty="0">
                          <a:solidFill>
                            <a:srgbClr val="000000"/>
                          </a:solidFill>
                          <a:latin typeface="Calibri"/>
                        </a:rPr>
                        <a:t>(5)</a:t>
                      </a:r>
                      <a:endParaRPr lang="en-GB" sz="1800" b="0" strike="noStrike" spc="-1" noProof="0" dirty="0">
                        <a:latin typeface="Arial"/>
                      </a:endParaRPr>
                    </a:p>
                  </a:txBody>
                  <a:tcPr>
                    <a:lnL w="12240">
                      <a:noFill/>
                    </a:lnL>
                    <a:lnR w="12240">
                      <a:noFill/>
                    </a:lnR>
                    <a:lnT w="12240">
                      <a:noFill/>
                    </a:lnT>
                    <a:lnB w="12240">
                      <a:noFill/>
                    </a:lnB>
                    <a:noFill/>
                  </a:tcPr>
                </a:tc>
                <a:extLst>
                  <a:ext uri="{0D108BD9-81ED-4DB2-BD59-A6C34878D82A}">
                    <a16:rowId xmlns:a16="http://schemas.microsoft.com/office/drawing/2014/main" val="10004"/>
                  </a:ext>
                </a:extLst>
              </a:tr>
            </a:tbl>
          </a:graphicData>
        </a:graphic>
      </p:graphicFrame>
      <p:sp>
        <p:nvSpPr>
          <p:cNvPr id="416" name="Rectangle: Rounded Corners 6"/>
          <p:cNvSpPr/>
          <p:nvPr/>
        </p:nvSpPr>
        <p:spPr>
          <a:xfrm>
            <a:off x="7940520" y="0"/>
            <a:ext cx="4180320" cy="3742200"/>
          </a:xfrm>
          <a:prstGeom prst="roundRect">
            <a:avLst>
              <a:gd name="adj" fmla="val 2105"/>
            </a:avLst>
          </a:prstGeom>
          <a:noFill/>
          <a:ln w="19050">
            <a:solidFill>
              <a:srgbClr val="325490"/>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pic>
        <p:nvPicPr>
          <p:cNvPr id="417" name="Picture 8"/>
          <p:cNvPicPr/>
          <p:nvPr/>
        </p:nvPicPr>
        <p:blipFill>
          <a:blip r:embed="rId8"/>
          <a:srcRect b="11563"/>
          <a:stretch/>
        </p:blipFill>
        <p:spPr>
          <a:xfrm>
            <a:off x="5877720" y="3803040"/>
            <a:ext cx="5440320" cy="2884680"/>
          </a:xfrm>
          <a:prstGeom prst="rect">
            <a:avLst/>
          </a:prstGeom>
          <a:ln w="0">
            <a:noFill/>
          </a:ln>
        </p:spPr>
      </p:pic>
      <mc:AlternateContent xmlns:mc="http://schemas.openxmlformats.org/markup-compatibility/2006" xmlns:a14="http://schemas.microsoft.com/office/drawing/2010/main">
        <mc:Choice Requires="a14">
          <p:sp>
            <p:nvSpPr>
              <p:cNvPr id="418" name="TextBox 7"/>
              <p:cNvSpPr txBox="1"/>
              <p:nvPr/>
            </p:nvSpPr>
            <p:spPr>
              <a:xfrm>
                <a:off x="7949520" y="6476040"/>
                <a:ext cx="671040" cy="384480"/>
              </a:xfrm>
              <a:prstGeom prst="rect">
                <a:avLst/>
              </a:prstGeom>
            </p:spPr>
            <p:txBody>
              <a:bodyPr/>
              <a:lstStyle/>
              <a:p>
                <a:pPr/>
                <a14:m>
                  <m:oMathPara xmlns:m="http://schemas.openxmlformats.org/officeDocument/2006/math">
                    <m:oMathParaPr>
                      <m:jc m:val="centerGroup"/>
                    </m:oMathParaPr>
                    <m:oMath xmlns:m="http://schemas.openxmlformats.org/officeDocument/2006/math">
                      <m:sSub>
                        <m:sSubPr>
                          <m:ctrlPr>
                            <a:rPr lang="en-GB" i="1" noProof="0">
                              <a:latin typeface="Cambria Math" panose="02040503050406030204" pitchFamily="18" charset="0"/>
                            </a:rPr>
                          </m:ctrlPr>
                        </m:sSubPr>
                        <m:e>
                          <m:r>
                            <a:rPr lang="en-GB" noProof="0">
                              <a:latin typeface="Cambria Math" panose="02040503050406030204" pitchFamily="18" charset="0"/>
                            </a:rPr>
                            <m:t>𝑇</m:t>
                          </m:r>
                        </m:e>
                        <m:sub>
                          <m:r>
                            <m:rPr>
                              <m:lit/>
                              <m:nor/>
                            </m:rPr>
                            <a:rPr lang="en-GB" noProof="0"/>
                            <m:t>d</m:t>
                          </m:r>
                        </m:sub>
                      </m:sSub>
                    </m:oMath>
                  </m:oMathPara>
                </a14:m>
                <a:endParaRPr lang="en-GB" noProof="0" dirty="0"/>
              </a:p>
            </p:txBody>
          </p:sp>
        </mc:Choice>
        <mc:Fallback xmlns="">
          <p:sp>
            <p:nvSpPr>
              <p:cNvPr id="418" name="TextBox 7"/>
              <p:cNvSpPr txBox="1">
                <a:spLocks noRot="1" noChangeAspect="1" noMove="1" noResize="1" noEditPoints="1" noAdjustHandles="1" noChangeArrowheads="1" noChangeShapeType="1" noTextEdit="1"/>
              </p:cNvSpPr>
              <p:nvPr/>
            </p:nvSpPr>
            <p:spPr>
              <a:xfrm>
                <a:off x="7949520" y="6476040"/>
                <a:ext cx="671040" cy="384480"/>
              </a:xfrm>
              <a:prstGeom prst="rect">
                <a:avLst/>
              </a:prstGeom>
              <a:blipFill>
                <a:blip r:embed="rId9"/>
                <a:stretch>
                  <a:fillRect b="-12698"/>
                </a:stretch>
              </a:blipFill>
            </p:spPr>
            <p:txBody>
              <a:bodyPr/>
              <a:lstStyle/>
              <a:p>
                <a:r>
                  <a:rPr lang="LID4096">
                    <a:noFill/>
                  </a:rPr>
                  <a:t> </a:t>
                </a:r>
              </a:p>
            </p:txBody>
          </p:sp>
        </mc:Fallback>
      </mc:AlternateContent>
      <p:sp>
        <p:nvSpPr>
          <p:cNvPr id="419" name="TextBox 10"/>
          <p:cNvSpPr/>
          <p:nvPr/>
        </p:nvSpPr>
        <p:spPr>
          <a:xfrm>
            <a:off x="7281720" y="6501960"/>
            <a:ext cx="53820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GB" sz="1800" b="0" strike="noStrike" spc="-1" noProof="0" dirty="0">
                <a:solidFill>
                  <a:srgbClr val="000000"/>
                </a:solidFill>
                <a:latin typeface="Calibri"/>
              </a:rPr>
              <a:t> </a:t>
            </a:r>
            <a:endParaRPr lang="en-GB" sz="1800" b="0" strike="noStrike" spc="-1" noProof="0" dirty="0">
              <a:latin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EE2B0F-8D58-7F0A-2D9C-F5044B67E3A2}"/>
            </a:ext>
          </a:extLst>
        </p:cNvPr>
        <p:cNvGrpSpPr/>
        <p:nvPr/>
      </p:nvGrpSpPr>
      <p:grpSpPr>
        <a:xfrm>
          <a:off x="0" y="0"/>
          <a:ext cx="0" cy="0"/>
          <a:chOff x="0" y="0"/>
          <a:chExt cx="0" cy="0"/>
        </a:xfrm>
      </p:grpSpPr>
      <p:sp>
        <p:nvSpPr>
          <p:cNvPr id="47" name="TextBox 33">
            <a:extLst>
              <a:ext uri="{FF2B5EF4-FFF2-40B4-BE49-F238E27FC236}">
                <a16:creationId xmlns:a16="http://schemas.microsoft.com/office/drawing/2014/main" id="{62F3C54F-1713-0ECE-BAA3-928358185942}"/>
              </a:ext>
            </a:extLst>
          </p:cNvPr>
          <p:cNvSpPr/>
          <p:nvPr/>
        </p:nvSpPr>
        <p:spPr>
          <a:xfrm>
            <a:off x="0" y="1257"/>
            <a:ext cx="3416746" cy="521766"/>
          </a:xfrm>
          <a:prstGeom prst="rect">
            <a:avLst/>
          </a:prstGeom>
          <a:solidFill>
            <a:srgbClr val="C00000">
              <a:alpha val="22000"/>
            </a:srgbClr>
          </a:solid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buNone/>
            </a:pPr>
            <a:endParaRPr lang="en-GB" sz="2800" b="0" strike="noStrike" spc="-1" noProof="0" dirty="0">
              <a:latin typeface="Arial"/>
            </a:endParaRPr>
          </a:p>
        </p:txBody>
      </p:sp>
      <p:sp>
        <p:nvSpPr>
          <p:cNvPr id="117" name="TextBox 116">
            <a:extLst>
              <a:ext uri="{FF2B5EF4-FFF2-40B4-BE49-F238E27FC236}">
                <a16:creationId xmlns:a16="http://schemas.microsoft.com/office/drawing/2014/main" id="{3BC27CB8-D2CA-3ED1-7D2D-28B90895DAE0}"/>
              </a:ext>
            </a:extLst>
          </p:cNvPr>
          <p:cNvSpPr txBox="1"/>
          <p:nvPr/>
        </p:nvSpPr>
        <p:spPr>
          <a:xfrm>
            <a:off x="3457" y="6389012"/>
            <a:ext cx="10435943" cy="430887"/>
          </a:xfrm>
          <a:prstGeom prst="rect">
            <a:avLst/>
          </a:prstGeom>
          <a:noFill/>
        </p:spPr>
        <p:txBody>
          <a:bodyPr wrap="square">
            <a:spAutoFit/>
          </a:bodyPr>
          <a:lstStyle/>
          <a:p>
            <a:r>
              <a:rPr lang="en-GB" sz="1100" noProof="0" dirty="0"/>
              <a:t>J. An et al., "</a:t>
            </a:r>
            <a:r>
              <a:rPr lang="en-GB" sz="1100" b="1" noProof="0" dirty="0"/>
              <a:t>Two-Dimensional Direction-of-Arrival Estimation Using Stacked Intelligent </a:t>
            </a:r>
            <a:r>
              <a:rPr lang="en-GB" sz="1100" b="1" noProof="0" dirty="0" err="1"/>
              <a:t>Metasurfaces</a:t>
            </a:r>
            <a:r>
              <a:rPr lang="en-GB" sz="1100" noProof="0" dirty="0"/>
              <a:t>," in IEEE Journal on Selected Areas in Communications, vol. 42, no. 10, pp. 2786-2802, Oct. 2024.</a:t>
            </a:r>
          </a:p>
        </p:txBody>
      </p:sp>
      <p:sp>
        <p:nvSpPr>
          <p:cNvPr id="208" name="Oval 207">
            <a:extLst>
              <a:ext uri="{FF2B5EF4-FFF2-40B4-BE49-F238E27FC236}">
                <a16:creationId xmlns:a16="http://schemas.microsoft.com/office/drawing/2014/main" id="{AA9663AE-6633-A0F9-DEEA-95CD77ADA275}"/>
              </a:ext>
            </a:extLst>
          </p:cNvPr>
          <p:cNvSpPr/>
          <p:nvPr/>
        </p:nvSpPr>
        <p:spPr>
          <a:xfrm>
            <a:off x="10003464" y="1284828"/>
            <a:ext cx="360000" cy="360000"/>
          </a:xfrm>
          <a:prstGeom prst="ellipse">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noProof="0" dirty="0">
                <a:solidFill>
                  <a:schemeClr val="tx1"/>
                </a:solidFill>
              </a:rPr>
              <a:t>1</a:t>
            </a:r>
          </a:p>
        </p:txBody>
      </p:sp>
      <mc:AlternateContent xmlns:mc="http://schemas.openxmlformats.org/markup-compatibility/2006" xmlns:a14="http://schemas.microsoft.com/office/drawing/2010/main">
        <mc:Choice Requires="a14">
          <p:sp>
            <p:nvSpPr>
              <p:cNvPr id="215" name="TextBox 214">
                <a:extLst>
                  <a:ext uri="{FF2B5EF4-FFF2-40B4-BE49-F238E27FC236}">
                    <a16:creationId xmlns:a16="http://schemas.microsoft.com/office/drawing/2014/main" id="{A4FBCC3A-4619-940A-6920-88929F280CCE}"/>
                  </a:ext>
                </a:extLst>
              </p:cNvPr>
              <p:cNvSpPr txBox="1"/>
              <p:nvPr/>
            </p:nvSpPr>
            <p:spPr>
              <a:xfrm>
                <a:off x="3693640" y="831738"/>
                <a:ext cx="4577818" cy="44108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b="1" i="1" noProof="0" smtClean="0">
                          <a:latin typeface="Cambria Math" panose="02040503050406030204" pitchFamily="18" charset="0"/>
                        </a:rPr>
                        <m:t>𝒂</m:t>
                      </m:r>
                      <m:d>
                        <m:dPr>
                          <m:ctrlPr>
                            <a:rPr lang="en-GB" b="0" i="1" noProof="0" smtClean="0">
                              <a:latin typeface="Cambria Math" panose="02040503050406030204" pitchFamily="18" charset="0"/>
                            </a:rPr>
                          </m:ctrlPr>
                        </m:dPr>
                        <m:e>
                          <m:sSub>
                            <m:sSubPr>
                              <m:ctrlPr>
                                <a:rPr lang="en-GB" i="1" noProof="0" smtClean="0">
                                  <a:latin typeface="Cambria Math" panose="02040503050406030204" pitchFamily="18" charset="0"/>
                                </a:rPr>
                              </m:ctrlPr>
                            </m:sSubPr>
                            <m:e>
                              <m:r>
                                <a:rPr lang="en-GB" b="0" i="1" noProof="0" smtClean="0">
                                  <a:latin typeface="Cambria Math" panose="02040503050406030204" pitchFamily="18" charset="0"/>
                                </a:rPr>
                                <m:t>𝜓</m:t>
                              </m:r>
                            </m:e>
                            <m:sub>
                              <m:r>
                                <a:rPr lang="en-GB" b="0" i="1" noProof="0" smtClean="0">
                                  <a:latin typeface="Cambria Math" panose="02040503050406030204" pitchFamily="18" charset="0"/>
                                </a:rPr>
                                <m:t>𝑥</m:t>
                              </m:r>
                            </m:sub>
                          </m:sSub>
                          <m:r>
                            <a:rPr lang="en-GB" b="0" i="1" noProof="0" smtClean="0">
                              <a:latin typeface="Cambria Math" panose="02040503050406030204" pitchFamily="18" charset="0"/>
                            </a:rPr>
                            <m:t>,</m:t>
                          </m:r>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𝜓</m:t>
                              </m:r>
                            </m:e>
                            <m:sub>
                              <m:r>
                                <a:rPr lang="en-GB" b="0" i="1" noProof="0" smtClean="0">
                                  <a:latin typeface="Cambria Math" panose="02040503050406030204" pitchFamily="18" charset="0"/>
                                </a:rPr>
                                <m:t>𝑦</m:t>
                              </m:r>
                            </m:sub>
                          </m:sSub>
                        </m:e>
                      </m:d>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d>
                            <m:dPr>
                              <m:begChr m:val="["/>
                              <m:endChr m:val="]"/>
                              <m:ctrlPr>
                                <a:rPr lang="en-GB" b="0" i="1" noProof="0" smtClean="0">
                                  <a:latin typeface="Cambria Math" panose="02040503050406030204" pitchFamily="18" charset="0"/>
                                </a:rPr>
                              </m:ctrlPr>
                            </m:dPr>
                            <m:e>
                              <m:sSup>
                                <m:sSupPr>
                                  <m:ctrlPr>
                                    <a:rPr lang="en-GB" i="1" noProof="0" smtClean="0">
                                      <a:latin typeface="Cambria Math" panose="02040503050406030204" pitchFamily="18" charset="0"/>
                                    </a:rPr>
                                  </m:ctrlPr>
                                </m:sSupPr>
                                <m:e>
                                  <m:r>
                                    <a:rPr lang="en-GB" i="1" noProof="0" smtClean="0">
                                      <a:latin typeface="Cambria Math" panose="02040503050406030204" pitchFamily="18" charset="0"/>
                                    </a:rPr>
                                    <m:t>𝑒</m:t>
                                  </m:r>
                                </m:e>
                                <m:sup>
                                  <m:r>
                                    <a:rPr lang="en-GB" i="1" noProof="0" smtClean="0">
                                      <a:latin typeface="Cambria Math" panose="02040503050406030204" pitchFamily="18" charset="0"/>
                                    </a:rPr>
                                    <m:t>𝑗</m:t>
                                  </m:r>
                                  <m:sSub>
                                    <m:sSubPr>
                                      <m:ctrlPr>
                                        <a:rPr lang="en-GB" i="1" noProof="0" smtClean="0">
                                          <a:latin typeface="Cambria Math" panose="02040503050406030204" pitchFamily="18" charset="0"/>
                                        </a:rPr>
                                      </m:ctrlPr>
                                    </m:sSubPr>
                                    <m:e>
                                      <m:r>
                                        <a:rPr lang="en-GB" b="0" i="1" noProof="0" smtClean="0">
                                          <a:latin typeface="Cambria Math" panose="02040503050406030204" pitchFamily="18" charset="0"/>
                                        </a:rPr>
                                        <m:t>𝜓</m:t>
                                      </m:r>
                                    </m:e>
                                    <m:sub>
                                      <m:r>
                                        <a:rPr lang="en-GB" i="1" noProof="0" smtClean="0">
                                          <a:latin typeface="Cambria Math" panose="02040503050406030204" pitchFamily="18" charset="0"/>
                                        </a:rPr>
                                        <m:t>𝑥</m:t>
                                      </m:r>
                                    </m:sub>
                                  </m:sSub>
                                  <m:r>
                                    <a:rPr lang="en-GB" i="1" noProof="0" smtClean="0">
                                      <a:latin typeface="Cambria Math" panose="02040503050406030204" pitchFamily="18" charset="0"/>
                                    </a:rPr>
                                    <m:t>(</m:t>
                                  </m:r>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𝑛</m:t>
                                      </m:r>
                                    </m:e>
                                    <m:sub>
                                      <m:r>
                                        <a:rPr lang="en-GB" i="1" noProof="0" smtClean="0">
                                          <a:latin typeface="Cambria Math" panose="02040503050406030204" pitchFamily="18" charset="0"/>
                                        </a:rPr>
                                        <m:t>𝑥</m:t>
                                      </m:r>
                                    </m:sub>
                                  </m:sSub>
                                  <m:r>
                                    <a:rPr lang="en-GB" i="1" noProof="0" smtClean="0">
                                      <a:latin typeface="Cambria Math" panose="02040503050406030204" pitchFamily="18" charset="0"/>
                                    </a:rPr>
                                    <m:t>−1)</m:t>
                                  </m:r>
                                </m:sup>
                              </m:sSup>
                            </m:e>
                          </m:d>
                          <m:r>
                            <a:rPr lang="en-GB" b="0" i="1" noProof="0" smtClean="0">
                              <a:latin typeface="Cambria Math" panose="02040503050406030204" pitchFamily="18" charset="0"/>
                            </a:rPr>
                            <m:t>⊗</m:t>
                          </m:r>
                          <m:d>
                            <m:dPr>
                              <m:begChr m:val="["/>
                              <m:endChr m:val="]"/>
                              <m:ctrlPr>
                                <a:rPr lang="en-GB" i="1" noProof="0" smtClean="0">
                                  <a:latin typeface="Cambria Math" panose="02040503050406030204" pitchFamily="18" charset="0"/>
                                </a:rPr>
                              </m:ctrlPr>
                            </m:dPr>
                            <m:e>
                              <m:sSup>
                                <m:sSupPr>
                                  <m:ctrlPr>
                                    <a:rPr lang="en-GB" i="1" noProof="0" smtClean="0">
                                      <a:latin typeface="Cambria Math" panose="02040503050406030204" pitchFamily="18" charset="0"/>
                                    </a:rPr>
                                  </m:ctrlPr>
                                </m:sSupPr>
                                <m:e>
                                  <m:r>
                                    <a:rPr lang="en-GB" i="1" noProof="0" smtClean="0">
                                      <a:latin typeface="Cambria Math" panose="02040503050406030204" pitchFamily="18" charset="0"/>
                                    </a:rPr>
                                    <m:t>𝑒</m:t>
                                  </m:r>
                                </m:e>
                                <m:sup>
                                  <m:r>
                                    <a:rPr lang="en-GB" i="1" noProof="0" smtClean="0">
                                      <a:latin typeface="Cambria Math" panose="02040503050406030204" pitchFamily="18" charset="0"/>
                                    </a:rPr>
                                    <m:t>𝑗</m:t>
                                  </m:r>
                                  <m:sSub>
                                    <m:sSubPr>
                                      <m:ctrlPr>
                                        <a:rPr lang="en-GB" i="1" noProof="0" smtClean="0">
                                          <a:latin typeface="Cambria Math" panose="02040503050406030204" pitchFamily="18" charset="0"/>
                                        </a:rPr>
                                      </m:ctrlPr>
                                    </m:sSubPr>
                                    <m:e>
                                      <m:r>
                                        <a:rPr lang="en-GB" b="0" i="1" noProof="0" smtClean="0">
                                          <a:latin typeface="Cambria Math" panose="02040503050406030204" pitchFamily="18" charset="0"/>
                                        </a:rPr>
                                        <m:t>𝜓</m:t>
                                      </m:r>
                                    </m:e>
                                    <m:sub>
                                      <m:r>
                                        <a:rPr lang="en-GB" b="0" i="1" noProof="0" smtClean="0">
                                          <a:latin typeface="Cambria Math" panose="02040503050406030204" pitchFamily="18" charset="0"/>
                                        </a:rPr>
                                        <m:t>𝑦</m:t>
                                      </m:r>
                                    </m:sub>
                                  </m:sSub>
                                  <m:r>
                                    <a:rPr lang="en-GB" i="1" noProof="0" smtClean="0">
                                      <a:latin typeface="Cambria Math" panose="02040503050406030204" pitchFamily="18" charset="0"/>
                                    </a:rPr>
                                    <m:t>(</m:t>
                                  </m:r>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𝑛</m:t>
                                      </m:r>
                                    </m:e>
                                    <m:sub>
                                      <m:r>
                                        <a:rPr lang="en-GB" b="0" i="1" noProof="0" smtClean="0">
                                          <a:latin typeface="Cambria Math" panose="02040503050406030204" pitchFamily="18" charset="0"/>
                                        </a:rPr>
                                        <m:t>𝑦</m:t>
                                      </m:r>
                                    </m:sub>
                                  </m:sSub>
                                  <m:r>
                                    <a:rPr lang="en-GB" i="1" noProof="0" smtClean="0">
                                      <a:latin typeface="Cambria Math" panose="02040503050406030204" pitchFamily="18" charset="0"/>
                                    </a:rPr>
                                    <m:t>−1)</m:t>
                                  </m:r>
                                </m:sup>
                              </m:sSup>
                            </m:e>
                          </m:d>
                        </m:e>
                        <m:sub>
                          <m:r>
                            <a:rPr lang="en-GB" b="0" i="1" noProof="0" smtClean="0">
                              <a:latin typeface="Cambria Math" panose="02040503050406030204" pitchFamily="18" charset="0"/>
                            </a:rPr>
                            <m:t>𝑁</m:t>
                          </m:r>
                          <m:r>
                            <a:rPr lang="en-GB" b="0" i="1" noProof="0" smtClean="0">
                              <a:latin typeface="Cambria Math" panose="02040503050406030204" pitchFamily="18" charset="0"/>
                              <a:ea typeface="Cambria Math" panose="02040503050406030204" pitchFamily="18" charset="0"/>
                            </a:rPr>
                            <m:t>×1</m:t>
                          </m:r>
                        </m:sub>
                      </m:sSub>
                    </m:oMath>
                  </m:oMathPara>
                </a14:m>
                <a:endParaRPr lang="en-GB" noProof="0" dirty="0"/>
              </a:p>
            </p:txBody>
          </p:sp>
        </mc:Choice>
        <mc:Fallback xmlns="">
          <p:sp>
            <p:nvSpPr>
              <p:cNvPr id="215" name="TextBox 214">
                <a:extLst>
                  <a:ext uri="{FF2B5EF4-FFF2-40B4-BE49-F238E27FC236}">
                    <a16:creationId xmlns:a16="http://schemas.microsoft.com/office/drawing/2014/main" id="{F0251B42-6EBD-9331-7850-08EBC0945420}"/>
                  </a:ext>
                </a:extLst>
              </p:cNvPr>
              <p:cNvSpPr txBox="1">
                <a:spLocks noRot="1" noChangeAspect="1" noMove="1" noResize="1" noEditPoints="1" noAdjustHandles="1" noChangeArrowheads="1" noChangeShapeType="1" noTextEdit="1"/>
              </p:cNvSpPr>
              <p:nvPr/>
            </p:nvSpPr>
            <p:spPr>
              <a:xfrm>
                <a:off x="3693640" y="831738"/>
                <a:ext cx="4577818" cy="441083"/>
              </a:xfrm>
              <a:prstGeom prst="rect">
                <a:avLst/>
              </a:prstGeom>
              <a:blipFill>
                <a:blip r:embed="rId5"/>
                <a:stretch>
                  <a:fillRect b="-2740"/>
                </a:stretch>
              </a:blipFill>
            </p:spPr>
            <p:txBody>
              <a:bodyPr/>
              <a:lstStyle/>
              <a:p>
                <a:r>
                  <a:rPr lang="LID4096">
                    <a:noFill/>
                  </a:rPr>
                  <a:t> </a:t>
                </a:r>
              </a:p>
            </p:txBody>
          </p:sp>
        </mc:Fallback>
      </mc:AlternateContent>
      <p:cxnSp>
        <p:nvCxnSpPr>
          <p:cNvPr id="217" name="Connector: Elbow 216">
            <a:extLst>
              <a:ext uri="{FF2B5EF4-FFF2-40B4-BE49-F238E27FC236}">
                <a16:creationId xmlns:a16="http://schemas.microsoft.com/office/drawing/2014/main" id="{523D10AA-B9D3-15EA-6712-83ACD37F1DD4}"/>
              </a:ext>
            </a:extLst>
          </p:cNvPr>
          <p:cNvCxnSpPr>
            <a:cxnSpLocks/>
            <a:stCxn id="16" idx="0"/>
            <a:endCxn id="122" idx="3"/>
          </p:cNvCxnSpPr>
          <p:nvPr/>
        </p:nvCxnSpPr>
        <p:spPr>
          <a:xfrm rot="16200000" flipV="1">
            <a:off x="8319802" y="1164330"/>
            <a:ext cx="1207730" cy="850612"/>
          </a:xfrm>
          <a:prstGeom prst="bentConnector2">
            <a:avLst/>
          </a:prstGeom>
          <a:ln>
            <a:headEnd type="triangle" w="lg" len="lg"/>
            <a:tailEnd type="none" w="lg" len="lg"/>
          </a:ln>
        </p:spPr>
        <p:style>
          <a:lnRef idx="1">
            <a:schemeClr val="accent1"/>
          </a:lnRef>
          <a:fillRef idx="0">
            <a:schemeClr val="accent1"/>
          </a:fillRef>
          <a:effectRef idx="0">
            <a:schemeClr val="accent1"/>
          </a:effectRef>
          <a:fontRef idx="minor">
            <a:schemeClr val="tx1"/>
          </a:fontRef>
        </p:style>
      </p:cxnSp>
      <p:sp>
        <p:nvSpPr>
          <p:cNvPr id="219" name="Slide Number Placeholder 218">
            <a:extLst>
              <a:ext uri="{FF2B5EF4-FFF2-40B4-BE49-F238E27FC236}">
                <a16:creationId xmlns:a16="http://schemas.microsoft.com/office/drawing/2014/main" id="{36A01F8E-C639-CC80-6D67-1B208C29A180}"/>
              </a:ext>
            </a:extLst>
          </p:cNvPr>
          <p:cNvSpPr>
            <a:spLocks noGrp="1"/>
          </p:cNvSpPr>
          <p:nvPr>
            <p:ph type="sldNum" idx="3"/>
          </p:nvPr>
        </p:nvSpPr>
        <p:spPr>
          <a:xfrm>
            <a:off x="11012296" y="6356520"/>
            <a:ext cx="341024" cy="364680"/>
          </a:xfrm>
        </p:spPr>
        <p:txBody>
          <a:bodyPr/>
          <a:lstStyle/>
          <a:p>
            <a:fld id="{C932A77E-96FA-4D0D-9FF9-7EEFED12E590}" type="slidenum">
              <a:rPr lang="en-GB" sz="1600" noProof="0" smtClean="0"/>
              <a:t>8</a:t>
            </a:fld>
            <a:endParaRPr lang="en-GB" sz="1600" noProof="0" dirty="0"/>
          </a:p>
        </p:txBody>
      </p:sp>
      <mc:AlternateContent xmlns:mc="http://schemas.openxmlformats.org/markup-compatibility/2006" xmlns:a14="http://schemas.microsoft.com/office/drawing/2010/main">
        <mc:Choice Requires="a14">
          <p:sp>
            <p:nvSpPr>
              <p:cNvPr id="227" name="TextBox 226">
                <a:extLst>
                  <a:ext uri="{FF2B5EF4-FFF2-40B4-BE49-F238E27FC236}">
                    <a16:creationId xmlns:a16="http://schemas.microsoft.com/office/drawing/2014/main" id="{0FBE3350-7CA3-1B29-5E8C-CCFD6898487F}"/>
                  </a:ext>
                </a:extLst>
              </p:cNvPr>
              <p:cNvSpPr txBox="1"/>
              <p:nvPr/>
            </p:nvSpPr>
            <p:spPr>
              <a:xfrm>
                <a:off x="4760388" y="5672801"/>
                <a:ext cx="2772041" cy="45570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GB" b="0" i="1" noProof="0" smtClean="0">
                              <a:latin typeface="Cambria Math" panose="02040503050406030204" pitchFamily="18" charset="0"/>
                            </a:rPr>
                          </m:ctrlPr>
                        </m:dPr>
                        <m:e>
                          <m:acc>
                            <m:accPr>
                              <m:chr m:val="̂"/>
                              <m:ctrlPr>
                                <a:rPr lang="en-GB" i="1" noProof="0" smtClean="0">
                                  <a:latin typeface="Cambria Math" panose="02040503050406030204" pitchFamily="18" charset="0"/>
                                </a:rPr>
                              </m:ctrlPr>
                            </m:accPr>
                            <m:e>
                              <m:r>
                                <a:rPr lang="en-GB" i="1" noProof="0" smtClean="0">
                                  <a:latin typeface="Cambria Math" panose="02040503050406030204" pitchFamily="18" charset="0"/>
                                  <a:ea typeface="Cambria Math" panose="02040503050406030204" pitchFamily="18" charset="0"/>
                                </a:rPr>
                                <m:t>𝜑</m:t>
                              </m:r>
                            </m:e>
                          </m:acc>
                          <m:r>
                            <a:rPr lang="en-GB" b="0" i="1" noProof="0" smtClean="0">
                              <a:latin typeface="Cambria Math" panose="02040503050406030204" pitchFamily="18" charset="0"/>
                            </a:rPr>
                            <m:t>,</m:t>
                          </m:r>
                          <m:acc>
                            <m:accPr>
                              <m:chr m:val="̂"/>
                              <m:ctrlPr>
                                <a:rPr lang="en-GB" i="1" noProof="0">
                                  <a:latin typeface="Cambria Math" panose="02040503050406030204" pitchFamily="18" charset="0"/>
                                </a:rPr>
                              </m:ctrlPr>
                            </m:accPr>
                            <m:e>
                              <m:r>
                                <a:rPr lang="en-GB" i="1" noProof="0" smtClean="0">
                                  <a:latin typeface="Cambria Math" panose="02040503050406030204" pitchFamily="18" charset="0"/>
                                  <a:ea typeface="Cambria Math" panose="02040503050406030204" pitchFamily="18" charset="0"/>
                                </a:rPr>
                                <m:t>𝜗</m:t>
                              </m:r>
                            </m:e>
                          </m:acc>
                        </m:e>
                      </m:d>
                      <m:r>
                        <a:rPr lang="en-GB" b="0" i="1" noProof="0" smtClean="0">
                          <a:latin typeface="Cambria Math" panose="02040503050406030204" pitchFamily="18" charset="0"/>
                          <a:ea typeface="Cambria Math" panose="02040503050406030204" pitchFamily="18" charset="0"/>
                        </a:rPr>
                        <m:t>=</m:t>
                      </m:r>
                      <m:r>
                        <a:rPr lang="en-GB" b="0" i="1" noProof="0" smtClean="0">
                          <a:latin typeface="Cambria Math" panose="02040503050406030204" pitchFamily="18" charset="0"/>
                          <a:ea typeface="Cambria Math" panose="02040503050406030204" pitchFamily="18" charset="0"/>
                        </a:rPr>
                        <m:t>𝑓</m:t>
                      </m:r>
                      <m:d>
                        <m:dPr>
                          <m:ctrlPr>
                            <a:rPr lang="en-GB" b="0" i="1" noProof="0" smtClean="0">
                              <a:latin typeface="Cambria Math" panose="02040503050406030204" pitchFamily="18" charset="0"/>
                              <a:ea typeface="Cambria Math" panose="02040503050406030204" pitchFamily="18" charset="0"/>
                            </a:rPr>
                          </m:ctrlPr>
                        </m:dPr>
                        <m:e>
                          <m:func>
                            <m:funcPr>
                              <m:ctrlPr>
                                <a:rPr lang="en-GB" i="1" noProof="0" smtClean="0">
                                  <a:latin typeface="Cambria Math" panose="02040503050406030204" pitchFamily="18" charset="0"/>
                                  <a:ea typeface="Cambria Math" panose="02040503050406030204" pitchFamily="18" charset="0"/>
                                </a:rPr>
                              </m:ctrlPr>
                            </m:funcPr>
                            <m:fName>
                              <m:limLow>
                                <m:limLowPr>
                                  <m:ctrlPr>
                                    <a:rPr lang="en-GB" i="1" noProof="0" smtClean="0">
                                      <a:latin typeface="Cambria Math" panose="02040503050406030204" pitchFamily="18" charset="0"/>
                                      <a:ea typeface="Cambria Math" panose="02040503050406030204" pitchFamily="18" charset="0"/>
                                    </a:rPr>
                                  </m:ctrlPr>
                                </m:limLowPr>
                                <m:e>
                                  <m:r>
                                    <m:rPr>
                                      <m:sty m:val="p"/>
                                    </m:rPr>
                                    <a:rPr lang="en-GB" b="0" i="0" noProof="0" smtClean="0">
                                      <a:latin typeface="Cambria Math" panose="02040503050406030204" pitchFamily="18" charset="0"/>
                                      <a:ea typeface="Cambria Math" panose="02040503050406030204" pitchFamily="18" charset="0"/>
                                    </a:rPr>
                                    <m:t>arg</m:t>
                                  </m:r>
                                  <m:r>
                                    <a:rPr lang="en-GB" b="0" i="0" noProof="0" smtClean="0">
                                      <a:latin typeface="Cambria Math" panose="02040503050406030204" pitchFamily="18" charset="0"/>
                                      <a:ea typeface="Cambria Math" panose="02040503050406030204" pitchFamily="18" charset="0"/>
                                    </a:rPr>
                                    <m:t> </m:t>
                                  </m:r>
                                  <m:r>
                                    <m:rPr>
                                      <m:sty m:val="p"/>
                                    </m:rPr>
                                    <a:rPr lang="en-GB" noProof="0" smtClean="0">
                                      <a:latin typeface="Cambria Math" panose="02040503050406030204" pitchFamily="18" charset="0"/>
                                      <a:ea typeface="Cambria Math" panose="02040503050406030204" pitchFamily="18" charset="0"/>
                                    </a:rPr>
                                    <m:t>max</m:t>
                                  </m:r>
                                </m:e>
                                <m:lim>
                                  <m:r>
                                    <a:rPr lang="en-GB" b="0" i="1" noProof="0" smtClean="0">
                                      <a:latin typeface="Cambria Math" panose="02040503050406030204" pitchFamily="18" charset="0"/>
                                      <a:ea typeface="Cambria Math" panose="02040503050406030204" pitchFamily="18" charset="0"/>
                                    </a:rPr>
                                    <m:t>𝑛</m:t>
                                  </m:r>
                                  <m:r>
                                    <a:rPr lang="en-GB" b="0" i="1" noProof="0" smtClean="0">
                                      <a:latin typeface="Cambria Math" panose="02040503050406030204" pitchFamily="18" charset="0"/>
                                      <a:ea typeface="Cambria Math" panose="02040503050406030204" pitchFamily="18" charset="0"/>
                                    </a:rPr>
                                    <m:t>,</m:t>
                                  </m:r>
                                  <m:r>
                                    <a:rPr lang="en-GB" b="0" i="1" noProof="0" smtClean="0">
                                      <a:latin typeface="Cambria Math" panose="02040503050406030204" pitchFamily="18" charset="0"/>
                                      <a:ea typeface="Cambria Math" panose="02040503050406030204" pitchFamily="18" charset="0"/>
                                    </a:rPr>
                                    <m:t>𝑡</m:t>
                                  </m:r>
                                </m:lim>
                              </m:limLow>
                            </m:fName>
                            <m:e>
                              <m:r>
                                <a:rPr lang="en-GB" i="1" noProof="0" smtClean="0">
                                  <a:latin typeface="Cambria Math" panose="02040503050406030204" pitchFamily="18" charset="0"/>
                                </a:rPr>
                                <m:t>𝑟</m:t>
                              </m:r>
                              <m:r>
                                <a:rPr lang="en-GB" i="1" noProof="0" smtClean="0">
                                  <a:latin typeface="Cambria Math" panose="02040503050406030204" pitchFamily="18" charset="0"/>
                                </a:rPr>
                                <m:t>(</m:t>
                              </m:r>
                              <m:r>
                                <a:rPr lang="en-GB" i="1" noProof="0" smtClean="0">
                                  <a:latin typeface="Cambria Math" panose="02040503050406030204" pitchFamily="18" charset="0"/>
                                </a:rPr>
                                <m:t>𝑛</m:t>
                              </m:r>
                              <m:r>
                                <a:rPr lang="en-GB" i="1" noProof="0" smtClean="0">
                                  <a:latin typeface="Cambria Math" panose="02040503050406030204" pitchFamily="18" charset="0"/>
                                </a:rPr>
                                <m:t>,</m:t>
                              </m:r>
                              <m:r>
                                <a:rPr lang="en-GB" i="1" noProof="0" smtClean="0">
                                  <a:latin typeface="Cambria Math" panose="02040503050406030204" pitchFamily="18" charset="0"/>
                                </a:rPr>
                                <m:t>𝑡</m:t>
                              </m:r>
                              <m:r>
                                <a:rPr lang="en-GB" i="1" noProof="0" smtClean="0">
                                  <a:latin typeface="Cambria Math" panose="02040503050406030204" pitchFamily="18" charset="0"/>
                                </a:rPr>
                                <m:t>)</m:t>
                              </m:r>
                            </m:e>
                          </m:func>
                        </m:e>
                      </m:d>
                    </m:oMath>
                  </m:oMathPara>
                </a14:m>
                <a:endParaRPr lang="en-GB" noProof="0" dirty="0"/>
              </a:p>
            </p:txBody>
          </p:sp>
        </mc:Choice>
        <mc:Fallback xmlns="">
          <p:sp>
            <p:nvSpPr>
              <p:cNvPr id="227" name="TextBox 226">
                <a:extLst>
                  <a:ext uri="{FF2B5EF4-FFF2-40B4-BE49-F238E27FC236}">
                    <a16:creationId xmlns:a16="http://schemas.microsoft.com/office/drawing/2014/main" id="{C2B62D73-18FD-3D29-FE04-815675B5EFD4}"/>
                  </a:ext>
                </a:extLst>
              </p:cNvPr>
              <p:cNvSpPr txBox="1">
                <a:spLocks noRot="1" noChangeAspect="1" noMove="1" noResize="1" noEditPoints="1" noAdjustHandles="1" noChangeArrowheads="1" noChangeShapeType="1" noTextEdit="1"/>
              </p:cNvSpPr>
              <p:nvPr/>
            </p:nvSpPr>
            <p:spPr>
              <a:xfrm>
                <a:off x="4760388" y="5672801"/>
                <a:ext cx="2772041" cy="455702"/>
              </a:xfrm>
              <a:prstGeom prst="rect">
                <a:avLst/>
              </a:prstGeom>
              <a:blipFill>
                <a:blip r:embed="rId6"/>
                <a:stretch>
                  <a:fillRect t="-14865" b="-6757"/>
                </a:stretch>
              </a:blipFill>
            </p:spPr>
            <p:txBody>
              <a:bodyPr/>
              <a:lstStyle/>
              <a:p>
                <a:r>
                  <a:rPr lang="LID4096">
                    <a:noFill/>
                  </a:rPr>
                  <a:t> </a:t>
                </a:r>
              </a:p>
            </p:txBody>
          </p:sp>
        </mc:Fallback>
      </mc:AlternateContent>
      <p:sp>
        <p:nvSpPr>
          <p:cNvPr id="228" name="Rectangle 227">
            <a:extLst>
              <a:ext uri="{FF2B5EF4-FFF2-40B4-BE49-F238E27FC236}">
                <a16:creationId xmlns:a16="http://schemas.microsoft.com/office/drawing/2014/main" id="{3AAA9321-635B-B06C-E820-872218301DFC}"/>
              </a:ext>
            </a:extLst>
          </p:cNvPr>
          <p:cNvSpPr/>
          <p:nvPr/>
        </p:nvSpPr>
        <p:spPr>
          <a:xfrm>
            <a:off x="4709069" y="5632229"/>
            <a:ext cx="2895697" cy="558602"/>
          </a:xfrm>
          <a:prstGeom prst="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cxnSp>
        <p:nvCxnSpPr>
          <p:cNvPr id="234" name="Straight Arrow Connector 233">
            <a:extLst>
              <a:ext uri="{FF2B5EF4-FFF2-40B4-BE49-F238E27FC236}">
                <a16:creationId xmlns:a16="http://schemas.microsoft.com/office/drawing/2014/main" id="{ED3C85A1-0260-3EC2-95F8-3A5E221E7D47}"/>
              </a:ext>
            </a:extLst>
          </p:cNvPr>
          <p:cNvCxnSpPr/>
          <p:nvPr/>
        </p:nvCxnSpPr>
        <p:spPr>
          <a:xfrm>
            <a:off x="6146408" y="5302936"/>
            <a:ext cx="0" cy="285986"/>
          </a:xfrm>
          <a:prstGeom prst="straightConnector1">
            <a:avLst/>
          </a:prstGeom>
          <a:ln>
            <a:tailEnd type="triangle" w="lg" len="lg"/>
          </a:ln>
        </p:spPr>
        <p:style>
          <a:lnRef idx="1">
            <a:schemeClr val="accent1"/>
          </a:lnRef>
          <a:fillRef idx="0">
            <a:schemeClr val="accent1"/>
          </a:fillRef>
          <a:effectRef idx="0">
            <a:schemeClr val="accent1"/>
          </a:effectRef>
          <a:fontRef idx="minor">
            <a:schemeClr val="tx1"/>
          </a:fontRef>
        </p:style>
      </p:cxnSp>
      <p:cxnSp>
        <p:nvCxnSpPr>
          <p:cNvPr id="2" name="Straight Arrow Connector 1">
            <a:extLst>
              <a:ext uri="{FF2B5EF4-FFF2-40B4-BE49-F238E27FC236}">
                <a16:creationId xmlns:a16="http://schemas.microsoft.com/office/drawing/2014/main" id="{696C0D86-C820-ACEC-26B0-24D3BA85B448}"/>
              </a:ext>
            </a:extLst>
          </p:cNvPr>
          <p:cNvCxnSpPr>
            <a:cxnSpLocks/>
          </p:cNvCxnSpPr>
          <p:nvPr/>
        </p:nvCxnSpPr>
        <p:spPr>
          <a:xfrm>
            <a:off x="220408" y="4761834"/>
            <a:ext cx="3672000" cy="0"/>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D5E64EE4-6BE3-7E80-CCB3-EFE63C7C526C}"/>
                  </a:ext>
                </a:extLst>
              </p:cNvPr>
              <p:cNvSpPr txBox="1"/>
              <p:nvPr/>
            </p:nvSpPr>
            <p:spPr>
              <a:xfrm>
                <a:off x="3792763" y="4871247"/>
                <a:ext cx="16113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rPr>
                        <m:t>𝑡</m:t>
                      </m:r>
                    </m:oMath>
                  </m:oMathPara>
                </a14:m>
                <a:endParaRPr lang="en-GB" noProof="0" dirty="0"/>
              </a:p>
            </p:txBody>
          </p:sp>
        </mc:Choice>
        <mc:Fallback xmlns="">
          <p:sp>
            <p:nvSpPr>
              <p:cNvPr id="4" name="TextBox 3">
                <a:extLst>
                  <a:ext uri="{FF2B5EF4-FFF2-40B4-BE49-F238E27FC236}">
                    <a16:creationId xmlns:a16="http://schemas.microsoft.com/office/drawing/2014/main" id="{D5E64EE4-6BE3-7E80-CCB3-EFE63C7C526C}"/>
                  </a:ext>
                </a:extLst>
              </p:cNvPr>
              <p:cNvSpPr txBox="1">
                <a:spLocks noRot="1" noChangeAspect="1" noMove="1" noResize="1" noEditPoints="1" noAdjustHandles="1" noChangeArrowheads="1" noChangeShapeType="1" noTextEdit="1"/>
              </p:cNvSpPr>
              <p:nvPr/>
            </p:nvSpPr>
            <p:spPr>
              <a:xfrm>
                <a:off x="3792763" y="4871247"/>
                <a:ext cx="161133" cy="276999"/>
              </a:xfrm>
              <a:prstGeom prst="rect">
                <a:avLst/>
              </a:prstGeom>
              <a:blipFill>
                <a:blip r:embed="rId7"/>
                <a:stretch>
                  <a:fillRect l="-25926" r="-22222" b="-6522"/>
                </a:stretch>
              </a:blipFill>
            </p:spPr>
            <p:txBody>
              <a:bodyPr/>
              <a:lstStyle/>
              <a:p>
                <a:r>
                  <a:rPr lang="en-US">
                    <a:noFill/>
                  </a:rPr>
                  <a:t> </a:t>
                </a:r>
              </a:p>
            </p:txBody>
          </p:sp>
        </mc:Fallback>
      </mc:AlternateContent>
      <p:sp>
        <p:nvSpPr>
          <p:cNvPr id="7" name="Rectangle: Rounded Corners 6">
            <a:extLst>
              <a:ext uri="{FF2B5EF4-FFF2-40B4-BE49-F238E27FC236}">
                <a16:creationId xmlns:a16="http://schemas.microsoft.com/office/drawing/2014/main" id="{EA23696B-DF30-1386-837E-73FA4B28C8CC}"/>
              </a:ext>
            </a:extLst>
          </p:cNvPr>
          <p:cNvSpPr/>
          <p:nvPr/>
        </p:nvSpPr>
        <p:spPr>
          <a:xfrm>
            <a:off x="239175" y="4300864"/>
            <a:ext cx="714286"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86EE9D82-4C5A-C900-A1CF-5B111FD6EC93}"/>
                  </a:ext>
                </a:extLst>
              </p:cNvPr>
              <p:cNvSpPr txBox="1"/>
              <p:nvPr/>
            </p:nvSpPr>
            <p:spPr>
              <a:xfrm>
                <a:off x="198535" y="4303572"/>
                <a:ext cx="79302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𝑡</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oMath>
                  </m:oMathPara>
                </a14:m>
                <a:endParaRPr lang="en-GB" noProof="0" dirty="0"/>
              </a:p>
            </p:txBody>
          </p:sp>
        </mc:Choice>
        <mc:Fallback xmlns="">
          <p:sp>
            <p:nvSpPr>
              <p:cNvPr id="8" name="TextBox 7">
                <a:extLst>
                  <a:ext uri="{FF2B5EF4-FFF2-40B4-BE49-F238E27FC236}">
                    <a16:creationId xmlns:a16="http://schemas.microsoft.com/office/drawing/2014/main" id="{86EE9D82-4C5A-C900-A1CF-5B111FD6EC93}"/>
                  </a:ext>
                </a:extLst>
              </p:cNvPr>
              <p:cNvSpPr txBox="1">
                <a:spLocks noRot="1" noChangeAspect="1" noMove="1" noResize="1" noEditPoints="1" noAdjustHandles="1" noChangeArrowheads="1" noChangeShapeType="1" noTextEdit="1"/>
              </p:cNvSpPr>
              <p:nvPr/>
            </p:nvSpPr>
            <p:spPr>
              <a:xfrm>
                <a:off x="198535" y="4303572"/>
                <a:ext cx="793026" cy="369332"/>
              </a:xfrm>
              <a:prstGeom prst="rect">
                <a:avLst/>
              </a:prstGeom>
              <a:blipFill>
                <a:blip r:embed="rId8"/>
                <a:stretch>
                  <a:fillRect r="-6923" b="-13115"/>
                </a:stretch>
              </a:blipFill>
            </p:spPr>
            <p:txBody>
              <a:bodyPr/>
              <a:lstStyle/>
              <a:p>
                <a:r>
                  <a:rPr lang="en-US">
                    <a:noFill/>
                  </a:rPr>
                  <a:t> </a:t>
                </a:r>
              </a:p>
            </p:txBody>
          </p:sp>
        </mc:Fallback>
      </mc:AlternateContent>
      <p:sp>
        <p:nvSpPr>
          <p:cNvPr id="9" name="Rectangle: Rounded Corners 8">
            <a:extLst>
              <a:ext uri="{FF2B5EF4-FFF2-40B4-BE49-F238E27FC236}">
                <a16:creationId xmlns:a16="http://schemas.microsoft.com/office/drawing/2014/main" id="{9F0E191C-8BD7-8873-0D2A-0533796B8FE7}"/>
              </a:ext>
            </a:extLst>
          </p:cNvPr>
          <p:cNvSpPr/>
          <p:nvPr/>
        </p:nvSpPr>
        <p:spPr>
          <a:xfrm>
            <a:off x="1045888" y="4302390"/>
            <a:ext cx="714286"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2E3C2DB-0A64-BB68-8CB4-5FF23C0A3DDF}"/>
                  </a:ext>
                </a:extLst>
              </p:cNvPr>
              <p:cNvSpPr txBox="1"/>
              <p:nvPr/>
            </p:nvSpPr>
            <p:spPr>
              <a:xfrm>
                <a:off x="1005248" y="4305098"/>
                <a:ext cx="79302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𝑡</m:t>
                          </m:r>
                        </m:e>
                        <m:sub>
                          <m:r>
                            <a:rPr lang="en-GB" b="0" i="1" noProof="0" smtClean="0">
                              <a:latin typeface="Cambria Math" panose="02040503050406030204" pitchFamily="18" charset="0"/>
                            </a:rPr>
                            <m:t>1</m:t>
                          </m:r>
                        </m:sub>
                      </m:sSub>
                      <m:r>
                        <a:rPr lang="en-GB" b="0" i="1" noProof="0" smtClean="0">
                          <a:latin typeface="Cambria Math" panose="02040503050406030204" pitchFamily="18" charset="0"/>
                        </a:rPr>
                        <m:t>)</m:t>
                      </m:r>
                    </m:oMath>
                  </m:oMathPara>
                </a14:m>
                <a:endParaRPr lang="en-GB" noProof="0" dirty="0"/>
              </a:p>
            </p:txBody>
          </p:sp>
        </mc:Choice>
        <mc:Fallback xmlns="">
          <p:sp>
            <p:nvSpPr>
              <p:cNvPr id="10" name="TextBox 9">
                <a:extLst>
                  <a:ext uri="{FF2B5EF4-FFF2-40B4-BE49-F238E27FC236}">
                    <a16:creationId xmlns:a16="http://schemas.microsoft.com/office/drawing/2014/main" id="{12E3C2DB-0A64-BB68-8CB4-5FF23C0A3DDF}"/>
                  </a:ext>
                </a:extLst>
              </p:cNvPr>
              <p:cNvSpPr txBox="1">
                <a:spLocks noRot="1" noChangeAspect="1" noMove="1" noResize="1" noEditPoints="1" noAdjustHandles="1" noChangeArrowheads="1" noChangeShapeType="1" noTextEdit="1"/>
              </p:cNvSpPr>
              <p:nvPr/>
            </p:nvSpPr>
            <p:spPr>
              <a:xfrm>
                <a:off x="1005248" y="4305098"/>
                <a:ext cx="793026" cy="369332"/>
              </a:xfrm>
              <a:prstGeom prst="rect">
                <a:avLst/>
              </a:prstGeom>
              <a:blipFill>
                <a:blip r:embed="rId9"/>
                <a:stretch>
                  <a:fillRect r="-6923" b="-14754"/>
                </a:stretch>
              </a:blipFill>
            </p:spPr>
            <p:txBody>
              <a:bodyPr/>
              <a:lstStyle/>
              <a:p>
                <a:r>
                  <a:rPr lang="en-US">
                    <a:noFill/>
                  </a:rPr>
                  <a:t> </a:t>
                </a:r>
              </a:p>
            </p:txBody>
          </p:sp>
        </mc:Fallback>
      </mc:AlternateContent>
      <p:sp>
        <p:nvSpPr>
          <p:cNvPr id="11" name="Rectangle: Rounded Corners 10">
            <a:extLst>
              <a:ext uri="{FF2B5EF4-FFF2-40B4-BE49-F238E27FC236}">
                <a16:creationId xmlns:a16="http://schemas.microsoft.com/office/drawing/2014/main" id="{2B00F3D7-E03F-CC89-1D51-AA9C0374C260}"/>
              </a:ext>
            </a:extLst>
          </p:cNvPr>
          <p:cNvSpPr/>
          <p:nvPr/>
        </p:nvSpPr>
        <p:spPr>
          <a:xfrm>
            <a:off x="1811242" y="4302390"/>
            <a:ext cx="714286"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0C543A20-E689-138E-37E8-8E597073D4A3}"/>
                  </a:ext>
                </a:extLst>
              </p:cNvPr>
              <p:cNvSpPr txBox="1"/>
              <p:nvPr/>
            </p:nvSpPr>
            <p:spPr>
              <a:xfrm>
                <a:off x="1770602" y="4305098"/>
                <a:ext cx="79302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𝑡</m:t>
                          </m:r>
                        </m:e>
                        <m:sub>
                          <m:r>
                            <a:rPr lang="en-GB" b="0" i="1" noProof="0" smtClean="0">
                              <a:latin typeface="Cambria Math" panose="02040503050406030204" pitchFamily="18" charset="0"/>
                            </a:rPr>
                            <m:t>2</m:t>
                          </m:r>
                        </m:sub>
                      </m:sSub>
                      <m:r>
                        <a:rPr lang="en-GB" b="0" i="1" noProof="0" smtClean="0">
                          <a:latin typeface="Cambria Math" panose="02040503050406030204" pitchFamily="18" charset="0"/>
                        </a:rPr>
                        <m:t>)</m:t>
                      </m:r>
                    </m:oMath>
                  </m:oMathPara>
                </a14:m>
                <a:endParaRPr lang="en-GB" noProof="0" dirty="0"/>
              </a:p>
            </p:txBody>
          </p:sp>
        </mc:Choice>
        <mc:Fallback xmlns="">
          <p:sp>
            <p:nvSpPr>
              <p:cNvPr id="12" name="TextBox 11">
                <a:extLst>
                  <a:ext uri="{FF2B5EF4-FFF2-40B4-BE49-F238E27FC236}">
                    <a16:creationId xmlns:a16="http://schemas.microsoft.com/office/drawing/2014/main" id="{0C543A20-E689-138E-37E8-8E597073D4A3}"/>
                  </a:ext>
                </a:extLst>
              </p:cNvPr>
              <p:cNvSpPr txBox="1">
                <a:spLocks noRot="1" noChangeAspect="1" noMove="1" noResize="1" noEditPoints="1" noAdjustHandles="1" noChangeArrowheads="1" noChangeShapeType="1" noTextEdit="1"/>
              </p:cNvSpPr>
              <p:nvPr/>
            </p:nvSpPr>
            <p:spPr>
              <a:xfrm>
                <a:off x="1770602" y="4305098"/>
                <a:ext cx="793026" cy="369332"/>
              </a:xfrm>
              <a:prstGeom prst="rect">
                <a:avLst/>
              </a:prstGeom>
              <a:blipFill>
                <a:blip r:embed="rId10"/>
                <a:stretch>
                  <a:fillRect r="-6107" b="-147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0D8A314C-3F5B-FB66-1DCD-CF5A44D4CE47}"/>
                  </a:ext>
                </a:extLst>
              </p:cNvPr>
              <p:cNvSpPr txBox="1"/>
              <p:nvPr/>
            </p:nvSpPr>
            <p:spPr>
              <a:xfrm>
                <a:off x="2614696" y="4303572"/>
                <a:ext cx="38173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ea typeface="Cambria Math" panose="02040503050406030204" pitchFamily="18" charset="0"/>
                        </a:rPr>
                        <m:t>⋯</m:t>
                      </m:r>
                    </m:oMath>
                  </m:oMathPara>
                </a14:m>
                <a:endParaRPr lang="en-GB" noProof="0" dirty="0"/>
              </a:p>
            </p:txBody>
          </p:sp>
        </mc:Choice>
        <mc:Fallback xmlns="">
          <p:sp>
            <p:nvSpPr>
              <p:cNvPr id="13" name="TextBox 12">
                <a:extLst>
                  <a:ext uri="{FF2B5EF4-FFF2-40B4-BE49-F238E27FC236}">
                    <a16:creationId xmlns:a16="http://schemas.microsoft.com/office/drawing/2014/main" id="{0D8A314C-3F5B-FB66-1DCD-CF5A44D4CE47}"/>
                  </a:ext>
                </a:extLst>
              </p:cNvPr>
              <p:cNvSpPr txBox="1">
                <a:spLocks noRot="1" noChangeAspect="1" noMove="1" noResize="1" noEditPoints="1" noAdjustHandles="1" noChangeArrowheads="1" noChangeShapeType="1" noTextEdit="1"/>
              </p:cNvSpPr>
              <p:nvPr/>
            </p:nvSpPr>
            <p:spPr>
              <a:xfrm>
                <a:off x="2614696" y="4303572"/>
                <a:ext cx="381730" cy="369332"/>
              </a:xfrm>
              <a:prstGeom prst="rect">
                <a:avLst/>
              </a:prstGeom>
              <a:blipFill>
                <a:blip r:embed="rId11"/>
                <a:stretch>
                  <a:fillRect/>
                </a:stretch>
              </a:blipFill>
            </p:spPr>
            <p:txBody>
              <a:bodyPr/>
              <a:lstStyle/>
              <a:p>
                <a:r>
                  <a:rPr lang="en-US">
                    <a:noFill/>
                  </a:rPr>
                  <a:t> </a:t>
                </a:r>
              </a:p>
            </p:txBody>
          </p:sp>
        </mc:Fallback>
      </mc:AlternateContent>
      <p:sp>
        <p:nvSpPr>
          <p:cNvPr id="14" name="Rectangle: Rounded Corners 13">
            <a:extLst>
              <a:ext uri="{FF2B5EF4-FFF2-40B4-BE49-F238E27FC236}">
                <a16:creationId xmlns:a16="http://schemas.microsoft.com/office/drawing/2014/main" id="{D9F6F113-5082-856C-9268-948E91393863}"/>
              </a:ext>
            </a:extLst>
          </p:cNvPr>
          <p:cNvSpPr/>
          <p:nvPr/>
        </p:nvSpPr>
        <p:spPr>
          <a:xfrm>
            <a:off x="3114762" y="4278856"/>
            <a:ext cx="714286"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F63D2466-8E55-AF24-337E-BAA8044A100C}"/>
                  </a:ext>
                </a:extLst>
              </p:cNvPr>
              <p:cNvSpPr txBox="1"/>
              <p:nvPr/>
            </p:nvSpPr>
            <p:spPr>
              <a:xfrm>
                <a:off x="3074122" y="4281564"/>
                <a:ext cx="79302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𝑡</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oMath>
                  </m:oMathPara>
                </a14:m>
                <a:endParaRPr lang="en-GB" noProof="0" dirty="0"/>
              </a:p>
            </p:txBody>
          </p:sp>
        </mc:Choice>
        <mc:Fallback xmlns="">
          <p:sp>
            <p:nvSpPr>
              <p:cNvPr id="15" name="TextBox 14">
                <a:extLst>
                  <a:ext uri="{FF2B5EF4-FFF2-40B4-BE49-F238E27FC236}">
                    <a16:creationId xmlns:a16="http://schemas.microsoft.com/office/drawing/2014/main" id="{F63D2466-8E55-AF24-337E-BAA8044A100C}"/>
                  </a:ext>
                </a:extLst>
              </p:cNvPr>
              <p:cNvSpPr txBox="1">
                <a:spLocks noRot="1" noChangeAspect="1" noMove="1" noResize="1" noEditPoints="1" noAdjustHandles="1" noChangeArrowheads="1" noChangeShapeType="1" noTextEdit="1"/>
              </p:cNvSpPr>
              <p:nvPr/>
            </p:nvSpPr>
            <p:spPr>
              <a:xfrm>
                <a:off x="3074122" y="4281564"/>
                <a:ext cx="793026" cy="369332"/>
              </a:xfrm>
              <a:prstGeom prst="rect">
                <a:avLst/>
              </a:prstGeom>
              <a:blipFill>
                <a:blip r:embed="rId12"/>
                <a:stretch>
                  <a:fillRect r="-6923" b="-14754"/>
                </a:stretch>
              </a:blipFill>
            </p:spPr>
            <p:txBody>
              <a:bodyPr/>
              <a:lstStyle/>
              <a:p>
                <a:r>
                  <a:rPr lang="en-US">
                    <a:noFill/>
                  </a:rPr>
                  <a:t> </a:t>
                </a:r>
              </a:p>
            </p:txBody>
          </p:sp>
        </mc:Fallback>
      </mc:AlternateContent>
      <p:cxnSp>
        <p:nvCxnSpPr>
          <p:cNvPr id="20" name="Straight Arrow Connector 19">
            <a:extLst>
              <a:ext uri="{FF2B5EF4-FFF2-40B4-BE49-F238E27FC236}">
                <a16:creationId xmlns:a16="http://schemas.microsoft.com/office/drawing/2014/main" id="{35776853-6BC5-CD73-C38E-B018F201811C}"/>
              </a:ext>
            </a:extLst>
          </p:cNvPr>
          <p:cNvCxnSpPr>
            <a:cxnSpLocks/>
          </p:cNvCxnSpPr>
          <p:nvPr/>
        </p:nvCxnSpPr>
        <p:spPr>
          <a:xfrm>
            <a:off x="239175" y="4055572"/>
            <a:ext cx="2844000" cy="0"/>
          </a:xfrm>
          <a:prstGeom prst="straightConnector1">
            <a:avLst/>
          </a:prstGeom>
          <a:ln w="19050">
            <a:headEnd type="triangle" w="lg" len="lg"/>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78CFCFD9-EFAB-E409-BC9A-F6927C05CE33}"/>
                  </a:ext>
                </a:extLst>
              </p:cNvPr>
              <p:cNvSpPr txBox="1"/>
              <p:nvPr/>
            </p:nvSpPr>
            <p:spPr>
              <a:xfrm>
                <a:off x="1313790" y="3552141"/>
                <a:ext cx="1101348" cy="39401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0"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𝑇</m:t>
                          </m:r>
                        </m:e>
                        <m:sub>
                          <m:r>
                            <m:rPr>
                              <m:sty m:val="p"/>
                            </m:rPr>
                            <a:rPr lang="en-GB" b="0" i="0" noProof="0" smtClean="0">
                              <a:latin typeface="Cambria Math" panose="02040503050406030204" pitchFamily="18" charset="0"/>
                              <a:ea typeface="Cambria Math" panose="02040503050406030204" pitchFamily="18" charset="0"/>
                            </a:rPr>
                            <m:t>upd</m:t>
                          </m:r>
                        </m:sub>
                      </m:sSub>
                    </m:oMath>
                  </m:oMathPara>
                </a14:m>
                <a:endParaRPr lang="en-GB" noProof="0" dirty="0"/>
              </a:p>
            </p:txBody>
          </p:sp>
        </mc:Choice>
        <mc:Fallback xmlns="">
          <p:sp>
            <p:nvSpPr>
              <p:cNvPr id="21" name="TextBox 20">
                <a:extLst>
                  <a:ext uri="{FF2B5EF4-FFF2-40B4-BE49-F238E27FC236}">
                    <a16:creationId xmlns:a16="http://schemas.microsoft.com/office/drawing/2014/main" id="{78CFCFD9-EFAB-E409-BC9A-F6927C05CE33}"/>
                  </a:ext>
                </a:extLst>
              </p:cNvPr>
              <p:cNvSpPr txBox="1">
                <a:spLocks noRot="1" noChangeAspect="1" noMove="1" noResize="1" noEditPoints="1" noAdjustHandles="1" noChangeArrowheads="1" noChangeShapeType="1" noTextEdit="1"/>
              </p:cNvSpPr>
              <p:nvPr/>
            </p:nvSpPr>
            <p:spPr>
              <a:xfrm>
                <a:off x="1313790" y="3552141"/>
                <a:ext cx="1101348" cy="394019"/>
              </a:xfrm>
              <a:prstGeom prst="rect">
                <a:avLst/>
              </a:prstGeom>
              <a:blipFill>
                <a:blip r:embed="rId13"/>
                <a:stretch>
                  <a:fillRect b="-93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1EAE6F63-8DBD-08C0-E0B3-F859C8B94454}"/>
                  </a:ext>
                </a:extLst>
              </p:cNvPr>
              <p:cNvSpPr txBox="1"/>
              <p:nvPr/>
            </p:nvSpPr>
            <p:spPr>
              <a:xfrm>
                <a:off x="6784776" y="2193501"/>
                <a:ext cx="5128393" cy="599138"/>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d>
                        <m:dPr>
                          <m:ctrlPr>
                            <a:rPr lang="en-GB" b="0" i="1" noProof="0" smtClean="0">
                              <a:latin typeface="Cambria Math" panose="02040503050406030204" pitchFamily="18" charset="0"/>
                            </a:rPr>
                          </m:ctrlPr>
                        </m:dPr>
                        <m:e>
                          <m:r>
                            <a:rPr lang="en-GB" b="0" i="1" noProof="0" smtClean="0">
                              <a:latin typeface="Cambria Math" panose="02040503050406030204" pitchFamily="18" charset="0"/>
                            </a:rPr>
                            <m:t>𝑡</m:t>
                          </m:r>
                        </m:e>
                      </m:d>
                      <m:r>
                        <a:rPr lang="en-GB" b="0" i="1" noProof="0" smtClean="0">
                          <a:latin typeface="Cambria Math" panose="02040503050406030204" pitchFamily="18" charset="0"/>
                        </a:rPr>
                        <m:t>=</m:t>
                      </m:r>
                      <m:r>
                        <m:rPr>
                          <m:sty m:val="p"/>
                        </m:rPr>
                        <a:rPr lang="en-GB" b="0" i="0" noProof="0" smtClean="0">
                          <a:latin typeface="Cambria Math" panose="02040503050406030204" pitchFamily="18" charset="0"/>
                        </a:rPr>
                        <m:t>diag</m:t>
                      </m:r>
                      <m:d>
                        <m:dPr>
                          <m:ctrlPr>
                            <a:rPr lang="en-GB" b="0" i="1" noProof="0" smtClean="0">
                              <a:latin typeface="Cambria Math" panose="02040503050406030204" pitchFamily="18" charset="0"/>
                            </a:rPr>
                          </m:ctrlPr>
                        </m:dPr>
                        <m:e>
                          <m:sSup>
                            <m:sSupPr>
                              <m:ctrlPr>
                                <a:rPr lang="en-GB" i="1" noProof="0" smtClean="0">
                                  <a:latin typeface="Cambria Math" panose="02040503050406030204" pitchFamily="18" charset="0"/>
                                </a:rPr>
                              </m:ctrlPr>
                            </m:sSupPr>
                            <m:e>
                              <m:r>
                                <a:rPr lang="en-GB" i="1" noProof="0" smtClean="0">
                                  <a:latin typeface="Cambria Math" panose="02040503050406030204" pitchFamily="18" charset="0"/>
                                </a:rPr>
                                <m:t>𝑒</m:t>
                              </m:r>
                            </m:e>
                            <m:sup>
                              <m:r>
                                <a:rPr lang="en-GB" i="1" noProof="0" smtClean="0">
                                  <a:latin typeface="Cambria Math" panose="02040503050406030204" pitchFamily="18" charset="0"/>
                                </a:rPr>
                                <m:t>−</m:t>
                              </m:r>
                              <m:r>
                                <a:rPr lang="en-GB" i="1" noProof="0" smtClean="0">
                                  <a:latin typeface="Cambria Math" panose="02040503050406030204" pitchFamily="18" charset="0"/>
                                </a:rPr>
                                <m:t>𝑗</m:t>
                              </m:r>
                              <m:r>
                                <a:rPr lang="en-GB" i="1" noProof="0" smtClean="0">
                                  <a:latin typeface="Cambria Math" panose="02040503050406030204" pitchFamily="18" charset="0"/>
                                </a:rPr>
                                <m:t>2</m:t>
                              </m:r>
                              <m:r>
                                <a:rPr lang="en-GB" i="1" noProof="0" smtClean="0">
                                  <a:latin typeface="Cambria Math" panose="02040503050406030204" pitchFamily="18" charset="0"/>
                                  <a:ea typeface="Cambria Math" panose="02040503050406030204" pitchFamily="18" charset="0"/>
                                </a:rPr>
                                <m:t>𝜋</m:t>
                              </m:r>
                              <m:f>
                                <m:fPr>
                                  <m:ctrlPr>
                                    <a:rPr lang="en-GB" i="1" noProof="0" smtClean="0">
                                      <a:latin typeface="Cambria Math" panose="02040503050406030204" pitchFamily="18" charset="0"/>
                                      <a:ea typeface="Cambria Math" panose="02040503050406030204" pitchFamily="18" charset="0"/>
                                    </a:rPr>
                                  </m:ctrlPr>
                                </m:fPr>
                                <m:num>
                                  <m:r>
                                    <a:rPr lang="en-GB"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rPr>
                                        <m:t>𝑡</m:t>
                                      </m:r>
                                    </m:e>
                                    <m:sub>
                                      <m:r>
                                        <a:rPr lang="en-GB" i="1" noProof="0" smtClean="0">
                                          <a:latin typeface="Cambria Math" panose="02040503050406030204" pitchFamily="18" charset="0"/>
                                          <a:ea typeface="Cambria Math" panose="02040503050406030204" pitchFamily="18" charset="0"/>
                                        </a:rPr>
                                        <m:t>𝑥</m:t>
                                      </m:r>
                                    </m:sub>
                                  </m:sSub>
                                  <m:r>
                                    <a:rPr lang="en-GB" i="1" noProof="0" smtClean="0">
                                      <a:latin typeface="Cambria Math" panose="02040503050406030204" pitchFamily="18" charset="0"/>
                                      <a:ea typeface="Cambria Math" panose="02040503050406030204" pitchFamily="18" charset="0"/>
                                    </a:rPr>
                                    <m:t>−1)(</m:t>
                                  </m:r>
                                  <m:sSub>
                                    <m:sSubPr>
                                      <m:ctrlPr>
                                        <a:rPr lang="en-GB"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𝑛</m:t>
                                      </m:r>
                                    </m:e>
                                    <m:sub>
                                      <m:r>
                                        <a:rPr lang="en-GB" i="1" noProof="0" smtClean="0">
                                          <a:latin typeface="Cambria Math" panose="02040503050406030204" pitchFamily="18" charset="0"/>
                                          <a:ea typeface="Cambria Math" panose="02040503050406030204" pitchFamily="18" charset="0"/>
                                        </a:rPr>
                                        <m:t>𝑥</m:t>
                                      </m:r>
                                    </m:sub>
                                  </m:sSub>
                                  <m:r>
                                    <a:rPr lang="en-GB" i="1" noProof="0" smtClean="0">
                                      <a:latin typeface="Cambria Math" panose="02040503050406030204" pitchFamily="18" charset="0"/>
                                      <a:ea typeface="Cambria Math" panose="02040503050406030204" pitchFamily="18" charset="0"/>
                                    </a:rPr>
                                    <m:t>−1)</m:t>
                                  </m:r>
                                </m:num>
                                <m:den>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𝑁</m:t>
                                      </m:r>
                                    </m:e>
                                    <m:sub>
                                      <m:r>
                                        <a:rPr lang="en-GB" i="1" noProof="0" smtClean="0">
                                          <a:latin typeface="Cambria Math" panose="02040503050406030204" pitchFamily="18" charset="0"/>
                                          <a:ea typeface="Cambria Math" panose="02040503050406030204" pitchFamily="18" charset="0"/>
                                        </a:rPr>
                                        <m:t>𝑥</m:t>
                                      </m:r>
                                    </m:sub>
                                  </m:sSub>
                                  <m:sSub>
                                    <m:sSubPr>
                                      <m:ctrlPr>
                                        <a:rPr lang="en-GB"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𝑇</m:t>
                                      </m:r>
                                    </m:e>
                                    <m:sub>
                                      <m:r>
                                        <a:rPr lang="en-GB" i="1" noProof="0" smtClean="0">
                                          <a:latin typeface="Cambria Math" panose="02040503050406030204" pitchFamily="18" charset="0"/>
                                          <a:ea typeface="Cambria Math" panose="02040503050406030204" pitchFamily="18" charset="0"/>
                                        </a:rPr>
                                        <m:t>𝑥</m:t>
                                      </m:r>
                                    </m:sub>
                                  </m:sSub>
                                </m:den>
                              </m:f>
                            </m:sup>
                          </m:sSup>
                          <m:sSup>
                            <m:sSupPr>
                              <m:ctrlPr>
                                <a:rPr lang="en-GB" i="1" noProof="0" smtClean="0">
                                  <a:latin typeface="Cambria Math" panose="02040503050406030204" pitchFamily="18" charset="0"/>
                                </a:rPr>
                              </m:ctrlPr>
                            </m:sSupPr>
                            <m:e>
                              <m:r>
                                <a:rPr lang="en-GB" i="1" noProof="0" smtClean="0">
                                  <a:latin typeface="Cambria Math" panose="02040503050406030204" pitchFamily="18" charset="0"/>
                                </a:rPr>
                                <m:t>𝑒</m:t>
                              </m:r>
                            </m:e>
                            <m:sup>
                              <m:r>
                                <a:rPr lang="en-GB" i="1" noProof="0" smtClean="0">
                                  <a:latin typeface="Cambria Math" panose="02040503050406030204" pitchFamily="18" charset="0"/>
                                </a:rPr>
                                <m:t>−</m:t>
                              </m:r>
                              <m:r>
                                <a:rPr lang="en-GB" i="1" noProof="0" smtClean="0">
                                  <a:latin typeface="Cambria Math" panose="02040503050406030204" pitchFamily="18" charset="0"/>
                                </a:rPr>
                                <m:t>𝑗</m:t>
                              </m:r>
                              <m:r>
                                <a:rPr lang="en-GB" i="1" noProof="0" smtClean="0">
                                  <a:latin typeface="Cambria Math" panose="02040503050406030204" pitchFamily="18" charset="0"/>
                                </a:rPr>
                                <m:t>2</m:t>
                              </m:r>
                              <m:r>
                                <a:rPr lang="en-GB" i="1" noProof="0" smtClean="0">
                                  <a:latin typeface="Cambria Math" panose="02040503050406030204" pitchFamily="18" charset="0"/>
                                  <a:ea typeface="Cambria Math" panose="02040503050406030204" pitchFamily="18" charset="0"/>
                                </a:rPr>
                                <m:t>𝜋</m:t>
                              </m:r>
                              <m:f>
                                <m:fPr>
                                  <m:ctrlPr>
                                    <a:rPr lang="en-GB" i="1" noProof="0" smtClean="0">
                                      <a:latin typeface="Cambria Math" panose="02040503050406030204" pitchFamily="18" charset="0"/>
                                      <a:ea typeface="Cambria Math" panose="02040503050406030204" pitchFamily="18" charset="0"/>
                                    </a:rPr>
                                  </m:ctrlPr>
                                </m:fPr>
                                <m:num>
                                  <m:r>
                                    <a:rPr lang="en-GB"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rPr>
                                        <m:t>𝑡</m:t>
                                      </m:r>
                                    </m:e>
                                    <m:sub>
                                      <m:r>
                                        <a:rPr lang="en-GB" i="1" noProof="0" smtClean="0">
                                          <a:latin typeface="Cambria Math" panose="02040503050406030204" pitchFamily="18" charset="0"/>
                                          <a:ea typeface="Cambria Math" panose="02040503050406030204" pitchFamily="18" charset="0"/>
                                        </a:rPr>
                                        <m:t>𝑦</m:t>
                                      </m:r>
                                    </m:sub>
                                  </m:sSub>
                                  <m:r>
                                    <a:rPr lang="en-GB" i="1" noProof="0" smtClean="0">
                                      <a:latin typeface="Cambria Math" panose="02040503050406030204" pitchFamily="18" charset="0"/>
                                      <a:ea typeface="Cambria Math" panose="02040503050406030204" pitchFamily="18" charset="0"/>
                                    </a:rPr>
                                    <m:t>−1)(</m:t>
                                  </m:r>
                                  <m:sSub>
                                    <m:sSubPr>
                                      <m:ctrlPr>
                                        <a:rPr lang="en-GB"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𝑛</m:t>
                                      </m:r>
                                    </m:e>
                                    <m:sub>
                                      <m:r>
                                        <a:rPr lang="en-GB" i="1" noProof="0" smtClean="0">
                                          <a:latin typeface="Cambria Math" panose="02040503050406030204" pitchFamily="18" charset="0"/>
                                          <a:ea typeface="Cambria Math" panose="02040503050406030204" pitchFamily="18" charset="0"/>
                                        </a:rPr>
                                        <m:t>𝑦</m:t>
                                      </m:r>
                                    </m:sub>
                                  </m:sSub>
                                  <m:r>
                                    <a:rPr lang="en-GB" i="1" noProof="0" smtClean="0">
                                      <a:latin typeface="Cambria Math" panose="02040503050406030204" pitchFamily="18" charset="0"/>
                                      <a:ea typeface="Cambria Math" panose="02040503050406030204" pitchFamily="18" charset="0"/>
                                    </a:rPr>
                                    <m:t>−1)</m:t>
                                  </m:r>
                                </m:num>
                                <m:den>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𝑁</m:t>
                                      </m:r>
                                    </m:e>
                                    <m:sub>
                                      <m:r>
                                        <a:rPr lang="en-GB" i="1" noProof="0" smtClean="0">
                                          <a:latin typeface="Cambria Math" panose="02040503050406030204" pitchFamily="18" charset="0"/>
                                          <a:ea typeface="Cambria Math" panose="02040503050406030204" pitchFamily="18" charset="0"/>
                                        </a:rPr>
                                        <m:t>𝑦</m:t>
                                      </m:r>
                                    </m:sub>
                                  </m:sSub>
                                  <m:sSub>
                                    <m:sSubPr>
                                      <m:ctrlPr>
                                        <a:rPr lang="en-GB"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𝑇</m:t>
                                      </m:r>
                                    </m:e>
                                    <m:sub>
                                      <m:r>
                                        <a:rPr lang="en-GB" i="1" noProof="0" smtClean="0">
                                          <a:latin typeface="Cambria Math" panose="02040503050406030204" pitchFamily="18" charset="0"/>
                                          <a:ea typeface="Cambria Math" panose="02040503050406030204" pitchFamily="18" charset="0"/>
                                        </a:rPr>
                                        <m:t>𝑦</m:t>
                                      </m:r>
                                    </m:sub>
                                  </m:sSub>
                                </m:den>
                              </m:f>
                            </m:sup>
                          </m:sSup>
                        </m:e>
                      </m:d>
                    </m:oMath>
                  </m:oMathPara>
                </a14:m>
                <a:endParaRPr lang="en-GB" noProof="0" dirty="0"/>
              </a:p>
            </p:txBody>
          </p:sp>
        </mc:Choice>
        <mc:Fallback xmlns="">
          <p:sp>
            <p:nvSpPr>
              <p:cNvPr id="16" name="TextBox 15">
                <a:extLst>
                  <a:ext uri="{FF2B5EF4-FFF2-40B4-BE49-F238E27FC236}">
                    <a16:creationId xmlns:a16="http://schemas.microsoft.com/office/drawing/2014/main" id="{04C578B0-3A30-FB76-549A-9F91215760DC}"/>
                  </a:ext>
                </a:extLst>
              </p:cNvPr>
              <p:cNvSpPr txBox="1">
                <a:spLocks noRot="1" noChangeAspect="1" noMove="1" noResize="1" noEditPoints="1" noAdjustHandles="1" noChangeArrowheads="1" noChangeShapeType="1" noTextEdit="1"/>
              </p:cNvSpPr>
              <p:nvPr/>
            </p:nvSpPr>
            <p:spPr>
              <a:xfrm>
                <a:off x="6784776" y="2193501"/>
                <a:ext cx="5128393" cy="599138"/>
              </a:xfrm>
              <a:prstGeom prst="rect">
                <a:avLst/>
              </a:prstGeom>
              <a:blipFill>
                <a:blip r:embed="rId14"/>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89705177-EE5E-DBE7-ACD9-D7834A5C3CA2}"/>
                  </a:ext>
                </a:extLst>
              </p:cNvPr>
              <p:cNvSpPr txBox="1"/>
              <p:nvPr/>
            </p:nvSpPr>
            <p:spPr>
              <a:xfrm>
                <a:off x="5741581" y="3372295"/>
                <a:ext cx="6041607" cy="74219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b="1" i="1" noProof="0" smtClean="0">
                          <a:latin typeface="Cambria Math" panose="02040503050406030204" pitchFamily="18" charset="0"/>
                        </a:rPr>
                        <m:t>𝑮</m:t>
                      </m:r>
                      <m:r>
                        <a:rPr lang="en-GB" b="0" i="1" noProof="0" smtClean="0">
                          <a:latin typeface="Cambria Math" panose="02040503050406030204" pitchFamily="18" charset="0"/>
                        </a:rPr>
                        <m:t>=</m:t>
                      </m:r>
                      <m:sSub>
                        <m:sSubPr>
                          <m:ctrlPr>
                            <a:rPr lang="en-GB" i="1" noProof="0" smtClean="0">
                              <a:latin typeface="Cambria Math" panose="02040503050406030204" pitchFamily="18" charset="0"/>
                            </a:rPr>
                          </m:ctrlPr>
                        </m:sSubPr>
                        <m:e>
                          <m:d>
                            <m:dPr>
                              <m:begChr m:val="["/>
                              <m:endChr m:val="]"/>
                              <m:ctrlPr>
                                <a:rPr lang="en-GB" i="1" noProof="0">
                                  <a:latin typeface="Cambria Math" panose="02040503050406030204" pitchFamily="18" charset="0"/>
                                </a:rPr>
                              </m:ctrlPr>
                            </m:dPr>
                            <m:e>
                              <m:sSub>
                                <m:sSubPr>
                                  <m:ctrlPr>
                                    <a:rPr lang="en-GB" i="1" noProof="0">
                                      <a:latin typeface="Cambria Math" panose="02040503050406030204" pitchFamily="18" charset="0"/>
                                    </a:rPr>
                                  </m:ctrlPr>
                                </m:sSubPr>
                                <m:e>
                                  <m:r>
                                    <a:rPr lang="en-GB" i="1" noProof="0" smtClean="0">
                                      <a:latin typeface="Cambria Math" panose="02040503050406030204" pitchFamily="18" charset="0"/>
                                    </a:rPr>
                                    <m:t>𝑓</m:t>
                                  </m:r>
                                </m:e>
                                <m:sub>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𝑛</m:t>
                                      </m:r>
                                    </m:e>
                                    <m:sub>
                                      <m:r>
                                        <a:rPr lang="en-GB" i="1" noProof="0" smtClean="0">
                                          <a:latin typeface="Cambria Math" panose="02040503050406030204" pitchFamily="18" charset="0"/>
                                        </a:rPr>
                                        <m:t>𝜓</m:t>
                                      </m:r>
                                    </m:sub>
                                  </m:sSub>
                                  <m:r>
                                    <a:rPr lang="en-GB" i="1" noProof="0" smtClean="0">
                                      <a:latin typeface="Cambria Math" panose="02040503050406030204" pitchFamily="18" charset="0"/>
                                    </a:rPr>
                                    <m:t>,</m:t>
                                  </m:r>
                                  <m:r>
                                    <a:rPr lang="en-GB" i="1" noProof="0" smtClean="0">
                                      <a:latin typeface="Cambria Math" panose="02040503050406030204" pitchFamily="18" charset="0"/>
                                    </a:rPr>
                                    <m:t>𝑛</m:t>
                                  </m:r>
                                  <m:r>
                                    <a:rPr lang="en-GB" i="1" noProof="0" smtClean="0">
                                      <a:latin typeface="Cambria Math" panose="02040503050406030204" pitchFamily="18" charset="0"/>
                                    </a:rPr>
                                    <m:t> </m:t>
                                  </m:r>
                                </m:sub>
                              </m:sSub>
                            </m:e>
                          </m:d>
                        </m:e>
                        <m:sub>
                          <m:r>
                            <a:rPr lang="en-GB" b="0" i="1" noProof="0" smtClean="0">
                              <a:latin typeface="Cambria Math" panose="02040503050406030204" pitchFamily="18" charset="0"/>
                            </a:rPr>
                            <m:t>𝑁</m:t>
                          </m:r>
                          <m:r>
                            <a:rPr lang="en-GB" b="0" i="1" noProof="0" smtClean="0">
                              <a:latin typeface="Cambria Math" panose="02040503050406030204" pitchFamily="18" charset="0"/>
                              <a:ea typeface="Cambria Math" panose="02040503050406030204" pitchFamily="18" charset="0"/>
                            </a:rPr>
                            <m:t>×</m:t>
                          </m:r>
                          <m:r>
                            <a:rPr lang="en-GB" b="0" i="1" noProof="0" smtClean="0">
                              <a:latin typeface="Cambria Math" panose="02040503050406030204" pitchFamily="18" charset="0"/>
                              <a:ea typeface="Cambria Math" panose="02040503050406030204" pitchFamily="18" charset="0"/>
                            </a:rPr>
                            <m:t>𝑁</m:t>
                          </m:r>
                        </m:sub>
                      </m:sSub>
                      <m:r>
                        <a:rPr lang="en-GB" b="0" i="1" noProof="0" smtClean="0">
                          <a:latin typeface="Cambria Math" panose="02040503050406030204" pitchFamily="18" charset="0"/>
                        </a:rPr>
                        <m:t>=</m:t>
                      </m:r>
                      <m:d>
                        <m:dPr>
                          <m:begChr m:val="["/>
                          <m:endChr m:val="]"/>
                          <m:ctrlPr>
                            <a:rPr lang="en-GB" b="0" i="1" noProof="0" smtClean="0">
                              <a:latin typeface="Cambria Math" panose="02040503050406030204" pitchFamily="18" charset="0"/>
                            </a:rPr>
                          </m:ctrlPr>
                        </m:dPr>
                        <m:e>
                          <m:sSup>
                            <m:sSupPr>
                              <m:ctrlPr>
                                <a:rPr lang="en-GB" i="1" noProof="0" smtClean="0">
                                  <a:latin typeface="Cambria Math" panose="02040503050406030204" pitchFamily="18" charset="0"/>
                                </a:rPr>
                              </m:ctrlPr>
                            </m:sSupPr>
                            <m:e>
                              <m:r>
                                <a:rPr lang="en-GB" i="1" noProof="0" smtClean="0">
                                  <a:latin typeface="Cambria Math" panose="02040503050406030204" pitchFamily="18" charset="0"/>
                                </a:rPr>
                                <m:t>𝑒</m:t>
                              </m:r>
                            </m:e>
                            <m:sup>
                              <m:r>
                                <a:rPr lang="en-GB" i="1" noProof="0" smtClean="0">
                                  <a:latin typeface="Cambria Math" panose="02040503050406030204" pitchFamily="18" charset="0"/>
                                </a:rPr>
                                <m:t>−</m:t>
                              </m:r>
                              <m:r>
                                <a:rPr lang="en-GB" i="1" noProof="0" smtClean="0">
                                  <a:latin typeface="Cambria Math" panose="02040503050406030204" pitchFamily="18" charset="0"/>
                                </a:rPr>
                                <m:t>𝑗</m:t>
                              </m:r>
                              <m:r>
                                <a:rPr lang="en-GB" i="1" noProof="0" smtClean="0">
                                  <a:latin typeface="Cambria Math" panose="02040503050406030204" pitchFamily="18" charset="0"/>
                                </a:rPr>
                                <m:t>2</m:t>
                              </m:r>
                              <m:r>
                                <a:rPr lang="en-GB" i="1" noProof="0" smtClean="0">
                                  <a:latin typeface="Cambria Math" panose="02040503050406030204" pitchFamily="18" charset="0"/>
                                  <a:ea typeface="Cambria Math" panose="02040503050406030204" pitchFamily="18" charset="0"/>
                                </a:rPr>
                                <m:t>𝜋</m:t>
                              </m:r>
                              <m:f>
                                <m:fPr>
                                  <m:ctrlPr>
                                    <a:rPr lang="en-GB" i="1" noProof="0" smtClean="0">
                                      <a:latin typeface="Cambria Math" panose="02040503050406030204" pitchFamily="18" charset="0"/>
                                      <a:ea typeface="Cambria Math" panose="02040503050406030204" pitchFamily="18" charset="0"/>
                                    </a:rPr>
                                  </m:ctrlPr>
                                </m:fPr>
                                <m:num>
                                  <m:r>
                                    <a:rPr lang="en-GB"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𝑛</m:t>
                                      </m:r>
                                    </m:e>
                                    <m:sub>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𝜓</m:t>
                                          </m:r>
                                        </m:e>
                                        <m:sub>
                                          <m:r>
                                            <a:rPr lang="en-GB" i="1" noProof="0" smtClean="0">
                                              <a:latin typeface="Cambria Math" panose="02040503050406030204" pitchFamily="18" charset="0"/>
                                            </a:rPr>
                                            <m:t>𝑥</m:t>
                                          </m:r>
                                        </m:sub>
                                      </m:sSub>
                                    </m:sub>
                                  </m:sSub>
                                  <m:r>
                                    <a:rPr lang="en-GB" i="1" noProof="0" smtClean="0">
                                      <a:latin typeface="Cambria Math" panose="02040503050406030204" pitchFamily="18" charset="0"/>
                                      <a:ea typeface="Cambria Math" panose="02040503050406030204" pitchFamily="18" charset="0"/>
                                    </a:rPr>
                                    <m:t>−1)(</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𝑛</m:t>
                                      </m:r>
                                    </m:e>
                                    <m:sub>
                                      <m:r>
                                        <a:rPr lang="en-GB" i="1" noProof="0" smtClean="0">
                                          <a:latin typeface="Cambria Math" panose="02040503050406030204" pitchFamily="18" charset="0"/>
                                          <a:ea typeface="Cambria Math" panose="02040503050406030204" pitchFamily="18" charset="0"/>
                                        </a:rPr>
                                        <m:t>𝑥</m:t>
                                      </m:r>
                                    </m:sub>
                                  </m:sSub>
                                  <m:r>
                                    <a:rPr lang="en-GB" i="1" noProof="0" smtClean="0">
                                      <a:latin typeface="Cambria Math" panose="02040503050406030204" pitchFamily="18" charset="0"/>
                                      <a:ea typeface="Cambria Math" panose="02040503050406030204" pitchFamily="18" charset="0"/>
                                    </a:rPr>
                                    <m:t>−1)</m:t>
                                  </m:r>
                                </m:num>
                                <m:den>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𝑁</m:t>
                                      </m:r>
                                    </m:e>
                                    <m:sub>
                                      <m:r>
                                        <a:rPr lang="en-GB" i="1" noProof="0" smtClean="0">
                                          <a:latin typeface="Cambria Math" panose="02040503050406030204" pitchFamily="18" charset="0"/>
                                          <a:ea typeface="Cambria Math" panose="02040503050406030204" pitchFamily="18" charset="0"/>
                                        </a:rPr>
                                        <m:t>𝑥</m:t>
                                      </m:r>
                                    </m:sub>
                                  </m:sSub>
                                </m:den>
                              </m:f>
                            </m:sup>
                          </m:sSup>
                          <m:sSup>
                            <m:sSupPr>
                              <m:ctrlPr>
                                <a:rPr lang="en-GB" i="1" noProof="0" smtClean="0">
                                  <a:latin typeface="Cambria Math" panose="02040503050406030204" pitchFamily="18" charset="0"/>
                                </a:rPr>
                              </m:ctrlPr>
                            </m:sSupPr>
                            <m:e>
                              <m:r>
                                <a:rPr lang="en-GB" i="1" noProof="0" smtClean="0">
                                  <a:latin typeface="Cambria Math" panose="02040503050406030204" pitchFamily="18" charset="0"/>
                                </a:rPr>
                                <m:t>𝑒</m:t>
                              </m:r>
                            </m:e>
                            <m:sup>
                              <m:r>
                                <a:rPr lang="en-GB" i="1" noProof="0" smtClean="0">
                                  <a:latin typeface="Cambria Math" panose="02040503050406030204" pitchFamily="18" charset="0"/>
                                </a:rPr>
                                <m:t>−</m:t>
                              </m:r>
                              <m:r>
                                <a:rPr lang="en-GB" i="1" noProof="0" smtClean="0">
                                  <a:latin typeface="Cambria Math" panose="02040503050406030204" pitchFamily="18" charset="0"/>
                                </a:rPr>
                                <m:t>𝑗</m:t>
                              </m:r>
                              <m:r>
                                <a:rPr lang="en-GB" i="1" noProof="0" smtClean="0">
                                  <a:latin typeface="Cambria Math" panose="02040503050406030204" pitchFamily="18" charset="0"/>
                                </a:rPr>
                                <m:t>2</m:t>
                              </m:r>
                              <m:r>
                                <a:rPr lang="en-GB" i="1" noProof="0" smtClean="0">
                                  <a:latin typeface="Cambria Math" panose="02040503050406030204" pitchFamily="18" charset="0"/>
                                  <a:ea typeface="Cambria Math" panose="02040503050406030204" pitchFamily="18" charset="0"/>
                                </a:rPr>
                                <m:t>𝜋</m:t>
                              </m:r>
                              <m:f>
                                <m:fPr>
                                  <m:ctrlPr>
                                    <a:rPr lang="en-GB" i="1" noProof="0" smtClean="0">
                                      <a:latin typeface="Cambria Math" panose="02040503050406030204" pitchFamily="18" charset="0"/>
                                      <a:ea typeface="Cambria Math" panose="02040503050406030204" pitchFamily="18" charset="0"/>
                                    </a:rPr>
                                  </m:ctrlPr>
                                </m:fPr>
                                <m:num>
                                  <m:r>
                                    <a:rPr lang="en-GB"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𝑛</m:t>
                                      </m:r>
                                    </m:e>
                                    <m:sub>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𝜓</m:t>
                                          </m:r>
                                        </m:e>
                                        <m:sub>
                                          <m:r>
                                            <a:rPr lang="en-GB" b="0" i="1" noProof="0" smtClean="0">
                                              <a:latin typeface="Cambria Math" panose="02040503050406030204" pitchFamily="18" charset="0"/>
                                            </a:rPr>
                                            <m:t>𝑦</m:t>
                                          </m:r>
                                        </m:sub>
                                      </m:sSub>
                                    </m:sub>
                                  </m:sSub>
                                  <m:r>
                                    <a:rPr lang="en-GB" i="1" noProof="0" smtClean="0">
                                      <a:latin typeface="Cambria Math" panose="02040503050406030204" pitchFamily="18" charset="0"/>
                                      <a:ea typeface="Cambria Math" panose="02040503050406030204" pitchFamily="18" charset="0"/>
                                    </a:rPr>
                                    <m:t>−1)(</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𝑛</m:t>
                                      </m:r>
                                    </m:e>
                                    <m:sub>
                                      <m:r>
                                        <a:rPr lang="en-GB" i="1" noProof="0" smtClean="0">
                                          <a:latin typeface="Cambria Math" panose="02040503050406030204" pitchFamily="18" charset="0"/>
                                          <a:ea typeface="Cambria Math" panose="02040503050406030204" pitchFamily="18" charset="0"/>
                                        </a:rPr>
                                        <m:t>𝑦</m:t>
                                      </m:r>
                                    </m:sub>
                                  </m:sSub>
                                  <m:r>
                                    <a:rPr lang="en-GB" i="1" noProof="0" smtClean="0">
                                      <a:latin typeface="Cambria Math" panose="02040503050406030204" pitchFamily="18" charset="0"/>
                                      <a:ea typeface="Cambria Math" panose="02040503050406030204" pitchFamily="18" charset="0"/>
                                    </a:rPr>
                                    <m:t>−1)</m:t>
                                  </m:r>
                                </m:num>
                                <m:den>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𝑁</m:t>
                                      </m:r>
                                    </m:e>
                                    <m:sub>
                                      <m:r>
                                        <a:rPr lang="en-GB" i="1" noProof="0" smtClean="0">
                                          <a:latin typeface="Cambria Math" panose="02040503050406030204" pitchFamily="18" charset="0"/>
                                          <a:ea typeface="Cambria Math" panose="02040503050406030204" pitchFamily="18" charset="0"/>
                                        </a:rPr>
                                        <m:t>𝑦</m:t>
                                      </m:r>
                                    </m:sub>
                                  </m:sSub>
                                </m:den>
                              </m:f>
                            </m:sup>
                          </m:sSup>
                        </m:e>
                      </m:d>
                    </m:oMath>
                  </m:oMathPara>
                </a14:m>
                <a:endParaRPr lang="en-GB" noProof="0" dirty="0"/>
              </a:p>
            </p:txBody>
          </p:sp>
        </mc:Choice>
        <mc:Fallback xmlns="">
          <p:sp>
            <p:nvSpPr>
              <p:cNvPr id="23" name="TextBox 22">
                <a:extLst>
                  <a:ext uri="{FF2B5EF4-FFF2-40B4-BE49-F238E27FC236}">
                    <a16:creationId xmlns:a16="http://schemas.microsoft.com/office/drawing/2014/main" id="{15875950-6CDB-A0BF-7E1E-46781A439CFE}"/>
                  </a:ext>
                </a:extLst>
              </p:cNvPr>
              <p:cNvSpPr txBox="1">
                <a:spLocks noRot="1" noChangeAspect="1" noMove="1" noResize="1" noEditPoints="1" noAdjustHandles="1" noChangeArrowheads="1" noChangeShapeType="1" noTextEdit="1"/>
              </p:cNvSpPr>
              <p:nvPr/>
            </p:nvSpPr>
            <p:spPr>
              <a:xfrm>
                <a:off x="5741581" y="3372295"/>
                <a:ext cx="6041607" cy="742191"/>
              </a:xfrm>
              <a:prstGeom prst="rect">
                <a:avLst/>
              </a:prstGeom>
              <a:blipFill>
                <a:blip r:embed="rId23"/>
                <a:stretch>
                  <a:fillRect/>
                </a:stretch>
              </a:blipFill>
            </p:spPr>
            <p:txBody>
              <a:bodyPr/>
              <a:lstStyle/>
              <a:p>
                <a:r>
                  <a:rPr lang="LID4096">
                    <a:noFill/>
                  </a:rPr>
                  <a:t> </a:t>
                </a:r>
              </a:p>
            </p:txBody>
          </p:sp>
        </mc:Fallback>
      </mc:AlternateContent>
      <p:cxnSp>
        <p:nvCxnSpPr>
          <p:cNvPr id="25" name="Connector: Elbow 24">
            <a:extLst>
              <a:ext uri="{FF2B5EF4-FFF2-40B4-BE49-F238E27FC236}">
                <a16:creationId xmlns:a16="http://schemas.microsoft.com/office/drawing/2014/main" id="{D48A9AF4-B869-402D-0EA6-8056CDFBD71F}"/>
              </a:ext>
            </a:extLst>
          </p:cNvPr>
          <p:cNvCxnSpPr>
            <a:cxnSpLocks/>
            <a:stCxn id="23" idx="0"/>
            <a:endCxn id="16" idx="2"/>
          </p:cNvCxnSpPr>
          <p:nvPr/>
        </p:nvCxnSpPr>
        <p:spPr>
          <a:xfrm rot="5400000" flipH="1" flipV="1">
            <a:off x="8765851" y="2789173"/>
            <a:ext cx="579656" cy="586588"/>
          </a:xfrm>
          <a:prstGeom prst="bentConnector3">
            <a:avLst>
              <a:gd name="adj1" fmla="val 50000"/>
            </a:avLst>
          </a:prstGeom>
          <a:ln>
            <a:headEnd type="triangle" w="lg" len="lg"/>
            <a:tailEnd type="non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F15DD896-BC29-666B-FECE-6B188E73F725}"/>
                  </a:ext>
                </a:extLst>
              </p:cNvPr>
              <p:cNvSpPr txBox="1"/>
              <p:nvPr/>
            </p:nvSpPr>
            <p:spPr>
              <a:xfrm>
                <a:off x="4098136" y="239938"/>
                <a:ext cx="3776740" cy="3379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rPr>
                        <m:t>𝑟</m:t>
                      </m:r>
                      <m:r>
                        <a:rPr lang="en-GB" b="0" i="1" noProof="0" smtClean="0">
                          <a:latin typeface="Cambria Math" panose="02040503050406030204" pitchFamily="18" charset="0"/>
                        </a:rPr>
                        <m:t>(</m:t>
                      </m:r>
                      <m:r>
                        <a:rPr lang="en-GB" b="0" i="1" noProof="0" smtClean="0">
                          <a:latin typeface="Cambria Math" panose="02040503050406030204" pitchFamily="18" charset="0"/>
                        </a:rPr>
                        <m:t>𝑛</m:t>
                      </m:r>
                      <m:r>
                        <a:rPr lang="en-GB" b="0" i="1" noProof="0" smtClean="0">
                          <a:latin typeface="Cambria Math" panose="02040503050406030204" pitchFamily="18" charset="0"/>
                        </a:rPr>
                        <m:t>,</m:t>
                      </m:r>
                      <m:r>
                        <a:rPr lang="en-GB" b="0" i="1" noProof="0" smtClean="0">
                          <a:latin typeface="Cambria Math" panose="02040503050406030204" pitchFamily="18" charset="0"/>
                        </a:rPr>
                        <m:t>𝑡</m:t>
                      </m:r>
                      <m:r>
                        <a:rPr lang="en-GB" b="0" i="1" noProof="0" smtClean="0">
                          <a:latin typeface="Cambria Math" panose="02040503050406030204" pitchFamily="18" charset="0"/>
                        </a:rPr>
                        <m:t>)=</m:t>
                      </m:r>
                      <m:rad>
                        <m:radPr>
                          <m:degHide m:val="on"/>
                          <m:ctrlPr>
                            <a:rPr lang="en-GB" b="0" i="1" noProof="0" smtClean="0">
                              <a:latin typeface="Cambria Math" panose="02040503050406030204" pitchFamily="18" charset="0"/>
                            </a:rPr>
                          </m:ctrlPr>
                        </m:radPr>
                        <m:deg/>
                        <m:e>
                          <m:r>
                            <m:rPr>
                              <m:sty m:val="p"/>
                            </m:rPr>
                            <a:rPr lang="en-GB" b="0" i="0" noProof="0" smtClean="0">
                              <a:latin typeface="Cambria Math" panose="02040503050406030204" pitchFamily="18" charset="0"/>
                            </a:rPr>
                            <m:t>SNR</m:t>
                          </m:r>
                        </m:e>
                      </m:rad>
                      <m:r>
                        <a:rPr lang="en-GB" b="1" i="1" noProof="0" smtClean="0">
                          <a:latin typeface="Cambria Math" panose="02040503050406030204" pitchFamily="18" charset="0"/>
                        </a:rPr>
                        <m:t>𝑮</m:t>
                      </m:r>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d>
                        <m:dPr>
                          <m:ctrlPr>
                            <a:rPr lang="en-GB" b="0" i="1" noProof="0" smtClean="0">
                              <a:latin typeface="Cambria Math" panose="02040503050406030204" pitchFamily="18" charset="0"/>
                            </a:rPr>
                          </m:ctrlPr>
                        </m:dPr>
                        <m:e>
                          <m:r>
                            <a:rPr lang="en-GB" b="0" i="1" noProof="0" smtClean="0">
                              <a:latin typeface="Cambria Math" panose="02040503050406030204" pitchFamily="18" charset="0"/>
                            </a:rPr>
                            <m:t>𝑡</m:t>
                          </m:r>
                        </m:e>
                      </m:d>
                      <m:r>
                        <a:rPr lang="en-GB" b="1" i="1" noProof="0" smtClean="0">
                          <a:latin typeface="Cambria Math" panose="02040503050406030204" pitchFamily="18" charset="0"/>
                        </a:rPr>
                        <m:t>𝒂</m:t>
                      </m:r>
                      <m:d>
                        <m:dPr>
                          <m:ctrlPr>
                            <a:rPr lang="en-GB" b="0" i="1" noProof="0" smtClean="0">
                              <a:latin typeface="Cambria Math" panose="02040503050406030204" pitchFamily="18" charset="0"/>
                            </a:rPr>
                          </m:ctrlPr>
                        </m:dPr>
                        <m:e>
                          <m:sSub>
                            <m:sSubPr>
                              <m:ctrlPr>
                                <a:rPr lang="en-GB" i="1" noProof="0" smtClean="0">
                                  <a:latin typeface="Cambria Math" panose="02040503050406030204" pitchFamily="18" charset="0"/>
                                </a:rPr>
                              </m:ctrlPr>
                            </m:sSubPr>
                            <m:e>
                              <m:r>
                                <a:rPr lang="en-GB" b="0" i="1" noProof="0" smtClean="0">
                                  <a:latin typeface="Cambria Math" panose="02040503050406030204" pitchFamily="18" charset="0"/>
                                </a:rPr>
                                <m:t>𝜓</m:t>
                              </m:r>
                            </m:e>
                            <m:sub>
                              <m:r>
                                <a:rPr lang="en-GB" b="0" i="1" noProof="0" smtClean="0">
                                  <a:latin typeface="Cambria Math" panose="02040503050406030204" pitchFamily="18" charset="0"/>
                                </a:rPr>
                                <m:t>𝑥</m:t>
                              </m:r>
                            </m:sub>
                          </m:sSub>
                          <m:r>
                            <a:rPr lang="en-GB" b="0" i="1" noProof="0" smtClean="0">
                              <a:latin typeface="Cambria Math" panose="02040503050406030204" pitchFamily="18" charset="0"/>
                            </a:rPr>
                            <m:t>,</m:t>
                          </m:r>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𝜓</m:t>
                              </m:r>
                            </m:e>
                            <m:sub>
                              <m:r>
                                <a:rPr lang="en-GB" b="0" i="1" noProof="0" smtClean="0">
                                  <a:latin typeface="Cambria Math" panose="02040503050406030204" pitchFamily="18" charset="0"/>
                                </a:rPr>
                                <m:t>𝑦</m:t>
                              </m:r>
                            </m:sub>
                          </m:sSub>
                        </m:e>
                      </m:d>
                      <m:r>
                        <a:rPr lang="en-GB" b="0" i="1" noProof="0" smtClean="0">
                          <a:latin typeface="Cambria Math" panose="02040503050406030204" pitchFamily="18" charset="0"/>
                        </a:rPr>
                        <m:t>𝑠</m:t>
                      </m:r>
                      <m:r>
                        <a:rPr lang="en-GB" b="0" i="1" noProof="0" smtClean="0">
                          <a:latin typeface="Cambria Math" panose="02040503050406030204" pitchFamily="18" charset="0"/>
                        </a:rPr>
                        <m:t>+</m:t>
                      </m:r>
                      <m:r>
                        <a:rPr lang="en-GB" b="1" i="1" noProof="0" smtClean="0">
                          <a:latin typeface="Cambria Math" panose="02040503050406030204" pitchFamily="18" charset="0"/>
                        </a:rPr>
                        <m:t>𝒖</m:t>
                      </m:r>
                    </m:oMath>
                  </m:oMathPara>
                </a14:m>
                <a:endParaRPr lang="en-GB" b="1" noProof="0" dirty="0"/>
              </a:p>
            </p:txBody>
          </p:sp>
        </mc:Choice>
        <mc:Fallback xmlns="">
          <p:sp>
            <p:nvSpPr>
              <p:cNvPr id="32" name="TextBox 31">
                <a:extLst>
                  <a:ext uri="{FF2B5EF4-FFF2-40B4-BE49-F238E27FC236}">
                    <a16:creationId xmlns:a16="http://schemas.microsoft.com/office/drawing/2014/main" id="{F15DD896-BC29-666B-FECE-6B188E73F725}"/>
                  </a:ext>
                </a:extLst>
              </p:cNvPr>
              <p:cNvSpPr txBox="1">
                <a:spLocks noRot="1" noChangeAspect="1" noMove="1" noResize="1" noEditPoints="1" noAdjustHandles="1" noChangeArrowheads="1" noChangeShapeType="1" noTextEdit="1"/>
              </p:cNvSpPr>
              <p:nvPr/>
            </p:nvSpPr>
            <p:spPr>
              <a:xfrm>
                <a:off x="4098136" y="239938"/>
                <a:ext cx="3776740" cy="337913"/>
              </a:xfrm>
              <a:prstGeom prst="rect">
                <a:avLst/>
              </a:prstGeom>
              <a:blipFill>
                <a:blip r:embed="rId24"/>
                <a:stretch>
                  <a:fillRect l="-323" r="-323" b="-2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6E0B50BE-6AAA-ADE9-55D2-49D2915D3A20}"/>
                  </a:ext>
                </a:extLst>
              </p:cNvPr>
              <p:cNvSpPr txBox="1"/>
              <p:nvPr/>
            </p:nvSpPr>
            <p:spPr>
              <a:xfrm>
                <a:off x="5508699" y="4437534"/>
                <a:ext cx="6297953" cy="795474"/>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en-GB" b="1" i="1" noProof="0" smtClean="0">
                              <a:latin typeface="Cambria Math" panose="02040503050406030204" pitchFamily="18" charset="0"/>
                              <a:ea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𝕴</m:t>
                          </m:r>
                          <m:d>
                            <m:dPr>
                              <m:ctrlPr>
                                <a:rPr lang="en-GB" i="1" noProof="0" smtClean="0">
                                  <a:latin typeface="Cambria Math" panose="02040503050406030204" pitchFamily="18" charset="0"/>
                                </a:rPr>
                              </m:ctrlPr>
                            </m:dPr>
                            <m:e>
                              <m:r>
                                <a:rPr lang="en-GB" i="1" noProof="0" smtClean="0">
                                  <a:latin typeface="Cambria Math" panose="02040503050406030204" pitchFamily="18" charset="0"/>
                                </a:rPr>
                                <m:t>𝑡</m:t>
                              </m:r>
                            </m:e>
                          </m:d>
                        </m:e>
                        <m:sub>
                          <m:r>
                            <a:rPr lang="en-GB" i="1" noProof="0" smtClean="0">
                              <a:latin typeface="Cambria Math" panose="02040503050406030204" pitchFamily="18" charset="0"/>
                            </a:rPr>
                            <m:t>𝑁</m:t>
                          </m:r>
                          <m:r>
                            <a:rPr lang="en-GB" i="1" noProof="0" smtClean="0">
                              <a:latin typeface="Cambria Math" panose="02040503050406030204" pitchFamily="18" charset="0"/>
                              <a:ea typeface="Cambria Math" panose="02040503050406030204" pitchFamily="18" charset="0"/>
                            </a:rPr>
                            <m:t>×</m:t>
                          </m:r>
                          <m:r>
                            <a:rPr lang="en-GB" i="1" noProof="0" smtClean="0">
                              <a:latin typeface="Cambria Math" panose="02040503050406030204" pitchFamily="18" charset="0"/>
                              <a:ea typeface="Cambria Math" panose="02040503050406030204" pitchFamily="18" charset="0"/>
                            </a:rPr>
                            <m:t>𝑁</m:t>
                          </m:r>
                        </m:sub>
                      </m:sSub>
                      <m:r>
                        <a:rPr lang="en-GB" b="0" i="1" noProof="0" smtClean="0">
                          <a:latin typeface="Cambria Math" panose="02040503050406030204" pitchFamily="18" charset="0"/>
                        </a:rPr>
                        <m:t>=</m:t>
                      </m:r>
                      <m:d>
                        <m:dPr>
                          <m:begChr m:val="["/>
                          <m:endChr m:val="]"/>
                          <m:ctrlPr>
                            <a:rPr lang="en-GB" i="1" noProof="0" smtClean="0">
                              <a:latin typeface="Cambria Math" panose="02040503050406030204" pitchFamily="18" charset="0"/>
                            </a:rPr>
                          </m:ctrlPr>
                        </m:dPr>
                        <m:e>
                          <m:sSup>
                            <m:sSupPr>
                              <m:ctrlPr>
                                <a:rPr lang="en-GB" i="1" noProof="0" smtClean="0">
                                  <a:latin typeface="Cambria Math" panose="02040503050406030204" pitchFamily="18" charset="0"/>
                                </a:rPr>
                              </m:ctrlPr>
                            </m:sSupPr>
                            <m:e>
                              <m:r>
                                <a:rPr lang="en-GB" i="1" noProof="0" smtClean="0">
                                  <a:latin typeface="Cambria Math" panose="02040503050406030204" pitchFamily="18" charset="0"/>
                                </a:rPr>
                                <m:t>𝑒</m:t>
                              </m:r>
                            </m:e>
                            <m:sup>
                              <m:r>
                                <a:rPr lang="en-GB" i="1" noProof="0" smtClean="0">
                                  <a:latin typeface="Cambria Math" panose="02040503050406030204" pitchFamily="18" charset="0"/>
                                </a:rPr>
                                <m:t>−</m:t>
                              </m:r>
                              <m:r>
                                <a:rPr lang="en-GB" i="1" noProof="0" smtClean="0">
                                  <a:latin typeface="Cambria Math" panose="02040503050406030204" pitchFamily="18" charset="0"/>
                                </a:rPr>
                                <m:t>𝑗</m:t>
                              </m:r>
                              <m:r>
                                <a:rPr lang="en-GB" i="1" noProof="0" smtClean="0">
                                  <a:latin typeface="Cambria Math" panose="02040503050406030204" pitchFamily="18" charset="0"/>
                                </a:rPr>
                                <m:t>2</m:t>
                              </m:r>
                              <m:r>
                                <a:rPr lang="en-GB" i="1" noProof="0" smtClean="0">
                                  <a:latin typeface="Cambria Math" panose="02040503050406030204" pitchFamily="18" charset="0"/>
                                  <a:ea typeface="Cambria Math" panose="02040503050406030204" pitchFamily="18" charset="0"/>
                                </a:rPr>
                                <m:t>𝜋</m:t>
                              </m:r>
                              <m:f>
                                <m:fPr>
                                  <m:ctrlPr>
                                    <a:rPr lang="en-GB" i="1" noProof="0" smtClean="0">
                                      <a:latin typeface="Cambria Math" panose="02040503050406030204" pitchFamily="18" charset="0"/>
                                      <a:ea typeface="Cambria Math" panose="02040503050406030204" pitchFamily="18" charset="0"/>
                                    </a:rPr>
                                  </m:ctrlPr>
                                </m:fPr>
                                <m:num>
                                  <m:r>
                                    <a:rPr lang="en-GB"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𝑛</m:t>
                                      </m:r>
                                    </m:e>
                                    <m:sub>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𝜓</m:t>
                                          </m:r>
                                        </m:e>
                                        <m:sub>
                                          <m:r>
                                            <a:rPr lang="en-GB" i="1" noProof="0" smtClean="0">
                                              <a:latin typeface="Cambria Math" panose="02040503050406030204" pitchFamily="18" charset="0"/>
                                            </a:rPr>
                                            <m:t>𝑥</m:t>
                                          </m:r>
                                        </m:sub>
                                      </m:sSub>
                                    </m:sub>
                                  </m:sSub>
                                  <m:r>
                                    <a:rPr lang="en-GB" b="0" i="1" noProof="0" smtClean="0">
                                      <a:latin typeface="Cambria Math" panose="02040503050406030204" pitchFamily="18" charset="0"/>
                                      <a:ea typeface="Cambria Math" panose="02040503050406030204" pitchFamily="18" charset="0"/>
                                    </a:rPr>
                                    <m:t>+</m:t>
                                  </m:r>
                                  <m:f>
                                    <m:fPr>
                                      <m:ctrlPr>
                                        <a:rPr lang="en-GB" b="1" i="1" noProof="0" smtClean="0">
                                          <a:latin typeface="Cambria Math" panose="02040503050406030204" pitchFamily="18" charset="0"/>
                                          <a:ea typeface="Cambria Math" panose="02040503050406030204" pitchFamily="18" charset="0"/>
                                        </a:rPr>
                                      </m:ctrlPr>
                                    </m:fPr>
                                    <m:num>
                                      <m:sSub>
                                        <m:sSubPr>
                                          <m:ctrlPr>
                                            <a:rPr lang="en-GB" b="1" i="1" noProof="0" smtClean="0">
                                              <a:latin typeface="Cambria Math" panose="02040503050406030204" pitchFamily="18" charset="0"/>
                                              <a:ea typeface="Cambria Math" panose="02040503050406030204" pitchFamily="18" charset="0"/>
                                            </a:rPr>
                                          </m:ctrlPr>
                                        </m:sSubPr>
                                        <m:e>
                                          <m:r>
                                            <a:rPr lang="en-GB" b="1" i="1" noProof="0" smtClean="0">
                                              <a:latin typeface="Cambria Math" panose="02040503050406030204" pitchFamily="18" charset="0"/>
                                            </a:rPr>
                                            <m:t>𝒕</m:t>
                                          </m:r>
                                        </m:e>
                                        <m:sub>
                                          <m:r>
                                            <a:rPr lang="en-GB" b="1" i="1" noProof="0" smtClean="0">
                                              <a:latin typeface="Cambria Math" panose="02040503050406030204" pitchFamily="18" charset="0"/>
                                              <a:ea typeface="Cambria Math" panose="02040503050406030204" pitchFamily="18" charset="0"/>
                                            </a:rPr>
                                            <m:t>𝒙</m:t>
                                          </m:r>
                                        </m:sub>
                                      </m:sSub>
                                    </m:num>
                                    <m:den>
                                      <m:sSub>
                                        <m:sSubPr>
                                          <m:ctrlPr>
                                            <a:rPr lang="en-GB" b="1" i="1" noProof="0" smtClean="0">
                                              <a:latin typeface="Cambria Math" panose="02040503050406030204" pitchFamily="18" charset="0"/>
                                              <a:ea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𝑻</m:t>
                                          </m:r>
                                        </m:e>
                                        <m:sub>
                                          <m:r>
                                            <a:rPr lang="en-GB" b="1" i="1" noProof="0" smtClean="0">
                                              <a:latin typeface="Cambria Math" panose="02040503050406030204" pitchFamily="18" charset="0"/>
                                              <a:ea typeface="Cambria Math" panose="02040503050406030204" pitchFamily="18" charset="0"/>
                                            </a:rPr>
                                            <m:t>𝒙</m:t>
                                          </m:r>
                                        </m:sub>
                                      </m:sSub>
                                    </m:den>
                                  </m:f>
                                  <m:r>
                                    <a:rPr lang="en-GB" i="1" noProof="0" smtClean="0">
                                      <a:latin typeface="Cambria Math" panose="02040503050406030204" pitchFamily="18" charset="0"/>
                                      <a:ea typeface="Cambria Math" panose="02040503050406030204" pitchFamily="18" charset="0"/>
                                    </a:rPr>
                                    <m:t>−1</m:t>
                                  </m:r>
                                  <m:r>
                                    <a:rPr lang="en-GB" b="0" i="1" noProof="0" smtClean="0">
                                      <a:latin typeface="Cambria Math" panose="02040503050406030204" pitchFamily="18" charset="0"/>
                                      <a:ea typeface="Cambria Math" panose="02040503050406030204" pitchFamily="18" charset="0"/>
                                    </a:rPr>
                                    <m:t>−</m:t>
                                  </m:r>
                                  <m:f>
                                    <m:fPr>
                                      <m:ctrlPr>
                                        <a:rPr lang="en-GB" i="1" noProof="0" smtClean="0">
                                          <a:latin typeface="Cambria Math" panose="02040503050406030204" pitchFamily="18" charset="0"/>
                                          <a:ea typeface="Cambria Math" panose="02040503050406030204" pitchFamily="18" charset="0"/>
                                        </a:rPr>
                                      </m:ctrlPr>
                                    </m:fPr>
                                    <m:num>
                                      <m:r>
                                        <a:rPr lang="en-GB" b="0" i="1" noProof="0" smtClean="0">
                                          <a:latin typeface="Cambria Math" panose="02040503050406030204" pitchFamily="18" charset="0"/>
                                          <a:ea typeface="Cambria Math" panose="02040503050406030204" pitchFamily="18" charset="0"/>
                                        </a:rPr>
                                        <m:t>1</m:t>
                                      </m:r>
                                    </m:num>
                                    <m:den>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𝑇</m:t>
                                          </m:r>
                                        </m:e>
                                        <m:sub>
                                          <m:r>
                                            <a:rPr lang="en-GB" i="1" noProof="0" smtClean="0">
                                              <a:latin typeface="Cambria Math" panose="02040503050406030204" pitchFamily="18" charset="0"/>
                                              <a:ea typeface="Cambria Math" panose="02040503050406030204" pitchFamily="18" charset="0"/>
                                            </a:rPr>
                                            <m:t>𝑥</m:t>
                                          </m:r>
                                        </m:sub>
                                      </m:sSub>
                                    </m:den>
                                  </m:f>
                                  <m:r>
                                    <a:rPr lang="en-GB"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𝑛</m:t>
                                      </m:r>
                                    </m:e>
                                    <m:sub>
                                      <m:r>
                                        <a:rPr lang="en-GB" i="1" noProof="0" smtClean="0">
                                          <a:latin typeface="Cambria Math" panose="02040503050406030204" pitchFamily="18" charset="0"/>
                                          <a:ea typeface="Cambria Math" panose="02040503050406030204" pitchFamily="18" charset="0"/>
                                        </a:rPr>
                                        <m:t>𝑥</m:t>
                                      </m:r>
                                    </m:sub>
                                  </m:sSub>
                                  <m:r>
                                    <a:rPr lang="en-GB" i="1" noProof="0" smtClean="0">
                                      <a:latin typeface="Cambria Math" panose="02040503050406030204" pitchFamily="18" charset="0"/>
                                      <a:ea typeface="Cambria Math" panose="02040503050406030204" pitchFamily="18" charset="0"/>
                                    </a:rPr>
                                    <m:t>−1)</m:t>
                                  </m:r>
                                </m:num>
                                <m:den>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𝑁</m:t>
                                      </m:r>
                                    </m:e>
                                    <m:sub>
                                      <m:r>
                                        <a:rPr lang="en-GB" i="1" noProof="0" smtClean="0">
                                          <a:latin typeface="Cambria Math" panose="02040503050406030204" pitchFamily="18" charset="0"/>
                                          <a:ea typeface="Cambria Math" panose="02040503050406030204" pitchFamily="18" charset="0"/>
                                        </a:rPr>
                                        <m:t>𝑥</m:t>
                                      </m:r>
                                    </m:sub>
                                  </m:sSub>
                                </m:den>
                              </m:f>
                            </m:sup>
                          </m:sSup>
                          <m:sSup>
                            <m:sSupPr>
                              <m:ctrlPr>
                                <a:rPr lang="en-GB" i="1" noProof="0" smtClean="0">
                                  <a:latin typeface="Cambria Math" panose="02040503050406030204" pitchFamily="18" charset="0"/>
                                </a:rPr>
                              </m:ctrlPr>
                            </m:sSupPr>
                            <m:e>
                              <m:r>
                                <a:rPr lang="en-GB" i="1" noProof="0" smtClean="0">
                                  <a:latin typeface="Cambria Math" panose="02040503050406030204" pitchFamily="18" charset="0"/>
                                </a:rPr>
                                <m:t>𝑒</m:t>
                              </m:r>
                            </m:e>
                            <m:sup>
                              <m:r>
                                <a:rPr lang="en-GB" i="1" noProof="0" smtClean="0">
                                  <a:latin typeface="Cambria Math" panose="02040503050406030204" pitchFamily="18" charset="0"/>
                                </a:rPr>
                                <m:t>−</m:t>
                              </m:r>
                              <m:r>
                                <a:rPr lang="en-GB" i="1" noProof="0" smtClean="0">
                                  <a:latin typeface="Cambria Math" panose="02040503050406030204" pitchFamily="18" charset="0"/>
                                </a:rPr>
                                <m:t>𝑗</m:t>
                              </m:r>
                              <m:r>
                                <a:rPr lang="en-GB" i="1" noProof="0" smtClean="0">
                                  <a:latin typeface="Cambria Math" panose="02040503050406030204" pitchFamily="18" charset="0"/>
                                </a:rPr>
                                <m:t>2</m:t>
                              </m:r>
                              <m:r>
                                <a:rPr lang="en-GB" i="1" noProof="0" smtClean="0">
                                  <a:latin typeface="Cambria Math" panose="02040503050406030204" pitchFamily="18" charset="0"/>
                                  <a:ea typeface="Cambria Math" panose="02040503050406030204" pitchFamily="18" charset="0"/>
                                </a:rPr>
                                <m:t>𝜋</m:t>
                              </m:r>
                              <m:f>
                                <m:fPr>
                                  <m:ctrlPr>
                                    <a:rPr lang="en-GB" i="1" noProof="0" smtClean="0">
                                      <a:latin typeface="Cambria Math" panose="02040503050406030204" pitchFamily="18" charset="0"/>
                                      <a:ea typeface="Cambria Math" panose="02040503050406030204" pitchFamily="18" charset="0"/>
                                    </a:rPr>
                                  </m:ctrlPr>
                                </m:fPr>
                                <m:num>
                                  <m:r>
                                    <a:rPr lang="en-GB"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𝑛</m:t>
                                      </m:r>
                                    </m:e>
                                    <m:sub>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𝜓</m:t>
                                          </m:r>
                                        </m:e>
                                        <m:sub>
                                          <m:r>
                                            <a:rPr lang="en-GB" b="0" i="1" noProof="0" smtClean="0">
                                              <a:latin typeface="Cambria Math" panose="02040503050406030204" pitchFamily="18" charset="0"/>
                                            </a:rPr>
                                            <m:t>𝑦</m:t>
                                          </m:r>
                                        </m:sub>
                                      </m:sSub>
                                    </m:sub>
                                  </m:sSub>
                                  <m:r>
                                    <a:rPr lang="en-GB" b="0" i="1" noProof="0" smtClean="0">
                                      <a:latin typeface="Cambria Math" panose="02040503050406030204" pitchFamily="18" charset="0"/>
                                      <a:ea typeface="Cambria Math" panose="02040503050406030204" pitchFamily="18" charset="0"/>
                                    </a:rPr>
                                    <m:t>+</m:t>
                                  </m:r>
                                  <m:f>
                                    <m:fPr>
                                      <m:ctrlPr>
                                        <a:rPr lang="en-GB" b="1" i="1" noProof="0" smtClean="0">
                                          <a:latin typeface="Cambria Math" panose="02040503050406030204" pitchFamily="18" charset="0"/>
                                          <a:ea typeface="Cambria Math" panose="02040503050406030204" pitchFamily="18" charset="0"/>
                                        </a:rPr>
                                      </m:ctrlPr>
                                    </m:fPr>
                                    <m:num>
                                      <m:sSub>
                                        <m:sSubPr>
                                          <m:ctrlPr>
                                            <a:rPr lang="en-GB" b="1" i="1" noProof="0" smtClean="0">
                                              <a:latin typeface="Cambria Math" panose="02040503050406030204" pitchFamily="18" charset="0"/>
                                              <a:ea typeface="Cambria Math" panose="02040503050406030204" pitchFamily="18" charset="0"/>
                                            </a:rPr>
                                          </m:ctrlPr>
                                        </m:sSubPr>
                                        <m:e>
                                          <m:r>
                                            <a:rPr lang="en-GB" b="1" i="1" noProof="0" smtClean="0">
                                              <a:latin typeface="Cambria Math" panose="02040503050406030204" pitchFamily="18" charset="0"/>
                                            </a:rPr>
                                            <m:t>𝒕</m:t>
                                          </m:r>
                                        </m:e>
                                        <m:sub>
                                          <m:r>
                                            <a:rPr lang="en-GB" b="1" i="1" noProof="0" smtClean="0">
                                              <a:latin typeface="Cambria Math" panose="02040503050406030204" pitchFamily="18" charset="0"/>
                                              <a:ea typeface="Cambria Math" panose="02040503050406030204" pitchFamily="18" charset="0"/>
                                            </a:rPr>
                                            <m:t>𝒚</m:t>
                                          </m:r>
                                        </m:sub>
                                      </m:sSub>
                                    </m:num>
                                    <m:den>
                                      <m:sSub>
                                        <m:sSubPr>
                                          <m:ctrlPr>
                                            <a:rPr lang="en-GB" b="1" i="1" noProof="0" smtClean="0">
                                              <a:latin typeface="Cambria Math" panose="02040503050406030204" pitchFamily="18" charset="0"/>
                                              <a:ea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𝑻</m:t>
                                          </m:r>
                                        </m:e>
                                        <m:sub>
                                          <m:r>
                                            <a:rPr lang="en-GB" b="1" i="1" noProof="0" smtClean="0">
                                              <a:latin typeface="Cambria Math" panose="02040503050406030204" pitchFamily="18" charset="0"/>
                                              <a:ea typeface="Cambria Math" panose="02040503050406030204" pitchFamily="18" charset="0"/>
                                            </a:rPr>
                                            <m:t>𝒚</m:t>
                                          </m:r>
                                        </m:sub>
                                      </m:sSub>
                                    </m:den>
                                  </m:f>
                                  <m:r>
                                    <a:rPr lang="en-GB" i="1" noProof="0" smtClean="0">
                                      <a:latin typeface="Cambria Math" panose="02040503050406030204" pitchFamily="18" charset="0"/>
                                      <a:ea typeface="Cambria Math" panose="02040503050406030204" pitchFamily="18" charset="0"/>
                                    </a:rPr>
                                    <m:t>−1−</m:t>
                                  </m:r>
                                  <m:f>
                                    <m:fPr>
                                      <m:ctrlPr>
                                        <a:rPr lang="en-GB" i="1" noProof="0" smtClean="0">
                                          <a:latin typeface="Cambria Math" panose="02040503050406030204" pitchFamily="18" charset="0"/>
                                          <a:ea typeface="Cambria Math" panose="02040503050406030204" pitchFamily="18" charset="0"/>
                                        </a:rPr>
                                      </m:ctrlPr>
                                    </m:fPr>
                                    <m:num>
                                      <m:r>
                                        <a:rPr lang="en-GB" i="1" noProof="0" smtClean="0">
                                          <a:latin typeface="Cambria Math" panose="02040503050406030204" pitchFamily="18" charset="0"/>
                                          <a:ea typeface="Cambria Math" panose="02040503050406030204" pitchFamily="18" charset="0"/>
                                        </a:rPr>
                                        <m:t>1</m:t>
                                      </m:r>
                                    </m:num>
                                    <m:den>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𝑇</m:t>
                                          </m:r>
                                        </m:e>
                                        <m:sub>
                                          <m:r>
                                            <a:rPr lang="en-GB" b="0" i="1" noProof="0" smtClean="0">
                                              <a:latin typeface="Cambria Math" panose="02040503050406030204" pitchFamily="18" charset="0"/>
                                              <a:ea typeface="Cambria Math" panose="02040503050406030204" pitchFamily="18" charset="0"/>
                                            </a:rPr>
                                            <m:t>𝑦</m:t>
                                          </m:r>
                                        </m:sub>
                                      </m:sSub>
                                    </m:den>
                                  </m:f>
                                  <m:r>
                                    <a:rPr lang="en-GB"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𝑛</m:t>
                                      </m:r>
                                    </m:e>
                                    <m:sub>
                                      <m:r>
                                        <a:rPr lang="en-GB" i="1" noProof="0" smtClean="0">
                                          <a:latin typeface="Cambria Math" panose="02040503050406030204" pitchFamily="18" charset="0"/>
                                          <a:ea typeface="Cambria Math" panose="02040503050406030204" pitchFamily="18" charset="0"/>
                                        </a:rPr>
                                        <m:t>𝑦</m:t>
                                      </m:r>
                                    </m:sub>
                                  </m:sSub>
                                  <m:r>
                                    <a:rPr lang="en-GB" i="1" noProof="0" smtClean="0">
                                      <a:latin typeface="Cambria Math" panose="02040503050406030204" pitchFamily="18" charset="0"/>
                                      <a:ea typeface="Cambria Math" panose="02040503050406030204" pitchFamily="18" charset="0"/>
                                    </a:rPr>
                                    <m:t>−1)</m:t>
                                  </m:r>
                                </m:num>
                                <m:den>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𝑁</m:t>
                                      </m:r>
                                    </m:e>
                                    <m:sub>
                                      <m:r>
                                        <a:rPr lang="en-GB" i="1" noProof="0" smtClean="0">
                                          <a:latin typeface="Cambria Math" panose="02040503050406030204" pitchFamily="18" charset="0"/>
                                          <a:ea typeface="Cambria Math" panose="02040503050406030204" pitchFamily="18" charset="0"/>
                                        </a:rPr>
                                        <m:t>𝑦</m:t>
                                      </m:r>
                                    </m:sub>
                                  </m:sSub>
                                </m:den>
                              </m:f>
                            </m:sup>
                          </m:sSup>
                        </m:e>
                      </m:d>
                    </m:oMath>
                  </m:oMathPara>
                </a14:m>
                <a:endParaRPr lang="en-GB" noProof="0" dirty="0"/>
              </a:p>
            </p:txBody>
          </p:sp>
        </mc:Choice>
        <mc:Fallback xmlns="">
          <p:sp>
            <p:nvSpPr>
              <p:cNvPr id="41" name="TextBox 40">
                <a:extLst>
                  <a:ext uri="{FF2B5EF4-FFF2-40B4-BE49-F238E27FC236}">
                    <a16:creationId xmlns:a16="http://schemas.microsoft.com/office/drawing/2014/main" id="{278B8E08-EB1B-F78D-BA9C-8B0D732EB798}"/>
                  </a:ext>
                </a:extLst>
              </p:cNvPr>
              <p:cNvSpPr txBox="1">
                <a:spLocks noRot="1" noChangeAspect="1" noMove="1" noResize="1" noEditPoints="1" noAdjustHandles="1" noChangeArrowheads="1" noChangeShapeType="1" noTextEdit="1"/>
              </p:cNvSpPr>
              <p:nvPr/>
            </p:nvSpPr>
            <p:spPr>
              <a:xfrm>
                <a:off x="5508699" y="4437534"/>
                <a:ext cx="6297953" cy="795474"/>
              </a:xfrm>
              <a:prstGeom prst="rect">
                <a:avLst/>
              </a:prstGeom>
              <a:blipFill>
                <a:blip r:embed="rId25"/>
                <a:stretch>
                  <a:fillRect/>
                </a:stretch>
              </a:blipFill>
            </p:spPr>
            <p:txBody>
              <a:bodyPr/>
              <a:lstStyle/>
              <a:p>
                <a:r>
                  <a:rPr lang="LID4096">
                    <a:noFill/>
                  </a:rPr>
                  <a:t> </a:t>
                </a:r>
              </a:p>
            </p:txBody>
          </p:sp>
        </mc:Fallback>
      </mc:AlternateContent>
      <p:cxnSp>
        <p:nvCxnSpPr>
          <p:cNvPr id="50" name="Connector: Elbow 49">
            <a:extLst>
              <a:ext uri="{FF2B5EF4-FFF2-40B4-BE49-F238E27FC236}">
                <a16:creationId xmlns:a16="http://schemas.microsoft.com/office/drawing/2014/main" id="{86038C0B-6F72-41C1-C465-D8E6870BD513}"/>
              </a:ext>
            </a:extLst>
          </p:cNvPr>
          <p:cNvCxnSpPr>
            <a:cxnSpLocks/>
            <a:stCxn id="41" idx="0"/>
            <a:endCxn id="23" idx="2"/>
          </p:cNvCxnSpPr>
          <p:nvPr/>
        </p:nvCxnSpPr>
        <p:spPr>
          <a:xfrm rot="5400000" flipH="1" flipV="1">
            <a:off x="8548506" y="4223656"/>
            <a:ext cx="323048" cy="104709"/>
          </a:xfrm>
          <a:prstGeom prst="bentConnector3">
            <a:avLst>
              <a:gd name="adj1" fmla="val 50000"/>
            </a:avLst>
          </a:prstGeom>
          <a:ln>
            <a:headEnd type="triangle" w="lg" len="lg"/>
            <a:tailEnd type="none" w="lg" len="lg"/>
          </a:ln>
        </p:spPr>
        <p:style>
          <a:lnRef idx="1">
            <a:schemeClr val="accent1"/>
          </a:lnRef>
          <a:fillRef idx="0">
            <a:schemeClr val="accent1"/>
          </a:fillRef>
          <a:effectRef idx="0">
            <a:schemeClr val="accent1"/>
          </a:effectRef>
          <a:fontRef idx="minor">
            <a:schemeClr val="tx1"/>
          </a:fontRef>
        </p:style>
      </p:cxnSp>
      <p:sp>
        <p:nvSpPr>
          <p:cNvPr id="116" name="TextBox 115">
            <a:extLst>
              <a:ext uri="{FF2B5EF4-FFF2-40B4-BE49-F238E27FC236}">
                <a16:creationId xmlns:a16="http://schemas.microsoft.com/office/drawing/2014/main" id="{2A6DC0CB-5AA1-8486-3776-E34899056C2A}"/>
              </a:ext>
            </a:extLst>
          </p:cNvPr>
          <p:cNvSpPr txBox="1"/>
          <p:nvPr/>
        </p:nvSpPr>
        <p:spPr>
          <a:xfrm>
            <a:off x="9344309" y="1284829"/>
            <a:ext cx="659155" cy="369332"/>
          </a:xfrm>
          <a:prstGeom prst="rect">
            <a:avLst/>
          </a:prstGeom>
          <a:noFill/>
        </p:spPr>
        <p:txBody>
          <a:bodyPr wrap="none" rtlCol="0">
            <a:spAutoFit/>
          </a:bodyPr>
          <a:lstStyle/>
          <a:p>
            <a:r>
              <a:rPr lang="en-GB" noProof="0" dirty="0"/>
              <a:t>Step</a:t>
            </a:r>
          </a:p>
        </p:txBody>
      </p:sp>
      <p:sp>
        <p:nvSpPr>
          <p:cNvPr id="118" name="Oval 117">
            <a:extLst>
              <a:ext uri="{FF2B5EF4-FFF2-40B4-BE49-F238E27FC236}">
                <a16:creationId xmlns:a16="http://schemas.microsoft.com/office/drawing/2014/main" id="{F48D3057-8B74-CC29-AB37-05360D9C8A94}"/>
              </a:ext>
            </a:extLst>
          </p:cNvPr>
          <p:cNvSpPr/>
          <p:nvPr/>
        </p:nvSpPr>
        <p:spPr>
          <a:xfrm>
            <a:off x="10027605" y="2811043"/>
            <a:ext cx="360000" cy="360000"/>
          </a:xfrm>
          <a:prstGeom prst="ellipse">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noProof="0" dirty="0">
                <a:solidFill>
                  <a:schemeClr val="tx1"/>
                </a:solidFill>
              </a:rPr>
              <a:t>2</a:t>
            </a:r>
          </a:p>
        </p:txBody>
      </p:sp>
      <p:sp>
        <p:nvSpPr>
          <p:cNvPr id="119" name="TextBox 118">
            <a:extLst>
              <a:ext uri="{FF2B5EF4-FFF2-40B4-BE49-F238E27FC236}">
                <a16:creationId xmlns:a16="http://schemas.microsoft.com/office/drawing/2014/main" id="{8A825E0A-95B0-EA10-6581-D7CB9743FFDF}"/>
              </a:ext>
            </a:extLst>
          </p:cNvPr>
          <p:cNvSpPr txBox="1"/>
          <p:nvPr/>
        </p:nvSpPr>
        <p:spPr>
          <a:xfrm>
            <a:off x="9368450" y="2811044"/>
            <a:ext cx="659155" cy="369332"/>
          </a:xfrm>
          <a:prstGeom prst="rect">
            <a:avLst/>
          </a:prstGeom>
          <a:noFill/>
        </p:spPr>
        <p:txBody>
          <a:bodyPr wrap="none" rtlCol="0">
            <a:spAutoFit/>
          </a:bodyPr>
          <a:lstStyle/>
          <a:p>
            <a:r>
              <a:rPr lang="en-GB" noProof="0" dirty="0"/>
              <a:t>Step</a:t>
            </a:r>
          </a:p>
        </p:txBody>
      </p:sp>
      <p:sp>
        <p:nvSpPr>
          <p:cNvPr id="120" name="TextBox 119">
            <a:extLst>
              <a:ext uri="{FF2B5EF4-FFF2-40B4-BE49-F238E27FC236}">
                <a16:creationId xmlns:a16="http://schemas.microsoft.com/office/drawing/2014/main" id="{9E5ED7E6-B9DF-B8A2-2E4F-FE7BC9E2705B}"/>
              </a:ext>
            </a:extLst>
          </p:cNvPr>
          <p:cNvSpPr txBox="1"/>
          <p:nvPr/>
        </p:nvSpPr>
        <p:spPr>
          <a:xfrm>
            <a:off x="7987263" y="260658"/>
            <a:ext cx="402674" cy="307777"/>
          </a:xfrm>
          <a:prstGeom prst="rect">
            <a:avLst/>
          </a:prstGeom>
          <a:noFill/>
        </p:spPr>
        <p:txBody>
          <a:bodyPr wrap="none" rtlCol="0">
            <a:spAutoFit/>
          </a:bodyPr>
          <a:lstStyle/>
          <a:p>
            <a:r>
              <a:rPr lang="en-GB" sz="1400" noProof="0" dirty="0"/>
              <a:t>(1)</a:t>
            </a:r>
          </a:p>
        </p:txBody>
      </p:sp>
      <p:sp>
        <p:nvSpPr>
          <p:cNvPr id="122" name="TextBox 121">
            <a:extLst>
              <a:ext uri="{FF2B5EF4-FFF2-40B4-BE49-F238E27FC236}">
                <a16:creationId xmlns:a16="http://schemas.microsoft.com/office/drawing/2014/main" id="{90A49108-0EFE-0BD3-C98B-2D0D02DA02D3}"/>
              </a:ext>
            </a:extLst>
          </p:cNvPr>
          <p:cNvSpPr txBox="1"/>
          <p:nvPr/>
        </p:nvSpPr>
        <p:spPr>
          <a:xfrm>
            <a:off x="8095687" y="831882"/>
            <a:ext cx="402674" cy="307777"/>
          </a:xfrm>
          <a:prstGeom prst="rect">
            <a:avLst/>
          </a:prstGeom>
          <a:noFill/>
        </p:spPr>
        <p:txBody>
          <a:bodyPr wrap="none" rtlCol="0">
            <a:spAutoFit/>
          </a:bodyPr>
          <a:lstStyle/>
          <a:p>
            <a:r>
              <a:rPr lang="en-GB" sz="1400" noProof="0" dirty="0"/>
              <a:t>(2)</a:t>
            </a:r>
          </a:p>
        </p:txBody>
      </p:sp>
      <p:sp>
        <p:nvSpPr>
          <p:cNvPr id="123" name="TextBox 122">
            <a:extLst>
              <a:ext uri="{FF2B5EF4-FFF2-40B4-BE49-F238E27FC236}">
                <a16:creationId xmlns:a16="http://schemas.microsoft.com/office/drawing/2014/main" id="{ACD499DE-83D3-E070-2BEE-DE11A35D567A}"/>
              </a:ext>
            </a:extLst>
          </p:cNvPr>
          <p:cNvSpPr txBox="1"/>
          <p:nvPr/>
        </p:nvSpPr>
        <p:spPr>
          <a:xfrm>
            <a:off x="11724490" y="2334689"/>
            <a:ext cx="402674" cy="307777"/>
          </a:xfrm>
          <a:prstGeom prst="rect">
            <a:avLst/>
          </a:prstGeom>
          <a:noFill/>
        </p:spPr>
        <p:txBody>
          <a:bodyPr wrap="none" rtlCol="0">
            <a:spAutoFit/>
          </a:bodyPr>
          <a:lstStyle/>
          <a:p>
            <a:r>
              <a:rPr lang="en-GB" sz="1400" noProof="0" dirty="0"/>
              <a:t>(3)</a:t>
            </a:r>
          </a:p>
        </p:txBody>
      </p:sp>
      <p:sp>
        <p:nvSpPr>
          <p:cNvPr id="126" name="TextBox 125">
            <a:extLst>
              <a:ext uri="{FF2B5EF4-FFF2-40B4-BE49-F238E27FC236}">
                <a16:creationId xmlns:a16="http://schemas.microsoft.com/office/drawing/2014/main" id="{416D4FFB-B642-12B8-6B40-71E885EC51D5}"/>
              </a:ext>
            </a:extLst>
          </p:cNvPr>
          <p:cNvSpPr txBox="1"/>
          <p:nvPr/>
        </p:nvSpPr>
        <p:spPr>
          <a:xfrm>
            <a:off x="11712401" y="3515314"/>
            <a:ext cx="402674" cy="307777"/>
          </a:xfrm>
          <a:prstGeom prst="rect">
            <a:avLst/>
          </a:prstGeom>
          <a:noFill/>
        </p:spPr>
        <p:txBody>
          <a:bodyPr wrap="none" rtlCol="0">
            <a:spAutoFit/>
          </a:bodyPr>
          <a:lstStyle/>
          <a:p>
            <a:r>
              <a:rPr lang="en-GB" sz="1400" noProof="0" dirty="0"/>
              <a:t>(4)</a:t>
            </a:r>
          </a:p>
        </p:txBody>
      </p:sp>
      <p:sp>
        <p:nvSpPr>
          <p:cNvPr id="192" name="TextBox 191">
            <a:extLst>
              <a:ext uri="{FF2B5EF4-FFF2-40B4-BE49-F238E27FC236}">
                <a16:creationId xmlns:a16="http://schemas.microsoft.com/office/drawing/2014/main" id="{868C86EE-364C-52FA-8192-B3577375628B}"/>
              </a:ext>
            </a:extLst>
          </p:cNvPr>
          <p:cNvSpPr txBox="1"/>
          <p:nvPr/>
        </p:nvSpPr>
        <p:spPr>
          <a:xfrm>
            <a:off x="11711832" y="4723843"/>
            <a:ext cx="402674" cy="307777"/>
          </a:xfrm>
          <a:prstGeom prst="rect">
            <a:avLst/>
          </a:prstGeom>
          <a:noFill/>
        </p:spPr>
        <p:txBody>
          <a:bodyPr wrap="none" rtlCol="0">
            <a:spAutoFit/>
          </a:bodyPr>
          <a:lstStyle/>
          <a:p>
            <a:r>
              <a:rPr lang="en-GB" sz="1400" noProof="0" dirty="0"/>
              <a:t>(5)</a:t>
            </a:r>
          </a:p>
        </p:txBody>
      </p:sp>
      <p:sp>
        <p:nvSpPr>
          <p:cNvPr id="193" name="TextBox 192">
            <a:extLst>
              <a:ext uri="{FF2B5EF4-FFF2-40B4-BE49-F238E27FC236}">
                <a16:creationId xmlns:a16="http://schemas.microsoft.com/office/drawing/2014/main" id="{A0DE72ED-0284-E8A2-08EC-E52EB42634A2}"/>
              </a:ext>
            </a:extLst>
          </p:cNvPr>
          <p:cNvSpPr txBox="1"/>
          <p:nvPr/>
        </p:nvSpPr>
        <p:spPr>
          <a:xfrm>
            <a:off x="7761713" y="5746763"/>
            <a:ext cx="402674" cy="307777"/>
          </a:xfrm>
          <a:prstGeom prst="rect">
            <a:avLst/>
          </a:prstGeom>
          <a:noFill/>
        </p:spPr>
        <p:txBody>
          <a:bodyPr wrap="none" rtlCol="0">
            <a:spAutoFit/>
          </a:bodyPr>
          <a:lstStyle/>
          <a:p>
            <a:r>
              <a:rPr lang="en-GB" sz="1400" noProof="0" dirty="0"/>
              <a:t>(6)</a:t>
            </a:r>
          </a:p>
        </p:txBody>
      </p:sp>
      <p:sp>
        <p:nvSpPr>
          <p:cNvPr id="46" name="TextBox 33">
            <a:extLst>
              <a:ext uri="{FF2B5EF4-FFF2-40B4-BE49-F238E27FC236}">
                <a16:creationId xmlns:a16="http://schemas.microsoft.com/office/drawing/2014/main" id="{F2F783F9-6222-6C27-5CE7-0AC08C057CBB}"/>
              </a:ext>
            </a:extLst>
          </p:cNvPr>
          <p:cNvSpPr/>
          <p:nvPr/>
        </p:nvSpPr>
        <p:spPr>
          <a:xfrm>
            <a:off x="0" y="28107"/>
            <a:ext cx="3416746" cy="521766"/>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2800" b="0" strike="noStrike" spc="-1" noProof="0" dirty="0">
                <a:solidFill>
                  <a:srgbClr val="000000"/>
                </a:solidFill>
                <a:latin typeface="Calibri"/>
              </a:rPr>
              <a:t>Localization Algorithm</a:t>
            </a:r>
            <a:endParaRPr lang="en-GB" sz="2800" b="0" strike="noStrike" spc="-1" noProof="0" dirty="0">
              <a:latin typeface="Arial"/>
            </a:endParaRPr>
          </a:p>
        </p:txBody>
      </p:sp>
      <p:cxnSp>
        <p:nvCxnSpPr>
          <p:cNvPr id="51" name="Connector: Elbow 50">
            <a:extLst>
              <a:ext uri="{FF2B5EF4-FFF2-40B4-BE49-F238E27FC236}">
                <a16:creationId xmlns:a16="http://schemas.microsoft.com/office/drawing/2014/main" id="{BE52CAC7-CB6C-A1E3-AC7B-EE7C66A08401}"/>
              </a:ext>
            </a:extLst>
          </p:cNvPr>
          <p:cNvCxnSpPr>
            <a:cxnSpLocks/>
            <a:stCxn id="16" idx="1"/>
            <a:endCxn id="15" idx="3"/>
          </p:cNvCxnSpPr>
          <p:nvPr/>
        </p:nvCxnSpPr>
        <p:spPr>
          <a:xfrm rot="10800000" flipV="1">
            <a:off x="3867148" y="2493070"/>
            <a:ext cx="2917628" cy="1973160"/>
          </a:xfrm>
          <a:prstGeom prst="bentConnector3">
            <a:avLst/>
          </a:prstGeom>
          <a:ln w="12700">
            <a:tailEnd type="triangle" w="lg" len="lg"/>
          </a:ln>
        </p:spPr>
        <p:style>
          <a:lnRef idx="1">
            <a:schemeClr val="accent1"/>
          </a:lnRef>
          <a:fillRef idx="0">
            <a:schemeClr val="accent1"/>
          </a:fillRef>
          <a:effectRef idx="0">
            <a:schemeClr val="accent1"/>
          </a:effectRef>
          <a:fontRef idx="minor">
            <a:schemeClr val="tx1"/>
          </a:fontRef>
        </p:style>
      </p:cxnSp>
      <p:grpSp>
        <p:nvGrpSpPr>
          <p:cNvPr id="214" name="Group 213">
            <a:extLst>
              <a:ext uri="{FF2B5EF4-FFF2-40B4-BE49-F238E27FC236}">
                <a16:creationId xmlns:a16="http://schemas.microsoft.com/office/drawing/2014/main" id="{2220E657-4E24-3943-AE58-48F0AA4E0AE8}"/>
              </a:ext>
            </a:extLst>
          </p:cNvPr>
          <p:cNvGrpSpPr>
            <a:grpSpLocks noChangeAspect="1"/>
          </p:cNvGrpSpPr>
          <p:nvPr/>
        </p:nvGrpSpPr>
        <p:grpSpPr>
          <a:xfrm>
            <a:off x="3748139" y="1856396"/>
            <a:ext cx="825868" cy="827381"/>
            <a:chOff x="3837320" y="2577311"/>
            <a:chExt cx="1214148" cy="1216373"/>
          </a:xfrm>
        </p:grpSpPr>
        <p:sp>
          <p:nvSpPr>
            <p:cNvPr id="109" name="Oval 108">
              <a:extLst>
                <a:ext uri="{FF2B5EF4-FFF2-40B4-BE49-F238E27FC236}">
                  <a16:creationId xmlns:a16="http://schemas.microsoft.com/office/drawing/2014/main" id="{C40DE11D-332E-F56F-C517-3F7B8BD52105}"/>
                </a:ext>
              </a:extLst>
            </p:cNvPr>
            <p:cNvSpPr/>
            <p:nvPr/>
          </p:nvSpPr>
          <p:spPr>
            <a:xfrm>
              <a:off x="3837320" y="3466506"/>
              <a:ext cx="1214148" cy="327178"/>
            </a:xfrm>
            <a:prstGeom prst="ellipse">
              <a:avLst/>
            </a:prstGeom>
            <a:solidFill>
              <a:srgbClr val="FFE6CB"/>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grpSp>
          <p:nvGrpSpPr>
            <p:cNvPr id="110" name="Group 109">
              <a:extLst>
                <a:ext uri="{FF2B5EF4-FFF2-40B4-BE49-F238E27FC236}">
                  <a16:creationId xmlns:a16="http://schemas.microsoft.com/office/drawing/2014/main" id="{B44F3528-29CE-95A3-51DC-87F2DC725EBA}"/>
                </a:ext>
              </a:extLst>
            </p:cNvPr>
            <p:cNvGrpSpPr>
              <a:grpSpLocks noChangeAspect="1"/>
            </p:cNvGrpSpPr>
            <p:nvPr/>
          </p:nvGrpSpPr>
          <p:grpSpPr>
            <a:xfrm>
              <a:off x="4053780" y="2949988"/>
              <a:ext cx="804417" cy="713070"/>
              <a:chOff x="1758028" y="3687481"/>
              <a:chExt cx="1312148" cy="1163145"/>
            </a:xfrm>
          </p:grpSpPr>
          <p:grpSp>
            <p:nvGrpSpPr>
              <p:cNvPr id="111" name="Group 110">
                <a:extLst>
                  <a:ext uri="{FF2B5EF4-FFF2-40B4-BE49-F238E27FC236}">
                    <a16:creationId xmlns:a16="http://schemas.microsoft.com/office/drawing/2014/main" id="{008BA9E8-4CB9-6455-76AA-54F897EF35D3}"/>
                  </a:ext>
                </a:extLst>
              </p:cNvPr>
              <p:cNvGrpSpPr/>
              <p:nvPr/>
            </p:nvGrpSpPr>
            <p:grpSpPr>
              <a:xfrm>
                <a:off x="2615571" y="4393426"/>
                <a:ext cx="454605" cy="457200"/>
                <a:chOff x="2615571" y="4393426"/>
                <a:chExt cx="454605" cy="457200"/>
              </a:xfrm>
            </p:grpSpPr>
            <p:sp>
              <p:nvSpPr>
                <p:cNvPr id="211" name="Oval 210">
                  <a:extLst>
                    <a:ext uri="{FF2B5EF4-FFF2-40B4-BE49-F238E27FC236}">
                      <a16:creationId xmlns:a16="http://schemas.microsoft.com/office/drawing/2014/main" id="{1AE3BD0E-44A3-76E1-21BF-C7E16F3C2F8B}"/>
                    </a:ext>
                  </a:extLst>
                </p:cNvPr>
                <p:cNvSpPr/>
                <p:nvPr/>
              </p:nvSpPr>
              <p:spPr>
                <a:xfrm>
                  <a:off x="2615571" y="4393426"/>
                  <a:ext cx="454605" cy="457200"/>
                </a:xfrm>
                <a:prstGeom prst="ellipse">
                  <a:avLst/>
                </a:prstGeom>
                <a:noFill/>
                <a:ln w="254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 name="Oval 211">
                  <a:extLst>
                    <a:ext uri="{FF2B5EF4-FFF2-40B4-BE49-F238E27FC236}">
                      <a16:creationId xmlns:a16="http://schemas.microsoft.com/office/drawing/2014/main" id="{166FACE2-A981-AB49-9C46-1B876ED9457A}"/>
                    </a:ext>
                  </a:extLst>
                </p:cNvPr>
                <p:cNvSpPr>
                  <a:spLocks noChangeAspect="1"/>
                </p:cNvSpPr>
                <p:nvPr/>
              </p:nvSpPr>
              <p:spPr>
                <a:xfrm>
                  <a:off x="2776764" y="4563411"/>
                  <a:ext cx="124523" cy="125233"/>
                </a:xfrm>
                <a:prstGeom prst="ellipse">
                  <a:avLst/>
                </a:prstGeom>
                <a:noFill/>
                <a:ln w="254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12" name="Group 111">
                <a:extLst>
                  <a:ext uri="{FF2B5EF4-FFF2-40B4-BE49-F238E27FC236}">
                    <a16:creationId xmlns:a16="http://schemas.microsoft.com/office/drawing/2014/main" id="{F77DB4D8-A611-A0F7-B528-CE550B46F8B2}"/>
                  </a:ext>
                </a:extLst>
              </p:cNvPr>
              <p:cNvGrpSpPr/>
              <p:nvPr/>
            </p:nvGrpSpPr>
            <p:grpSpPr>
              <a:xfrm>
                <a:off x="1758028" y="4383486"/>
                <a:ext cx="454605" cy="457200"/>
                <a:chOff x="2615571" y="4393426"/>
                <a:chExt cx="454605" cy="457200"/>
              </a:xfrm>
            </p:grpSpPr>
            <p:sp>
              <p:nvSpPr>
                <p:cNvPr id="209" name="Oval 208">
                  <a:extLst>
                    <a:ext uri="{FF2B5EF4-FFF2-40B4-BE49-F238E27FC236}">
                      <a16:creationId xmlns:a16="http://schemas.microsoft.com/office/drawing/2014/main" id="{960C72BA-E3C3-9487-384D-3A84AA36F91A}"/>
                    </a:ext>
                  </a:extLst>
                </p:cNvPr>
                <p:cNvSpPr/>
                <p:nvPr/>
              </p:nvSpPr>
              <p:spPr>
                <a:xfrm>
                  <a:off x="2615571" y="4393426"/>
                  <a:ext cx="454605" cy="457200"/>
                </a:xfrm>
                <a:prstGeom prst="ellipse">
                  <a:avLst/>
                </a:prstGeom>
                <a:noFill/>
                <a:ln w="254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 name="Oval 209">
                  <a:extLst>
                    <a:ext uri="{FF2B5EF4-FFF2-40B4-BE49-F238E27FC236}">
                      <a16:creationId xmlns:a16="http://schemas.microsoft.com/office/drawing/2014/main" id="{67F26991-E904-0442-C368-7A75B12253EA}"/>
                    </a:ext>
                  </a:extLst>
                </p:cNvPr>
                <p:cNvSpPr>
                  <a:spLocks noChangeAspect="1"/>
                </p:cNvSpPr>
                <p:nvPr/>
              </p:nvSpPr>
              <p:spPr>
                <a:xfrm>
                  <a:off x="2776764" y="4563411"/>
                  <a:ext cx="124523" cy="125233"/>
                </a:xfrm>
                <a:prstGeom prst="ellipse">
                  <a:avLst/>
                </a:prstGeom>
                <a:noFill/>
                <a:ln w="254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13" name="Straight Connector 112">
                <a:extLst>
                  <a:ext uri="{FF2B5EF4-FFF2-40B4-BE49-F238E27FC236}">
                    <a16:creationId xmlns:a16="http://schemas.microsoft.com/office/drawing/2014/main" id="{3F7A7883-D0E7-2D7B-8811-7E39E0934885}"/>
                  </a:ext>
                </a:extLst>
              </p:cNvPr>
              <p:cNvCxnSpPr>
                <a:stCxn id="209" idx="6"/>
                <a:endCxn id="211" idx="2"/>
              </p:cNvCxnSpPr>
              <p:nvPr/>
            </p:nvCxnSpPr>
            <p:spPr>
              <a:xfrm>
                <a:off x="2212633" y="4612086"/>
                <a:ext cx="402938" cy="99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4A850F11-78BD-B678-7B01-9956159C88CE}"/>
                  </a:ext>
                </a:extLst>
              </p:cNvPr>
              <p:cNvCxnSpPr>
                <a:cxnSpLocks/>
                <a:stCxn id="209" idx="0"/>
              </p:cNvCxnSpPr>
              <p:nvPr/>
            </p:nvCxnSpPr>
            <p:spPr>
              <a:xfrm flipV="1">
                <a:off x="1985331" y="4223565"/>
                <a:ext cx="0" cy="15992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543AB448-684C-3D80-0F5A-D1C68F05DB1B}"/>
                  </a:ext>
                </a:extLst>
              </p:cNvPr>
              <p:cNvCxnSpPr>
                <a:cxnSpLocks/>
              </p:cNvCxnSpPr>
              <p:nvPr/>
            </p:nvCxnSpPr>
            <p:spPr>
              <a:xfrm flipV="1">
                <a:off x="1983863" y="4120488"/>
                <a:ext cx="118781" cy="11260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a:extLst>
                  <a:ext uri="{FF2B5EF4-FFF2-40B4-BE49-F238E27FC236}">
                    <a16:creationId xmlns:a16="http://schemas.microsoft.com/office/drawing/2014/main" id="{A1E0AA10-100A-AECE-8F58-3091D1D9FBBA}"/>
                  </a:ext>
                </a:extLst>
              </p:cNvPr>
              <p:cNvCxnSpPr>
                <a:cxnSpLocks/>
              </p:cNvCxnSpPr>
              <p:nvPr/>
            </p:nvCxnSpPr>
            <p:spPr>
              <a:xfrm flipH="1">
                <a:off x="2102644" y="4120488"/>
                <a:ext cx="74314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5" name="Straight Connector 194">
                <a:extLst>
                  <a:ext uri="{FF2B5EF4-FFF2-40B4-BE49-F238E27FC236}">
                    <a16:creationId xmlns:a16="http://schemas.microsoft.com/office/drawing/2014/main" id="{9D79A0C8-70A7-378E-E236-CA8225020E35}"/>
                  </a:ext>
                </a:extLst>
              </p:cNvPr>
              <p:cNvCxnSpPr>
                <a:cxnSpLocks/>
                <a:stCxn id="211" idx="0"/>
              </p:cNvCxnSpPr>
              <p:nvPr/>
            </p:nvCxnSpPr>
            <p:spPr>
              <a:xfrm flipV="1">
                <a:off x="2842874" y="4120488"/>
                <a:ext cx="5839" cy="2729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a:extLst>
                  <a:ext uri="{FF2B5EF4-FFF2-40B4-BE49-F238E27FC236}">
                    <a16:creationId xmlns:a16="http://schemas.microsoft.com/office/drawing/2014/main" id="{06CA2D3B-1EA7-419A-2CD2-256DA2182732}"/>
                  </a:ext>
                </a:extLst>
              </p:cNvPr>
              <p:cNvCxnSpPr/>
              <p:nvPr/>
            </p:nvCxnSpPr>
            <p:spPr>
              <a:xfrm>
                <a:off x="1981482" y="4303525"/>
                <a:ext cx="34579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DFBD62EB-FCF9-13AA-0E90-B65189E7DA2F}"/>
                  </a:ext>
                </a:extLst>
              </p:cNvPr>
              <p:cNvCxnSpPr>
                <a:cxnSpLocks/>
              </p:cNvCxnSpPr>
              <p:nvPr/>
            </p:nvCxnSpPr>
            <p:spPr>
              <a:xfrm flipV="1">
                <a:off x="2313356" y="4120488"/>
                <a:ext cx="214398" cy="18303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B4F6BBA6-8E97-FFC3-E878-11C6809566AD}"/>
                  </a:ext>
                </a:extLst>
              </p:cNvPr>
              <p:cNvCxnSpPr>
                <a:cxnSpLocks/>
              </p:cNvCxnSpPr>
              <p:nvPr/>
            </p:nvCxnSpPr>
            <p:spPr>
              <a:xfrm flipV="1">
                <a:off x="2396967" y="3874689"/>
                <a:ext cx="0" cy="23584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a:extLst>
                  <a:ext uri="{FF2B5EF4-FFF2-40B4-BE49-F238E27FC236}">
                    <a16:creationId xmlns:a16="http://schemas.microsoft.com/office/drawing/2014/main" id="{09540560-FE64-5DB1-B1CC-A78E30A6941A}"/>
                  </a:ext>
                </a:extLst>
              </p:cNvPr>
              <p:cNvCxnSpPr>
                <a:cxnSpLocks/>
              </p:cNvCxnSpPr>
              <p:nvPr/>
            </p:nvCxnSpPr>
            <p:spPr>
              <a:xfrm flipV="1">
                <a:off x="2615571" y="3874689"/>
                <a:ext cx="0" cy="23584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00" name="Oval 199">
                <a:extLst>
                  <a:ext uri="{FF2B5EF4-FFF2-40B4-BE49-F238E27FC236}">
                    <a16:creationId xmlns:a16="http://schemas.microsoft.com/office/drawing/2014/main" id="{D7DE16EA-9E18-6794-61C4-521539637D67}"/>
                  </a:ext>
                </a:extLst>
              </p:cNvPr>
              <p:cNvSpPr>
                <a:spLocks noChangeAspect="1"/>
              </p:cNvSpPr>
              <p:nvPr/>
            </p:nvSpPr>
            <p:spPr>
              <a:xfrm>
                <a:off x="2494458" y="3687481"/>
                <a:ext cx="200126" cy="201267"/>
              </a:xfrm>
              <a:prstGeom prst="ellipse">
                <a:avLst/>
              </a:prstGeom>
              <a:noFill/>
              <a:ln w="254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1" name="Oval 200">
                <a:extLst>
                  <a:ext uri="{FF2B5EF4-FFF2-40B4-BE49-F238E27FC236}">
                    <a16:creationId xmlns:a16="http://schemas.microsoft.com/office/drawing/2014/main" id="{242C3972-F938-0B4C-A75E-28793769E2E8}"/>
                  </a:ext>
                </a:extLst>
              </p:cNvPr>
              <p:cNvSpPr>
                <a:spLocks noChangeAspect="1"/>
              </p:cNvSpPr>
              <p:nvPr/>
            </p:nvSpPr>
            <p:spPr>
              <a:xfrm>
                <a:off x="2074531" y="3732390"/>
                <a:ext cx="131835" cy="132589"/>
              </a:xfrm>
              <a:prstGeom prst="ellipse">
                <a:avLst/>
              </a:prstGeom>
              <a:noFill/>
              <a:ln w="254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02" name="Straight Connector 201">
                <a:extLst>
                  <a:ext uri="{FF2B5EF4-FFF2-40B4-BE49-F238E27FC236}">
                    <a16:creationId xmlns:a16="http://schemas.microsoft.com/office/drawing/2014/main" id="{EF43338B-BE30-6D88-A68D-CBE597D6F407}"/>
                  </a:ext>
                </a:extLst>
              </p:cNvPr>
              <p:cNvCxnSpPr>
                <a:stCxn id="200" idx="4"/>
                <a:endCxn id="201" idx="4"/>
              </p:cNvCxnSpPr>
              <p:nvPr/>
            </p:nvCxnSpPr>
            <p:spPr>
              <a:xfrm flipH="1" flipV="1">
                <a:off x="2140449" y="3864979"/>
                <a:ext cx="454072" cy="2376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DF8218EF-E6CF-1CE2-BA2A-B796D560E382}"/>
                  </a:ext>
                </a:extLst>
              </p:cNvPr>
              <p:cNvCxnSpPr>
                <a:cxnSpLocks/>
                <a:stCxn id="200" idx="0"/>
                <a:endCxn id="201" idx="0"/>
              </p:cNvCxnSpPr>
              <p:nvPr/>
            </p:nvCxnSpPr>
            <p:spPr>
              <a:xfrm flipH="1">
                <a:off x="2140450" y="3687481"/>
                <a:ext cx="454071" cy="4491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a:extLst>
                  <a:ext uri="{FF2B5EF4-FFF2-40B4-BE49-F238E27FC236}">
                    <a16:creationId xmlns:a16="http://schemas.microsoft.com/office/drawing/2014/main" id="{E962AF37-C606-6F42-0FB4-3E978F449987}"/>
                  </a:ext>
                </a:extLst>
              </p:cNvPr>
              <p:cNvCxnSpPr>
                <a:stCxn id="201" idx="2"/>
              </p:cNvCxnSpPr>
              <p:nvPr/>
            </p:nvCxnSpPr>
            <p:spPr>
              <a:xfrm flipH="1" flipV="1">
                <a:off x="1981482" y="3798684"/>
                <a:ext cx="93049" cy="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BA5C5F3E-A829-1179-D016-1CB36FD27966}"/>
                  </a:ext>
                </a:extLst>
              </p:cNvPr>
              <p:cNvCxnSpPr/>
              <p:nvPr/>
            </p:nvCxnSpPr>
            <p:spPr>
              <a:xfrm flipV="1">
                <a:off x="1981482" y="3709935"/>
                <a:ext cx="0" cy="16475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DD00589B-9305-7D65-0F54-29898D9AAC19}"/>
                  </a:ext>
                </a:extLst>
              </p:cNvPr>
              <p:cNvCxnSpPr/>
              <p:nvPr/>
            </p:nvCxnSpPr>
            <p:spPr>
              <a:xfrm flipH="1">
                <a:off x="1840706" y="3709935"/>
                <a:ext cx="140776" cy="3342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7" name="Straight Connector 206">
                <a:extLst>
                  <a:ext uri="{FF2B5EF4-FFF2-40B4-BE49-F238E27FC236}">
                    <a16:creationId xmlns:a16="http://schemas.microsoft.com/office/drawing/2014/main" id="{B9B49DD9-28A1-8529-A7E6-B916739D5675}"/>
                  </a:ext>
                </a:extLst>
              </p:cNvPr>
              <p:cNvCxnSpPr>
                <a:cxnSpLocks/>
              </p:cNvCxnSpPr>
              <p:nvPr/>
            </p:nvCxnSpPr>
            <p:spPr>
              <a:xfrm flipH="1" flipV="1">
                <a:off x="1845353" y="3838066"/>
                <a:ext cx="140776" cy="3342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213" name="Graphic 212" descr="Wireless with solid fill">
              <a:extLst>
                <a:ext uri="{FF2B5EF4-FFF2-40B4-BE49-F238E27FC236}">
                  <a16:creationId xmlns:a16="http://schemas.microsoft.com/office/drawing/2014/main" id="{C0EB7145-F6C8-7930-DAC3-8497E6581C30}"/>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rot="20955696">
              <a:off x="4232021" y="2577311"/>
              <a:ext cx="322586" cy="297515"/>
            </a:xfrm>
            <a:prstGeom prst="rect">
              <a:avLst/>
            </a:prstGeom>
          </p:spPr>
        </p:pic>
      </p:grpSp>
      <p:grpSp>
        <p:nvGrpSpPr>
          <p:cNvPr id="237" name="Group 236">
            <a:extLst>
              <a:ext uri="{FF2B5EF4-FFF2-40B4-BE49-F238E27FC236}">
                <a16:creationId xmlns:a16="http://schemas.microsoft.com/office/drawing/2014/main" id="{53179592-3461-7B24-9075-F9D9FE8D3D3E}"/>
              </a:ext>
            </a:extLst>
          </p:cNvPr>
          <p:cNvGrpSpPr/>
          <p:nvPr/>
        </p:nvGrpSpPr>
        <p:grpSpPr>
          <a:xfrm>
            <a:off x="1771312" y="1028196"/>
            <a:ext cx="623653" cy="669179"/>
            <a:chOff x="94594" y="1868587"/>
            <a:chExt cx="623653" cy="669179"/>
          </a:xfrm>
        </p:grpSpPr>
        <p:grpSp>
          <p:nvGrpSpPr>
            <p:cNvPr id="238" name="Group 237">
              <a:extLst>
                <a:ext uri="{FF2B5EF4-FFF2-40B4-BE49-F238E27FC236}">
                  <a16:creationId xmlns:a16="http://schemas.microsoft.com/office/drawing/2014/main" id="{12FB3684-A3D8-AFD3-DA7C-EC309AE8DDFF}"/>
                </a:ext>
              </a:extLst>
            </p:cNvPr>
            <p:cNvGrpSpPr/>
            <p:nvPr/>
          </p:nvGrpSpPr>
          <p:grpSpPr>
            <a:xfrm>
              <a:off x="94594" y="1872556"/>
              <a:ext cx="68712" cy="92593"/>
              <a:chOff x="1844231" y="869163"/>
              <a:chExt cx="108640" cy="146399"/>
            </a:xfrm>
          </p:grpSpPr>
          <p:cxnSp>
            <p:nvCxnSpPr>
              <p:cNvPr id="271" name="Straight Connector 270">
                <a:extLst>
                  <a:ext uri="{FF2B5EF4-FFF2-40B4-BE49-F238E27FC236}">
                    <a16:creationId xmlns:a16="http://schemas.microsoft.com/office/drawing/2014/main" id="{152E662F-9CD0-48B3-DB91-3851E9DA5F07}"/>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72" name="Straight Connector 271">
                <a:extLst>
                  <a:ext uri="{FF2B5EF4-FFF2-40B4-BE49-F238E27FC236}">
                    <a16:creationId xmlns:a16="http://schemas.microsoft.com/office/drawing/2014/main" id="{B967E5BC-437E-8E46-F70F-E66C9A479456}"/>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73" name="Straight Connector 272">
                <a:extLst>
                  <a:ext uri="{FF2B5EF4-FFF2-40B4-BE49-F238E27FC236}">
                    <a16:creationId xmlns:a16="http://schemas.microsoft.com/office/drawing/2014/main" id="{52B27D2C-396D-1477-B736-1E38BA0280B6}"/>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239" name="Group 238">
              <a:extLst>
                <a:ext uri="{FF2B5EF4-FFF2-40B4-BE49-F238E27FC236}">
                  <a16:creationId xmlns:a16="http://schemas.microsoft.com/office/drawing/2014/main" id="{5456CCC2-8EDA-6AB0-B8EC-897B4197EB27}"/>
                </a:ext>
              </a:extLst>
            </p:cNvPr>
            <p:cNvGrpSpPr/>
            <p:nvPr/>
          </p:nvGrpSpPr>
          <p:grpSpPr>
            <a:xfrm>
              <a:off x="98940" y="2152583"/>
              <a:ext cx="68712" cy="92593"/>
              <a:chOff x="1844231" y="869163"/>
              <a:chExt cx="108640" cy="146399"/>
            </a:xfrm>
          </p:grpSpPr>
          <p:cxnSp>
            <p:nvCxnSpPr>
              <p:cNvPr id="268" name="Straight Connector 267">
                <a:extLst>
                  <a:ext uri="{FF2B5EF4-FFF2-40B4-BE49-F238E27FC236}">
                    <a16:creationId xmlns:a16="http://schemas.microsoft.com/office/drawing/2014/main" id="{0C28E35A-BD5F-F077-E6E8-75E7D014A9A1}"/>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69" name="Straight Connector 268">
                <a:extLst>
                  <a:ext uri="{FF2B5EF4-FFF2-40B4-BE49-F238E27FC236}">
                    <a16:creationId xmlns:a16="http://schemas.microsoft.com/office/drawing/2014/main" id="{1AFEC701-0642-A94E-3D64-82BA85F1987B}"/>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70" name="Straight Connector 269">
                <a:extLst>
                  <a:ext uri="{FF2B5EF4-FFF2-40B4-BE49-F238E27FC236}">
                    <a16:creationId xmlns:a16="http://schemas.microsoft.com/office/drawing/2014/main" id="{4FC7E2BD-D4CB-63E2-8B7B-18A1F6522E0A}"/>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240" name="Group 239">
              <a:extLst>
                <a:ext uri="{FF2B5EF4-FFF2-40B4-BE49-F238E27FC236}">
                  <a16:creationId xmlns:a16="http://schemas.microsoft.com/office/drawing/2014/main" id="{317730DD-9A81-4045-F6A8-352310BA186E}"/>
                </a:ext>
              </a:extLst>
            </p:cNvPr>
            <p:cNvGrpSpPr/>
            <p:nvPr/>
          </p:nvGrpSpPr>
          <p:grpSpPr>
            <a:xfrm>
              <a:off x="98940" y="2445006"/>
              <a:ext cx="68712" cy="92593"/>
              <a:chOff x="1844231" y="869163"/>
              <a:chExt cx="108640" cy="146399"/>
            </a:xfrm>
          </p:grpSpPr>
          <p:cxnSp>
            <p:nvCxnSpPr>
              <p:cNvPr id="265" name="Straight Connector 264">
                <a:extLst>
                  <a:ext uri="{FF2B5EF4-FFF2-40B4-BE49-F238E27FC236}">
                    <a16:creationId xmlns:a16="http://schemas.microsoft.com/office/drawing/2014/main" id="{4A9BEF84-E542-39D9-EAC8-8A6BC5D4FE73}"/>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66" name="Straight Connector 265">
                <a:extLst>
                  <a:ext uri="{FF2B5EF4-FFF2-40B4-BE49-F238E27FC236}">
                    <a16:creationId xmlns:a16="http://schemas.microsoft.com/office/drawing/2014/main" id="{CC09562A-36BA-1F28-C4F5-5D9E6C3A6412}"/>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67" name="Straight Connector 266">
                <a:extLst>
                  <a:ext uri="{FF2B5EF4-FFF2-40B4-BE49-F238E27FC236}">
                    <a16:creationId xmlns:a16="http://schemas.microsoft.com/office/drawing/2014/main" id="{E907A0D2-3A0A-B0D5-4765-88D901EBE84C}"/>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241" name="Group 240">
              <a:extLst>
                <a:ext uri="{FF2B5EF4-FFF2-40B4-BE49-F238E27FC236}">
                  <a16:creationId xmlns:a16="http://schemas.microsoft.com/office/drawing/2014/main" id="{B46129CA-E330-304E-BF14-2C91D5865E54}"/>
                </a:ext>
              </a:extLst>
            </p:cNvPr>
            <p:cNvGrpSpPr/>
            <p:nvPr/>
          </p:nvGrpSpPr>
          <p:grpSpPr>
            <a:xfrm>
              <a:off x="380901" y="1868587"/>
              <a:ext cx="68712" cy="92593"/>
              <a:chOff x="1844231" y="869163"/>
              <a:chExt cx="108640" cy="146399"/>
            </a:xfrm>
          </p:grpSpPr>
          <p:cxnSp>
            <p:nvCxnSpPr>
              <p:cNvPr id="262" name="Straight Connector 261">
                <a:extLst>
                  <a:ext uri="{FF2B5EF4-FFF2-40B4-BE49-F238E27FC236}">
                    <a16:creationId xmlns:a16="http://schemas.microsoft.com/office/drawing/2014/main" id="{8DA115FA-BCD4-5C3C-A20A-51E685D78323}"/>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63" name="Straight Connector 262">
                <a:extLst>
                  <a:ext uri="{FF2B5EF4-FFF2-40B4-BE49-F238E27FC236}">
                    <a16:creationId xmlns:a16="http://schemas.microsoft.com/office/drawing/2014/main" id="{4A050139-AE50-8CAB-1F83-B4BACF32E5DE}"/>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64" name="Straight Connector 263">
                <a:extLst>
                  <a:ext uri="{FF2B5EF4-FFF2-40B4-BE49-F238E27FC236}">
                    <a16:creationId xmlns:a16="http://schemas.microsoft.com/office/drawing/2014/main" id="{7312627A-8452-9B19-F2D5-9E45F9C4CA03}"/>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242" name="Group 241">
              <a:extLst>
                <a:ext uri="{FF2B5EF4-FFF2-40B4-BE49-F238E27FC236}">
                  <a16:creationId xmlns:a16="http://schemas.microsoft.com/office/drawing/2014/main" id="{4E09EE29-DC3D-B6A6-C2DB-D937199A8F6A}"/>
                </a:ext>
              </a:extLst>
            </p:cNvPr>
            <p:cNvGrpSpPr/>
            <p:nvPr/>
          </p:nvGrpSpPr>
          <p:grpSpPr>
            <a:xfrm>
              <a:off x="379741" y="2148533"/>
              <a:ext cx="68712" cy="92593"/>
              <a:chOff x="1844231" y="869163"/>
              <a:chExt cx="108640" cy="146399"/>
            </a:xfrm>
          </p:grpSpPr>
          <p:cxnSp>
            <p:nvCxnSpPr>
              <p:cNvPr id="259" name="Straight Connector 258">
                <a:extLst>
                  <a:ext uri="{FF2B5EF4-FFF2-40B4-BE49-F238E27FC236}">
                    <a16:creationId xmlns:a16="http://schemas.microsoft.com/office/drawing/2014/main" id="{6724C5BE-80AA-B71B-A540-98C9CDC0CF3F}"/>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60" name="Straight Connector 259">
                <a:extLst>
                  <a:ext uri="{FF2B5EF4-FFF2-40B4-BE49-F238E27FC236}">
                    <a16:creationId xmlns:a16="http://schemas.microsoft.com/office/drawing/2014/main" id="{32CCABEF-D26F-8BB5-C448-DC0DD6AF4228}"/>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61" name="Straight Connector 260">
                <a:extLst>
                  <a:ext uri="{FF2B5EF4-FFF2-40B4-BE49-F238E27FC236}">
                    <a16:creationId xmlns:a16="http://schemas.microsoft.com/office/drawing/2014/main" id="{30E7CD70-2524-321C-27E0-72D61A8813A5}"/>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243" name="Group 242">
              <a:extLst>
                <a:ext uri="{FF2B5EF4-FFF2-40B4-BE49-F238E27FC236}">
                  <a16:creationId xmlns:a16="http://schemas.microsoft.com/office/drawing/2014/main" id="{5EF204EA-5650-A29A-38E2-404DE9884FEE}"/>
                </a:ext>
              </a:extLst>
            </p:cNvPr>
            <p:cNvGrpSpPr/>
            <p:nvPr/>
          </p:nvGrpSpPr>
          <p:grpSpPr>
            <a:xfrm>
              <a:off x="383825" y="2445173"/>
              <a:ext cx="68712" cy="92593"/>
              <a:chOff x="1844231" y="869163"/>
              <a:chExt cx="108640" cy="146399"/>
            </a:xfrm>
          </p:grpSpPr>
          <p:cxnSp>
            <p:nvCxnSpPr>
              <p:cNvPr id="256" name="Straight Connector 255">
                <a:extLst>
                  <a:ext uri="{FF2B5EF4-FFF2-40B4-BE49-F238E27FC236}">
                    <a16:creationId xmlns:a16="http://schemas.microsoft.com/office/drawing/2014/main" id="{50CD9316-49A0-6A55-AD30-170CADBCDE21}"/>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CB7E9540-056B-61E7-DD45-21AB7873CBF3}"/>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58" name="Straight Connector 257">
                <a:extLst>
                  <a:ext uri="{FF2B5EF4-FFF2-40B4-BE49-F238E27FC236}">
                    <a16:creationId xmlns:a16="http://schemas.microsoft.com/office/drawing/2014/main" id="{F46CFE99-7464-8AB9-FCB3-FAAF4A8C99A9}"/>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244" name="Group 243">
              <a:extLst>
                <a:ext uri="{FF2B5EF4-FFF2-40B4-BE49-F238E27FC236}">
                  <a16:creationId xmlns:a16="http://schemas.microsoft.com/office/drawing/2014/main" id="{6B5B7A0A-5E9F-9F9E-2C81-A5D8C1DE0E9C}"/>
                </a:ext>
              </a:extLst>
            </p:cNvPr>
            <p:cNvGrpSpPr/>
            <p:nvPr/>
          </p:nvGrpSpPr>
          <p:grpSpPr>
            <a:xfrm>
              <a:off x="646611" y="1868587"/>
              <a:ext cx="68712" cy="92593"/>
              <a:chOff x="1844231" y="869163"/>
              <a:chExt cx="108640" cy="146399"/>
            </a:xfrm>
          </p:grpSpPr>
          <p:cxnSp>
            <p:nvCxnSpPr>
              <p:cNvPr id="253" name="Straight Connector 252">
                <a:extLst>
                  <a:ext uri="{FF2B5EF4-FFF2-40B4-BE49-F238E27FC236}">
                    <a16:creationId xmlns:a16="http://schemas.microsoft.com/office/drawing/2014/main" id="{F0BEA463-998C-4F3A-8D1F-A711EFC74BB2}"/>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54" name="Straight Connector 253">
                <a:extLst>
                  <a:ext uri="{FF2B5EF4-FFF2-40B4-BE49-F238E27FC236}">
                    <a16:creationId xmlns:a16="http://schemas.microsoft.com/office/drawing/2014/main" id="{EAE04131-D9BC-D897-161A-187CF2608AA3}"/>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55" name="Straight Connector 254">
                <a:extLst>
                  <a:ext uri="{FF2B5EF4-FFF2-40B4-BE49-F238E27FC236}">
                    <a16:creationId xmlns:a16="http://schemas.microsoft.com/office/drawing/2014/main" id="{AC3C54F9-5ED6-6A7D-5133-D1D49C6D1E28}"/>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245" name="Group 244">
              <a:extLst>
                <a:ext uri="{FF2B5EF4-FFF2-40B4-BE49-F238E27FC236}">
                  <a16:creationId xmlns:a16="http://schemas.microsoft.com/office/drawing/2014/main" id="{A4C3862C-6BE6-D71E-D24D-CC88CB3A98FA}"/>
                </a:ext>
              </a:extLst>
            </p:cNvPr>
            <p:cNvGrpSpPr/>
            <p:nvPr/>
          </p:nvGrpSpPr>
          <p:grpSpPr>
            <a:xfrm>
              <a:off x="645451" y="2148533"/>
              <a:ext cx="68712" cy="92593"/>
              <a:chOff x="1844231" y="869163"/>
              <a:chExt cx="108640" cy="146399"/>
            </a:xfrm>
          </p:grpSpPr>
          <p:cxnSp>
            <p:nvCxnSpPr>
              <p:cNvPr id="250" name="Straight Connector 249">
                <a:extLst>
                  <a:ext uri="{FF2B5EF4-FFF2-40B4-BE49-F238E27FC236}">
                    <a16:creationId xmlns:a16="http://schemas.microsoft.com/office/drawing/2014/main" id="{19FC3EDC-FE25-3C79-C528-98AD13951630}"/>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51" name="Straight Connector 250">
                <a:extLst>
                  <a:ext uri="{FF2B5EF4-FFF2-40B4-BE49-F238E27FC236}">
                    <a16:creationId xmlns:a16="http://schemas.microsoft.com/office/drawing/2014/main" id="{C23E432D-477D-1303-FFE7-575F73D6B381}"/>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52" name="Straight Connector 251">
                <a:extLst>
                  <a:ext uri="{FF2B5EF4-FFF2-40B4-BE49-F238E27FC236}">
                    <a16:creationId xmlns:a16="http://schemas.microsoft.com/office/drawing/2014/main" id="{C0A2CD95-7F81-283D-52B6-0DEB6A7747C6}"/>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246" name="Group 245">
              <a:extLst>
                <a:ext uri="{FF2B5EF4-FFF2-40B4-BE49-F238E27FC236}">
                  <a16:creationId xmlns:a16="http://schemas.microsoft.com/office/drawing/2014/main" id="{0F578AC7-DE44-59B2-4382-374450505ED0}"/>
                </a:ext>
              </a:extLst>
            </p:cNvPr>
            <p:cNvGrpSpPr/>
            <p:nvPr/>
          </p:nvGrpSpPr>
          <p:grpSpPr>
            <a:xfrm>
              <a:off x="649535" y="2445173"/>
              <a:ext cx="68712" cy="92593"/>
              <a:chOff x="1844231" y="869163"/>
              <a:chExt cx="108640" cy="146399"/>
            </a:xfrm>
          </p:grpSpPr>
          <p:cxnSp>
            <p:nvCxnSpPr>
              <p:cNvPr id="247" name="Straight Connector 246">
                <a:extLst>
                  <a:ext uri="{FF2B5EF4-FFF2-40B4-BE49-F238E27FC236}">
                    <a16:creationId xmlns:a16="http://schemas.microsoft.com/office/drawing/2014/main" id="{609A08E4-76DA-457F-9CB0-27C94D732E70}"/>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48" name="Straight Connector 247">
                <a:extLst>
                  <a:ext uri="{FF2B5EF4-FFF2-40B4-BE49-F238E27FC236}">
                    <a16:creationId xmlns:a16="http://schemas.microsoft.com/office/drawing/2014/main" id="{86E074F0-1821-6404-D17D-E3669FBA71B0}"/>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49" name="Straight Connector 248">
                <a:extLst>
                  <a:ext uri="{FF2B5EF4-FFF2-40B4-BE49-F238E27FC236}">
                    <a16:creationId xmlns:a16="http://schemas.microsoft.com/office/drawing/2014/main" id="{CB050672-B88F-5133-8D56-702C1916BDB0}"/>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pic>
        <p:nvPicPr>
          <p:cNvPr id="274" name="Picture 273">
            <a:extLst>
              <a:ext uri="{FF2B5EF4-FFF2-40B4-BE49-F238E27FC236}">
                <a16:creationId xmlns:a16="http://schemas.microsoft.com/office/drawing/2014/main" id="{E81F4253-1955-C337-EAE0-39AFF9AAC428}"/>
              </a:ext>
            </a:extLst>
          </p:cNvPr>
          <p:cNvPicPr>
            <a:picLocks noChangeAspect="1"/>
          </p:cNvPicPr>
          <p:nvPr/>
        </p:nvPicPr>
        <p:blipFill>
          <a:blip r:embed="rId28"/>
          <a:stretch>
            <a:fillRect/>
          </a:stretch>
        </p:blipFill>
        <p:spPr>
          <a:xfrm>
            <a:off x="2491120" y="930381"/>
            <a:ext cx="1152529" cy="1181800"/>
          </a:xfrm>
          <a:prstGeom prst="rect">
            <a:avLst/>
          </a:prstGeom>
        </p:spPr>
      </p:pic>
      <p:sp>
        <p:nvSpPr>
          <p:cNvPr id="275" name="TextBox 274">
            <a:extLst>
              <a:ext uri="{FF2B5EF4-FFF2-40B4-BE49-F238E27FC236}">
                <a16:creationId xmlns:a16="http://schemas.microsoft.com/office/drawing/2014/main" id="{A60DBC12-3F8A-EB1A-DBA6-4C343C2CCD41}"/>
              </a:ext>
            </a:extLst>
          </p:cNvPr>
          <p:cNvSpPr txBox="1"/>
          <p:nvPr/>
        </p:nvSpPr>
        <p:spPr>
          <a:xfrm>
            <a:off x="2559093" y="551243"/>
            <a:ext cx="868320" cy="369332"/>
          </a:xfrm>
          <a:prstGeom prst="rect">
            <a:avLst/>
          </a:prstGeom>
          <a:noFill/>
        </p:spPr>
        <p:txBody>
          <a:bodyPr wrap="square">
            <a:spAutoFit/>
          </a:bodyPr>
          <a:lstStyle/>
          <a:p>
            <a:pPr algn="ctr"/>
            <a:r>
              <a:rPr lang="en-GB" sz="1800" b="0" strike="noStrike" spc="-1" noProof="0" dirty="0">
                <a:solidFill>
                  <a:srgbClr val="000000"/>
                </a:solidFill>
                <a:latin typeface="Calibri"/>
              </a:rPr>
              <a:t>SIM </a:t>
            </a:r>
            <a:endParaRPr lang="en-GB" noProof="0" dirty="0"/>
          </a:p>
        </p:txBody>
      </p:sp>
      <mc:AlternateContent xmlns:mc="http://schemas.openxmlformats.org/markup-compatibility/2006" xmlns:a14="http://schemas.microsoft.com/office/drawing/2010/main">
        <mc:Choice Requires="a14">
          <p:sp>
            <p:nvSpPr>
              <p:cNvPr id="276" name="TextBox 275">
                <a:extLst>
                  <a:ext uri="{FF2B5EF4-FFF2-40B4-BE49-F238E27FC236}">
                    <a16:creationId xmlns:a16="http://schemas.microsoft.com/office/drawing/2014/main" id="{1EC4E7BA-C40A-0E31-1F7C-735CA53BF7B8}"/>
                  </a:ext>
                </a:extLst>
              </p:cNvPr>
              <p:cNvSpPr txBox="1"/>
              <p:nvPr/>
            </p:nvSpPr>
            <p:spPr>
              <a:xfrm>
                <a:off x="2985591" y="1608301"/>
                <a:ext cx="656869" cy="307777"/>
              </a:xfrm>
              <a:prstGeom prst="rect">
                <a:avLst/>
              </a:prstGeom>
              <a:solidFill>
                <a:srgbClr val="FFFFFF">
                  <a:alpha val="53000"/>
                </a:srgbClr>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400" b="1" i="1" noProof="0" smtClean="0">
                              <a:latin typeface="Cambria Math" panose="02040503050406030204" pitchFamily="18" charset="0"/>
                            </a:rPr>
                          </m:ctrlPr>
                        </m:sSubPr>
                        <m:e>
                          <m:r>
                            <a:rPr lang="en-GB" sz="1400" b="1" i="1" noProof="0" smtClean="0">
                              <a:latin typeface="Cambria Math" panose="02040503050406030204" pitchFamily="18" charset="0"/>
                              <a:ea typeface="Cambria Math" panose="02040503050406030204" pitchFamily="18" charset="0"/>
                            </a:rPr>
                            <m:t>𝜰</m:t>
                          </m:r>
                        </m:e>
                        <m:sub>
                          <m:r>
                            <a:rPr lang="en-GB" sz="1400" b="0" i="1" noProof="0" smtClean="0">
                              <a:latin typeface="Cambria Math" panose="02040503050406030204" pitchFamily="18" charset="0"/>
                            </a:rPr>
                            <m:t>0</m:t>
                          </m:r>
                        </m:sub>
                      </m:sSub>
                      <m:r>
                        <a:rPr lang="en-GB" sz="1400" b="0" i="1" noProof="0" smtClean="0">
                          <a:latin typeface="Cambria Math" panose="02040503050406030204" pitchFamily="18" charset="0"/>
                        </a:rPr>
                        <m:t>(</m:t>
                      </m:r>
                      <m:r>
                        <a:rPr lang="en-GB" sz="1400" b="0" i="1" noProof="0" smtClean="0">
                          <a:latin typeface="Cambria Math" panose="02040503050406030204" pitchFamily="18" charset="0"/>
                        </a:rPr>
                        <m:t>𝑡</m:t>
                      </m:r>
                      <m:r>
                        <a:rPr lang="en-GB" sz="1400" b="0" i="1" noProof="0" smtClean="0">
                          <a:latin typeface="Cambria Math" panose="02040503050406030204" pitchFamily="18" charset="0"/>
                        </a:rPr>
                        <m:t>)</m:t>
                      </m:r>
                    </m:oMath>
                  </m:oMathPara>
                </a14:m>
                <a:endParaRPr lang="en-GB" sz="1400" noProof="0" dirty="0"/>
              </a:p>
            </p:txBody>
          </p:sp>
        </mc:Choice>
        <mc:Fallback xmlns="">
          <p:sp>
            <p:nvSpPr>
              <p:cNvPr id="276" name="TextBox 275">
                <a:extLst>
                  <a:ext uri="{FF2B5EF4-FFF2-40B4-BE49-F238E27FC236}">
                    <a16:creationId xmlns:a16="http://schemas.microsoft.com/office/drawing/2014/main" id="{1EC4E7BA-C40A-0E31-1F7C-735CA53BF7B8}"/>
                  </a:ext>
                </a:extLst>
              </p:cNvPr>
              <p:cNvSpPr txBox="1">
                <a:spLocks noRot="1" noChangeAspect="1" noMove="1" noResize="1" noEditPoints="1" noAdjustHandles="1" noChangeArrowheads="1" noChangeShapeType="1" noTextEdit="1"/>
              </p:cNvSpPr>
              <p:nvPr/>
            </p:nvSpPr>
            <p:spPr>
              <a:xfrm>
                <a:off x="2985591" y="1608301"/>
                <a:ext cx="656869" cy="307777"/>
              </a:xfrm>
              <a:prstGeom prst="rect">
                <a:avLst/>
              </a:prstGeom>
              <a:blipFill>
                <a:blip r:embed="rId29"/>
                <a:stretch>
                  <a:fillRect b="-10000"/>
                </a:stretch>
              </a:blipFill>
            </p:spPr>
            <p:txBody>
              <a:bodyPr/>
              <a:lstStyle/>
              <a:p>
                <a:r>
                  <a:rPr lang="en-US">
                    <a:noFill/>
                  </a:rPr>
                  <a:t> </a:t>
                </a:r>
              </a:p>
            </p:txBody>
          </p:sp>
        </mc:Fallback>
      </mc:AlternateContent>
    </p:spTree>
    <p:extLst>
      <p:ext uri="{BB962C8B-B14F-4D97-AF65-F5344CB8AC3E}">
        <p14:creationId xmlns:p14="http://schemas.microsoft.com/office/powerpoint/2010/main" val="3361435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8"/>
                                        </p:tgtEl>
                                        <p:attrNameLst>
                                          <p:attrName>style.visibility</p:attrName>
                                        </p:attrNameLst>
                                      </p:cBhvr>
                                      <p:to>
                                        <p:strVal val="visible"/>
                                      </p:to>
                                    </p:set>
                                    <p:animEffect transition="in" filter="fade">
                                      <p:cBhvr>
                                        <p:cTn id="7" dur="500"/>
                                        <p:tgtEl>
                                          <p:spTgt spid="208"/>
                                        </p:tgtEl>
                                      </p:cBhvr>
                                    </p:animEffect>
                                  </p:childTnLst>
                                </p:cTn>
                              </p:par>
                              <p:par>
                                <p:cTn id="8" presetID="10" presetClass="entr" presetSubtype="0" fill="hold" nodeType="withEffect">
                                  <p:stCondLst>
                                    <p:cond delay="0"/>
                                  </p:stCondLst>
                                  <p:childTnLst>
                                    <p:set>
                                      <p:cBhvr>
                                        <p:cTn id="9" dur="1" fill="hold">
                                          <p:stCondLst>
                                            <p:cond delay="0"/>
                                          </p:stCondLst>
                                        </p:cTn>
                                        <p:tgtEl>
                                          <p:spTgt spid="217"/>
                                        </p:tgtEl>
                                        <p:attrNameLst>
                                          <p:attrName>style.visibility</p:attrName>
                                        </p:attrNameLst>
                                      </p:cBhvr>
                                      <p:to>
                                        <p:strVal val="visible"/>
                                      </p:to>
                                    </p:set>
                                    <p:animEffect transition="in" filter="fade">
                                      <p:cBhvr>
                                        <p:cTn id="10" dur="500"/>
                                        <p:tgtEl>
                                          <p:spTgt spid="21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6"/>
                                        </p:tgtEl>
                                        <p:attrNameLst>
                                          <p:attrName>style.visibility</p:attrName>
                                        </p:attrNameLst>
                                      </p:cBhvr>
                                      <p:to>
                                        <p:strVal val="visible"/>
                                      </p:to>
                                    </p:set>
                                    <p:animEffect transition="in" filter="fade">
                                      <p:cBhvr>
                                        <p:cTn id="13" dur="500"/>
                                        <p:tgtEl>
                                          <p:spTgt spid="116"/>
                                        </p:tgtEl>
                                      </p:cBhvr>
                                    </p:animEffect>
                                  </p:childTnLst>
                                </p:cTn>
                              </p:par>
                              <p:par>
                                <p:cTn id="14" presetID="1" presetClass="entr" presetSubtype="0" fill="hold" grpId="0" nodeType="withEffect">
                                  <p:stCondLst>
                                    <p:cond delay="0"/>
                                  </p:stCondLst>
                                  <p:childTnLst>
                                    <p:set>
                                      <p:cBhvr>
                                        <p:cTn id="15" dur="1" fill="hold">
                                          <p:stCondLst>
                                            <p:cond delay="0"/>
                                          </p:stCondLst>
                                        </p:cTn>
                                        <p:tgtEl>
                                          <p:spTgt spid="16"/>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123"/>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fade">
                                      <p:cBhvr>
                                        <p:cTn id="22" dur="500"/>
                                        <p:tgtEl>
                                          <p:spTgt spid="25"/>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19"/>
                                        </p:tgtEl>
                                        <p:attrNameLst>
                                          <p:attrName>style.visibility</p:attrName>
                                        </p:attrNameLst>
                                      </p:cBhvr>
                                      <p:to>
                                        <p:strVal val="visible"/>
                                      </p:to>
                                    </p:set>
                                    <p:animEffect transition="in" filter="fade">
                                      <p:cBhvr>
                                        <p:cTn id="25" dur="500"/>
                                        <p:tgtEl>
                                          <p:spTgt spid="11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18"/>
                                        </p:tgtEl>
                                        <p:attrNameLst>
                                          <p:attrName>style.visibility</p:attrName>
                                        </p:attrNameLst>
                                      </p:cBhvr>
                                      <p:to>
                                        <p:strVal val="visible"/>
                                      </p:to>
                                    </p:set>
                                    <p:animEffect transition="in" filter="fade">
                                      <p:cBhvr>
                                        <p:cTn id="28" dur="500"/>
                                        <p:tgtEl>
                                          <p:spTgt spid="11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3"/>
                                        </p:tgtEl>
                                        <p:attrNameLst>
                                          <p:attrName>style.visibility</p:attrName>
                                        </p:attrNameLst>
                                      </p:cBhvr>
                                      <p:to>
                                        <p:strVal val="visible"/>
                                      </p:to>
                                    </p:set>
                                    <p:animEffect transition="in" filter="fade">
                                      <p:cBhvr>
                                        <p:cTn id="31" dur="500"/>
                                        <p:tgtEl>
                                          <p:spTgt spid="23"/>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26"/>
                                        </p:tgtEl>
                                        <p:attrNameLst>
                                          <p:attrName>style.visibility</p:attrName>
                                        </p:attrNameLst>
                                      </p:cBhvr>
                                      <p:to>
                                        <p:strVal val="visible"/>
                                      </p:to>
                                    </p:set>
                                    <p:animEffect transition="in" filter="fade">
                                      <p:cBhvr>
                                        <p:cTn id="34" dur="500"/>
                                        <p:tgtEl>
                                          <p:spTgt spid="126"/>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41"/>
                                        </p:tgtEl>
                                        <p:attrNameLst>
                                          <p:attrName>style.visibility</p:attrName>
                                        </p:attrNameLst>
                                      </p:cBhvr>
                                      <p:to>
                                        <p:strVal val="visible"/>
                                      </p:to>
                                    </p:set>
                                    <p:animEffect transition="in" filter="fade">
                                      <p:cBhvr>
                                        <p:cTn id="39" dur="500"/>
                                        <p:tgtEl>
                                          <p:spTgt spid="41"/>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92"/>
                                        </p:tgtEl>
                                        <p:attrNameLst>
                                          <p:attrName>style.visibility</p:attrName>
                                        </p:attrNameLst>
                                      </p:cBhvr>
                                      <p:to>
                                        <p:strVal val="visible"/>
                                      </p:to>
                                    </p:set>
                                    <p:animEffect transition="in" filter="fade">
                                      <p:cBhvr>
                                        <p:cTn id="42" dur="500"/>
                                        <p:tgtEl>
                                          <p:spTgt spid="192"/>
                                        </p:tgtEl>
                                      </p:cBhvr>
                                    </p:animEffect>
                                  </p:childTnLst>
                                </p:cTn>
                              </p:par>
                              <p:par>
                                <p:cTn id="43" presetID="10" presetClass="entr" presetSubtype="0" fill="hold" nodeType="withEffect">
                                  <p:stCondLst>
                                    <p:cond delay="0"/>
                                  </p:stCondLst>
                                  <p:childTnLst>
                                    <p:set>
                                      <p:cBhvr>
                                        <p:cTn id="44" dur="1" fill="hold">
                                          <p:stCondLst>
                                            <p:cond delay="0"/>
                                          </p:stCondLst>
                                        </p:cTn>
                                        <p:tgtEl>
                                          <p:spTgt spid="50"/>
                                        </p:tgtEl>
                                        <p:attrNameLst>
                                          <p:attrName>style.visibility</p:attrName>
                                        </p:attrNameLst>
                                      </p:cBhvr>
                                      <p:to>
                                        <p:strVal val="visible"/>
                                      </p:to>
                                    </p:set>
                                    <p:animEffect transition="in" filter="fade">
                                      <p:cBhvr>
                                        <p:cTn id="45" dur="500"/>
                                        <p:tgtEl>
                                          <p:spTgt spid="50"/>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234"/>
                                        </p:tgtEl>
                                        <p:attrNameLst>
                                          <p:attrName>style.visibility</p:attrName>
                                        </p:attrNameLst>
                                      </p:cBhvr>
                                      <p:to>
                                        <p:strVal val="visible"/>
                                      </p:to>
                                    </p:set>
                                    <p:animEffect transition="in" filter="fade">
                                      <p:cBhvr>
                                        <p:cTn id="50" dur="500"/>
                                        <p:tgtEl>
                                          <p:spTgt spid="234"/>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28"/>
                                        </p:tgtEl>
                                        <p:attrNameLst>
                                          <p:attrName>style.visibility</p:attrName>
                                        </p:attrNameLst>
                                      </p:cBhvr>
                                      <p:to>
                                        <p:strVal val="visible"/>
                                      </p:to>
                                    </p:set>
                                    <p:animEffect transition="in" filter="fade">
                                      <p:cBhvr>
                                        <p:cTn id="53" dur="500"/>
                                        <p:tgtEl>
                                          <p:spTgt spid="228"/>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193"/>
                                        </p:tgtEl>
                                        <p:attrNameLst>
                                          <p:attrName>style.visibility</p:attrName>
                                        </p:attrNameLst>
                                      </p:cBhvr>
                                      <p:to>
                                        <p:strVal val="visible"/>
                                      </p:to>
                                    </p:set>
                                    <p:animEffect transition="in" filter="fade">
                                      <p:cBhvr>
                                        <p:cTn id="56" dur="500"/>
                                        <p:tgtEl>
                                          <p:spTgt spid="193"/>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227"/>
                                        </p:tgtEl>
                                        <p:attrNameLst>
                                          <p:attrName>style.visibility</p:attrName>
                                        </p:attrNameLst>
                                      </p:cBhvr>
                                      <p:to>
                                        <p:strVal val="visible"/>
                                      </p:to>
                                    </p:set>
                                    <p:animEffect transition="in" filter="fade">
                                      <p:cBhvr>
                                        <p:cTn id="59" dur="500"/>
                                        <p:tgtEl>
                                          <p:spTgt spid="227"/>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nodeType="clickEffect">
                                  <p:stCondLst>
                                    <p:cond delay="0"/>
                                  </p:stCondLst>
                                  <p:childTnLst>
                                    <p:set>
                                      <p:cBhvr>
                                        <p:cTn id="63" dur="1" fill="hold">
                                          <p:stCondLst>
                                            <p:cond delay="0"/>
                                          </p:stCondLst>
                                        </p:cTn>
                                        <p:tgtEl>
                                          <p:spTgt spid="2"/>
                                        </p:tgtEl>
                                        <p:attrNameLst>
                                          <p:attrName>style.visibility</p:attrName>
                                        </p:attrNameLst>
                                      </p:cBhvr>
                                      <p:to>
                                        <p:strVal val="visible"/>
                                      </p:to>
                                    </p:set>
                                    <p:animEffect transition="in" filter="fade">
                                      <p:cBhvr>
                                        <p:cTn id="64" dur="500"/>
                                        <p:tgtEl>
                                          <p:spTgt spid="2"/>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4"/>
                                        </p:tgtEl>
                                        <p:attrNameLst>
                                          <p:attrName>style.visibility</p:attrName>
                                        </p:attrNameLst>
                                      </p:cBhvr>
                                      <p:to>
                                        <p:strVal val="visible"/>
                                      </p:to>
                                    </p:set>
                                    <p:animEffect transition="in" filter="fade">
                                      <p:cBhvr>
                                        <p:cTn id="67" dur="500"/>
                                        <p:tgtEl>
                                          <p:spTgt spid="4"/>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7"/>
                                        </p:tgtEl>
                                        <p:attrNameLst>
                                          <p:attrName>style.visibility</p:attrName>
                                        </p:attrNameLst>
                                      </p:cBhvr>
                                      <p:to>
                                        <p:strVal val="visible"/>
                                      </p:to>
                                    </p:set>
                                    <p:animEffect transition="in" filter="fade">
                                      <p:cBhvr>
                                        <p:cTn id="70" dur="500"/>
                                        <p:tgtEl>
                                          <p:spTgt spid="7"/>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8"/>
                                        </p:tgtEl>
                                        <p:attrNameLst>
                                          <p:attrName>style.visibility</p:attrName>
                                        </p:attrNameLst>
                                      </p:cBhvr>
                                      <p:to>
                                        <p:strVal val="visible"/>
                                      </p:to>
                                    </p:set>
                                    <p:animEffect transition="in" filter="fade">
                                      <p:cBhvr>
                                        <p:cTn id="73" dur="500"/>
                                        <p:tgtEl>
                                          <p:spTgt spid="8"/>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9"/>
                                        </p:tgtEl>
                                        <p:attrNameLst>
                                          <p:attrName>style.visibility</p:attrName>
                                        </p:attrNameLst>
                                      </p:cBhvr>
                                      <p:to>
                                        <p:strVal val="visible"/>
                                      </p:to>
                                    </p:set>
                                    <p:animEffect transition="in" filter="fade">
                                      <p:cBhvr>
                                        <p:cTn id="76" dur="500"/>
                                        <p:tgtEl>
                                          <p:spTgt spid="9"/>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10"/>
                                        </p:tgtEl>
                                        <p:attrNameLst>
                                          <p:attrName>style.visibility</p:attrName>
                                        </p:attrNameLst>
                                      </p:cBhvr>
                                      <p:to>
                                        <p:strVal val="visible"/>
                                      </p:to>
                                    </p:set>
                                    <p:animEffect transition="in" filter="fade">
                                      <p:cBhvr>
                                        <p:cTn id="79" dur="500"/>
                                        <p:tgtEl>
                                          <p:spTgt spid="10"/>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11"/>
                                        </p:tgtEl>
                                        <p:attrNameLst>
                                          <p:attrName>style.visibility</p:attrName>
                                        </p:attrNameLst>
                                      </p:cBhvr>
                                      <p:to>
                                        <p:strVal val="visible"/>
                                      </p:to>
                                    </p:set>
                                    <p:animEffect transition="in" filter="fade">
                                      <p:cBhvr>
                                        <p:cTn id="82" dur="500"/>
                                        <p:tgtEl>
                                          <p:spTgt spid="11"/>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12"/>
                                        </p:tgtEl>
                                        <p:attrNameLst>
                                          <p:attrName>style.visibility</p:attrName>
                                        </p:attrNameLst>
                                      </p:cBhvr>
                                      <p:to>
                                        <p:strVal val="visible"/>
                                      </p:to>
                                    </p:set>
                                    <p:animEffect transition="in" filter="fade">
                                      <p:cBhvr>
                                        <p:cTn id="85" dur="500"/>
                                        <p:tgtEl>
                                          <p:spTgt spid="12"/>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13"/>
                                        </p:tgtEl>
                                        <p:attrNameLst>
                                          <p:attrName>style.visibility</p:attrName>
                                        </p:attrNameLst>
                                      </p:cBhvr>
                                      <p:to>
                                        <p:strVal val="visible"/>
                                      </p:to>
                                    </p:set>
                                    <p:animEffect transition="in" filter="fade">
                                      <p:cBhvr>
                                        <p:cTn id="88" dur="500"/>
                                        <p:tgtEl>
                                          <p:spTgt spid="13"/>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14"/>
                                        </p:tgtEl>
                                        <p:attrNameLst>
                                          <p:attrName>style.visibility</p:attrName>
                                        </p:attrNameLst>
                                      </p:cBhvr>
                                      <p:to>
                                        <p:strVal val="visible"/>
                                      </p:to>
                                    </p:set>
                                    <p:animEffect transition="in" filter="fade">
                                      <p:cBhvr>
                                        <p:cTn id="91" dur="500"/>
                                        <p:tgtEl>
                                          <p:spTgt spid="14"/>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15"/>
                                        </p:tgtEl>
                                        <p:attrNameLst>
                                          <p:attrName>style.visibility</p:attrName>
                                        </p:attrNameLst>
                                      </p:cBhvr>
                                      <p:to>
                                        <p:strVal val="visible"/>
                                      </p:to>
                                    </p:set>
                                    <p:animEffect transition="in" filter="fade">
                                      <p:cBhvr>
                                        <p:cTn id="94" dur="500"/>
                                        <p:tgtEl>
                                          <p:spTgt spid="15"/>
                                        </p:tgtEl>
                                      </p:cBhvr>
                                    </p:animEffect>
                                  </p:childTnLst>
                                </p:cTn>
                              </p:par>
                              <p:par>
                                <p:cTn id="95" presetID="10" presetClass="entr" presetSubtype="0" fill="hold" nodeType="withEffect">
                                  <p:stCondLst>
                                    <p:cond delay="0"/>
                                  </p:stCondLst>
                                  <p:childTnLst>
                                    <p:set>
                                      <p:cBhvr>
                                        <p:cTn id="96" dur="1" fill="hold">
                                          <p:stCondLst>
                                            <p:cond delay="0"/>
                                          </p:stCondLst>
                                        </p:cTn>
                                        <p:tgtEl>
                                          <p:spTgt spid="20"/>
                                        </p:tgtEl>
                                        <p:attrNameLst>
                                          <p:attrName>style.visibility</p:attrName>
                                        </p:attrNameLst>
                                      </p:cBhvr>
                                      <p:to>
                                        <p:strVal val="visible"/>
                                      </p:to>
                                    </p:set>
                                    <p:animEffect transition="in" filter="fade">
                                      <p:cBhvr>
                                        <p:cTn id="97" dur="500"/>
                                        <p:tgtEl>
                                          <p:spTgt spid="20"/>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21"/>
                                        </p:tgtEl>
                                        <p:attrNameLst>
                                          <p:attrName>style.visibility</p:attrName>
                                        </p:attrNameLst>
                                      </p:cBhvr>
                                      <p:to>
                                        <p:strVal val="visible"/>
                                      </p:to>
                                    </p:set>
                                    <p:animEffect transition="in" filter="fade">
                                      <p:cBhvr>
                                        <p:cTn id="100" dur="500"/>
                                        <p:tgtEl>
                                          <p:spTgt spid="21"/>
                                        </p:tgtEl>
                                      </p:cBhvr>
                                    </p:animEffect>
                                  </p:childTnLst>
                                </p:cTn>
                              </p:par>
                              <p:par>
                                <p:cTn id="101" presetID="10" presetClass="entr" presetSubtype="0" fill="hold" nodeType="withEffect">
                                  <p:stCondLst>
                                    <p:cond delay="0"/>
                                  </p:stCondLst>
                                  <p:childTnLst>
                                    <p:set>
                                      <p:cBhvr>
                                        <p:cTn id="102" dur="1" fill="hold">
                                          <p:stCondLst>
                                            <p:cond delay="0"/>
                                          </p:stCondLst>
                                        </p:cTn>
                                        <p:tgtEl>
                                          <p:spTgt spid="51"/>
                                        </p:tgtEl>
                                        <p:attrNameLst>
                                          <p:attrName>style.visibility</p:attrName>
                                        </p:attrNameLst>
                                      </p:cBhvr>
                                      <p:to>
                                        <p:strVal val="visible"/>
                                      </p:to>
                                    </p:set>
                                    <p:animEffect transition="in" filter="fade">
                                      <p:cBhvr>
                                        <p:cTn id="103"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8" grpId="0" animBg="1"/>
      <p:bldP spid="227" grpId="0"/>
      <p:bldP spid="228" grpId="0" animBg="1"/>
      <p:bldP spid="4" grpId="0"/>
      <p:bldP spid="7" grpId="0" animBg="1"/>
      <p:bldP spid="8" grpId="0"/>
      <p:bldP spid="9" grpId="0" animBg="1"/>
      <p:bldP spid="10" grpId="0"/>
      <p:bldP spid="11" grpId="0" animBg="1"/>
      <p:bldP spid="12" grpId="0"/>
      <p:bldP spid="13" grpId="0"/>
      <p:bldP spid="14" grpId="0" animBg="1"/>
      <p:bldP spid="15" grpId="0"/>
      <p:bldP spid="21" grpId="0"/>
      <p:bldP spid="16" grpId="0"/>
      <p:bldP spid="23" grpId="0"/>
      <p:bldP spid="41" grpId="0"/>
      <p:bldP spid="116" grpId="0"/>
      <p:bldP spid="118" grpId="0" animBg="1"/>
      <p:bldP spid="119" grpId="0"/>
      <p:bldP spid="123" grpId="0"/>
      <p:bldP spid="126" grpId="0"/>
      <p:bldP spid="192" grpId="0"/>
      <p:bldP spid="193"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0" name="PlaceHolder 1"/>
          <p:cNvSpPr>
            <a:spLocks noGrp="1"/>
          </p:cNvSpPr>
          <p:nvPr>
            <p:ph type="title"/>
          </p:nvPr>
        </p:nvSpPr>
        <p:spPr>
          <a:xfrm>
            <a:off x="0" y="0"/>
            <a:ext cx="5158440" cy="582120"/>
          </a:xfrm>
          <a:prstGeom prst="rect">
            <a:avLst/>
          </a:prstGeom>
          <a:noFill/>
          <a:ln w="0">
            <a:noFill/>
          </a:ln>
        </p:spPr>
        <p:txBody>
          <a:bodyPr anchor="ctr">
            <a:normAutofit/>
          </a:bodyPr>
          <a:lstStyle/>
          <a:p>
            <a:pPr>
              <a:lnSpc>
                <a:spcPct val="90000"/>
              </a:lnSpc>
              <a:buNone/>
            </a:pPr>
            <a:r>
              <a:rPr lang="en-GB" sz="2800" b="0" strike="noStrike" spc="-1" noProof="0" dirty="0">
                <a:solidFill>
                  <a:srgbClr val="000000"/>
                </a:solidFill>
                <a:latin typeface="Calibri Light"/>
              </a:rPr>
              <a:t>Balancing Overhead - Throughput</a:t>
            </a:r>
            <a:endParaRPr lang="en-GB" sz="2800" b="0" strike="noStrike" spc="-1" noProof="0" dirty="0">
              <a:solidFill>
                <a:srgbClr val="000000"/>
              </a:solidFill>
              <a:latin typeface="Calibri"/>
            </a:endParaRPr>
          </a:p>
        </p:txBody>
      </p:sp>
      <p:sp>
        <p:nvSpPr>
          <p:cNvPr id="422" name="TextBox 55"/>
          <p:cNvSpPr/>
          <p:nvPr/>
        </p:nvSpPr>
        <p:spPr>
          <a:xfrm>
            <a:off x="3131280" y="715680"/>
            <a:ext cx="3470040" cy="363960"/>
          </a:xfrm>
          <a:custGeom>
            <a:avLst/>
            <a:gdLst/>
            <a:ahLst/>
            <a:cxnLst/>
            <a:rect l="l" t="t" r="r" b="b"/>
            <a:pathLst>
              <a:path w="2890663" h="369332">
                <a:moveTo>
                  <a:pt x="0" y="0"/>
                </a:moveTo>
                <a:cubicBezTo>
                  <a:pt x="229137" y="-20679"/>
                  <a:pt x="426240" y="7803"/>
                  <a:pt x="549226" y="0"/>
                </a:cubicBezTo>
                <a:cubicBezTo>
                  <a:pt x="672212" y="-7803"/>
                  <a:pt x="916472" y="45132"/>
                  <a:pt x="1040639" y="0"/>
                </a:cubicBezTo>
                <a:cubicBezTo>
                  <a:pt x="1164806" y="-45132"/>
                  <a:pt x="1407562" y="857"/>
                  <a:pt x="1676585" y="0"/>
                </a:cubicBezTo>
                <a:cubicBezTo>
                  <a:pt x="1945608" y="-857"/>
                  <a:pt x="2003645" y="12860"/>
                  <a:pt x="2225811" y="0"/>
                </a:cubicBezTo>
                <a:cubicBezTo>
                  <a:pt x="2447977" y="-12860"/>
                  <a:pt x="2717965" y="10545"/>
                  <a:pt x="2890663" y="0"/>
                </a:cubicBezTo>
                <a:cubicBezTo>
                  <a:pt x="2926823" y="81226"/>
                  <a:pt x="2869125" y="278722"/>
                  <a:pt x="2890663" y="369332"/>
                </a:cubicBezTo>
                <a:cubicBezTo>
                  <a:pt x="2650884" y="417985"/>
                  <a:pt x="2439718" y="300582"/>
                  <a:pt x="2312530" y="369332"/>
                </a:cubicBezTo>
                <a:cubicBezTo>
                  <a:pt x="2185342" y="438082"/>
                  <a:pt x="1911462" y="347573"/>
                  <a:pt x="1676585" y="369332"/>
                </a:cubicBezTo>
                <a:cubicBezTo>
                  <a:pt x="1441708" y="391091"/>
                  <a:pt x="1402684" y="328860"/>
                  <a:pt x="1185172" y="369332"/>
                </a:cubicBezTo>
                <a:cubicBezTo>
                  <a:pt x="967660" y="409804"/>
                  <a:pt x="873147" y="344316"/>
                  <a:pt x="607039" y="369332"/>
                </a:cubicBezTo>
                <a:cubicBezTo>
                  <a:pt x="340931" y="394348"/>
                  <a:pt x="261372" y="312973"/>
                  <a:pt x="0" y="369332"/>
                </a:cubicBezTo>
                <a:cubicBezTo>
                  <a:pt x="-36656" y="211973"/>
                  <a:pt x="14639" y="175527"/>
                  <a:pt x="0" y="0"/>
                </a:cubicBezTo>
                <a:close/>
              </a:path>
            </a:pathLst>
          </a:custGeom>
          <a:noFill/>
          <a:ln w="15875">
            <a:solidFill>
              <a:srgbClr val="000000"/>
            </a:solidFill>
            <a:round/>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spcBef>
                <a:spcPts val="1800"/>
              </a:spcBef>
              <a:spcAft>
                <a:spcPts val="1800"/>
              </a:spcAft>
              <a:buNone/>
            </a:pPr>
            <a:r>
              <a:rPr lang="en-GB" sz="1800" b="0" strike="noStrike" spc="-1" noProof="0" dirty="0">
                <a:solidFill>
                  <a:srgbClr val="000000"/>
                </a:solidFill>
                <a:latin typeface="Calibri"/>
              </a:rPr>
              <a:t>Sub-Block 1: MU Localization</a:t>
            </a:r>
            <a:endParaRPr lang="en-GB" sz="1800" b="0" strike="noStrike" spc="-1" noProof="0" dirty="0">
              <a:latin typeface="Arial"/>
            </a:endParaRPr>
          </a:p>
        </p:txBody>
      </p:sp>
      <p:sp>
        <p:nvSpPr>
          <p:cNvPr id="423" name="TextBox 56"/>
          <p:cNvSpPr/>
          <p:nvPr/>
        </p:nvSpPr>
        <p:spPr>
          <a:xfrm>
            <a:off x="2733480" y="1605600"/>
            <a:ext cx="4265640" cy="363960"/>
          </a:xfrm>
          <a:custGeom>
            <a:avLst/>
            <a:gdLst/>
            <a:ahLst/>
            <a:cxnLst/>
            <a:rect l="l" t="t" r="r" b="b"/>
            <a:pathLst>
              <a:path w="3469411" h="369332">
                <a:moveTo>
                  <a:pt x="0" y="0"/>
                </a:moveTo>
                <a:cubicBezTo>
                  <a:pt x="260045" y="-40649"/>
                  <a:pt x="377593" y="22203"/>
                  <a:pt x="543541" y="0"/>
                </a:cubicBezTo>
                <a:cubicBezTo>
                  <a:pt x="709489" y="-22203"/>
                  <a:pt x="804417" y="38210"/>
                  <a:pt x="1017694" y="0"/>
                </a:cubicBezTo>
                <a:cubicBezTo>
                  <a:pt x="1230971" y="-38210"/>
                  <a:pt x="1456829" y="68845"/>
                  <a:pt x="1665317" y="0"/>
                </a:cubicBezTo>
                <a:cubicBezTo>
                  <a:pt x="1873805" y="-68845"/>
                  <a:pt x="2010795" y="58151"/>
                  <a:pt x="2208858" y="0"/>
                </a:cubicBezTo>
                <a:cubicBezTo>
                  <a:pt x="2406921" y="-58151"/>
                  <a:pt x="2592701" y="63268"/>
                  <a:pt x="2752399" y="0"/>
                </a:cubicBezTo>
                <a:cubicBezTo>
                  <a:pt x="2912097" y="-63268"/>
                  <a:pt x="3276094" y="81236"/>
                  <a:pt x="3469411" y="0"/>
                </a:cubicBezTo>
                <a:cubicBezTo>
                  <a:pt x="3491090" y="103222"/>
                  <a:pt x="3436250" y="284950"/>
                  <a:pt x="3469411" y="369332"/>
                </a:cubicBezTo>
                <a:cubicBezTo>
                  <a:pt x="3261114" y="424059"/>
                  <a:pt x="3157820" y="342346"/>
                  <a:pt x="2891176" y="369332"/>
                </a:cubicBezTo>
                <a:cubicBezTo>
                  <a:pt x="2624533" y="396318"/>
                  <a:pt x="2558755" y="327928"/>
                  <a:pt x="2417023" y="369332"/>
                </a:cubicBezTo>
                <a:cubicBezTo>
                  <a:pt x="2275291" y="410736"/>
                  <a:pt x="2086189" y="311283"/>
                  <a:pt x="1838788" y="369332"/>
                </a:cubicBezTo>
                <a:cubicBezTo>
                  <a:pt x="1591387" y="427381"/>
                  <a:pt x="1477620" y="308640"/>
                  <a:pt x="1260553" y="369332"/>
                </a:cubicBezTo>
                <a:cubicBezTo>
                  <a:pt x="1043486" y="430024"/>
                  <a:pt x="843626" y="324669"/>
                  <a:pt x="717012" y="369332"/>
                </a:cubicBezTo>
                <a:cubicBezTo>
                  <a:pt x="590398" y="413995"/>
                  <a:pt x="147688" y="354400"/>
                  <a:pt x="0" y="369332"/>
                </a:cubicBezTo>
                <a:cubicBezTo>
                  <a:pt x="-8026" y="274434"/>
                  <a:pt x="20480" y="124469"/>
                  <a:pt x="0" y="0"/>
                </a:cubicBezTo>
                <a:close/>
              </a:path>
            </a:pathLst>
          </a:custGeom>
          <a:noFill/>
          <a:ln w="19050">
            <a:solidFill>
              <a:srgbClr val="000000"/>
            </a:solidFill>
            <a:round/>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spcBef>
                <a:spcPts val="1800"/>
              </a:spcBef>
              <a:spcAft>
                <a:spcPts val="1800"/>
              </a:spcAft>
              <a:buNone/>
            </a:pPr>
            <a:r>
              <a:rPr lang="en-GB" sz="1800" b="0" strike="noStrike" spc="-1" noProof="0" dirty="0">
                <a:solidFill>
                  <a:srgbClr val="000000"/>
                </a:solidFill>
                <a:latin typeface="Calibri"/>
              </a:rPr>
              <a:t>Sub-Block 2: IRS Phase-Shift Design</a:t>
            </a:r>
            <a:endParaRPr lang="en-GB" sz="1800" b="0" strike="noStrike" spc="-1" noProof="0" dirty="0">
              <a:latin typeface="Arial"/>
            </a:endParaRPr>
          </a:p>
        </p:txBody>
      </p:sp>
      <p:sp>
        <p:nvSpPr>
          <p:cNvPr id="424" name="TextBox 57"/>
          <p:cNvSpPr/>
          <p:nvPr/>
        </p:nvSpPr>
        <p:spPr>
          <a:xfrm>
            <a:off x="2916720" y="2545200"/>
            <a:ext cx="3907440" cy="363960"/>
          </a:xfrm>
          <a:custGeom>
            <a:avLst/>
            <a:gdLst/>
            <a:ahLst/>
            <a:cxnLst/>
            <a:rect l="l" t="t" r="r" b="b"/>
            <a:pathLst>
              <a:path w="3208058" h="369332">
                <a:moveTo>
                  <a:pt x="0" y="0"/>
                </a:moveTo>
                <a:cubicBezTo>
                  <a:pt x="146319" y="-29595"/>
                  <a:pt x="277717" y="18716"/>
                  <a:pt x="502596" y="0"/>
                </a:cubicBezTo>
                <a:cubicBezTo>
                  <a:pt x="727475" y="-18716"/>
                  <a:pt x="773604" y="36810"/>
                  <a:pt x="941030" y="0"/>
                </a:cubicBezTo>
                <a:cubicBezTo>
                  <a:pt x="1108456" y="-36810"/>
                  <a:pt x="1317401" y="51985"/>
                  <a:pt x="1539868" y="0"/>
                </a:cubicBezTo>
                <a:cubicBezTo>
                  <a:pt x="1762335" y="-51985"/>
                  <a:pt x="1899691" y="14674"/>
                  <a:pt x="2042464" y="0"/>
                </a:cubicBezTo>
                <a:cubicBezTo>
                  <a:pt x="2185237" y="-14674"/>
                  <a:pt x="2441728" y="13454"/>
                  <a:pt x="2545059" y="0"/>
                </a:cubicBezTo>
                <a:cubicBezTo>
                  <a:pt x="2648390" y="-13454"/>
                  <a:pt x="3014495" y="69847"/>
                  <a:pt x="3208058" y="0"/>
                </a:cubicBezTo>
                <a:cubicBezTo>
                  <a:pt x="3229737" y="103222"/>
                  <a:pt x="3174897" y="284950"/>
                  <a:pt x="3208058" y="369332"/>
                </a:cubicBezTo>
                <a:cubicBezTo>
                  <a:pt x="3015587" y="383391"/>
                  <a:pt x="2814809" y="341282"/>
                  <a:pt x="2673382" y="369332"/>
                </a:cubicBezTo>
                <a:cubicBezTo>
                  <a:pt x="2531955" y="397382"/>
                  <a:pt x="2389559" y="347277"/>
                  <a:pt x="2234947" y="369332"/>
                </a:cubicBezTo>
                <a:cubicBezTo>
                  <a:pt x="2080335" y="391387"/>
                  <a:pt x="1955035" y="362348"/>
                  <a:pt x="1700271" y="369332"/>
                </a:cubicBezTo>
                <a:cubicBezTo>
                  <a:pt x="1445507" y="376316"/>
                  <a:pt x="1411986" y="310397"/>
                  <a:pt x="1165594" y="369332"/>
                </a:cubicBezTo>
                <a:cubicBezTo>
                  <a:pt x="919202" y="428267"/>
                  <a:pt x="847060" y="361511"/>
                  <a:pt x="662999" y="369332"/>
                </a:cubicBezTo>
                <a:cubicBezTo>
                  <a:pt x="478939" y="377153"/>
                  <a:pt x="256305" y="301570"/>
                  <a:pt x="0" y="369332"/>
                </a:cubicBezTo>
                <a:cubicBezTo>
                  <a:pt x="-8026" y="274434"/>
                  <a:pt x="20480" y="124469"/>
                  <a:pt x="0" y="0"/>
                </a:cubicBezTo>
                <a:close/>
              </a:path>
            </a:pathLst>
          </a:custGeom>
          <a:noFill/>
          <a:ln w="19050">
            <a:solidFill>
              <a:srgbClr val="000000"/>
            </a:solidFill>
            <a:round/>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spcBef>
                <a:spcPts val="1800"/>
              </a:spcBef>
              <a:spcAft>
                <a:spcPts val="1800"/>
              </a:spcAft>
              <a:buNone/>
            </a:pPr>
            <a:r>
              <a:rPr lang="en-GB" sz="1800" b="0" strike="noStrike" spc="-1" noProof="0" dirty="0">
                <a:solidFill>
                  <a:srgbClr val="000000"/>
                </a:solidFill>
                <a:latin typeface="Calibri"/>
              </a:rPr>
              <a:t>Sub-Block 3: Channel Estimation</a:t>
            </a:r>
            <a:endParaRPr lang="en-GB" sz="1800" b="0" strike="noStrike" spc="-1" noProof="0" dirty="0">
              <a:latin typeface="Arial"/>
            </a:endParaRPr>
          </a:p>
        </p:txBody>
      </p:sp>
      <p:sp>
        <p:nvSpPr>
          <p:cNvPr id="425" name="Straight Arrow Connector 59"/>
          <p:cNvSpPr/>
          <p:nvPr/>
        </p:nvSpPr>
        <p:spPr>
          <a:xfrm flipH="1">
            <a:off x="4865400" y="1085040"/>
            <a:ext cx="360" cy="520200"/>
          </a:xfrm>
          <a:custGeom>
            <a:avLst/>
            <a:gdLst/>
            <a:ahLst/>
            <a:cxnLst/>
            <a:rect l="l" t="t" r="r" b="b"/>
            <a:pathLst>
              <a:path w="21600" h="21600">
                <a:moveTo>
                  <a:pt x="0" y="0"/>
                </a:moveTo>
                <a:lnTo>
                  <a:pt x="21600" y="21600"/>
                </a:lnTo>
              </a:path>
            </a:pathLst>
          </a:custGeom>
          <a:noFill/>
          <a:ln w="19050">
            <a:solidFill>
              <a:srgbClr val="000000">
                <a:alpha val="99000"/>
              </a:srgbClr>
            </a:solidFill>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426" name="Straight Arrow Connector 61"/>
          <p:cNvSpPr/>
          <p:nvPr/>
        </p:nvSpPr>
        <p:spPr>
          <a:xfrm>
            <a:off x="4866120" y="1974960"/>
            <a:ext cx="3960" cy="569520"/>
          </a:xfrm>
          <a:custGeom>
            <a:avLst/>
            <a:gdLst/>
            <a:ahLst/>
            <a:cxnLst/>
            <a:rect l="l" t="t" r="r" b="b"/>
            <a:pathLst>
              <a:path w="21600" h="21600">
                <a:moveTo>
                  <a:pt x="0" y="0"/>
                </a:moveTo>
                <a:lnTo>
                  <a:pt x="21600" y="21600"/>
                </a:lnTo>
              </a:path>
            </a:pathLst>
          </a:custGeom>
          <a:noFill/>
          <a:ln w="19050">
            <a:solidFill>
              <a:srgbClr val="000000">
                <a:alpha val="99000"/>
              </a:srgbClr>
            </a:solidFill>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427" name="TextBox 68"/>
          <p:cNvSpPr/>
          <p:nvPr/>
        </p:nvSpPr>
        <p:spPr>
          <a:xfrm>
            <a:off x="0" y="6087960"/>
            <a:ext cx="5357880" cy="7592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GB" sz="1100" b="0" strike="noStrike" spc="-1" noProof="0" dirty="0">
                <a:solidFill>
                  <a:srgbClr val="000000"/>
                </a:solidFill>
                <a:latin typeface="Calibri"/>
              </a:rPr>
              <a:t>[1] V. Jamali, G. C. Alexandropoulos, R. Schober, and H. V. Poor, ‘Low-to-Zero-Overhead IRS Reconfiguration: Decoupling Illumination and Channel Estimation’, IEEE Communications Letters, vol. 26, no. 4, pp. 932–936, Apr. 2022, </a:t>
            </a:r>
            <a:r>
              <a:rPr lang="en-GB" sz="1100" b="0" strike="noStrike" spc="-1" noProof="0" dirty="0" err="1">
                <a:solidFill>
                  <a:srgbClr val="000000"/>
                </a:solidFill>
                <a:latin typeface="Calibri"/>
              </a:rPr>
              <a:t>doi</a:t>
            </a:r>
            <a:r>
              <a:rPr lang="en-GB" sz="1100" b="0" strike="noStrike" spc="-1" noProof="0" dirty="0">
                <a:solidFill>
                  <a:srgbClr val="000000"/>
                </a:solidFill>
                <a:latin typeface="Calibri"/>
              </a:rPr>
              <a:t>: 10.1109/LCOMM.2022.3141206.</a:t>
            </a:r>
            <a:endParaRPr lang="en-GB" sz="1100" b="0" strike="noStrike" spc="-1" noProof="0" dirty="0">
              <a:latin typeface="Arial"/>
            </a:endParaRPr>
          </a:p>
        </p:txBody>
      </p:sp>
      <mc:AlternateContent xmlns:mc="http://schemas.openxmlformats.org/markup-compatibility/2006" xmlns:a14="http://schemas.microsoft.com/office/drawing/2010/main">
        <mc:Choice Requires="a14">
          <p:sp>
            <p:nvSpPr>
              <p:cNvPr id="428" name="TextBox 69"/>
              <p:cNvSpPr txBox="1"/>
              <p:nvPr/>
            </p:nvSpPr>
            <p:spPr>
              <a:xfrm rot="5400000">
                <a:off x="1982880" y="1252440"/>
                <a:ext cx="375840" cy="230400"/>
              </a:xfrm>
              <a:prstGeom prst="rect">
                <a:avLst/>
              </a:prstGeom>
            </p:spPr>
            <p:txBody>
              <a:bodyPr/>
              <a:lstStyle/>
              <a:p>
                <a:pPr/>
                <a14:m>
                  <m:oMathPara xmlns:m="http://schemas.openxmlformats.org/officeDocument/2006/math">
                    <m:oMathParaPr>
                      <m:jc m:val="centerGroup"/>
                    </m:oMathParaPr>
                    <m:oMath xmlns:m="http://schemas.openxmlformats.org/officeDocument/2006/math">
                      <m:sSub>
                        <m:sSubPr>
                          <m:ctrlPr>
                            <a:rPr lang="en-GB" i="1" noProof="0">
                              <a:latin typeface="Cambria Math" panose="02040503050406030204" pitchFamily="18" charset="0"/>
                            </a:rPr>
                          </m:ctrlPr>
                        </m:sSubPr>
                        <m:e>
                          <m:r>
                            <a:rPr lang="en-GB" noProof="0">
                              <a:latin typeface="Cambria Math" panose="02040503050406030204" pitchFamily="18" charset="0"/>
                            </a:rPr>
                            <m:t>𝑇</m:t>
                          </m:r>
                        </m:e>
                        <m:sub>
                          <m:r>
                            <m:rPr>
                              <m:lit/>
                              <m:nor/>
                            </m:rPr>
                            <a:rPr lang="en-GB" noProof="0"/>
                            <m:t>loc</m:t>
                          </m:r>
                        </m:sub>
                      </m:sSub>
                    </m:oMath>
                  </m:oMathPara>
                </a14:m>
                <a:endParaRPr lang="en-GB" noProof="0" dirty="0"/>
              </a:p>
            </p:txBody>
          </p:sp>
        </mc:Choice>
        <mc:Fallback xmlns="">
          <p:sp>
            <p:nvSpPr>
              <p:cNvPr id="428" name="TextBox 69"/>
              <p:cNvSpPr txBox="1">
                <a:spLocks noRot="1" noChangeAspect="1" noMove="1" noResize="1" noEditPoints="1" noAdjustHandles="1" noChangeArrowheads="1" noChangeShapeType="1" noTextEdit="1"/>
              </p:cNvSpPr>
              <p:nvPr/>
            </p:nvSpPr>
            <p:spPr>
              <a:xfrm rot="5400000">
                <a:off x="1982880" y="1252440"/>
                <a:ext cx="375840" cy="230400"/>
              </a:xfrm>
              <a:prstGeom prst="rect">
                <a:avLst/>
              </a:prstGeom>
              <a:blipFill>
                <a:blip r:embed="rId2"/>
                <a:stretch>
                  <a:fillRect l="-84211" b="-62295"/>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29" name="TextBox 70"/>
              <p:cNvSpPr txBox="1"/>
              <p:nvPr/>
            </p:nvSpPr>
            <p:spPr>
              <a:xfrm rot="5400000">
                <a:off x="2067840" y="1649880"/>
                <a:ext cx="414360" cy="226080"/>
              </a:xfrm>
              <a:prstGeom prst="rect">
                <a:avLst/>
              </a:prstGeom>
            </p:spPr>
            <p:txBody>
              <a:bodyPr/>
              <a:lstStyle/>
              <a:p>
                <a:pPr/>
                <a14:m>
                  <m:oMathPara xmlns:m="http://schemas.openxmlformats.org/officeDocument/2006/math">
                    <m:oMathParaPr>
                      <m:jc m:val="centerGroup"/>
                    </m:oMathParaPr>
                    <m:oMath xmlns:m="http://schemas.openxmlformats.org/officeDocument/2006/math">
                      <m:sSub>
                        <m:sSubPr>
                          <m:ctrlPr>
                            <a:rPr lang="en-GB" i="1" noProof="0">
                              <a:latin typeface="Cambria Math" panose="02040503050406030204" pitchFamily="18" charset="0"/>
                            </a:rPr>
                          </m:ctrlPr>
                        </m:sSubPr>
                        <m:e>
                          <m:r>
                            <a:rPr lang="en-GB" noProof="0">
                              <a:latin typeface="Cambria Math" panose="02040503050406030204" pitchFamily="18" charset="0"/>
                            </a:rPr>
                            <m:t>𝑇</m:t>
                          </m:r>
                        </m:e>
                        <m:sub>
                          <m:r>
                            <m:rPr>
                              <m:lit/>
                              <m:nor/>
                            </m:rPr>
                            <a:rPr lang="en-GB" noProof="0"/>
                            <m:t>IRS</m:t>
                          </m:r>
                        </m:sub>
                      </m:sSub>
                    </m:oMath>
                  </m:oMathPara>
                </a14:m>
                <a:endParaRPr lang="en-GB" noProof="0" dirty="0"/>
              </a:p>
            </p:txBody>
          </p:sp>
        </mc:Choice>
        <mc:Fallback xmlns="">
          <p:sp>
            <p:nvSpPr>
              <p:cNvPr id="429" name="TextBox 70"/>
              <p:cNvSpPr txBox="1">
                <a:spLocks noRot="1" noChangeAspect="1" noMove="1" noResize="1" noEditPoints="1" noAdjustHandles="1" noChangeArrowheads="1" noChangeShapeType="1" noTextEdit="1"/>
              </p:cNvSpPr>
              <p:nvPr/>
            </p:nvSpPr>
            <p:spPr>
              <a:xfrm rot="5400000">
                <a:off x="2067840" y="1649880"/>
                <a:ext cx="414360" cy="226080"/>
              </a:xfrm>
              <a:prstGeom prst="rect">
                <a:avLst/>
              </a:prstGeom>
              <a:blipFill>
                <a:blip r:embed="rId3"/>
                <a:stretch>
                  <a:fillRect l="-91892" b="-66176"/>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30" name="TextBox 71"/>
              <p:cNvSpPr txBox="1"/>
              <p:nvPr/>
            </p:nvSpPr>
            <p:spPr>
              <a:xfrm rot="5400000">
                <a:off x="2010600" y="2109240"/>
                <a:ext cx="300240" cy="214920"/>
              </a:xfrm>
              <a:prstGeom prst="rect">
                <a:avLst/>
              </a:prstGeom>
            </p:spPr>
            <p:txBody>
              <a:bodyPr/>
              <a:lstStyle/>
              <a:p>
                <a:pPr/>
                <a14:m>
                  <m:oMathPara xmlns:m="http://schemas.openxmlformats.org/officeDocument/2006/math">
                    <m:oMathParaPr>
                      <m:jc m:val="centerGroup"/>
                    </m:oMathParaPr>
                    <m:oMath xmlns:m="http://schemas.openxmlformats.org/officeDocument/2006/math">
                      <m:sSub>
                        <m:sSubPr>
                          <m:ctrlPr>
                            <a:rPr lang="en-GB" i="1" noProof="0">
                              <a:latin typeface="Cambria Math" panose="02040503050406030204" pitchFamily="18" charset="0"/>
                            </a:rPr>
                          </m:ctrlPr>
                        </m:sSubPr>
                        <m:e>
                          <m:r>
                            <a:rPr lang="en-GB" noProof="0">
                              <a:latin typeface="Cambria Math" panose="02040503050406030204" pitchFamily="18" charset="0"/>
                            </a:rPr>
                            <m:t>𝑇</m:t>
                          </m:r>
                        </m:e>
                        <m:sub>
                          <m:r>
                            <m:rPr>
                              <m:lit/>
                              <m:nor/>
                            </m:rPr>
                            <a:rPr lang="en-GB" noProof="0"/>
                            <m:t>es</m:t>
                          </m:r>
                        </m:sub>
                      </m:sSub>
                    </m:oMath>
                  </m:oMathPara>
                </a14:m>
                <a:endParaRPr lang="en-GB" noProof="0" dirty="0"/>
              </a:p>
            </p:txBody>
          </p:sp>
        </mc:Choice>
        <mc:Fallback xmlns="">
          <p:sp>
            <p:nvSpPr>
              <p:cNvPr id="430" name="TextBox 71"/>
              <p:cNvSpPr txBox="1">
                <a:spLocks noRot="1" noChangeAspect="1" noMove="1" noResize="1" noEditPoints="1" noAdjustHandles="1" noChangeArrowheads="1" noChangeShapeType="1" noTextEdit="1"/>
              </p:cNvSpPr>
              <p:nvPr/>
            </p:nvSpPr>
            <p:spPr>
              <a:xfrm rot="5400000">
                <a:off x="2010600" y="2109240"/>
                <a:ext cx="300240" cy="214920"/>
              </a:xfrm>
              <a:prstGeom prst="rect">
                <a:avLst/>
              </a:prstGeom>
              <a:blipFill>
                <a:blip r:embed="rId4"/>
                <a:stretch>
                  <a:fillRect l="-77143" b="-71429"/>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31" name="TextBox 72"/>
              <p:cNvSpPr txBox="1"/>
              <p:nvPr/>
            </p:nvSpPr>
            <p:spPr>
              <a:xfrm rot="5400000">
                <a:off x="2405520" y="2296800"/>
                <a:ext cx="426960" cy="230400"/>
              </a:xfrm>
              <a:prstGeom prst="rect">
                <a:avLst/>
              </a:prstGeom>
            </p:spPr>
            <p:txBody>
              <a:bodyPr/>
              <a:lstStyle/>
              <a:p>
                <a:pPr/>
                <a14:m>
                  <m:oMathPara xmlns:m="http://schemas.openxmlformats.org/officeDocument/2006/math">
                    <m:oMathParaPr>
                      <m:jc m:val="centerGroup"/>
                    </m:oMathParaPr>
                    <m:oMath xmlns:m="http://schemas.openxmlformats.org/officeDocument/2006/math">
                      <m:sSub>
                        <m:sSubPr>
                          <m:ctrlPr>
                            <a:rPr lang="en-GB" i="1" noProof="0">
                              <a:latin typeface="Cambria Math" panose="02040503050406030204" pitchFamily="18" charset="0"/>
                            </a:rPr>
                          </m:ctrlPr>
                        </m:sSubPr>
                        <m:e>
                          <m:r>
                            <a:rPr lang="en-GB" noProof="0">
                              <a:latin typeface="Cambria Math" panose="02040503050406030204" pitchFamily="18" charset="0"/>
                            </a:rPr>
                            <m:t>𝑇</m:t>
                          </m:r>
                        </m:e>
                        <m:sub>
                          <m:r>
                            <m:rPr>
                              <m:lit/>
                              <m:nor/>
                            </m:rPr>
                            <a:rPr lang="en-GB" noProof="0"/>
                            <m:t>coh</m:t>
                          </m:r>
                        </m:sub>
                      </m:sSub>
                    </m:oMath>
                  </m:oMathPara>
                </a14:m>
                <a:endParaRPr lang="en-GB" noProof="0" dirty="0"/>
              </a:p>
            </p:txBody>
          </p:sp>
        </mc:Choice>
        <mc:Fallback xmlns="">
          <p:sp>
            <p:nvSpPr>
              <p:cNvPr id="431" name="TextBox 72"/>
              <p:cNvSpPr txBox="1">
                <a:spLocks noRot="1" noChangeAspect="1" noMove="1" noResize="1" noEditPoints="1" noAdjustHandles="1" noChangeArrowheads="1" noChangeShapeType="1" noTextEdit="1"/>
              </p:cNvSpPr>
              <p:nvPr/>
            </p:nvSpPr>
            <p:spPr>
              <a:xfrm rot="5400000">
                <a:off x="2405520" y="2296800"/>
                <a:ext cx="426960" cy="230400"/>
              </a:xfrm>
              <a:prstGeom prst="rect">
                <a:avLst/>
              </a:prstGeom>
              <a:blipFill>
                <a:blip r:embed="rId5"/>
                <a:stretch>
                  <a:fillRect l="-86842" b="-58571"/>
                </a:stretch>
              </a:blipFill>
            </p:spPr>
            <p:txBody>
              <a:bodyPr/>
              <a:lstStyle/>
              <a:p>
                <a:r>
                  <a:rPr lang="LID4096">
                    <a:noFill/>
                  </a:rPr>
                  <a:t> </a:t>
                </a:r>
              </a:p>
            </p:txBody>
          </p:sp>
        </mc:Fallback>
      </mc:AlternateContent>
      <p:grpSp>
        <p:nvGrpSpPr>
          <p:cNvPr id="432" name="Group 73"/>
          <p:cNvGrpSpPr/>
          <p:nvPr/>
        </p:nvGrpSpPr>
        <p:grpSpPr>
          <a:xfrm>
            <a:off x="1434600" y="1218240"/>
            <a:ext cx="419400" cy="4797000"/>
            <a:chOff x="1434600" y="1218240"/>
            <a:chExt cx="419400" cy="4797000"/>
          </a:xfrm>
        </p:grpSpPr>
        <p:sp>
          <p:nvSpPr>
            <p:cNvPr id="433" name="Rectangle 74"/>
            <p:cNvSpPr/>
            <p:nvPr/>
          </p:nvSpPr>
          <p:spPr>
            <a:xfrm rot="5400000">
              <a:off x="1458360" y="1196280"/>
              <a:ext cx="373680" cy="417600"/>
            </a:xfrm>
            <a:prstGeom prst="rect">
              <a:avLst/>
            </a:prstGeom>
            <a:solidFill>
              <a:schemeClr val="accent4">
                <a:lumMod val="40000"/>
                <a:lumOff val="60000"/>
              </a:schemeClr>
            </a:solidFill>
            <a:ln w="25400">
              <a:solidFill>
                <a:srgbClr val="000000"/>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sp>
          <p:nvSpPr>
            <p:cNvPr id="434" name="Rectangle 75"/>
            <p:cNvSpPr/>
            <p:nvPr/>
          </p:nvSpPr>
          <p:spPr>
            <a:xfrm rot="5400000">
              <a:off x="1433160" y="1599120"/>
              <a:ext cx="423720" cy="417600"/>
            </a:xfrm>
            <a:prstGeom prst="rect">
              <a:avLst/>
            </a:prstGeom>
            <a:solidFill>
              <a:schemeClr val="accent2">
                <a:lumMod val="60000"/>
                <a:lumOff val="40000"/>
              </a:schemeClr>
            </a:solidFill>
            <a:ln w="25400">
              <a:solidFill>
                <a:srgbClr val="000000"/>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sp>
          <p:nvSpPr>
            <p:cNvPr id="435" name="Rectangle 76"/>
            <p:cNvSpPr/>
            <p:nvPr/>
          </p:nvSpPr>
          <p:spPr>
            <a:xfrm rot="5400000">
              <a:off x="1343520" y="2536920"/>
              <a:ext cx="603000" cy="417600"/>
            </a:xfrm>
            <a:prstGeom prst="rect">
              <a:avLst/>
            </a:prstGeom>
            <a:solidFill>
              <a:schemeClr val="accent6">
                <a:lumMod val="60000"/>
                <a:lumOff val="40000"/>
              </a:schemeClr>
            </a:solidFill>
            <a:ln w="25400">
              <a:solidFill>
                <a:srgbClr val="000000"/>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sp>
          <p:nvSpPr>
            <p:cNvPr id="436" name="Rectangle 77"/>
            <p:cNvSpPr/>
            <p:nvPr/>
          </p:nvSpPr>
          <p:spPr>
            <a:xfrm rot="5400000">
              <a:off x="1433160" y="2023200"/>
              <a:ext cx="423720" cy="417600"/>
            </a:xfrm>
            <a:prstGeom prst="rect">
              <a:avLst/>
            </a:prstGeom>
            <a:solidFill>
              <a:schemeClr val="accent5">
                <a:lumMod val="60000"/>
                <a:lumOff val="40000"/>
              </a:schemeClr>
            </a:solidFill>
            <a:ln w="25400">
              <a:solidFill>
                <a:srgbClr val="000000"/>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sp>
          <p:nvSpPr>
            <p:cNvPr id="437" name="Rectangle 78"/>
            <p:cNvSpPr/>
            <p:nvPr/>
          </p:nvSpPr>
          <p:spPr>
            <a:xfrm rot="5400000">
              <a:off x="1343880" y="3562920"/>
              <a:ext cx="598680" cy="417600"/>
            </a:xfrm>
            <a:prstGeom prst="rect">
              <a:avLst/>
            </a:prstGeom>
            <a:solidFill>
              <a:schemeClr val="accent6">
                <a:lumMod val="60000"/>
                <a:lumOff val="40000"/>
              </a:schemeClr>
            </a:solidFill>
            <a:ln w="25400">
              <a:solidFill>
                <a:srgbClr val="000000"/>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sp>
          <p:nvSpPr>
            <p:cNvPr id="438" name="Rectangle 79"/>
            <p:cNvSpPr/>
            <p:nvPr/>
          </p:nvSpPr>
          <p:spPr>
            <a:xfrm rot="5400000">
              <a:off x="1431360" y="3050280"/>
              <a:ext cx="423720" cy="417600"/>
            </a:xfrm>
            <a:prstGeom prst="rect">
              <a:avLst/>
            </a:prstGeom>
            <a:solidFill>
              <a:schemeClr val="accent5">
                <a:lumMod val="60000"/>
                <a:lumOff val="40000"/>
              </a:schemeClr>
            </a:solidFill>
            <a:ln w="25400">
              <a:solidFill>
                <a:srgbClr val="000000"/>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sp>
          <p:nvSpPr>
            <p:cNvPr id="439" name="Rectangle 80"/>
            <p:cNvSpPr/>
            <p:nvPr/>
          </p:nvSpPr>
          <p:spPr>
            <a:xfrm rot="5400000">
              <a:off x="1456560" y="4366080"/>
              <a:ext cx="373680" cy="417600"/>
            </a:xfrm>
            <a:prstGeom prst="rect">
              <a:avLst/>
            </a:prstGeom>
            <a:solidFill>
              <a:schemeClr val="accent4">
                <a:lumMod val="40000"/>
                <a:lumOff val="60000"/>
              </a:schemeClr>
            </a:solidFill>
            <a:ln w="25400">
              <a:solidFill>
                <a:srgbClr val="000000"/>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sp>
          <p:nvSpPr>
            <p:cNvPr id="440" name="Rectangle 81"/>
            <p:cNvSpPr/>
            <p:nvPr/>
          </p:nvSpPr>
          <p:spPr>
            <a:xfrm rot="5400000">
              <a:off x="1431360" y="4768920"/>
              <a:ext cx="423720" cy="417600"/>
            </a:xfrm>
            <a:prstGeom prst="rect">
              <a:avLst/>
            </a:prstGeom>
            <a:solidFill>
              <a:schemeClr val="accent2">
                <a:lumMod val="60000"/>
                <a:lumOff val="40000"/>
              </a:schemeClr>
            </a:solidFill>
            <a:ln w="25400">
              <a:solidFill>
                <a:srgbClr val="000000"/>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sp>
          <p:nvSpPr>
            <p:cNvPr id="441" name="Rectangle 82"/>
            <p:cNvSpPr/>
            <p:nvPr/>
          </p:nvSpPr>
          <p:spPr>
            <a:xfrm rot="5400000">
              <a:off x="1442880" y="5605920"/>
              <a:ext cx="401040" cy="417600"/>
            </a:xfrm>
            <a:prstGeom prst="rect">
              <a:avLst/>
            </a:prstGeom>
            <a:solidFill>
              <a:schemeClr val="accent6">
                <a:lumMod val="60000"/>
                <a:lumOff val="40000"/>
              </a:schemeClr>
            </a:solidFill>
            <a:ln w="25400">
              <a:solidFill>
                <a:srgbClr val="000000"/>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sp>
          <p:nvSpPr>
            <p:cNvPr id="442" name="Rectangle 83"/>
            <p:cNvSpPr/>
            <p:nvPr/>
          </p:nvSpPr>
          <p:spPr>
            <a:xfrm rot="5400000">
              <a:off x="1431360" y="5193000"/>
              <a:ext cx="423720" cy="417600"/>
            </a:xfrm>
            <a:prstGeom prst="rect">
              <a:avLst/>
            </a:prstGeom>
            <a:solidFill>
              <a:schemeClr val="accent5">
                <a:lumMod val="60000"/>
                <a:lumOff val="40000"/>
              </a:schemeClr>
            </a:solidFill>
            <a:ln w="25400">
              <a:solidFill>
                <a:srgbClr val="000000"/>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mc:AlternateContent xmlns:mc="http://schemas.openxmlformats.org/markup-compatibility/2006" xmlns:a14="http://schemas.microsoft.com/office/drawing/2010/main">
          <mc:Choice Requires="a14">
            <p:sp>
              <p:nvSpPr>
                <p:cNvPr id="443" name="TextBox 84"/>
                <p:cNvSpPr txBox="1"/>
                <p:nvPr/>
              </p:nvSpPr>
              <p:spPr>
                <a:xfrm>
                  <a:off x="1614960" y="4085280"/>
                  <a:ext cx="93960" cy="307440"/>
                </a:xfrm>
                <a:prstGeom prst="rect">
                  <a:avLst/>
                </a:prstGeom>
              </p:spPr>
              <p:txBody>
                <a:bodyPr/>
                <a:lstStyle/>
                <a:p>
                  <a:pPr/>
                  <a14:m>
                    <m:oMathPara xmlns:m="http://schemas.openxmlformats.org/officeDocument/2006/math">
                      <m:oMathParaPr>
                        <m:jc m:val="centerGroup"/>
                      </m:oMathParaPr>
                      <m:oMath xmlns:m="http://schemas.openxmlformats.org/officeDocument/2006/math">
                        <m:r>
                          <a:rPr lang="en-GB" noProof="0">
                            <a:latin typeface="Cambria Math" panose="02040503050406030204" pitchFamily="18" charset="0"/>
                          </a:rPr>
                          <m:t>⋮</m:t>
                        </m:r>
                      </m:oMath>
                    </m:oMathPara>
                  </a14:m>
                  <a:endParaRPr lang="en-GB" noProof="0" dirty="0"/>
                </a:p>
              </p:txBody>
            </p:sp>
          </mc:Choice>
          <mc:Fallback xmlns="">
            <p:sp>
              <p:nvSpPr>
                <p:cNvPr id="443" name="TextBox 84"/>
                <p:cNvSpPr txBox="1">
                  <a:spLocks noRot="1" noChangeAspect="1" noMove="1" noResize="1" noEditPoints="1" noAdjustHandles="1" noChangeArrowheads="1" noChangeShapeType="1" noTextEdit="1"/>
                </p:cNvSpPr>
                <p:nvPr/>
              </p:nvSpPr>
              <p:spPr>
                <a:xfrm>
                  <a:off x="1614960" y="4085280"/>
                  <a:ext cx="93960" cy="307440"/>
                </a:xfrm>
                <a:prstGeom prst="rect">
                  <a:avLst/>
                </a:prstGeom>
                <a:blipFill>
                  <a:blip r:embed="rId6"/>
                  <a:stretch>
                    <a:fillRect l="-33333" r="-120000" b="-11765"/>
                  </a:stretch>
                </a:blipFill>
              </p:spPr>
              <p:txBody>
                <a:bodyPr/>
                <a:lstStyle/>
                <a:p>
                  <a:r>
                    <a:rPr lang="LID4096">
                      <a:noFill/>
                    </a:rPr>
                    <a:t> </a:t>
                  </a:r>
                </a:p>
              </p:txBody>
            </p:sp>
          </mc:Fallback>
        </mc:AlternateContent>
      </p:grpSp>
      <mc:AlternateContent xmlns:mc="http://schemas.openxmlformats.org/markup-compatibility/2006" xmlns:a14="http://schemas.microsoft.com/office/drawing/2010/main">
        <mc:Choice Requires="a14">
          <p:sp>
            <p:nvSpPr>
              <p:cNvPr id="444" name="TextBox 85"/>
              <p:cNvSpPr txBox="1"/>
              <p:nvPr/>
            </p:nvSpPr>
            <p:spPr>
              <a:xfrm rot="5400000">
                <a:off x="2770560" y="2852640"/>
                <a:ext cx="452880" cy="266760"/>
              </a:xfrm>
              <a:prstGeom prst="rect">
                <a:avLst/>
              </a:prstGeom>
            </p:spPr>
            <p:txBody>
              <a:bodyPr/>
              <a:lstStyle/>
              <a:p>
                <a:pPr/>
                <a14:m>
                  <m:oMathPara xmlns:m="http://schemas.openxmlformats.org/officeDocument/2006/math">
                    <m:oMathParaPr>
                      <m:jc m:val="centerGroup"/>
                    </m:oMathParaPr>
                    <m:oMath xmlns:m="http://schemas.openxmlformats.org/officeDocument/2006/math">
                      <m:sSub>
                        <m:sSubPr>
                          <m:ctrlPr>
                            <a:rPr lang="en-GB" i="1" noProof="0">
                              <a:latin typeface="Cambria Math" panose="02040503050406030204" pitchFamily="18" charset="0"/>
                            </a:rPr>
                          </m:ctrlPr>
                        </m:sSubPr>
                        <m:e>
                          <m:r>
                            <a:rPr lang="en-GB" noProof="0">
                              <a:latin typeface="Cambria Math" panose="02040503050406030204" pitchFamily="18" charset="0"/>
                            </a:rPr>
                            <m:t>𝑇</m:t>
                          </m:r>
                        </m:e>
                        <m:sub>
                          <m:r>
                            <m:rPr>
                              <m:lit/>
                              <m:nor/>
                            </m:rPr>
                            <a:rPr lang="en-GB" noProof="0"/>
                            <m:t>upd</m:t>
                          </m:r>
                        </m:sub>
                      </m:sSub>
                    </m:oMath>
                  </m:oMathPara>
                </a14:m>
                <a:endParaRPr lang="en-GB" noProof="0" dirty="0"/>
              </a:p>
            </p:txBody>
          </p:sp>
        </mc:Choice>
        <mc:Fallback xmlns="">
          <p:sp>
            <p:nvSpPr>
              <p:cNvPr id="444" name="TextBox 85"/>
              <p:cNvSpPr txBox="1">
                <a:spLocks noRot="1" noChangeAspect="1" noMove="1" noResize="1" noEditPoints="1" noAdjustHandles="1" noChangeArrowheads="1" noChangeShapeType="1" noTextEdit="1"/>
              </p:cNvSpPr>
              <p:nvPr/>
            </p:nvSpPr>
            <p:spPr>
              <a:xfrm rot="5400000">
                <a:off x="2770560" y="2852640"/>
                <a:ext cx="452880" cy="266760"/>
              </a:xfrm>
              <a:prstGeom prst="rect">
                <a:avLst/>
              </a:prstGeom>
              <a:blipFill>
                <a:blip r:embed="rId7"/>
                <a:stretch>
                  <a:fillRect l="-88636" b="-58108"/>
                </a:stretch>
              </a:blipFill>
            </p:spPr>
            <p:txBody>
              <a:bodyPr/>
              <a:lstStyle/>
              <a:p>
                <a:r>
                  <a:rPr lang="LID4096">
                    <a:noFill/>
                  </a:rPr>
                  <a:t> </a:t>
                </a:r>
              </a:p>
            </p:txBody>
          </p:sp>
        </mc:Fallback>
      </mc:AlternateContent>
      <p:sp>
        <p:nvSpPr>
          <p:cNvPr id="445" name="Straight Connector 86"/>
          <p:cNvSpPr/>
          <p:nvPr/>
        </p:nvSpPr>
        <p:spPr>
          <a:xfrm>
            <a:off x="2805120" y="1254600"/>
            <a:ext cx="360" cy="3169800"/>
          </a:xfrm>
          <a:prstGeom prst="line">
            <a:avLst/>
          </a:prstGeom>
          <a:ln w="25400">
            <a:solidFill>
              <a:srgbClr val="000000"/>
            </a:solidFill>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446" name="Straight Connector 87"/>
          <p:cNvSpPr/>
          <p:nvPr/>
        </p:nvSpPr>
        <p:spPr>
          <a:xfrm flipH="1">
            <a:off x="2416320" y="2054520"/>
            <a:ext cx="12960" cy="980640"/>
          </a:xfrm>
          <a:prstGeom prst="line">
            <a:avLst/>
          </a:prstGeom>
          <a:ln w="25400">
            <a:solidFill>
              <a:srgbClr val="000000"/>
            </a:solidFill>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447" name="Straight Connector 88"/>
          <p:cNvSpPr/>
          <p:nvPr/>
        </p:nvSpPr>
        <p:spPr>
          <a:xfrm>
            <a:off x="1962000" y="1212840"/>
            <a:ext cx="360" cy="1192680"/>
          </a:xfrm>
          <a:prstGeom prst="line">
            <a:avLst/>
          </a:prstGeom>
          <a:ln w="25400">
            <a:solidFill>
              <a:srgbClr val="000000"/>
            </a:solidFill>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448" name="Straight Connector 89"/>
          <p:cNvSpPr/>
          <p:nvPr/>
        </p:nvSpPr>
        <p:spPr>
          <a:xfrm flipH="1">
            <a:off x="1927800" y="2367000"/>
            <a:ext cx="77040" cy="77040"/>
          </a:xfrm>
          <a:prstGeom prst="line">
            <a:avLst/>
          </a:prstGeom>
          <a:ln w="25400">
            <a:solidFill>
              <a:srgbClr val="000000"/>
            </a:solidFill>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449" name="Straight Connector 90"/>
          <p:cNvSpPr/>
          <p:nvPr/>
        </p:nvSpPr>
        <p:spPr>
          <a:xfrm flipH="1">
            <a:off x="1920960" y="1179720"/>
            <a:ext cx="77040" cy="77040"/>
          </a:xfrm>
          <a:prstGeom prst="line">
            <a:avLst/>
          </a:prstGeom>
          <a:ln w="25400">
            <a:solidFill>
              <a:srgbClr val="000000"/>
            </a:solidFill>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450" name="Straight Connector 91"/>
          <p:cNvSpPr/>
          <p:nvPr/>
        </p:nvSpPr>
        <p:spPr>
          <a:xfrm flipH="1">
            <a:off x="1923480" y="1515960"/>
            <a:ext cx="77400" cy="77040"/>
          </a:xfrm>
          <a:prstGeom prst="line">
            <a:avLst/>
          </a:prstGeom>
          <a:ln w="25400">
            <a:solidFill>
              <a:srgbClr val="000000"/>
            </a:solidFill>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451" name="Straight Connector 92"/>
          <p:cNvSpPr/>
          <p:nvPr/>
        </p:nvSpPr>
        <p:spPr>
          <a:xfrm flipH="1">
            <a:off x="1931760" y="1944360"/>
            <a:ext cx="77040" cy="77040"/>
          </a:xfrm>
          <a:prstGeom prst="line">
            <a:avLst/>
          </a:prstGeom>
          <a:ln w="25400">
            <a:solidFill>
              <a:srgbClr val="000000"/>
            </a:solidFill>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452" name="Straight Connector 93"/>
          <p:cNvSpPr/>
          <p:nvPr/>
        </p:nvSpPr>
        <p:spPr>
          <a:xfrm flipH="1">
            <a:off x="2760120" y="1216080"/>
            <a:ext cx="77040" cy="77040"/>
          </a:xfrm>
          <a:prstGeom prst="line">
            <a:avLst/>
          </a:prstGeom>
          <a:ln w="25400">
            <a:solidFill>
              <a:srgbClr val="000000"/>
            </a:solidFill>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453" name="Straight Connector 94"/>
          <p:cNvSpPr/>
          <p:nvPr/>
        </p:nvSpPr>
        <p:spPr>
          <a:xfrm flipH="1">
            <a:off x="2768760" y="4381560"/>
            <a:ext cx="77040" cy="77040"/>
          </a:xfrm>
          <a:prstGeom prst="line">
            <a:avLst/>
          </a:prstGeom>
          <a:ln w="25400">
            <a:solidFill>
              <a:srgbClr val="000000"/>
            </a:solidFill>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454" name="Straight Connector 95"/>
          <p:cNvSpPr/>
          <p:nvPr/>
        </p:nvSpPr>
        <p:spPr>
          <a:xfrm flipH="1">
            <a:off x="2386800" y="2992320"/>
            <a:ext cx="77040" cy="77040"/>
          </a:xfrm>
          <a:prstGeom prst="line">
            <a:avLst/>
          </a:prstGeom>
          <a:ln w="25400">
            <a:solidFill>
              <a:srgbClr val="000000"/>
            </a:solidFill>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455" name="Straight Connector 96"/>
          <p:cNvSpPr/>
          <p:nvPr/>
        </p:nvSpPr>
        <p:spPr>
          <a:xfrm flipH="1">
            <a:off x="2390760" y="2020320"/>
            <a:ext cx="77040" cy="77040"/>
          </a:xfrm>
          <a:prstGeom prst="line">
            <a:avLst/>
          </a:prstGeom>
          <a:ln w="25400">
            <a:solidFill>
              <a:srgbClr val="000000"/>
            </a:solidFill>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456" name="TextBox 97"/>
          <p:cNvSpPr/>
          <p:nvPr/>
        </p:nvSpPr>
        <p:spPr>
          <a:xfrm>
            <a:off x="-11520" y="1145520"/>
            <a:ext cx="1327320" cy="5763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1600" b="0" strike="noStrike" spc="-1" noProof="0" dirty="0">
                <a:solidFill>
                  <a:srgbClr val="000000"/>
                </a:solidFill>
                <a:latin typeface="Calibri"/>
              </a:rPr>
              <a:t>MU</a:t>
            </a:r>
            <a:endParaRPr lang="en-GB" sz="1600" b="0" strike="noStrike" spc="-1" noProof="0" dirty="0">
              <a:latin typeface="Arial"/>
            </a:endParaRPr>
          </a:p>
          <a:p>
            <a:pPr>
              <a:lnSpc>
                <a:spcPct val="100000"/>
              </a:lnSpc>
              <a:buNone/>
            </a:pPr>
            <a:r>
              <a:rPr lang="en-GB" sz="1600" b="0" strike="noStrike" spc="-1" noProof="0" dirty="0">
                <a:solidFill>
                  <a:srgbClr val="000000"/>
                </a:solidFill>
                <a:latin typeface="Calibri"/>
              </a:rPr>
              <a:t>localization</a:t>
            </a:r>
            <a:endParaRPr lang="en-GB" sz="1600" b="0" strike="noStrike" spc="-1" noProof="0" dirty="0">
              <a:latin typeface="Arial"/>
            </a:endParaRPr>
          </a:p>
        </p:txBody>
      </p:sp>
      <p:sp>
        <p:nvSpPr>
          <p:cNvPr id="457" name="TextBox 98"/>
          <p:cNvSpPr/>
          <p:nvPr/>
        </p:nvSpPr>
        <p:spPr>
          <a:xfrm>
            <a:off x="-7200" y="1676160"/>
            <a:ext cx="1522440" cy="5763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1600" b="0" strike="noStrike" spc="-1" noProof="0" dirty="0">
                <a:solidFill>
                  <a:srgbClr val="000000"/>
                </a:solidFill>
                <a:latin typeface="Calibri"/>
              </a:rPr>
              <a:t>IRS</a:t>
            </a:r>
            <a:endParaRPr lang="en-GB" sz="1600" b="0" strike="noStrike" spc="-1" noProof="0" dirty="0">
              <a:latin typeface="Arial"/>
            </a:endParaRPr>
          </a:p>
          <a:p>
            <a:pPr>
              <a:lnSpc>
                <a:spcPct val="100000"/>
              </a:lnSpc>
              <a:buNone/>
            </a:pPr>
            <a:r>
              <a:rPr lang="en-GB" sz="1600" b="0" strike="noStrike" spc="-1" noProof="0" dirty="0">
                <a:solidFill>
                  <a:srgbClr val="000000"/>
                </a:solidFill>
                <a:latin typeface="Calibri"/>
              </a:rPr>
              <a:t>configuration</a:t>
            </a:r>
            <a:endParaRPr lang="en-GB" sz="1600" b="0" strike="noStrike" spc="-1" noProof="0" dirty="0">
              <a:latin typeface="Arial"/>
            </a:endParaRPr>
          </a:p>
        </p:txBody>
      </p:sp>
      <p:sp>
        <p:nvSpPr>
          <p:cNvPr id="458" name="TextBox 99"/>
          <p:cNvSpPr/>
          <p:nvPr/>
        </p:nvSpPr>
        <p:spPr>
          <a:xfrm>
            <a:off x="15480" y="2232360"/>
            <a:ext cx="1255680" cy="5763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1600" b="0" strike="noStrike" spc="-1" noProof="0" dirty="0">
                <a:solidFill>
                  <a:srgbClr val="000000"/>
                </a:solidFill>
                <a:latin typeface="Calibri"/>
              </a:rPr>
              <a:t>Channel</a:t>
            </a:r>
            <a:endParaRPr lang="en-GB" sz="1600" b="0" strike="noStrike" spc="-1" noProof="0" dirty="0">
              <a:latin typeface="Arial"/>
            </a:endParaRPr>
          </a:p>
          <a:p>
            <a:pPr>
              <a:lnSpc>
                <a:spcPct val="100000"/>
              </a:lnSpc>
              <a:buNone/>
            </a:pPr>
            <a:r>
              <a:rPr lang="en-GB" sz="1600" b="0" strike="noStrike" spc="-1" noProof="0" dirty="0">
                <a:solidFill>
                  <a:srgbClr val="000000"/>
                </a:solidFill>
                <a:latin typeface="Calibri"/>
              </a:rPr>
              <a:t>estimation</a:t>
            </a:r>
            <a:endParaRPr lang="en-GB" sz="1600" b="0" strike="noStrike" spc="-1" noProof="0" dirty="0">
              <a:latin typeface="Arial"/>
            </a:endParaRPr>
          </a:p>
        </p:txBody>
      </p:sp>
      <p:sp>
        <p:nvSpPr>
          <p:cNvPr id="459" name="TextBox 100"/>
          <p:cNvSpPr/>
          <p:nvPr/>
        </p:nvSpPr>
        <p:spPr>
          <a:xfrm>
            <a:off x="5760" y="2789640"/>
            <a:ext cx="1473480" cy="5763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1600" b="0" strike="noStrike" spc="-1" noProof="0" dirty="0">
                <a:solidFill>
                  <a:srgbClr val="000000"/>
                </a:solidFill>
                <a:latin typeface="Calibri"/>
              </a:rPr>
              <a:t>Data</a:t>
            </a:r>
            <a:endParaRPr lang="en-GB" sz="1600" b="0" strike="noStrike" spc="-1" noProof="0" dirty="0">
              <a:latin typeface="Arial"/>
            </a:endParaRPr>
          </a:p>
          <a:p>
            <a:pPr>
              <a:lnSpc>
                <a:spcPct val="100000"/>
              </a:lnSpc>
              <a:buNone/>
            </a:pPr>
            <a:r>
              <a:rPr lang="en-GB" sz="1600" b="0" strike="noStrike" spc="-1" noProof="0" dirty="0">
                <a:solidFill>
                  <a:srgbClr val="000000"/>
                </a:solidFill>
                <a:latin typeface="Calibri"/>
              </a:rPr>
              <a:t>transmission</a:t>
            </a:r>
            <a:endParaRPr lang="en-GB" sz="1600" b="0" strike="noStrike" spc="-1" noProof="0" dirty="0">
              <a:latin typeface="Arial"/>
            </a:endParaRPr>
          </a:p>
        </p:txBody>
      </p:sp>
      <p:sp>
        <p:nvSpPr>
          <p:cNvPr id="460" name="Straight Arrow Connector 101"/>
          <p:cNvSpPr/>
          <p:nvPr/>
        </p:nvSpPr>
        <p:spPr>
          <a:xfrm flipH="1" flipV="1">
            <a:off x="975600" y="1404720"/>
            <a:ext cx="460080" cy="360"/>
          </a:xfrm>
          <a:custGeom>
            <a:avLst/>
            <a:gdLst/>
            <a:ahLst/>
            <a:cxnLst/>
            <a:rect l="l" t="t" r="r" b="b"/>
            <a:pathLst>
              <a:path w="21600" h="21600">
                <a:moveTo>
                  <a:pt x="0" y="0"/>
                </a:moveTo>
                <a:lnTo>
                  <a:pt x="21600" y="21600"/>
                </a:lnTo>
              </a:path>
            </a:pathLst>
          </a:custGeom>
          <a:noFill/>
          <a:ln w="19050">
            <a:solidFill>
              <a:srgbClr val="000000"/>
            </a:solidFill>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461" name="Straight Arrow Connector 102"/>
          <p:cNvSpPr/>
          <p:nvPr/>
        </p:nvSpPr>
        <p:spPr>
          <a:xfrm flipH="1" flipV="1">
            <a:off x="967320" y="1875960"/>
            <a:ext cx="460080" cy="360"/>
          </a:xfrm>
          <a:custGeom>
            <a:avLst/>
            <a:gdLst/>
            <a:ahLst/>
            <a:cxnLst/>
            <a:rect l="l" t="t" r="r" b="b"/>
            <a:pathLst>
              <a:path w="21600" h="21600">
                <a:moveTo>
                  <a:pt x="0" y="0"/>
                </a:moveTo>
                <a:lnTo>
                  <a:pt x="21600" y="21600"/>
                </a:lnTo>
              </a:path>
            </a:pathLst>
          </a:custGeom>
          <a:noFill/>
          <a:ln w="19050">
            <a:solidFill>
              <a:srgbClr val="000000"/>
            </a:solidFill>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462" name="Straight Arrow Connector 103"/>
          <p:cNvSpPr/>
          <p:nvPr/>
        </p:nvSpPr>
        <p:spPr>
          <a:xfrm flipH="1">
            <a:off x="1179360" y="2261520"/>
            <a:ext cx="234000" cy="262800"/>
          </a:xfrm>
          <a:custGeom>
            <a:avLst/>
            <a:gdLst/>
            <a:ahLst/>
            <a:cxnLst/>
            <a:rect l="l" t="t" r="r" b="b"/>
            <a:pathLst>
              <a:path w="21600" h="21600">
                <a:moveTo>
                  <a:pt x="0" y="0"/>
                </a:moveTo>
                <a:lnTo>
                  <a:pt x="21600" y="21600"/>
                </a:lnTo>
              </a:path>
            </a:pathLst>
          </a:custGeom>
          <a:noFill/>
          <a:ln w="19050">
            <a:solidFill>
              <a:srgbClr val="000000"/>
            </a:solidFill>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463" name="Straight Arrow Connector 104"/>
          <p:cNvSpPr/>
          <p:nvPr/>
        </p:nvSpPr>
        <p:spPr>
          <a:xfrm flipH="1">
            <a:off x="1171800" y="2817720"/>
            <a:ext cx="234000" cy="262800"/>
          </a:xfrm>
          <a:custGeom>
            <a:avLst/>
            <a:gdLst/>
            <a:ahLst/>
            <a:cxnLst/>
            <a:rect l="l" t="t" r="r" b="b"/>
            <a:pathLst>
              <a:path w="21600" h="21600">
                <a:moveTo>
                  <a:pt x="0" y="0"/>
                </a:moveTo>
                <a:lnTo>
                  <a:pt x="21600" y="21600"/>
                </a:lnTo>
              </a:path>
            </a:pathLst>
          </a:custGeom>
          <a:noFill/>
          <a:ln w="19050">
            <a:solidFill>
              <a:srgbClr val="000000"/>
            </a:solidFill>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464" name="TextBox 2"/>
          <p:cNvSpPr/>
          <p:nvPr/>
        </p:nvSpPr>
        <p:spPr>
          <a:xfrm>
            <a:off x="7940520" y="21960"/>
            <a:ext cx="237096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GB" sz="1800" b="0" strike="noStrike" spc="-1" noProof="0" dirty="0" err="1">
                <a:solidFill>
                  <a:srgbClr val="000000"/>
                </a:solidFill>
                <a:latin typeface="Calibri"/>
              </a:rPr>
              <a:t>AoI</a:t>
            </a:r>
            <a:r>
              <a:rPr lang="en-GB" sz="1800" b="0" strike="noStrike" spc="-1" noProof="0" dirty="0">
                <a:solidFill>
                  <a:srgbClr val="000000"/>
                </a:solidFill>
                <a:latin typeface="Calibri"/>
              </a:rPr>
              <a:t> formulation</a:t>
            </a:r>
            <a:endParaRPr lang="en-GB" sz="1800" b="0" strike="noStrike" spc="-1" noProof="0" dirty="0">
              <a:latin typeface="Arial"/>
            </a:endParaRPr>
          </a:p>
        </p:txBody>
      </p:sp>
      <p:graphicFrame>
        <p:nvGraphicFramePr>
          <p:cNvPr id="465" name="Table 5"/>
          <p:cNvGraphicFramePr/>
          <p:nvPr>
            <p:extLst>
              <p:ext uri="{D42A27DB-BD31-4B8C-83A1-F6EECF244321}">
                <p14:modId xmlns:p14="http://schemas.microsoft.com/office/powerpoint/2010/main" val="2581284858"/>
              </p:ext>
            </p:extLst>
          </p:nvPr>
        </p:nvGraphicFramePr>
        <p:xfrm>
          <a:off x="7940520" y="391320"/>
          <a:ext cx="4297320" cy="2160000"/>
        </p:xfrm>
        <a:graphic>
          <a:graphicData uri="http://schemas.openxmlformats.org/drawingml/2006/table">
            <a:tbl>
              <a:tblPr/>
              <a:tblGrid>
                <a:gridCol w="3654000">
                  <a:extLst>
                    <a:ext uri="{9D8B030D-6E8A-4147-A177-3AD203B41FA5}">
                      <a16:colId xmlns:a16="http://schemas.microsoft.com/office/drawing/2014/main" val="20000"/>
                    </a:ext>
                  </a:extLst>
                </a:gridCol>
                <a:gridCol w="643320">
                  <a:extLst>
                    <a:ext uri="{9D8B030D-6E8A-4147-A177-3AD203B41FA5}">
                      <a16:colId xmlns:a16="http://schemas.microsoft.com/office/drawing/2014/main" val="20001"/>
                    </a:ext>
                  </a:extLst>
                </a:gridCol>
              </a:tblGrid>
              <a:tr h="720000">
                <a:tc>
                  <a:txBody>
                    <a:bodyPr/>
                    <a:lstStyle/>
                    <a:p>
                      <a:pPr>
                        <a:lnSpc>
                          <a:spcPct val="100000"/>
                        </a:lnSpc>
                        <a:spcBef>
                          <a:spcPts val="1800"/>
                        </a:spcBef>
                        <a:spcAft>
                          <a:spcPts val="1800"/>
                        </a:spcAft>
                        <a:buNone/>
                      </a:pPr>
                      <a:r>
                        <a:rPr lang="en-GB" sz="1800" b="0" strike="noStrike" spc="-1" noProof="0" dirty="0">
                          <a:solidFill>
                            <a:srgbClr val="000000"/>
                          </a:solidFill>
                          <a:latin typeface="Calibri"/>
                        </a:rPr>
                        <a:t> </a:t>
                      </a:r>
                      <a:endParaRPr lang="en-GB" sz="1800" b="0" strike="noStrike" spc="-1" noProof="0" dirty="0">
                        <a:latin typeface="Arial"/>
                      </a:endParaRPr>
                    </a:p>
                  </a:txBody>
                  <a:tcPr anchor="ctr">
                    <a:lnL w="12240">
                      <a:noFill/>
                    </a:lnL>
                    <a:lnR w="12240">
                      <a:noFill/>
                    </a:lnR>
                    <a:lnT w="12240">
                      <a:noFill/>
                    </a:lnT>
                    <a:lnB w="12240">
                      <a:noFill/>
                    </a:lnB>
                    <a:noFill/>
                  </a:tcPr>
                </a:tc>
                <a:tc>
                  <a:txBody>
                    <a:bodyPr/>
                    <a:lstStyle/>
                    <a:p>
                      <a:pPr>
                        <a:lnSpc>
                          <a:spcPct val="100000"/>
                        </a:lnSpc>
                        <a:spcBef>
                          <a:spcPts val="1800"/>
                        </a:spcBef>
                        <a:spcAft>
                          <a:spcPts val="1800"/>
                        </a:spcAft>
                        <a:buNone/>
                      </a:pPr>
                      <a:r>
                        <a:rPr lang="en-GB" sz="1800" b="0" strike="noStrike" spc="-1" noProof="0" dirty="0">
                          <a:solidFill>
                            <a:srgbClr val="000000"/>
                          </a:solidFill>
                          <a:latin typeface="Calibri"/>
                        </a:rPr>
                        <a:t>(1)</a:t>
                      </a:r>
                      <a:endParaRPr lang="en-GB" sz="1800" b="0" strike="noStrike" spc="-1" noProof="0" dirty="0">
                        <a:latin typeface="Arial"/>
                      </a:endParaRPr>
                    </a:p>
                  </a:txBody>
                  <a:tcPr anchor="ctr">
                    <a:lnL w="12240">
                      <a:noFill/>
                    </a:lnL>
                    <a:lnR w="12240">
                      <a:noFill/>
                    </a:lnR>
                    <a:lnT w="12240">
                      <a:noFill/>
                    </a:lnT>
                    <a:lnB w="12240">
                      <a:noFill/>
                    </a:lnB>
                    <a:noFill/>
                  </a:tcPr>
                </a:tc>
                <a:extLst>
                  <a:ext uri="{0D108BD9-81ED-4DB2-BD59-A6C34878D82A}">
                    <a16:rowId xmlns:a16="http://schemas.microsoft.com/office/drawing/2014/main" val="10000"/>
                  </a:ext>
                </a:extLst>
              </a:tr>
              <a:tr h="720000">
                <a:tc>
                  <a:txBody>
                    <a:bodyPr/>
                    <a:lstStyle/>
                    <a:p>
                      <a:pPr>
                        <a:lnSpc>
                          <a:spcPct val="100000"/>
                        </a:lnSpc>
                        <a:spcBef>
                          <a:spcPts val="1800"/>
                        </a:spcBef>
                        <a:spcAft>
                          <a:spcPts val="1800"/>
                        </a:spcAft>
                        <a:buNone/>
                      </a:pPr>
                      <a:r>
                        <a:rPr lang="en-GB" sz="1800" b="0" strike="noStrike" spc="-1" noProof="0" dirty="0">
                          <a:solidFill>
                            <a:srgbClr val="000000"/>
                          </a:solidFill>
                          <a:latin typeface="Calibri"/>
                        </a:rPr>
                        <a:t> </a:t>
                      </a:r>
                      <a:endParaRPr lang="en-GB" sz="1800" b="0" strike="noStrike" spc="-1" noProof="0" dirty="0">
                        <a:latin typeface="Arial"/>
                      </a:endParaRPr>
                    </a:p>
                  </a:txBody>
                  <a:tcPr anchor="ctr">
                    <a:lnL w="12240">
                      <a:noFill/>
                    </a:lnL>
                    <a:lnR w="12240">
                      <a:noFill/>
                    </a:lnR>
                    <a:lnT w="12240">
                      <a:noFill/>
                    </a:lnT>
                    <a:lnB w="12240">
                      <a:noFill/>
                    </a:lnB>
                    <a:noFill/>
                  </a:tcPr>
                </a:tc>
                <a:tc>
                  <a:txBody>
                    <a:bodyPr/>
                    <a:lstStyle/>
                    <a:p>
                      <a:pPr>
                        <a:lnSpc>
                          <a:spcPct val="100000"/>
                        </a:lnSpc>
                        <a:spcBef>
                          <a:spcPts val="1800"/>
                        </a:spcBef>
                        <a:spcAft>
                          <a:spcPts val="1800"/>
                        </a:spcAft>
                        <a:buNone/>
                      </a:pPr>
                      <a:r>
                        <a:rPr lang="en-GB" sz="1800" b="0" strike="noStrike" spc="-1" noProof="0" dirty="0">
                          <a:solidFill>
                            <a:srgbClr val="000000"/>
                          </a:solidFill>
                          <a:latin typeface="Calibri"/>
                        </a:rPr>
                        <a:t>(2)</a:t>
                      </a:r>
                      <a:endParaRPr lang="en-GB" sz="1800" b="0" strike="noStrike" spc="-1" noProof="0" dirty="0">
                        <a:latin typeface="Arial"/>
                      </a:endParaRPr>
                    </a:p>
                  </a:txBody>
                  <a:tcPr anchor="ctr">
                    <a:lnL w="12240">
                      <a:noFill/>
                    </a:lnL>
                    <a:lnR w="12240">
                      <a:noFill/>
                    </a:lnR>
                    <a:lnT w="12240">
                      <a:noFill/>
                    </a:lnT>
                    <a:lnB w="12240">
                      <a:noFill/>
                    </a:lnB>
                    <a:noFill/>
                  </a:tcPr>
                </a:tc>
                <a:extLst>
                  <a:ext uri="{0D108BD9-81ED-4DB2-BD59-A6C34878D82A}">
                    <a16:rowId xmlns:a16="http://schemas.microsoft.com/office/drawing/2014/main" val="10001"/>
                  </a:ext>
                </a:extLst>
              </a:tr>
              <a:tr h="720000">
                <a:tc>
                  <a:txBody>
                    <a:bodyPr/>
                    <a:lstStyle/>
                    <a:p>
                      <a:pPr>
                        <a:lnSpc>
                          <a:spcPct val="100000"/>
                        </a:lnSpc>
                        <a:buNone/>
                      </a:pPr>
                      <a:r>
                        <a:rPr lang="en-GB" sz="1800" b="0" strike="noStrike" spc="-1" noProof="0" dirty="0">
                          <a:solidFill>
                            <a:srgbClr val="000000"/>
                          </a:solidFill>
                          <a:latin typeface="Calibri"/>
                        </a:rPr>
                        <a:t> </a:t>
                      </a:r>
                      <a:endParaRPr lang="en-GB" sz="1800" b="0" strike="noStrike" spc="-1" noProof="0" dirty="0">
                        <a:latin typeface="Arial"/>
                      </a:endParaRPr>
                    </a:p>
                  </a:txBody>
                  <a:tcPr anchor="ctr">
                    <a:lnL w="12240">
                      <a:noFill/>
                    </a:lnL>
                    <a:lnR w="12240">
                      <a:noFill/>
                    </a:lnR>
                    <a:lnT w="12240">
                      <a:noFill/>
                    </a:lnT>
                    <a:lnB w="12240">
                      <a:noFill/>
                    </a:lnB>
                    <a:noFill/>
                  </a:tcPr>
                </a:tc>
                <a:tc>
                  <a:txBody>
                    <a:bodyPr/>
                    <a:lstStyle/>
                    <a:p>
                      <a:pPr>
                        <a:lnSpc>
                          <a:spcPct val="100000"/>
                        </a:lnSpc>
                        <a:spcBef>
                          <a:spcPts val="1800"/>
                        </a:spcBef>
                        <a:spcAft>
                          <a:spcPts val="1800"/>
                        </a:spcAft>
                        <a:buNone/>
                      </a:pPr>
                      <a:r>
                        <a:rPr lang="en-GB" sz="1800" b="0" strike="noStrike" spc="-1" noProof="0" dirty="0">
                          <a:solidFill>
                            <a:srgbClr val="000000"/>
                          </a:solidFill>
                          <a:latin typeface="Calibri"/>
                        </a:rPr>
                        <a:t>(3)</a:t>
                      </a:r>
                      <a:endParaRPr lang="en-GB" sz="1800" b="0" strike="noStrike" spc="-1" noProof="0" dirty="0">
                        <a:latin typeface="Arial"/>
                      </a:endParaRPr>
                    </a:p>
                  </a:txBody>
                  <a:tcPr anchor="ctr">
                    <a:lnL w="12240">
                      <a:noFill/>
                    </a:lnL>
                    <a:lnR w="12240">
                      <a:noFill/>
                    </a:lnR>
                    <a:lnT w="12240">
                      <a:noFill/>
                    </a:lnT>
                    <a:lnB w="12240">
                      <a:noFill/>
                    </a:lnB>
                    <a:noFill/>
                  </a:tcPr>
                </a:tc>
                <a:extLst>
                  <a:ext uri="{0D108BD9-81ED-4DB2-BD59-A6C34878D82A}">
                    <a16:rowId xmlns:a16="http://schemas.microsoft.com/office/drawing/2014/main" val="10002"/>
                  </a:ext>
                </a:extLst>
              </a:tr>
            </a:tbl>
          </a:graphicData>
        </a:graphic>
      </p:graphicFrame>
      <p:sp>
        <p:nvSpPr>
          <p:cNvPr id="466" name="Rectangle: Rounded Corners 6"/>
          <p:cNvSpPr/>
          <p:nvPr/>
        </p:nvSpPr>
        <p:spPr>
          <a:xfrm>
            <a:off x="7940520" y="0"/>
            <a:ext cx="4180320" cy="2548440"/>
          </a:xfrm>
          <a:prstGeom prst="roundRect">
            <a:avLst>
              <a:gd name="adj" fmla="val 2105"/>
            </a:avLst>
          </a:prstGeom>
          <a:noFill/>
          <a:ln w="19050">
            <a:solidFill>
              <a:srgbClr val="325490"/>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mc:AlternateContent xmlns:mc="http://schemas.openxmlformats.org/markup-compatibility/2006" xmlns:a14="http://schemas.microsoft.com/office/drawing/2010/main">
        <mc:Choice Requires="a14">
          <p:sp>
            <p:nvSpPr>
              <p:cNvPr id="467" name="TextBox 7"/>
              <p:cNvSpPr txBox="1"/>
              <p:nvPr/>
            </p:nvSpPr>
            <p:spPr>
              <a:xfrm>
                <a:off x="7441560" y="6402600"/>
                <a:ext cx="671040" cy="384480"/>
              </a:xfrm>
              <a:prstGeom prst="rect">
                <a:avLst/>
              </a:prstGeom>
            </p:spPr>
            <p:txBody>
              <a:bodyPr/>
              <a:lstStyle/>
              <a:p>
                <a:pPr/>
                <a14:m>
                  <m:oMathPara xmlns:m="http://schemas.openxmlformats.org/officeDocument/2006/math">
                    <m:oMathParaPr>
                      <m:jc m:val="centerGroup"/>
                    </m:oMathParaPr>
                    <m:oMath xmlns:m="http://schemas.openxmlformats.org/officeDocument/2006/math">
                      <m:sSub>
                        <m:sSubPr>
                          <m:ctrlPr>
                            <a:rPr lang="en-GB" i="1" noProof="0">
                              <a:latin typeface="Cambria Math" panose="02040503050406030204" pitchFamily="18" charset="0"/>
                            </a:rPr>
                          </m:ctrlPr>
                        </m:sSubPr>
                        <m:e>
                          <m:r>
                            <a:rPr lang="en-GB" noProof="0">
                              <a:latin typeface="Cambria Math" panose="02040503050406030204" pitchFamily="18" charset="0"/>
                            </a:rPr>
                            <m:t>𝑇</m:t>
                          </m:r>
                        </m:e>
                        <m:sub>
                          <m:r>
                            <m:rPr>
                              <m:lit/>
                              <m:nor/>
                            </m:rPr>
                            <a:rPr lang="en-GB" noProof="0"/>
                            <m:t>d</m:t>
                          </m:r>
                        </m:sub>
                      </m:sSub>
                    </m:oMath>
                  </m:oMathPara>
                </a14:m>
                <a:endParaRPr lang="en-GB" noProof="0" dirty="0"/>
              </a:p>
            </p:txBody>
          </p:sp>
        </mc:Choice>
        <mc:Fallback xmlns="">
          <p:sp>
            <p:nvSpPr>
              <p:cNvPr id="467" name="TextBox 7"/>
              <p:cNvSpPr txBox="1">
                <a:spLocks noRot="1" noChangeAspect="1" noMove="1" noResize="1" noEditPoints="1" noAdjustHandles="1" noChangeArrowheads="1" noChangeShapeType="1" noTextEdit="1"/>
              </p:cNvSpPr>
              <p:nvPr/>
            </p:nvSpPr>
            <p:spPr>
              <a:xfrm>
                <a:off x="7441560" y="6402600"/>
                <a:ext cx="671040" cy="384480"/>
              </a:xfrm>
              <a:prstGeom prst="rect">
                <a:avLst/>
              </a:prstGeom>
              <a:blipFill>
                <a:blip r:embed="rId8"/>
                <a:stretch>
                  <a:fillRect b="-12698"/>
                </a:stretch>
              </a:blipFill>
            </p:spPr>
            <p:txBody>
              <a:bodyPr/>
              <a:lstStyle/>
              <a:p>
                <a:r>
                  <a:rPr lang="LID4096">
                    <a:noFill/>
                  </a:rPr>
                  <a:t> </a:t>
                </a:r>
              </a:p>
            </p:txBody>
          </p:sp>
        </mc:Fallback>
      </mc:AlternateContent>
      <p:sp>
        <p:nvSpPr>
          <p:cNvPr id="468" name="TextBox 10"/>
          <p:cNvSpPr/>
          <p:nvPr/>
        </p:nvSpPr>
        <p:spPr>
          <a:xfrm>
            <a:off x="6681240" y="6414480"/>
            <a:ext cx="53820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GB" sz="1800" b="0" strike="noStrike" spc="-1" noProof="0" dirty="0">
                <a:solidFill>
                  <a:srgbClr val="000000"/>
                </a:solidFill>
                <a:latin typeface="Calibri"/>
              </a:rPr>
              <a:t> </a:t>
            </a:r>
            <a:endParaRPr lang="en-GB" sz="1800" b="0" strike="noStrike" spc="-1" noProof="0" dirty="0">
              <a:latin typeface="Arial"/>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9" name="Oval 32"/>
          <p:cNvSpPr/>
          <p:nvPr/>
        </p:nvSpPr>
        <p:spPr>
          <a:xfrm>
            <a:off x="7217640" y="1679760"/>
            <a:ext cx="3239640" cy="3239640"/>
          </a:xfrm>
          <a:prstGeom prst="ellipse">
            <a:avLst/>
          </a:prstGeom>
          <a:noFill/>
          <a:ln w="25400">
            <a:solidFill>
              <a:srgbClr val="000000"/>
            </a:solidFill>
            <a:prstDash val="dash"/>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sp>
        <p:nvSpPr>
          <p:cNvPr id="471" name="Straight Arrow Connector 36"/>
          <p:cNvSpPr/>
          <p:nvPr/>
        </p:nvSpPr>
        <p:spPr>
          <a:xfrm flipV="1">
            <a:off x="8894880" y="2250720"/>
            <a:ext cx="363600" cy="1086840"/>
          </a:xfrm>
          <a:custGeom>
            <a:avLst/>
            <a:gdLst/>
            <a:ahLst/>
            <a:cxnLst/>
            <a:rect l="l" t="t" r="r" b="b"/>
            <a:pathLst>
              <a:path w="21600" h="21600">
                <a:moveTo>
                  <a:pt x="0" y="0"/>
                </a:moveTo>
                <a:lnTo>
                  <a:pt x="21600" y="21600"/>
                </a:lnTo>
              </a:path>
            </a:pathLst>
          </a:custGeom>
          <a:noFill/>
          <a:ln w="25400">
            <a:solidFill>
              <a:srgbClr val="000000"/>
            </a:solidFill>
            <a:prstDash val="dash"/>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472" name="Straight Arrow Connector 42"/>
          <p:cNvSpPr/>
          <p:nvPr/>
        </p:nvSpPr>
        <p:spPr>
          <a:xfrm>
            <a:off x="9258840" y="2251440"/>
            <a:ext cx="588600" cy="689400"/>
          </a:xfrm>
          <a:custGeom>
            <a:avLst/>
            <a:gdLst/>
            <a:ahLst/>
            <a:cxnLst/>
            <a:rect l="l" t="t" r="r" b="b"/>
            <a:pathLst>
              <a:path w="21600" h="21600">
                <a:moveTo>
                  <a:pt x="0" y="0"/>
                </a:moveTo>
                <a:lnTo>
                  <a:pt x="21600" y="21600"/>
                </a:lnTo>
              </a:path>
            </a:pathLst>
          </a:custGeom>
          <a:noFill/>
          <a:ln w="25400">
            <a:solidFill>
              <a:srgbClr val="000000"/>
            </a:solidFill>
            <a:prstDash val="dash"/>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473" name="Straight Arrow Connector 45"/>
          <p:cNvSpPr/>
          <p:nvPr/>
        </p:nvSpPr>
        <p:spPr>
          <a:xfrm flipV="1">
            <a:off x="9847800" y="1557720"/>
            <a:ext cx="948960" cy="1383120"/>
          </a:xfrm>
          <a:custGeom>
            <a:avLst/>
            <a:gdLst/>
            <a:ahLst/>
            <a:cxnLst/>
            <a:rect l="l" t="t" r="r" b="b"/>
            <a:pathLst>
              <a:path w="21600" h="21600">
                <a:moveTo>
                  <a:pt x="0" y="0"/>
                </a:moveTo>
                <a:lnTo>
                  <a:pt x="21600" y="21600"/>
                </a:lnTo>
              </a:path>
            </a:pathLst>
          </a:custGeom>
          <a:noFill/>
          <a:ln w="25400">
            <a:solidFill>
              <a:srgbClr val="000000"/>
            </a:solidFill>
            <a:prstDash val="dash"/>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mc:AlternateContent xmlns:mc="http://schemas.openxmlformats.org/markup-compatibility/2006" xmlns:a14="http://schemas.microsoft.com/office/drawing/2010/main">
        <mc:Choice Requires="a14">
          <p:sp>
            <p:nvSpPr>
              <p:cNvPr id="474" name="TextBox 19"/>
              <p:cNvSpPr txBox="1"/>
              <p:nvPr/>
            </p:nvSpPr>
            <p:spPr>
              <a:xfrm>
                <a:off x="10038600" y="3178080"/>
                <a:ext cx="339480" cy="369000"/>
              </a:xfrm>
              <a:prstGeom prst="rect">
                <a:avLst/>
              </a:prstGeom>
            </p:spPr>
            <p:txBody>
              <a:bodyPr/>
              <a:lstStyle/>
              <a:p>
                <a:pPr/>
                <a14:m>
                  <m:oMathPara xmlns:m="http://schemas.openxmlformats.org/officeDocument/2006/math">
                    <m:oMathParaPr>
                      <m:jc m:val="centerGroup"/>
                    </m:oMathParaPr>
                    <m:oMath xmlns:m="http://schemas.openxmlformats.org/officeDocument/2006/math">
                      <m:sSub>
                        <m:sSubPr>
                          <m:ctrlPr>
                            <a:rPr lang="en-GB" i="1" noProof="0">
                              <a:latin typeface="Cambria Math" panose="02040503050406030204" pitchFamily="18" charset="0"/>
                            </a:rPr>
                          </m:ctrlPr>
                        </m:sSubPr>
                        <m:e>
                          <m:r>
                            <a:rPr lang="en-GB" noProof="0">
                              <a:latin typeface="Cambria Math" panose="02040503050406030204" pitchFamily="18" charset="0"/>
                            </a:rPr>
                            <m:t>𝑅</m:t>
                          </m:r>
                        </m:e>
                        <m:sub>
                          <m:r>
                            <a:rPr lang="en-GB" noProof="0">
                              <a:latin typeface="Cambria Math" panose="02040503050406030204" pitchFamily="18" charset="0"/>
                            </a:rPr>
                            <m:t>𝑐</m:t>
                          </m:r>
                        </m:sub>
                      </m:sSub>
                    </m:oMath>
                  </m:oMathPara>
                </a14:m>
                <a:endParaRPr lang="en-GB" noProof="0" dirty="0"/>
              </a:p>
            </p:txBody>
          </p:sp>
        </mc:Choice>
        <mc:Fallback xmlns="">
          <p:sp>
            <p:nvSpPr>
              <p:cNvPr id="474" name="TextBox 19"/>
              <p:cNvSpPr txBox="1">
                <a:spLocks noRot="1" noChangeAspect="1" noMove="1" noResize="1" noEditPoints="1" noAdjustHandles="1" noChangeArrowheads="1" noChangeShapeType="1" noTextEdit="1"/>
              </p:cNvSpPr>
              <p:nvPr/>
            </p:nvSpPr>
            <p:spPr>
              <a:xfrm>
                <a:off x="10038600" y="3178080"/>
                <a:ext cx="339480" cy="369000"/>
              </a:xfrm>
              <a:prstGeom prst="rect">
                <a:avLst/>
              </a:prstGeom>
              <a:blipFill>
                <a:blip r:embed="rId2"/>
                <a:stretch>
                  <a:fillRect r="-7273"/>
                </a:stretch>
              </a:blipFill>
            </p:spPr>
            <p:txBody>
              <a:bodyPr/>
              <a:lstStyle/>
              <a:p>
                <a:r>
                  <a:rPr lang="LID4096">
                    <a:noFill/>
                  </a:rPr>
                  <a:t> </a:t>
                </a:r>
              </a:p>
            </p:txBody>
          </p:sp>
        </mc:Fallback>
      </mc:AlternateContent>
      <p:pic>
        <p:nvPicPr>
          <p:cNvPr id="475" name="Graphic 25" descr="Walk with solid fill"/>
          <p:cNvPicPr/>
          <p:nvPr/>
        </p:nvPicPr>
        <p:blipFill>
          <a:blip r:embed="rId3"/>
          <a:stretch/>
        </p:blipFill>
        <p:spPr>
          <a:xfrm>
            <a:off x="8558280" y="3338640"/>
            <a:ext cx="673200" cy="673200"/>
          </a:xfrm>
          <a:prstGeom prst="rect">
            <a:avLst/>
          </a:prstGeom>
          <a:ln w="0">
            <a:noFill/>
          </a:ln>
        </p:spPr>
      </p:pic>
      <mc:AlternateContent xmlns:mc="http://schemas.openxmlformats.org/markup-compatibility/2006" xmlns:a14="http://schemas.microsoft.com/office/drawing/2010/main">
        <mc:Choice Requires="a14">
          <p:sp>
            <p:nvSpPr>
              <p:cNvPr id="476" name="TextBox 2"/>
              <p:cNvSpPr txBox="1"/>
              <p:nvPr/>
            </p:nvSpPr>
            <p:spPr>
              <a:xfrm>
                <a:off x="9123480" y="2654280"/>
                <a:ext cx="339480" cy="369000"/>
              </a:xfrm>
              <a:prstGeom prst="rect">
                <a:avLst/>
              </a:prstGeom>
            </p:spPr>
            <p:txBody>
              <a:bodyPr/>
              <a:lstStyle/>
              <a:p>
                <a:pPr/>
                <a14:m>
                  <m:oMathPara xmlns:m="http://schemas.openxmlformats.org/officeDocument/2006/math">
                    <m:oMathParaPr>
                      <m:jc m:val="centerGroup"/>
                    </m:oMathParaPr>
                    <m:oMath xmlns:m="http://schemas.openxmlformats.org/officeDocument/2006/math">
                      <m:sSub>
                        <m:sSubPr>
                          <m:ctrlPr>
                            <a:rPr lang="en-GB" i="1" noProof="0">
                              <a:latin typeface="Cambria Math" panose="02040503050406030204" pitchFamily="18" charset="0"/>
                            </a:rPr>
                          </m:ctrlPr>
                        </m:sSubPr>
                        <m:e>
                          <m:r>
                            <a:rPr lang="en-GB" noProof="0">
                              <a:latin typeface="Cambria Math" panose="02040503050406030204" pitchFamily="18" charset="0"/>
                            </a:rPr>
                            <m:t>𝑡</m:t>
                          </m:r>
                        </m:e>
                        <m:sub>
                          <m:r>
                            <a:rPr lang="en-GB" noProof="0">
                              <a:latin typeface="Cambria Math" panose="02040503050406030204" pitchFamily="18" charset="0"/>
                            </a:rPr>
                            <m:t>1</m:t>
                          </m:r>
                        </m:sub>
                      </m:sSub>
                    </m:oMath>
                  </m:oMathPara>
                </a14:m>
                <a:endParaRPr lang="en-GB" noProof="0" dirty="0"/>
              </a:p>
            </p:txBody>
          </p:sp>
        </mc:Choice>
        <mc:Fallback xmlns="">
          <p:sp>
            <p:nvSpPr>
              <p:cNvPr id="476" name="TextBox 2"/>
              <p:cNvSpPr txBox="1">
                <a:spLocks noRot="1" noChangeAspect="1" noMove="1" noResize="1" noEditPoints="1" noAdjustHandles="1" noChangeArrowheads="1" noChangeShapeType="1" noTextEdit="1"/>
              </p:cNvSpPr>
              <p:nvPr/>
            </p:nvSpPr>
            <p:spPr>
              <a:xfrm>
                <a:off x="9123480" y="2654280"/>
                <a:ext cx="339480" cy="369000"/>
              </a:xfrm>
              <a:prstGeom prst="rect">
                <a:avLst/>
              </a:prstGeom>
              <a:blipFill>
                <a:blip r:embed="rId4"/>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77" name="TextBox 15"/>
              <p:cNvSpPr txBox="1"/>
              <p:nvPr/>
            </p:nvSpPr>
            <p:spPr>
              <a:xfrm>
                <a:off x="9520560" y="2227680"/>
                <a:ext cx="339480" cy="369000"/>
              </a:xfrm>
              <a:prstGeom prst="rect">
                <a:avLst/>
              </a:prstGeom>
            </p:spPr>
            <p:txBody>
              <a:bodyPr/>
              <a:lstStyle/>
              <a:p>
                <a:pPr/>
                <a14:m>
                  <m:oMathPara xmlns:m="http://schemas.openxmlformats.org/officeDocument/2006/math">
                    <m:oMathParaPr>
                      <m:jc m:val="centerGroup"/>
                    </m:oMathParaPr>
                    <m:oMath xmlns:m="http://schemas.openxmlformats.org/officeDocument/2006/math">
                      <m:sSub>
                        <m:sSubPr>
                          <m:ctrlPr>
                            <a:rPr lang="en-GB" i="1" noProof="0">
                              <a:latin typeface="Cambria Math" panose="02040503050406030204" pitchFamily="18" charset="0"/>
                            </a:rPr>
                          </m:ctrlPr>
                        </m:sSubPr>
                        <m:e>
                          <m:r>
                            <a:rPr lang="en-GB" noProof="0">
                              <a:latin typeface="Cambria Math" panose="02040503050406030204" pitchFamily="18" charset="0"/>
                            </a:rPr>
                            <m:t>𝑡</m:t>
                          </m:r>
                        </m:e>
                        <m:sub>
                          <m:r>
                            <a:rPr lang="en-GB" noProof="0">
                              <a:latin typeface="Cambria Math" panose="02040503050406030204" pitchFamily="18" charset="0"/>
                            </a:rPr>
                            <m:t>2</m:t>
                          </m:r>
                        </m:sub>
                      </m:sSub>
                    </m:oMath>
                  </m:oMathPara>
                </a14:m>
                <a:endParaRPr lang="en-GB" noProof="0" dirty="0"/>
              </a:p>
            </p:txBody>
          </p:sp>
        </mc:Choice>
        <mc:Fallback xmlns="">
          <p:sp>
            <p:nvSpPr>
              <p:cNvPr id="477" name="TextBox 15"/>
              <p:cNvSpPr txBox="1">
                <a:spLocks noRot="1" noChangeAspect="1" noMove="1" noResize="1" noEditPoints="1" noAdjustHandles="1" noChangeArrowheads="1" noChangeShapeType="1" noTextEdit="1"/>
              </p:cNvSpPr>
              <p:nvPr/>
            </p:nvSpPr>
            <p:spPr>
              <a:xfrm>
                <a:off x="9520560" y="2227680"/>
                <a:ext cx="339480" cy="369000"/>
              </a:xfrm>
              <a:prstGeom prst="rect">
                <a:avLst/>
              </a:prstGeom>
              <a:blipFill>
                <a:blip r:embed="rId5"/>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78" name="TextBox 18"/>
              <p:cNvSpPr txBox="1"/>
              <p:nvPr/>
            </p:nvSpPr>
            <p:spPr>
              <a:xfrm>
                <a:off x="10348920" y="2260800"/>
                <a:ext cx="339480" cy="369000"/>
              </a:xfrm>
              <a:prstGeom prst="rect">
                <a:avLst/>
              </a:prstGeom>
            </p:spPr>
            <p:txBody>
              <a:bodyPr/>
              <a:lstStyle/>
              <a:p>
                <a:pPr/>
                <a14:m>
                  <m:oMathPara xmlns:m="http://schemas.openxmlformats.org/officeDocument/2006/math">
                    <m:oMathParaPr>
                      <m:jc m:val="centerGroup"/>
                    </m:oMathParaPr>
                    <m:oMath xmlns:m="http://schemas.openxmlformats.org/officeDocument/2006/math">
                      <m:sSub>
                        <m:sSubPr>
                          <m:ctrlPr>
                            <a:rPr lang="en-GB" i="1" noProof="0">
                              <a:latin typeface="Cambria Math" panose="02040503050406030204" pitchFamily="18" charset="0"/>
                            </a:rPr>
                          </m:ctrlPr>
                        </m:sSubPr>
                        <m:e>
                          <m:r>
                            <a:rPr lang="en-GB" noProof="0">
                              <a:latin typeface="Cambria Math" panose="02040503050406030204" pitchFamily="18" charset="0"/>
                            </a:rPr>
                            <m:t>𝒕</m:t>
                          </m:r>
                        </m:e>
                        <m:sub>
                          <m:r>
                            <a:rPr lang="en-GB" noProof="0">
                              <a:latin typeface="Cambria Math" panose="02040503050406030204" pitchFamily="18" charset="0"/>
                            </a:rPr>
                            <m:t>𝒄</m:t>
                          </m:r>
                        </m:sub>
                      </m:sSub>
                    </m:oMath>
                  </m:oMathPara>
                </a14:m>
                <a:endParaRPr lang="en-GB" noProof="0" dirty="0"/>
              </a:p>
            </p:txBody>
          </p:sp>
        </mc:Choice>
        <mc:Fallback xmlns="">
          <p:sp>
            <p:nvSpPr>
              <p:cNvPr id="478" name="TextBox 18"/>
              <p:cNvSpPr txBox="1">
                <a:spLocks noRot="1" noChangeAspect="1" noMove="1" noResize="1" noEditPoints="1" noAdjustHandles="1" noChangeArrowheads="1" noChangeShapeType="1" noTextEdit="1"/>
              </p:cNvSpPr>
              <p:nvPr/>
            </p:nvSpPr>
            <p:spPr>
              <a:xfrm>
                <a:off x="10348920" y="2260800"/>
                <a:ext cx="339480" cy="369000"/>
              </a:xfrm>
              <a:prstGeom prst="rect">
                <a:avLst/>
              </a:prstGeom>
              <a:blipFill>
                <a:blip r:embed="rId6"/>
                <a:stretch>
                  <a:fillRect/>
                </a:stretch>
              </a:blipFill>
            </p:spPr>
            <p:txBody>
              <a:bodyPr/>
              <a:lstStyle/>
              <a:p>
                <a:r>
                  <a:rPr lang="LID4096">
                    <a:noFill/>
                  </a:rPr>
                  <a:t> </a:t>
                </a:r>
              </a:p>
            </p:txBody>
          </p:sp>
        </mc:Fallback>
      </mc:AlternateContent>
      <p:sp>
        <p:nvSpPr>
          <p:cNvPr id="479" name="Oval 22"/>
          <p:cNvSpPr/>
          <p:nvPr/>
        </p:nvSpPr>
        <p:spPr>
          <a:xfrm>
            <a:off x="10110240" y="2351160"/>
            <a:ext cx="179640" cy="179640"/>
          </a:xfrm>
          <a:prstGeom prst="ellipse">
            <a:avLst/>
          </a:prstGeom>
          <a:noFill/>
          <a:ln w="25400">
            <a:solidFill>
              <a:srgbClr val="C00000"/>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sp>
        <p:nvSpPr>
          <p:cNvPr id="480" name="Oval 4"/>
          <p:cNvSpPr/>
          <p:nvPr/>
        </p:nvSpPr>
        <p:spPr>
          <a:xfrm>
            <a:off x="5659560" y="188640"/>
            <a:ext cx="6279840" cy="6279840"/>
          </a:xfrm>
          <a:prstGeom prst="ellipse">
            <a:avLst/>
          </a:prstGeom>
          <a:noFill/>
          <a:ln w="25400">
            <a:solidFill>
              <a:srgbClr val="000000"/>
            </a:solidFill>
            <a:prstDash val="dash"/>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mc:AlternateContent xmlns:mc="http://schemas.openxmlformats.org/markup-compatibility/2006" xmlns:a14="http://schemas.microsoft.com/office/drawing/2010/main">
        <mc:Choice Requires="a14">
          <p:sp>
            <p:nvSpPr>
              <p:cNvPr id="481" name="TextBox 1"/>
              <p:cNvSpPr txBox="1"/>
              <p:nvPr/>
            </p:nvSpPr>
            <p:spPr>
              <a:xfrm>
                <a:off x="9988560" y="2630160"/>
                <a:ext cx="339480" cy="369000"/>
              </a:xfrm>
              <a:prstGeom prst="rect">
                <a:avLst/>
              </a:prstGeom>
            </p:spPr>
            <p:txBody>
              <a:bodyPr/>
              <a:lstStyle/>
              <a:p>
                <a:pPr/>
                <a14:m>
                  <m:oMathPara xmlns:m="http://schemas.openxmlformats.org/officeDocument/2006/math">
                    <m:oMathParaPr>
                      <m:jc m:val="centerGroup"/>
                    </m:oMathParaPr>
                    <m:oMath xmlns:m="http://schemas.openxmlformats.org/officeDocument/2006/math">
                      <m:sSub>
                        <m:sSubPr>
                          <m:ctrlPr>
                            <a:rPr lang="en-GB" i="1" noProof="0">
                              <a:latin typeface="Cambria Math" panose="02040503050406030204" pitchFamily="18" charset="0"/>
                            </a:rPr>
                          </m:ctrlPr>
                        </m:sSubPr>
                        <m:e>
                          <m:r>
                            <a:rPr lang="en-GB" noProof="0">
                              <a:latin typeface="Cambria Math" panose="02040503050406030204" pitchFamily="18" charset="0"/>
                            </a:rPr>
                            <m:t>𝑡</m:t>
                          </m:r>
                        </m:e>
                        <m:sub>
                          <m:r>
                            <a:rPr lang="en-GB" noProof="0">
                              <a:latin typeface="Cambria Math" panose="02040503050406030204" pitchFamily="18" charset="0"/>
                            </a:rPr>
                            <m:t>3</m:t>
                          </m:r>
                        </m:sub>
                      </m:sSub>
                    </m:oMath>
                  </m:oMathPara>
                </a14:m>
                <a:endParaRPr lang="en-GB" noProof="0" dirty="0"/>
              </a:p>
            </p:txBody>
          </p:sp>
        </mc:Choice>
        <mc:Fallback xmlns="">
          <p:sp>
            <p:nvSpPr>
              <p:cNvPr id="481" name="TextBox 1"/>
              <p:cNvSpPr txBox="1">
                <a:spLocks noRot="1" noChangeAspect="1" noMove="1" noResize="1" noEditPoints="1" noAdjustHandles="1" noChangeArrowheads="1" noChangeShapeType="1" noTextEdit="1"/>
              </p:cNvSpPr>
              <p:nvPr/>
            </p:nvSpPr>
            <p:spPr>
              <a:xfrm>
                <a:off x="9988560" y="2630160"/>
                <a:ext cx="339480" cy="369000"/>
              </a:xfrm>
              <a:prstGeom prst="rect">
                <a:avLst/>
              </a:prstGeom>
              <a:blipFill>
                <a:blip r:embed="rId7"/>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82" name="TextBox 6"/>
              <p:cNvSpPr txBox="1"/>
              <p:nvPr/>
            </p:nvSpPr>
            <p:spPr>
              <a:xfrm>
                <a:off x="10179000" y="1679760"/>
                <a:ext cx="339480" cy="369000"/>
              </a:xfrm>
              <a:prstGeom prst="rect">
                <a:avLst/>
              </a:prstGeom>
            </p:spPr>
            <p:txBody>
              <a:bodyPr/>
              <a:lstStyle/>
              <a:p>
                <a:pPr/>
                <a14:m>
                  <m:oMathPara xmlns:m="http://schemas.openxmlformats.org/officeDocument/2006/math">
                    <m:oMathParaPr>
                      <m:jc m:val="centerGroup"/>
                    </m:oMathParaPr>
                    <m:oMath xmlns:m="http://schemas.openxmlformats.org/officeDocument/2006/math">
                      <m:sSub>
                        <m:sSubPr>
                          <m:ctrlPr>
                            <a:rPr lang="en-GB" i="1" noProof="0">
                              <a:latin typeface="Cambria Math" panose="02040503050406030204" pitchFamily="18" charset="0"/>
                            </a:rPr>
                          </m:ctrlPr>
                        </m:sSubPr>
                        <m:e>
                          <m:r>
                            <a:rPr lang="en-GB" noProof="0">
                              <a:latin typeface="Cambria Math" panose="02040503050406030204" pitchFamily="18" charset="0"/>
                            </a:rPr>
                            <m:t>𝑡</m:t>
                          </m:r>
                        </m:e>
                        <m:sub>
                          <m:r>
                            <a:rPr lang="en-GB" noProof="0">
                              <a:latin typeface="Cambria Math" panose="02040503050406030204" pitchFamily="18" charset="0"/>
                            </a:rPr>
                            <m:t>4</m:t>
                          </m:r>
                        </m:sub>
                      </m:sSub>
                    </m:oMath>
                  </m:oMathPara>
                </a14:m>
                <a:endParaRPr lang="en-GB" noProof="0" dirty="0"/>
              </a:p>
            </p:txBody>
          </p:sp>
        </mc:Choice>
        <mc:Fallback xmlns="">
          <p:sp>
            <p:nvSpPr>
              <p:cNvPr id="482" name="TextBox 6"/>
              <p:cNvSpPr txBox="1">
                <a:spLocks noRot="1" noChangeAspect="1" noMove="1" noResize="1" noEditPoints="1" noAdjustHandles="1" noChangeArrowheads="1" noChangeShapeType="1" noTextEdit="1"/>
              </p:cNvSpPr>
              <p:nvPr/>
            </p:nvSpPr>
            <p:spPr>
              <a:xfrm>
                <a:off x="10179000" y="1679760"/>
                <a:ext cx="339480" cy="369000"/>
              </a:xfrm>
              <a:prstGeom prst="rect">
                <a:avLst/>
              </a:prstGeom>
              <a:blipFill>
                <a:blip r:embed="rId8"/>
                <a:stretch>
                  <a:fillRect b="-1667"/>
                </a:stretch>
              </a:blipFill>
            </p:spPr>
            <p:txBody>
              <a:bodyPr/>
              <a:lstStyle/>
              <a:p>
                <a:r>
                  <a:rPr lang="LID4096">
                    <a:noFill/>
                  </a:rPr>
                  <a:t> </a:t>
                </a:r>
              </a:p>
            </p:txBody>
          </p:sp>
        </mc:Fallback>
      </mc:AlternateContent>
      <p:sp>
        <p:nvSpPr>
          <p:cNvPr id="483" name="Straight Arrow Connector 7"/>
          <p:cNvSpPr/>
          <p:nvPr/>
        </p:nvSpPr>
        <p:spPr>
          <a:xfrm flipH="1" flipV="1">
            <a:off x="8184960" y="1014480"/>
            <a:ext cx="2598840" cy="550800"/>
          </a:xfrm>
          <a:custGeom>
            <a:avLst/>
            <a:gdLst/>
            <a:ahLst/>
            <a:cxnLst/>
            <a:rect l="l" t="t" r="r" b="b"/>
            <a:pathLst>
              <a:path w="21600" h="21600">
                <a:moveTo>
                  <a:pt x="0" y="0"/>
                </a:moveTo>
                <a:lnTo>
                  <a:pt x="21600" y="21600"/>
                </a:lnTo>
              </a:path>
            </a:pathLst>
          </a:custGeom>
          <a:noFill/>
          <a:ln w="25400">
            <a:solidFill>
              <a:srgbClr val="000000"/>
            </a:solidFill>
            <a:prstDash val="dash"/>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mc:AlternateContent xmlns:mc="http://schemas.openxmlformats.org/markup-compatibility/2006" xmlns:a14="http://schemas.microsoft.com/office/drawing/2010/main">
        <mc:Choice Requires="a14">
          <p:sp>
            <p:nvSpPr>
              <p:cNvPr id="484" name="TextBox 17"/>
              <p:cNvSpPr txBox="1"/>
              <p:nvPr/>
            </p:nvSpPr>
            <p:spPr>
              <a:xfrm>
                <a:off x="9383400" y="829800"/>
                <a:ext cx="339480" cy="369000"/>
              </a:xfrm>
              <a:prstGeom prst="rect">
                <a:avLst/>
              </a:prstGeom>
            </p:spPr>
            <p:txBody>
              <a:bodyPr/>
              <a:lstStyle/>
              <a:p>
                <a:pPr/>
                <a14:m>
                  <m:oMathPara xmlns:m="http://schemas.openxmlformats.org/officeDocument/2006/math">
                    <m:oMathParaPr>
                      <m:jc m:val="centerGroup"/>
                    </m:oMathParaPr>
                    <m:oMath xmlns:m="http://schemas.openxmlformats.org/officeDocument/2006/math">
                      <m:sSub>
                        <m:sSubPr>
                          <m:ctrlPr>
                            <a:rPr lang="en-GB" i="1" noProof="0">
                              <a:latin typeface="Cambria Math" panose="02040503050406030204" pitchFamily="18" charset="0"/>
                            </a:rPr>
                          </m:ctrlPr>
                        </m:sSubPr>
                        <m:e>
                          <m:r>
                            <a:rPr lang="en-GB" noProof="0">
                              <a:latin typeface="Cambria Math" panose="02040503050406030204" pitchFamily="18" charset="0"/>
                            </a:rPr>
                            <m:t>𝑡</m:t>
                          </m:r>
                        </m:e>
                        <m:sub>
                          <m:r>
                            <a:rPr lang="en-GB" noProof="0">
                              <a:latin typeface="Cambria Math" panose="02040503050406030204" pitchFamily="18" charset="0"/>
                            </a:rPr>
                            <m:t>5</m:t>
                          </m:r>
                        </m:sub>
                      </m:sSub>
                    </m:oMath>
                  </m:oMathPara>
                </a14:m>
                <a:endParaRPr lang="en-GB" noProof="0" dirty="0"/>
              </a:p>
            </p:txBody>
          </p:sp>
        </mc:Choice>
        <mc:Fallback xmlns="">
          <p:sp>
            <p:nvSpPr>
              <p:cNvPr id="484" name="TextBox 17"/>
              <p:cNvSpPr txBox="1">
                <a:spLocks noRot="1" noChangeAspect="1" noMove="1" noResize="1" noEditPoints="1" noAdjustHandles="1" noChangeArrowheads="1" noChangeShapeType="1" noTextEdit="1"/>
              </p:cNvSpPr>
              <p:nvPr/>
            </p:nvSpPr>
            <p:spPr>
              <a:xfrm>
                <a:off x="9383400" y="829800"/>
                <a:ext cx="339480" cy="369000"/>
              </a:xfrm>
              <a:prstGeom prst="rect">
                <a:avLst/>
              </a:prstGeom>
              <a:blipFill>
                <a:blip r:embed="rId9"/>
                <a:stretch>
                  <a:fillRect b="-1639"/>
                </a:stretch>
              </a:blipFill>
            </p:spPr>
            <p:txBody>
              <a:bodyPr/>
              <a:lstStyle/>
              <a:p>
                <a:r>
                  <a:rPr lang="LID4096">
                    <a:noFill/>
                  </a:rPr>
                  <a:t> </a:t>
                </a:r>
              </a:p>
            </p:txBody>
          </p:sp>
        </mc:Fallback>
      </mc:AlternateContent>
      <p:sp>
        <p:nvSpPr>
          <p:cNvPr id="485" name="Straight Arrow Connector 20"/>
          <p:cNvSpPr/>
          <p:nvPr/>
        </p:nvSpPr>
        <p:spPr>
          <a:xfrm flipH="1">
            <a:off x="7908120" y="1014480"/>
            <a:ext cx="288720" cy="1263600"/>
          </a:xfrm>
          <a:custGeom>
            <a:avLst/>
            <a:gdLst/>
            <a:ahLst/>
            <a:cxnLst/>
            <a:rect l="l" t="t" r="r" b="b"/>
            <a:pathLst>
              <a:path w="21600" h="21600">
                <a:moveTo>
                  <a:pt x="0" y="0"/>
                </a:moveTo>
                <a:lnTo>
                  <a:pt x="21600" y="21600"/>
                </a:lnTo>
              </a:path>
            </a:pathLst>
          </a:custGeom>
          <a:noFill/>
          <a:ln w="25400">
            <a:solidFill>
              <a:srgbClr val="000000"/>
            </a:solidFill>
            <a:prstDash val="dash"/>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mc:AlternateContent xmlns:mc="http://schemas.openxmlformats.org/markup-compatibility/2006" xmlns:a14="http://schemas.microsoft.com/office/drawing/2010/main">
        <mc:Choice Requires="a14">
          <p:sp>
            <p:nvSpPr>
              <p:cNvPr id="486" name="TextBox 29"/>
              <p:cNvSpPr txBox="1"/>
              <p:nvPr/>
            </p:nvSpPr>
            <p:spPr>
              <a:xfrm>
                <a:off x="7686360" y="1215360"/>
                <a:ext cx="339480" cy="369000"/>
              </a:xfrm>
              <a:prstGeom prst="rect">
                <a:avLst/>
              </a:prstGeom>
            </p:spPr>
            <p:txBody>
              <a:bodyPr/>
              <a:lstStyle/>
              <a:p>
                <a:pPr/>
                <a14:m>
                  <m:oMathPara xmlns:m="http://schemas.openxmlformats.org/officeDocument/2006/math">
                    <m:oMathParaPr>
                      <m:jc m:val="centerGroup"/>
                    </m:oMathParaPr>
                    <m:oMath xmlns:m="http://schemas.openxmlformats.org/officeDocument/2006/math">
                      <m:sSub>
                        <m:sSubPr>
                          <m:ctrlPr>
                            <a:rPr lang="en-GB" i="1" noProof="0">
                              <a:latin typeface="Cambria Math" panose="02040503050406030204" pitchFamily="18" charset="0"/>
                            </a:rPr>
                          </m:ctrlPr>
                        </m:sSubPr>
                        <m:e>
                          <m:r>
                            <a:rPr lang="en-GB" noProof="0">
                              <a:latin typeface="Cambria Math" panose="02040503050406030204" pitchFamily="18" charset="0"/>
                            </a:rPr>
                            <m:t>𝑡</m:t>
                          </m:r>
                        </m:e>
                        <m:sub>
                          <m:r>
                            <a:rPr lang="en-GB" noProof="0">
                              <a:latin typeface="Cambria Math" panose="02040503050406030204" pitchFamily="18" charset="0"/>
                            </a:rPr>
                            <m:t>6</m:t>
                          </m:r>
                        </m:sub>
                      </m:sSub>
                    </m:oMath>
                  </m:oMathPara>
                </a14:m>
                <a:endParaRPr lang="en-GB" noProof="0" dirty="0"/>
              </a:p>
            </p:txBody>
          </p:sp>
        </mc:Choice>
        <mc:Fallback xmlns="">
          <p:sp>
            <p:nvSpPr>
              <p:cNvPr id="486" name="TextBox 29"/>
              <p:cNvSpPr txBox="1">
                <a:spLocks noRot="1" noChangeAspect="1" noMove="1" noResize="1" noEditPoints="1" noAdjustHandles="1" noChangeArrowheads="1" noChangeShapeType="1" noTextEdit="1"/>
              </p:cNvSpPr>
              <p:nvPr/>
            </p:nvSpPr>
            <p:spPr>
              <a:xfrm>
                <a:off x="7686360" y="1215360"/>
                <a:ext cx="339480" cy="369000"/>
              </a:xfrm>
              <a:prstGeom prst="rect">
                <a:avLst/>
              </a:prstGeom>
              <a:blipFill>
                <a:blip r:embed="rId10"/>
                <a:stretch>
                  <a:fillRect/>
                </a:stretch>
              </a:blipFill>
            </p:spPr>
            <p:txBody>
              <a:bodyPr/>
              <a:lstStyle/>
              <a:p>
                <a:r>
                  <a:rPr lang="LID4096">
                    <a:noFill/>
                  </a:rPr>
                  <a:t> </a:t>
                </a:r>
              </a:p>
            </p:txBody>
          </p:sp>
        </mc:Fallback>
      </mc:AlternateContent>
      <p:graphicFrame>
        <p:nvGraphicFramePr>
          <p:cNvPr id="487" name="Table 5"/>
          <p:cNvGraphicFramePr/>
          <p:nvPr>
            <p:extLst>
              <p:ext uri="{D42A27DB-BD31-4B8C-83A1-F6EECF244321}">
                <p14:modId xmlns:p14="http://schemas.microsoft.com/office/powerpoint/2010/main" val="1219606282"/>
              </p:ext>
            </p:extLst>
          </p:nvPr>
        </p:nvGraphicFramePr>
        <p:xfrm>
          <a:off x="100800" y="3429000"/>
          <a:ext cx="4297320" cy="2160000"/>
        </p:xfrm>
        <a:graphic>
          <a:graphicData uri="http://schemas.openxmlformats.org/drawingml/2006/table">
            <a:tbl>
              <a:tblPr/>
              <a:tblGrid>
                <a:gridCol w="3654000">
                  <a:extLst>
                    <a:ext uri="{9D8B030D-6E8A-4147-A177-3AD203B41FA5}">
                      <a16:colId xmlns:a16="http://schemas.microsoft.com/office/drawing/2014/main" val="20000"/>
                    </a:ext>
                  </a:extLst>
                </a:gridCol>
                <a:gridCol w="643320">
                  <a:extLst>
                    <a:ext uri="{9D8B030D-6E8A-4147-A177-3AD203B41FA5}">
                      <a16:colId xmlns:a16="http://schemas.microsoft.com/office/drawing/2014/main" val="20001"/>
                    </a:ext>
                  </a:extLst>
                </a:gridCol>
              </a:tblGrid>
              <a:tr h="720000">
                <a:tc>
                  <a:txBody>
                    <a:bodyPr/>
                    <a:lstStyle/>
                    <a:p>
                      <a:pPr>
                        <a:lnSpc>
                          <a:spcPct val="100000"/>
                        </a:lnSpc>
                        <a:spcBef>
                          <a:spcPts val="1800"/>
                        </a:spcBef>
                        <a:spcAft>
                          <a:spcPts val="1800"/>
                        </a:spcAft>
                        <a:buNone/>
                      </a:pPr>
                      <a:r>
                        <a:rPr lang="en-GB" sz="1800" b="0" strike="noStrike" spc="-1" noProof="0" dirty="0">
                          <a:solidFill>
                            <a:srgbClr val="000000"/>
                          </a:solidFill>
                          <a:latin typeface="Calibri"/>
                        </a:rPr>
                        <a:t> </a:t>
                      </a:r>
                      <a:endParaRPr lang="en-GB" sz="1800" b="0" strike="noStrike" spc="-1" noProof="0" dirty="0">
                        <a:latin typeface="Arial"/>
                      </a:endParaRPr>
                    </a:p>
                  </a:txBody>
                  <a:tcPr anchor="ctr">
                    <a:lnL w="12240">
                      <a:noFill/>
                    </a:lnL>
                    <a:lnR w="12240">
                      <a:noFill/>
                    </a:lnR>
                    <a:lnT w="12240">
                      <a:noFill/>
                    </a:lnT>
                    <a:lnB w="12240">
                      <a:noFill/>
                    </a:lnB>
                    <a:noFill/>
                  </a:tcPr>
                </a:tc>
                <a:tc>
                  <a:txBody>
                    <a:bodyPr/>
                    <a:lstStyle/>
                    <a:p>
                      <a:pPr>
                        <a:lnSpc>
                          <a:spcPct val="100000"/>
                        </a:lnSpc>
                        <a:spcBef>
                          <a:spcPts val="1800"/>
                        </a:spcBef>
                        <a:spcAft>
                          <a:spcPts val="1800"/>
                        </a:spcAft>
                        <a:buNone/>
                      </a:pPr>
                      <a:r>
                        <a:rPr lang="en-GB" sz="1800" b="0" strike="noStrike" spc="-1" noProof="0" dirty="0">
                          <a:solidFill>
                            <a:srgbClr val="000000"/>
                          </a:solidFill>
                          <a:latin typeface="Calibri"/>
                        </a:rPr>
                        <a:t>(1)</a:t>
                      </a:r>
                      <a:endParaRPr lang="en-GB" sz="1800" b="0" strike="noStrike" spc="-1" noProof="0" dirty="0">
                        <a:latin typeface="Arial"/>
                      </a:endParaRPr>
                    </a:p>
                  </a:txBody>
                  <a:tcPr anchor="ctr">
                    <a:lnL w="12240">
                      <a:noFill/>
                    </a:lnL>
                    <a:lnR w="12240">
                      <a:noFill/>
                    </a:lnR>
                    <a:lnT w="12240">
                      <a:noFill/>
                    </a:lnT>
                    <a:lnB w="12240">
                      <a:noFill/>
                    </a:lnB>
                    <a:noFill/>
                  </a:tcPr>
                </a:tc>
                <a:extLst>
                  <a:ext uri="{0D108BD9-81ED-4DB2-BD59-A6C34878D82A}">
                    <a16:rowId xmlns:a16="http://schemas.microsoft.com/office/drawing/2014/main" val="10000"/>
                  </a:ext>
                </a:extLst>
              </a:tr>
              <a:tr h="720000">
                <a:tc>
                  <a:txBody>
                    <a:bodyPr/>
                    <a:lstStyle/>
                    <a:p>
                      <a:pPr>
                        <a:lnSpc>
                          <a:spcPct val="100000"/>
                        </a:lnSpc>
                        <a:spcBef>
                          <a:spcPts val="1800"/>
                        </a:spcBef>
                        <a:spcAft>
                          <a:spcPts val="1800"/>
                        </a:spcAft>
                        <a:buNone/>
                      </a:pPr>
                      <a:r>
                        <a:rPr lang="en-GB" sz="1800" b="0" strike="noStrike" spc="-1" noProof="0" dirty="0">
                          <a:solidFill>
                            <a:srgbClr val="000000"/>
                          </a:solidFill>
                          <a:latin typeface="Calibri"/>
                        </a:rPr>
                        <a:t> </a:t>
                      </a:r>
                      <a:endParaRPr lang="en-GB" sz="1800" b="0" strike="noStrike" spc="-1" noProof="0" dirty="0">
                        <a:latin typeface="Arial"/>
                      </a:endParaRPr>
                    </a:p>
                  </a:txBody>
                  <a:tcPr anchor="ctr">
                    <a:lnL w="12240">
                      <a:noFill/>
                    </a:lnL>
                    <a:lnR w="12240">
                      <a:noFill/>
                    </a:lnR>
                    <a:lnT w="12240">
                      <a:noFill/>
                    </a:lnT>
                    <a:lnB w="12240">
                      <a:noFill/>
                    </a:lnB>
                    <a:noFill/>
                  </a:tcPr>
                </a:tc>
                <a:tc>
                  <a:txBody>
                    <a:bodyPr/>
                    <a:lstStyle/>
                    <a:p>
                      <a:pPr>
                        <a:lnSpc>
                          <a:spcPct val="100000"/>
                        </a:lnSpc>
                        <a:spcBef>
                          <a:spcPts val="1800"/>
                        </a:spcBef>
                        <a:spcAft>
                          <a:spcPts val="1800"/>
                        </a:spcAft>
                        <a:buNone/>
                      </a:pPr>
                      <a:r>
                        <a:rPr lang="en-GB" sz="1800" b="0" strike="noStrike" spc="-1" noProof="0" dirty="0">
                          <a:solidFill>
                            <a:srgbClr val="000000"/>
                          </a:solidFill>
                          <a:latin typeface="Calibri"/>
                        </a:rPr>
                        <a:t>(2)</a:t>
                      </a:r>
                      <a:endParaRPr lang="en-GB" sz="1800" b="0" strike="noStrike" spc="-1" noProof="0" dirty="0">
                        <a:latin typeface="Arial"/>
                      </a:endParaRPr>
                    </a:p>
                  </a:txBody>
                  <a:tcPr anchor="ctr">
                    <a:lnL w="12240">
                      <a:noFill/>
                    </a:lnL>
                    <a:lnR w="12240">
                      <a:noFill/>
                    </a:lnR>
                    <a:lnT w="12240">
                      <a:noFill/>
                    </a:lnT>
                    <a:lnB w="12240">
                      <a:noFill/>
                    </a:lnB>
                    <a:noFill/>
                  </a:tcPr>
                </a:tc>
                <a:extLst>
                  <a:ext uri="{0D108BD9-81ED-4DB2-BD59-A6C34878D82A}">
                    <a16:rowId xmlns:a16="http://schemas.microsoft.com/office/drawing/2014/main" val="10001"/>
                  </a:ext>
                </a:extLst>
              </a:tr>
              <a:tr h="720000">
                <a:tc>
                  <a:txBody>
                    <a:bodyPr/>
                    <a:lstStyle/>
                    <a:p>
                      <a:endParaRPr lang="en-GB" noProof="0" dirty="0"/>
                    </a:p>
                  </a:txBody>
                  <a:tcPr anchor="ctr">
                    <a:lnL w="12240">
                      <a:noFill/>
                    </a:lnL>
                    <a:lnR w="12240">
                      <a:noFill/>
                    </a:lnR>
                    <a:lnT w="12240">
                      <a:noFill/>
                    </a:lnT>
                    <a:lnB w="12240">
                      <a:noFill/>
                    </a:lnB>
                    <a:noFill/>
                  </a:tcPr>
                </a:tc>
                <a:tc>
                  <a:txBody>
                    <a:bodyPr/>
                    <a:lstStyle/>
                    <a:p>
                      <a:pPr>
                        <a:lnSpc>
                          <a:spcPct val="100000"/>
                        </a:lnSpc>
                        <a:spcBef>
                          <a:spcPts val="1800"/>
                        </a:spcBef>
                        <a:spcAft>
                          <a:spcPts val="1800"/>
                        </a:spcAft>
                        <a:buNone/>
                      </a:pPr>
                      <a:r>
                        <a:rPr lang="en-GB" sz="1800" b="0" strike="noStrike" spc="-1" noProof="0" dirty="0">
                          <a:solidFill>
                            <a:srgbClr val="000000"/>
                          </a:solidFill>
                          <a:latin typeface="Calibri"/>
                        </a:rPr>
                        <a:t>(3)</a:t>
                      </a:r>
                      <a:endParaRPr lang="en-GB" sz="1800" b="0" strike="noStrike" spc="-1" noProof="0" dirty="0">
                        <a:latin typeface="Arial"/>
                      </a:endParaRPr>
                    </a:p>
                  </a:txBody>
                  <a:tcPr anchor="ctr">
                    <a:lnL w="12240">
                      <a:noFill/>
                    </a:lnL>
                    <a:lnR w="12240">
                      <a:noFill/>
                    </a:lnR>
                    <a:lnT w="12240">
                      <a:noFill/>
                    </a:lnT>
                    <a:lnB w="12240">
                      <a:noFill/>
                    </a:lnB>
                    <a:noFill/>
                  </a:tcPr>
                </a:tc>
                <a:extLst>
                  <a:ext uri="{0D108BD9-81ED-4DB2-BD59-A6C34878D82A}">
                    <a16:rowId xmlns:a16="http://schemas.microsoft.com/office/drawing/2014/main" val="10002"/>
                  </a:ext>
                </a:extLst>
              </a:tr>
            </a:tbl>
          </a:graphicData>
        </a:graphic>
      </p:graphicFrame>
      <p:pic>
        <p:nvPicPr>
          <p:cNvPr id="488" name="Picture 79"/>
          <p:cNvPicPr/>
          <p:nvPr/>
        </p:nvPicPr>
        <p:blipFill>
          <a:blip r:embed="rId11"/>
          <a:stretch/>
        </p:blipFill>
        <p:spPr>
          <a:xfrm>
            <a:off x="116640" y="90720"/>
            <a:ext cx="4678560" cy="2908440"/>
          </a:xfrm>
          <a:prstGeom prst="rect">
            <a:avLst/>
          </a:prstGeom>
          <a:ln w="0">
            <a:noFill/>
          </a:ln>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9" name="Picture 10"/>
          <p:cNvPicPr/>
          <p:nvPr/>
        </p:nvPicPr>
        <p:blipFill>
          <a:blip r:embed="rId2"/>
          <a:srcRect l="23289" t="10709" r="22283" b="34619"/>
          <a:stretch/>
        </p:blipFill>
        <p:spPr>
          <a:xfrm>
            <a:off x="518040" y="194400"/>
            <a:ext cx="2418840" cy="959760"/>
          </a:xfrm>
          <a:prstGeom prst="rect">
            <a:avLst/>
          </a:prstGeom>
          <a:ln w="0">
            <a:noFill/>
          </a:ln>
        </p:spPr>
      </p:pic>
      <p:sp>
        <p:nvSpPr>
          <p:cNvPr id="490" name="Oval 32"/>
          <p:cNvSpPr/>
          <p:nvPr/>
        </p:nvSpPr>
        <p:spPr>
          <a:xfrm>
            <a:off x="7217640" y="1679760"/>
            <a:ext cx="3239640" cy="3239640"/>
          </a:xfrm>
          <a:prstGeom prst="ellipse">
            <a:avLst/>
          </a:prstGeom>
          <a:noFill/>
          <a:ln w="25400">
            <a:solidFill>
              <a:srgbClr val="000000"/>
            </a:solidFill>
            <a:prstDash val="dash"/>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sp>
        <p:nvSpPr>
          <p:cNvPr id="492" name="Straight Arrow Connector 9"/>
          <p:cNvSpPr/>
          <p:nvPr/>
        </p:nvSpPr>
        <p:spPr>
          <a:xfrm flipV="1">
            <a:off x="1158480" y="1153800"/>
            <a:ext cx="568440" cy="564840"/>
          </a:xfrm>
          <a:custGeom>
            <a:avLst/>
            <a:gdLst/>
            <a:ahLst/>
            <a:cxnLst/>
            <a:rect l="l" t="t" r="r" b="b"/>
            <a:pathLst>
              <a:path w="21600" h="21600">
                <a:moveTo>
                  <a:pt x="0" y="0"/>
                </a:moveTo>
                <a:lnTo>
                  <a:pt x="21600" y="21600"/>
                </a:lnTo>
              </a:path>
            </a:pathLst>
          </a:custGeom>
          <a:noFill/>
          <a:ln w="25400">
            <a:solidFill>
              <a:srgbClr val="000000"/>
            </a:solidFill>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p:pic>
        <p:nvPicPr>
          <p:cNvPr id="493" name="Graphic 11" descr="Cell Tower with solid fill"/>
          <p:cNvPicPr/>
          <p:nvPr/>
        </p:nvPicPr>
        <p:blipFill>
          <a:blip r:embed="rId3"/>
          <a:stretch/>
        </p:blipFill>
        <p:spPr>
          <a:xfrm>
            <a:off x="327240" y="1304280"/>
            <a:ext cx="831240" cy="831240"/>
          </a:xfrm>
          <a:prstGeom prst="rect">
            <a:avLst/>
          </a:prstGeom>
          <a:ln w="0">
            <a:noFill/>
          </a:ln>
        </p:spPr>
      </p:pic>
      <p:sp>
        <p:nvSpPr>
          <p:cNvPr id="494" name="Straight Arrow Connector 16"/>
          <p:cNvSpPr/>
          <p:nvPr/>
        </p:nvSpPr>
        <p:spPr>
          <a:xfrm>
            <a:off x="1727640" y="1154520"/>
            <a:ext cx="7167240" cy="2183760"/>
          </a:xfrm>
          <a:custGeom>
            <a:avLst/>
            <a:gdLst/>
            <a:ahLst/>
            <a:cxnLst/>
            <a:rect l="l" t="t" r="r" b="b"/>
            <a:pathLst>
              <a:path w="21600" h="21600">
                <a:moveTo>
                  <a:pt x="0" y="0"/>
                </a:moveTo>
                <a:lnTo>
                  <a:pt x="21600" y="21600"/>
                </a:lnTo>
              </a:path>
            </a:pathLst>
          </a:custGeom>
          <a:noFill/>
          <a:ln w="25400">
            <a:solidFill>
              <a:srgbClr val="000000"/>
            </a:solidFill>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mc:AlternateContent xmlns:mc="http://schemas.openxmlformats.org/markup-compatibility/2006" xmlns:a14="http://schemas.microsoft.com/office/drawing/2010/main">
        <mc:Choice Requires="a14">
          <p:sp>
            <p:nvSpPr>
              <p:cNvPr id="495" name="TextBox 21"/>
              <p:cNvSpPr txBox="1"/>
              <p:nvPr/>
            </p:nvSpPr>
            <p:spPr>
              <a:xfrm>
                <a:off x="6318720" y="3873600"/>
                <a:ext cx="1093680" cy="461160"/>
              </a:xfrm>
              <a:prstGeom prst="rect">
                <a:avLst/>
              </a:prstGeom>
            </p:spPr>
            <p:txBody>
              <a:bodyPr/>
              <a:lstStyle/>
              <a:p>
                <a:pPr/>
                <a14:m>
                  <m:oMathPara xmlns:m="http://schemas.openxmlformats.org/officeDocument/2006/math">
                    <m:oMathParaPr>
                      <m:jc m:val="centerGroup"/>
                    </m:oMathParaPr>
                    <m:oMath xmlns:m="http://schemas.openxmlformats.org/officeDocument/2006/math">
                      <m:r>
                        <a:rPr lang="en-GB" noProof="0">
                          <a:latin typeface="Cambria Math" panose="02040503050406030204" pitchFamily="18" charset="0"/>
                        </a:rPr>
                        <m:t>𝛾</m:t>
                      </m:r>
                      <m:r>
                        <a:rPr lang="en-GB" noProof="0">
                          <a:latin typeface="Cambria Math" panose="02040503050406030204" pitchFamily="18" charset="0"/>
                        </a:rPr>
                        <m:t>&lt;</m:t>
                      </m:r>
                      <m:sSub>
                        <m:sSubPr>
                          <m:ctrlPr>
                            <a:rPr lang="en-GB" i="1" noProof="0">
                              <a:latin typeface="Cambria Math" panose="02040503050406030204" pitchFamily="18" charset="0"/>
                            </a:rPr>
                          </m:ctrlPr>
                        </m:sSubPr>
                        <m:e>
                          <m:r>
                            <a:rPr lang="en-GB" noProof="0">
                              <a:latin typeface="Cambria Math" panose="02040503050406030204" pitchFamily="18" charset="0"/>
                            </a:rPr>
                            <m:t>𝛾</m:t>
                          </m:r>
                        </m:e>
                        <m:sub>
                          <m:r>
                            <a:rPr lang="en-GB" noProof="0">
                              <a:latin typeface="Cambria Math" panose="02040503050406030204" pitchFamily="18" charset="0"/>
                            </a:rPr>
                            <m:t>0</m:t>
                          </m:r>
                        </m:sub>
                      </m:sSub>
                    </m:oMath>
                  </m:oMathPara>
                </a14:m>
                <a:endParaRPr lang="en-GB" noProof="0" dirty="0"/>
              </a:p>
            </p:txBody>
          </p:sp>
        </mc:Choice>
        <mc:Fallback xmlns="">
          <p:sp>
            <p:nvSpPr>
              <p:cNvPr id="495" name="TextBox 21"/>
              <p:cNvSpPr txBox="1">
                <a:spLocks noRot="1" noChangeAspect="1" noMove="1" noResize="1" noEditPoints="1" noAdjustHandles="1" noChangeArrowheads="1" noChangeShapeType="1" noTextEdit="1"/>
              </p:cNvSpPr>
              <p:nvPr/>
            </p:nvSpPr>
            <p:spPr>
              <a:xfrm>
                <a:off x="6318720" y="3873600"/>
                <a:ext cx="1093680" cy="461160"/>
              </a:xfrm>
              <a:prstGeom prst="rect">
                <a:avLst/>
              </a:prstGeom>
              <a:blipFill>
                <a:blip r:embed="rId4"/>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96" name="TextBox 28"/>
              <p:cNvSpPr txBox="1"/>
              <p:nvPr/>
            </p:nvSpPr>
            <p:spPr>
              <a:xfrm>
                <a:off x="7578720" y="3882600"/>
                <a:ext cx="1093680" cy="461160"/>
              </a:xfrm>
              <a:prstGeom prst="rect">
                <a:avLst/>
              </a:prstGeom>
            </p:spPr>
            <p:txBody>
              <a:bodyPr/>
              <a:lstStyle/>
              <a:p>
                <a:pPr/>
                <a14:m>
                  <m:oMathPara xmlns:m="http://schemas.openxmlformats.org/officeDocument/2006/math">
                    <m:oMathParaPr>
                      <m:jc m:val="centerGroup"/>
                    </m:oMathParaPr>
                    <m:oMath xmlns:m="http://schemas.openxmlformats.org/officeDocument/2006/math">
                      <m:r>
                        <a:rPr lang="en-GB" noProof="0">
                          <a:latin typeface="Cambria Math" panose="02040503050406030204" pitchFamily="18" charset="0"/>
                        </a:rPr>
                        <m:t>𝛾</m:t>
                      </m:r>
                      <m:r>
                        <a:rPr lang="en-GB" noProof="0">
                          <a:latin typeface="Cambria Math" panose="02040503050406030204" pitchFamily="18" charset="0"/>
                        </a:rPr>
                        <m:t>&gt;</m:t>
                      </m:r>
                      <m:sSub>
                        <m:sSubPr>
                          <m:ctrlPr>
                            <a:rPr lang="en-GB" i="1" noProof="0">
                              <a:latin typeface="Cambria Math" panose="02040503050406030204" pitchFamily="18" charset="0"/>
                            </a:rPr>
                          </m:ctrlPr>
                        </m:sSubPr>
                        <m:e>
                          <m:r>
                            <a:rPr lang="en-GB" noProof="0">
                              <a:latin typeface="Cambria Math" panose="02040503050406030204" pitchFamily="18" charset="0"/>
                            </a:rPr>
                            <m:t>𝛾</m:t>
                          </m:r>
                        </m:e>
                        <m:sub>
                          <m:r>
                            <a:rPr lang="en-GB" noProof="0">
                              <a:latin typeface="Cambria Math" panose="02040503050406030204" pitchFamily="18" charset="0"/>
                            </a:rPr>
                            <m:t>0</m:t>
                          </m:r>
                        </m:sub>
                      </m:sSub>
                    </m:oMath>
                  </m:oMathPara>
                </a14:m>
                <a:endParaRPr lang="en-GB" noProof="0" dirty="0"/>
              </a:p>
            </p:txBody>
          </p:sp>
        </mc:Choice>
        <mc:Fallback xmlns="">
          <p:sp>
            <p:nvSpPr>
              <p:cNvPr id="496" name="TextBox 28"/>
              <p:cNvSpPr txBox="1">
                <a:spLocks noRot="1" noChangeAspect="1" noMove="1" noResize="1" noEditPoints="1" noAdjustHandles="1" noChangeArrowheads="1" noChangeShapeType="1" noTextEdit="1"/>
              </p:cNvSpPr>
              <p:nvPr/>
            </p:nvSpPr>
            <p:spPr>
              <a:xfrm>
                <a:off x="7578720" y="3882600"/>
                <a:ext cx="1093680" cy="461160"/>
              </a:xfrm>
              <a:prstGeom prst="rect">
                <a:avLst/>
              </a:prstGeom>
              <a:blipFill>
                <a:blip r:embed="rId5"/>
                <a:stretch>
                  <a:fillRect/>
                </a:stretch>
              </a:blipFill>
            </p:spPr>
            <p:txBody>
              <a:bodyPr/>
              <a:lstStyle/>
              <a:p>
                <a:r>
                  <a:rPr lang="LID4096">
                    <a:noFill/>
                  </a:rPr>
                  <a:t> </a:t>
                </a:r>
              </a:p>
            </p:txBody>
          </p:sp>
        </mc:Fallback>
      </mc:AlternateContent>
      <p:sp>
        <p:nvSpPr>
          <p:cNvPr id="497" name="Straight Arrow Connector 36"/>
          <p:cNvSpPr/>
          <p:nvPr/>
        </p:nvSpPr>
        <p:spPr>
          <a:xfrm flipV="1">
            <a:off x="8894880" y="2250720"/>
            <a:ext cx="363600" cy="1086840"/>
          </a:xfrm>
          <a:custGeom>
            <a:avLst/>
            <a:gdLst/>
            <a:ahLst/>
            <a:cxnLst/>
            <a:rect l="l" t="t" r="r" b="b"/>
            <a:pathLst>
              <a:path w="21600" h="21600">
                <a:moveTo>
                  <a:pt x="0" y="0"/>
                </a:moveTo>
                <a:lnTo>
                  <a:pt x="21600" y="21600"/>
                </a:lnTo>
              </a:path>
            </a:pathLst>
          </a:custGeom>
          <a:noFill/>
          <a:ln w="25400">
            <a:solidFill>
              <a:srgbClr val="000000"/>
            </a:solidFill>
            <a:prstDash val="dash"/>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mc:AlternateContent xmlns:mc="http://schemas.openxmlformats.org/markup-compatibility/2006" xmlns:a14="http://schemas.microsoft.com/office/drawing/2010/main">
        <mc:Choice Requires="a14">
          <p:sp>
            <p:nvSpPr>
              <p:cNvPr id="498" name="TextBox 40"/>
              <p:cNvSpPr txBox="1"/>
              <p:nvPr/>
            </p:nvSpPr>
            <p:spPr>
              <a:xfrm>
                <a:off x="8799480" y="1848600"/>
                <a:ext cx="918000" cy="402480"/>
              </a:xfrm>
              <a:prstGeom prst="rect">
                <a:avLst/>
              </a:prstGeom>
            </p:spPr>
            <p:txBody>
              <a:bodyPr/>
              <a:lstStyle/>
              <a:p>
                <a:pPr/>
                <a14:m>
                  <m:oMathPara xmlns:m="http://schemas.openxmlformats.org/officeDocument/2006/math">
                    <m:oMathParaPr>
                      <m:jc m:val="centerGroup"/>
                    </m:oMathParaPr>
                    <m:oMath xmlns:m="http://schemas.openxmlformats.org/officeDocument/2006/math">
                      <m:sSub>
                        <m:sSubPr>
                          <m:ctrlPr>
                            <a:rPr lang="en-GB" i="1" noProof="0">
                              <a:latin typeface="Cambria Math" panose="02040503050406030204" pitchFamily="18" charset="0"/>
                            </a:rPr>
                          </m:ctrlPr>
                        </m:sSubPr>
                        <m:e>
                          <m:acc>
                            <m:accPr>
                              <m:chr m:val="⃗"/>
                              <m:ctrlPr>
                                <a:rPr lang="en-GB" i="1" noProof="0">
                                  <a:latin typeface="Cambria Math" panose="02040503050406030204" pitchFamily="18" charset="0"/>
                                </a:rPr>
                              </m:ctrlPr>
                            </m:accPr>
                            <m:e>
                              <m:r>
                                <a:rPr lang="en-GB" noProof="0">
                                  <a:latin typeface="Cambria Math" panose="02040503050406030204" pitchFamily="18" charset="0"/>
                                </a:rPr>
                                <m:t>𝑃𝑜𝑠</m:t>
                              </m:r>
                            </m:e>
                          </m:acc>
                        </m:e>
                        <m:sub>
                          <m:r>
                            <a:rPr lang="en-GB" noProof="0">
                              <a:latin typeface="Cambria Math" panose="02040503050406030204" pitchFamily="18" charset="0"/>
                            </a:rPr>
                            <m:t>1</m:t>
                          </m:r>
                        </m:sub>
                      </m:sSub>
                    </m:oMath>
                  </m:oMathPara>
                </a14:m>
                <a:endParaRPr lang="en-GB" noProof="0" dirty="0"/>
              </a:p>
            </p:txBody>
          </p:sp>
        </mc:Choice>
        <mc:Fallback xmlns="">
          <p:sp>
            <p:nvSpPr>
              <p:cNvPr id="498" name="TextBox 40"/>
              <p:cNvSpPr txBox="1">
                <a:spLocks noRot="1" noChangeAspect="1" noMove="1" noResize="1" noEditPoints="1" noAdjustHandles="1" noChangeArrowheads="1" noChangeShapeType="1" noTextEdit="1"/>
              </p:cNvSpPr>
              <p:nvPr/>
            </p:nvSpPr>
            <p:spPr>
              <a:xfrm>
                <a:off x="8799480" y="1848600"/>
                <a:ext cx="918000" cy="402480"/>
              </a:xfrm>
              <a:prstGeom prst="rect">
                <a:avLst/>
              </a:prstGeom>
              <a:blipFill>
                <a:blip r:embed="rId6"/>
                <a:stretch>
                  <a:fillRect b="-1515"/>
                </a:stretch>
              </a:blipFill>
            </p:spPr>
            <p:txBody>
              <a:bodyPr/>
              <a:lstStyle/>
              <a:p>
                <a:r>
                  <a:rPr lang="LID4096">
                    <a:noFill/>
                  </a:rPr>
                  <a:t> </a:t>
                </a:r>
              </a:p>
            </p:txBody>
          </p:sp>
        </mc:Fallback>
      </mc:AlternateContent>
      <p:sp>
        <p:nvSpPr>
          <p:cNvPr id="499" name="Straight Arrow Connector 42"/>
          <p:cNvSpPr/>
          <p:nvPr/>
        </p:nvSpPr>
        <p:spPr>
          <a:xfrm>
            <a:off x="9258840" y="2251440"/>
            <a:ext cx="588600" cy="689400"/>
          </a:xfrm>
          <a:custGeom>
            <a:avLst/>
            <a:gdLst/>
            <a:ahLst/>
            <a:cxnLst/>
            <a:rect l="l" t="t" r="r" b="b"/>
            <a:pathLst>
              <a:path w="21600" h="21600">
                <a:moveTo>
                  <a:pt x="0" y="0"/>
                </a:moveTo>
                <a:lnTo>
                  <a:pt x="21600" y="21600"/>
                </a:lnTo>
              </a:path>
            </a:pathLst>
          </a:custGeom>
          <a:noFill/>
          <a:ln w="25400">
            <a:solidFill>
              <a:srgbClr val="000000"/>
            </a:solidFill>
            <a:prstDash val="dash"/>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500" name="Straight Arrow Connector 45"/>
          <p:cNvSpPr/>
          <p:nvPr/>
        </p:nvSpPr>
        <p:spPr>
          <a:xfrm flipV="1">
            <a:off x="9847800" y="1557720"/>
            <a:ext cx="948960" cy="1383120"/>
          </a:xfrm>
          <a:custGeom>
            <a:avLst/>
            <a:gdLst/>
            <a:ahLst/>
            <a:cxnLst/>
            <a:rect l="l" t="t" r="r" b="b"/>
            <a:pathLst>
              <a:path w="21600" h="21600">
                <a:moveTo>
                  <a:pt x="0" y="0"/>
                </a:moveTo>
                <a:lnTo>
                  <a:pt x="21600" y="21600"/>
                </a:lnTo>
              </a:path>
            </a:pathLst>
          </a:custGeom>
          <a:noFill/>
          <a:ln w="25400">
            <a:solidFill>
              <a:srgbClr val="000000"/>
            </a:solidFill>
            <a:prstDash val="dash"/>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mc:AlternateContent xmlns:mc="http://schemas.openxmlformats.org/markup-compatibility/2006" xmlns:a14="http://schemas.microsoft.com/office/drawing/2010/main">
        <mc:Choice Requires="a14">
          <p:sp>
            <p:nvSpPr>
              <p:cNvPr id="501" name="TextBox 50"/>
              <p:cNvSpPr txBox="1"/>
              <p:nvPr/>
            </p:nvSpPr>
            <p:spPr>
              <a:xfrm>
                <a:off x="9847800" y="2739600"/>
                <a:ext cx="540360" cy="402480"/>
              </a:xfrm>
              <a:prstGeom prst="rect">
                <a:avLst/>
              </a:prstGeom>
            </p:spPr>
            <p:txBody>
              <a:bodyPr/>
              <a:lstStyle/>
              <a:p>
                <a:pPr/>
                <a14:m>
                  <m:oMathPara xmlns:m="http://schemas.openxmlformats.org/officeDocument/2006/math">
                    <m:oMathParaPr>
                      <m:jc m:val="centerGroup"/>
                    </m:oMathParaPr>
                    <m:oMath xmlns:m="http://schemas.openxmlformats.org/officeDocument/2006/math">
                      <m:sSub>
                        <m:sSubPr>
                          <m:ctrlPr>
                            <a:rPr lang="en-GB" i="1" noProof="0">
                              <a:latin typeface="Cambria Math" panose="02040503050406030204" pitchFamily="18" charset="0"/>
                            </a:rPr>
                          </m:ctrlPr>
                        </m:sSubPr>
                        <m:e>
                          <m:acc>
                            <m:accPr>
                              <m:chr m:val="⃗"/>
                              <m:ctrlPr>
                                <a:rPr lang="en-GB" i="1" noProof="0">
                                  <a:latin typeface="Cambria Math" panose="02040503050406030204" pitchFamily="18" charset="0"/>
                                </a:rPr>
                              </m:ctrlPr>
                            </m:accPr>
                            <m:e>
                              <m:r>
                                <a:rPr lang="en-GB" noProof="0">
                                  <a:latin typeface="Cambria Math" panose="02040503050406030204" pitchFamily="18" charset="0"/>
                                </a:rPr>
                                <m:t>𝑃𝑜𝑠</m:t>
                              </m:r>
                            </m:e>
                          </m:acc>
                        </m:e>
                        <m:sub>
                          <m:r>
                            <a:rPr lang="en-GB" noProof="0">
                              <a:latin typeface="Cambria Math" panose="02040503050406030204" pitchFamily="18" charset="0"/>
                            </a:rPr>
                            <m:t>2</m:t>
                          </m:r>
                        </m:sub>
                      </m:sSub>
                    </m:oMath>
                  </m:oMathPara>
                </a14:m>
                <a:endParaRPr lang="en-GB" noProof="0" dirty="0"/>
              </a:p>
            </p:txBody>
          </p:sp>
        </mc:Choice>
        <mc:Fallback xmlns="">
          <p:sp>
            <p:nvSpPr>
              <p:cNvPr id="501" name="TextBox 50"/>
              <p:cNvSpPr txBox="1">
                <a:spLocks noRot="1" noChangeAspect="1" noMove="1" noResize="1" noEditPoints="1" noAdjustHandles="1" noChangeArrowheads="1" noChangeShapeType="1" noTextEdit="1"/>
              </p:cNvSpPr>
              <p:nvPr/>
            </p:nvSpPr>
            <p:spPr>
              <a:xfrm>
                <a:off x="9847800" y="2739600"/>
                <a:ext cx="540360" cy="402480"/>
              </a:xfrm>
              <a:prstGeom prst="rect">
                <a:avLst/>
              </a:prstGeom>
              <a:blipFill>
                <a:blip r:embed="rId7"/>
                <a:stretch>
                  <a:fillRect r="-14607" b="-1515"/>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502" name="TextBox 51"/>
              <p:cNvSpPr txBox="1"/>
              <p:nvPr/>
            </p:nvSpPr>
            <p:spPr>
              <a:xfrm>
                <a:off x="10338120" y="1154880"/>
                <a:ext cx="918000" cy="402480"/>
              </a:xfrm>
              <a:prstGeom prst="rect">
                <a:avLst/>
              </a:prstGeom>
            </p:spPr>
            <p:txBody>
              <a:bodyPr/>
              <a:lstStyle/>
              <a:p>
                <a:pPr/>
                <a14:m>
                  <m:oMathPara xmlns:m="http://schemas.openxmlformats.org/officeDocument/2006/math">
                    <m:oMathParaPr>
                      <m:jc m:val="centerGroup"/>
                    </m:oMathParaPr>
                    <m:oMath xmlns:m="http://schemas.openxmlformats.org/officeDocument/2006/math">
                      <m:sSub>
                        <m:sSubPr>
                          <m:ctrlPr>
                            <a:rPr lang="en-GB" i="1" noProof="0">
                              <a:latin typeface="Cambria Math" panose="02040503050406030204" pitchFamily="18" charset="0"/>
                            </a:rPr>
                          </m:ctrlPr>
                        </m:sSubPr>
                        <m:e>
                          <m:acc>
                            <m:accPr>
                              <m:chr m:val="⃗"/>
                              <m:ctrlPr>
                                <a:rPr lang="en-GB" i="1" noProof="0">
                                  <a:latin typeface="Cambria Math" panose="02040503050406030204" pitchFamily="18" charset="0"/>
                                </a:rPr>
                              </m:ctrlPr>
                            </m:accPr>
                            <m:e>
                              <m:r>
                                <a:rPr lang="en-GB" noProof="0">
                                  <a:latin typeface="Cambria Math" panose="02040503050406030204" pitchFamily="18" charset="0"/>
                                </a:rPr>
                                <m:t>𝑃𝑜𝑠</m:t>
                              </m:r>
                            </m:e>
                          </m:acc>
                        </m:e>
                        <m:sub>
                          <m:r>
                            <a:rPr lang="en-GB" noProof="0">
                              <a:latin typeface="Cambria Math" panose="02040503050406030204" pitchFamily="18" charset="0"/>
                            </a:rPr>
                            <m:t>3</m:t>
                          </m:r>
                        </m:sub>
                      </m:sSub>
                    </m:oMath>
                  </m:oMathPara>
                </a14:m>
                <a:endParaRPr lang="en-GB" noProof="0" dirty="0"/>
              </a:p>
            </p:txBody>
          </p:sp>
        </mc:Choice>
        <mc:Fallback xmlns="">
          <p:sp>
            <p:nvSpPr>
              <p:cNvPr id="502" name="TextBox 51"/>
              <p:cNvSpPr txBox="1">
                <a:spLocks noRot="1" noChangeAspect="1" noMove="1" noResize="1" noEditPoints="1" noAdjustHandles="1" noChangeArrowheads="1" noChangeShapeType="1" noTextEdit="1"/>
              </p:cNvSpPr>
              <p:nvPr/>
            </p:nvSpPr>
            <p:spPr>
              <a:xfrm>
                <a:off x="10338120" y="1154880"/>
                <a:ext cx="918000" cy="402480"/>
              </a:xfrm>
              <a:prstGeom prst="rect">
                <a:avLst/>
              </a:prstGeom>
              <a:blipFill>
                <a:blip r:embed="rId8"/>
                <a:stretch>
                  <a:fillRect b="-1515"/>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503" name="TextBox 19"/>
              <p:cNvSpPr txBox="1"/>
              <p:nvPr/>
            </p:nvSpPr>
            <p:spPr>
              <a:xfrm>
                <a:off x="10038600" y="3178080"/>
                <a:ext cx="339480" cy="369000"/>
              </a:xfrm>
              <a:prstGeom prst="rect">
                <a:avLst/>
              </a:prstGeom>
            </p:spPr>
            <p:txBody>
              <a:bodyPr/>
              <a:lstStyle/>
              <a:p>
                <a:pPr/>
                <a14:m>
                  <m:oMathPara xmlns:m="http://schemas.openxmlformats.org/officeDocument/2006/math">
                    <m:oMathParaPr>
                      <m:jc m:val="centerGroup"/>
                    </m:oMathParaPr>
                    <m:oMath xmlns:m="http://schemas.openxmlformats.org/officeDocument/2006/math">
                      <m:sSub>
                        <m:sSubPr>
                          <m:ctrlPr>
                            <a:rPr lang="en-GB" i="1" noProof="0">
                              <a:latin typeface="Cambria Math" panose="02040503050406030204" pitchFamily="18" charset="0"/>
                            </a:rPr>
                          </m:ctrlPr>
                        </m:sSubPr>
                        <m:e>
                          <m:r>
                            <a:rPr lang="en-GB" noProof="0">
                              <a:latin typeface="Cambria Math" panose="02040503050406030204" pitchFamily="18" charset="0"/>
                            </a:rPr>
                            <m:t>𝑅</m:t>
                          </m:r>
                        </m:e>
                        <m:sub>
                          <m:r>
                            <a:rPr lang="en-GB" noProof="0">
                              <a:latin typeface="Cambria Math" panose="02040503050406030204" pitchFamily="18" charset="0"/>
                            </a:rPr>
                            <m:t>𝑐</m:t>
                          </m:r>
                        </m:sub>
                      </m:sSub>
                    </m:oMath>
                  </m:oMathPara>
                </a14:m>
                <a:endParaRPr lang="en-GB" noProof="0" dirty="0"/>
              </a:p>
            </p:txBody>
          </p:sp>
        </mc:Choice>
        <mc:Fallback xmlns="">
          <p:sp>
            <p:nvSpPr>
              <p:cNvPr id="503" name="TextBox 19"/>
              <p:cNvSpPr txBox="1">
                <a:spLocks noRot="1" noChangeAspect="1" noMove="1" noResize="1" noEditPoints="1" noAdjustHandles="1" noChangeArrowheads="1" noChangeShapeType="1" noTextEdit="1"/>
              </p:cNvSpPr>
              <p:nvPr/>
            </p:nvSpPr>
            <p:spPr>
              <a:xfrm>
                <a:off x="10038600" y="3178080"/>
                <a:ext cx="339480" cy="369000"/>
              </a:xfrm>
              <a:prstGeom prst="rect">
                <a:avLst/>
              </a:prstGeom>
              <a:blipFill>
                <a:blip r:embed="rId9"/>
                <a:stretch>
                  <a:fillRect r="-7273"/>
                </a:stretch>
              </a:blipFill>
            </p:spPr>
            <p:txBody>
              <a:bodyPr/>
              <a:lstStyle/>
              <a:p>
                <a:r>
                  <a:rPr lang="LID4096">
                    <a:noFill/>
                  </a:rPr>
                  <a:t> </a:t>
                </a:r>
              </a:p>
            </p:txBody>
          </p:sp>
        </mc:Fallback>
      </mc:AlternateContent>
      <p:pic>
        <p:nvPicPr>
          <p:cNvPr id="504" name="Graphic 25" descr="Walk with solid fill"/>
          <p:cNvPicPr/>
          <p:nvPr/>
        </p:nvPicPr>
        <p:blipFill>
          <a:blip r:embed="rId10"/>
          <a:stretch/>
        </p:blipFill>
        <p:spPr>
          <a:xfrm>
            <a:off x="8558280" y="3338640"/>
            <a:ext cx="673200" cy="673200"/>
          </a:xfrm>
          <a:prstGeom prst="rect">
            <a:avLst/>
          </a:prstGeom>
          <a:ln w="0">
            <a:noFill/>
          </a:ln>
        </p:spPr>
      </p:pic>
      <mc:AlternateContent xmlns:mc="http://schemas.openxmlformats.org/markup-compatibility/2006" xmlns:a14="http://schemas.microsoft.com/office/drawing/2010/main">
        <mc:Choice Requires="a14">
          <p:sp>
            <p:nvSpPr>
              <p:cNvPr id="505" name="TextBox 2"/>
              <p:cNvSpPr txBox="1"/>
              <p:nvPr/>
            </p:nvSpPr>
            <p:spPr>
              <a:xfrm>
                <a:off x="9123480" y="2654280"/>
                <a:ext cx="339480" cy="369000"/>
              </a:xfrm>
              <a:prstGeom prst="rect">
                <a:avLst/>
              </a:prstGeom>
            </p:spPr>
            <p:txBody>
              <a:bodyPr/>
              <a:lstStyle/>
              <a:p>
                <a:pPr/>
                <a14:m>
                  <m:oMathPara xmlns:m="http://schemas.openxmlformats.org/officeDocument/2006/math">
                    <m:oMathParaPr>
                      <m:jc m:val="centerGroup"/>
                    </m:oMathParaPr>
                    <m:oMath xmlns:m="http://schemas.openxmlformats.org/officeDocument/2006/math">
                      <m:sSub>
                        <m:sSubPr>
                          <m:ctrlPr>
                            <a:rPr lang="en-GB" i="1" noProof="0">
                              <a:latin typeface="Cambria Math" panose="02040503050406030204" pitchFamily="18" charset="0"/>
                            </a:rPr>
                          </m:ctrlPr>
                        </m:sSubPr>
                        <m:e>
                          <m:r>
                            <a:rPr lang="en-GB" noProof="0">
                              <a:latin typeface="Cambria Math" panose="02040503050406030204" pitchFamily="18" charset="0"/>
                            </a:rPr>
                            <m:t>𝑡</m:t>
                          </m:r>
                        </m:e>
                        <m:sub>
                          <m:r>
                            <a:rPr lang="en-GB" noProof="0">
                              <a:latin typeface="Cambria Math" panose="02040503050406030204" pitchFamily="18" charset="0"/>
                            </a:rPr>
                            <m:t>1</m:t>
                          </m:r>
                        </m:sub>
                      </m:sSub>
                    </m:oMath>
                  </m:oMathPara>
                </a14:m>
                <a:endParaRPr lang="en-GB" noProof="0" dirty="0"/>
              </a:p>
            </p:txBody>
          </p:sp>
        </mc:Choice>
        <mc:Fallback xmlns="">
          <p:sp>
            <p:nvSpPr>
              <p:cNvPr id="505" name="TextBox 2"/>
              <p:cNvSpPr txBox="1">
                <a:spLocks noRot="1" noChangeAspect="1" noMove="1" noResize="1" noEditPoints="1" noAdjustHandles="1" noChangeArrowheads="1" noChangeShapeType="1" noTextEdit="1"/>
              </p:cNvSpPr>
              <p:nvPr/>
            </p:nvSpPr>
            <p:spPr>
              <a:xfrm>
                <a:off x="9123480" y="2654280"/>
                <a:ext cx="339480" cy="369000"/>
              </a:xfrm>
              <a:prstGeom prst="rect">
                <a:avLst/>
              </a:prstGeom>
              <a:blipFill>
                <a:blip r:embed="rId11"/>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506" name="TextBox 15"/>
              <p:cNvSpPr txBox="1"/>
              <p:nvPr/>
            </p:nvSpPr>
            <p:spPr>
              <a:xfrm>
                <a:off x="9520560" y="2227680"/>
                <a:ext cx="339480" cy="369000"/>
              </a:xfrm>
              <a:prstGeom prst="rect">
                <a:avLst/>
              </a:prstGeom>
            </p:spPr>
            <p:txBody>
              <a:bodyPr/>
              <a:lstStyle/>
              <a:p>
                <a:pPr/>
                <a14:m>
                  <m:oMathPara xmlns:m="http://schemas.openxmlformats.org/officeDocument/2006/math">
                    <m:oMathParaPr>
                      <m:jc m:val="centerGroup"/>
                    </m:oMathParaPr>
                    <m:oMath xmlns:m="http://schemas.openxmlformats.org/officeDocument/2006/math">
                      <m:sSub>
                        <m:sSubPr>
                          <m:ctrlPr>
                            <a:rPr lang="en-GB" i="1" noProof="0">
                              <a:latin typeface="Cambria Math" panose="02040503050406030204" pitchFamily="18" charset="0"/>
                            </a:rPr>
                          </m:ctrlPr>
                        </m:sSubPr>
                        <m:e>
                          <m:r>
                            <a:rPr lang="en-GB" noProof="0">
                              <a:latin typeface="Cambria Math" panose="02040503050406030204" pitchFamily="18" charset="0"/>
                            </a:rPr>
                            <m:t>𝑡</m:t>
                          </m:r>
                        </m:e>
                        <m:sub>
                          <m:r>
                            <a:rPr lang="en-GB" noProof="0">
                              <a:latin typeface="Cambria Math" panose="02040503050406030204" pitchFamily="18" charset="0"/>
                            </a:rPr>
                            <m:t>2</m:t>
                          </m:r>
                        </m:sub>
                      </m:sSub>
                    </m:oMath>
                  </m:oMathPara>
                </a14:m>
                <a:endParaRPr lang="en-GB" noProof="0" dirty="0"/>
              </a:p>
            </p:txBody>
          </p:sp>
        </mc:Choice>
        <mc:Fallback xmlns="">
          <p:sp>
            <p:nvSpPr>
              <p:cNvPr id="506" name="TextBox 15"/>
              <p:cNvSpPr txBox="1">
                <a:spLocks noRot="1" noChangeAspect="1" noMove="1" noResize="1" noEditPoints="1" noAdjustHandles="1" noChangeArrowheads="1" noChangeShapeType="1" noTextEdit="1"/>
              </p:cNvSpPr>
              <p:nvPr/>
            </p:nvSpPr>
            <p:spPr>
              <a:xfrm>
                <a:off x="9520560" y="2227680"/>
                <a:ext cx="339480" cy="369000"/>
              </a:xfrm>
              <a:prstGeom prst="rect">
                <a:avLst/>
              </a:prstGeom>
              <a:blipFill>
                <a:blip r:embed="rId12"/>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507" name="TextBox 18"/>
              <p:cNvSpPr txBox="1"/>
              <p:nvPr/>
            </p:nvSpPr>
            <p:spPr>
              <a:xfrm>
                <a:off x="10348920" y="2260800"/>
                <a:ext cx="339480" cy="369000"/>
              </a:xfrm>
              <a:prstGeom prst="rect">
                <a:avLst/>
              </a:prstGeom>
            </p:spPr>
            <p:txBody>
              <a:bodyPr/>
              <a:lstStyle/>
              <a:p>
                <a:pPr/>
                <a14:m>
                  <m:oMathPara xmlns:m="http://schemas.openxmlformats.org/officeDocument/2006/math">
                    <m:oMathParaPr>
                      <m:jc m:val="centerGroup"/>
                    </m:oMathParaPr>
                    <m:oMath xmlns:m="http://schemas.openxmlformats.org/officeDocument/2006/math">
                      <m:sSub>
                        <m:sSubPr>
                          <m:ctrlPr>
                            <a:rPr lang="en-GB" i="1" noProof="0">
                              <a:latin typeface="Cambria Math" panose="02040503050406030204" pitchFamily="18" charset="0"/>
                            </a:rPr>
                          </m:ctrlPr>
                        </m:sSubPr>
                        <m:e>
                          <m:r>
                            <a:rPr lang="en-GB" noProof="0">
                              <a:latin typeface="Cambria Math" panose="02040503050406030204" pitchFamily="18" charset="0"/>
                            </a:rPr>
                            <m:t>𝒕</m:t>
                          </m:r>
                        </m:e>
                        <m:sub>
                          <m:r>
                            <a:rPr lang="en-GB" noProof="0">
                              <a:latin typeface="Cambria Math" panose="02040503050406030204" pitchFamily="18" charset="0"/>
                            </a:rPr>
                            <m:t>𝒄</m:t>
                          </m:r>
                        </m:sub>
                      </m:sSub>
                    </m:oMath>
                  </m:oMathPara>
                </a14:m>
                <a:endParaRPr lang="en-GB" noProof="0" dirty="0"/>
              </a:p>
            </p:txBody>
          </p:sp>
        </mc:Choice>
        <mc:Fallback xmlns="">
          <p:sp>
            <p:nvSpPr>
              <p:cNvPr id="507" name="TextBox 18"/>
              <p:cNvSpPr txBox="1">
                <a:spLocks noRot="1" noChangeAspect="1" noMove="1" noResize="1" noEditPoints="1" noAdjustHandles="1" noChangeArrowheads="1" noChangeShapeType="1" noTextEdit="1"/>
              </p:cNvSpPr>
              <p:nvPr/>
            </p:nvSpPr>
            <p:spPr>
              <a:xfrm>
                <a:off x="10348920" y="2260800"/>
                <a:ext cx="339480" cy="369000"/>
              </a:xfrm>
              <a:prstGeom prst="rect">
                <a:avLst/>
              </a:prstGeom>
              <a:blipFill>
                <a:blip r:embed="rId13"/>
                <a:stretch>
                  <a:fillRect/>
                </a:stretch>
              </a:blipFill>
            </p:spPr>
            <p:txBody>
              <a:bodyPr/>
              <a:lstStyle/>
              <a:p>
                <a:r>
                  <a:rPr lang="LID4096">
                    <a:noFill/>
                  </a:rPr>
                  <a:t> </a:t>
                </a:r>
              </a:p>
            </p:txBody>
          </p:sp>
        </mc:Fallback>
      </mc:AlternateContent>
      <p:sp>
        <p:nvSpPr>
          <p:cNvPr id="508" name="Oval 22"/>
          <p:cNvSpPr/>
          <p:nvPr/>
        </p:nvSpPr>
        <p:spPr>
          <a:xfrm>
            <a:off x="10110240" y="2351160"/>
            <a:ext cx="179640" cy="179640"/>
          </a:xfrm>
          <a:prstGeom prst="ellipse">
            <a:avLst/>
          </a:prstGeom>
          <a:noFill/>
          <a:ln w="25400">
            <a:solidFill>
              <a:srgbClr val="C00000"/>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sp>
        <p:nvSpPr>
          <p:cNvPr id="509" name="Oval 4"/>
          <p:cNvSpPr/>
          <p:nvPr/>
        </p:nvSpPr>
        <p:spPr>
          <a:xfrm>
            <a:off x="5659560" y="188640"/>
            <a:ext cx="6279840" cy="6279840"/>
          </a:xfrm>
          <a:prstGeom prst="ellipse">
            <a:avLst/>
          </a:prstGeom>
          <a:noFill/>
          <a:ln w="25400">
            <a:solidFill>
              <a:srgbClr val="000000"/>
            </a:solidFill>
            <a:prstDash val="dash"/>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pic>
        <p:nvPicPr>
          <p:cNvPr id="510" name="Picture 24"/>
          <p:cNvPicPr/>
          <p:nvPr/>
        </p:nvPicPr>
        <p:blipFill>
          <a:blip r:embed="rId14"/>
          <a:srcRect r="84765"/>
          <a:stretch/>
        </p:blipFill>
        <p:spPr>
          <a:xfrm>
            <a:off x="775080" y="4492800"/>
            <a:ext cx="937440" cy="809280"/>
          </a:xfrm>
          <a:prstGeom prst="rect">
            <a:avLst/>
          </a:prstGeom>
          <a:ln w="0">
            <a:noFill/>
          </a:ln>
        </p:spPr>
      </p:pic>
      <p:pic>
        <p:nvPicPr>
          <p:cNvPr id="511" name="Picture 26"/>
          <p:cNvPicPr/>
          <p:nvPr/>
        </p:nvPicPr>
        <p:blipFill>
          <a:blip r:embed="rId14"/>
          <a:srcRect l="56691"/>
          <a:stretch/>
        </p:blipFill>
        <p:spPr>
          <a:xfrm>
            <a:off x="1650960" y="4498200"/>
            <a:ext cx="2667960" cy="809280"/>
          </a:xfrm>
          <a:prstGeom prst="rect">
            <a:avLst/>
          </a:prstGeom>
          <a:ln w="0">
            <a:noFill/>
          </a:ln>
        </p:spPr>
      </p:pic>
      <p:pic>
        <p:nvPicPr>
          <p:cNvPr id="512" name="Picture 33"/>
          <p:cNvPicPr/>
          <p:nvPr/>
        </p:nvPicPr>
        <p:blipFill>
          <a:blip r:embed="rId15"/>
          <a:stretch/>
        </p:blipFill>
        <p:spPr>
          <a:xfrm>
            <a:off x="3960" y="3328920"/>
            <a:ext cx="4647960" cy="980640"/>
          </a:xfrm>
          <a:prstGeom prst="rect">
            <a:avLst/>
          </a:prstGeom>
          <a:ln w="0">
            <a:noFill/>
          </a:ln>
        </p:spPr>
      </p:pic>
      <p:sp>
        <p:nvSpPr>
          <p:cNvPr id="513" name="TextBox 53"/>
          <p:cNvSpPr/>
          <p:nvPr/>
        </p:nvSpPr>
        <p:spPr>
          <a:xfrm>
            <a:off x="2376000" y="2501640"/>
            <a:ext cx="539280" cy="3945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2000" b="0" strike="noStrike" spc="-1" noProof="0" dirty="0">
                <a:solidFill>
                  <a:srgbClr val="000000"/>
                </a:solidFill>
                <a:latin typeface="Calibri"/>
              </a:rPr>
              <a:t>(1)</a:t>
            </a:r>
            <a:endParaRPr lang="en-GB" sz="2000" b="0" strike="noStrike" spc="-1" noProof="0" dirty="0">
              <a:latin typeface="Arial"/>
            </a:endParaRPr>
          </a:p>
        </p:txBody>
      </p:sp>
      <p:sp>
        <p:nvSpPr>
          <p:cNvPr id="514" name="TextBox 54"/>
          <p:cNvSpPr/>
          <p:nvPr/>
        </p:nvSpPr>
        <p:spPr>
          <a:xfrm>
            <a:off x="4784400" y="3611880"/>
            <a:ext cx="539280" cy="394560"/>
          </a:xfrm>
          <a:prstGeom prst="rect">
            <a:avLst/>
          </a:prstGeom>
          <a:solidFill>
            <a:schemeClr val="bg1">
              <a:alpha val="89000"/>
            </a:schemeClr>
          </a:solidFill>
          <a:ln w="0">
            <a:solidFill>
              <a:srgbClr val="FFFFFF"/>
            </a:solid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2000" b="0" strike="noStrike" spc="-1" noProof="0" dirty="0">
                <a:solidFill>
                  <a:srgbClr val="000000"/>
                </a:solidFill>
                <a:latin typeface="Calibri"/>
              </a:rPr>
              <a:t>(2)</a:t>
            </a:r>
            <a:endParaRPr lang="en-GB" sz="2000" b="0" strike="noStrike" spc="-1" noProof="0" dirty="0">
              <a:latin typeface="Arial"/>
            </a:endParaRPr>
          </a:p>
        </p:txBody>
      </p:sp>
      <p:sp>
        <p:nvSpPr>
          <p:cNvPr id="515" name="TextBox 55"/>
          <p:cNvSpPr/>
          <p:nvPr/>
        </p:nvSpPr>
        <p:spPr>
          <a:xfrm>
            <a:off x="4822200" y="4779720"/>
            <a:ext cx="539280" cy="3945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2000" b="0" strike="noStrike" spc="-1" noProof="0" dirty="0">
                <a:solidFill>
                  <a:srgbClr val="000000"/>
                </a:solidFill>
                <a:latin typeface="Calibri"/>
              </a:rPr>
              <a:t>(3)</a:t>
            </a:r>
            <a:endParaRPr lang="en-GB" sz="2000" b="0" strike="noStrike" spc="-1" noProof="0" dirty="0">
              <a:latin typeface="Arial"/>
            </a:endParaRPr>
          </a:p>
        </p:txBody>
      </p:sp>
      <p:sp>
        <p:nvSpPr>
          <p:cNvPr id="516" name="TextBox 56"/>
          <p:cNvSpPr/>
          <p:nvPr/>
        </p:nvSpPr>
        <p:spPr>
          <a:xfrm>
            <a:off x="5526720" y="5778720"/>
            <a:ext cx="539280" cy="394560"/>
          </a:xfrm>
          <a:prstGeom prst="rect">
            <a:avLst/>
          </a:prstGeom>
          <a:solidFill>
            <a:schemeClr val="bg1"/>
          </a:solid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2000" b="0" strike="noStrike" spc="-1" noProof="0" dirty="0">
                <a:solidFill>
                  <a:srgbClr val="000000"/>
                </a:solidFill>
                <a:latin typeface="Calibri"/>
              </a:rPr>
              <a:t>(4)</a:t>
            </a:r>
            <a:endParaRPr lang="en-GB" sz="2000" b="0" strike="noStrike" spc="-1" noProof="0" dirty="0">
              <a:latin typeface="Arial"/>
            </a:endParaRPr>
          </a:p>
        </p:txBody>
      </p:sp>
      <p:pic>
        <p:nvPicPr>
          <p:cNvPr id="517" name="Grafik 12"/>
          <p:cNvPicPr/>
          <p:nvPr/>
        </p:nvPicPr>
        <p:blipFill>
          <a:blip r:embed="rId16"/>
          <a:stretch/>
        </p:blipFill>
        <p:spPr>
          <a:xfrm>
            <a:off x="568080" y="5695200"/>
            <a:ext cx="4852440" cy="943920"/>
          </a:xfrm>
          <a:prstGeom prst="rect">
            <a:avLst/>
          </a:prstGeom>
          <a:ln w="0">
            <a:noFill/>
          </a:ln>
        </p:spPr>
      </p:pic>
      <p:pic>
        <p:nvPicPr>
          <p:cNvPr id="518" name="Grafik 14"/>
          <p:cNvPicPr/>
          <p:nvPr/>
        </p:nvPicPr>
        <p:blipFill>
          <a:blip r:embed="rId17"/>
          <a:stretch/>
        </p:blipFill>
        <p:spPr>
          <a:xfrm>
            <a:off x="700560" y="2256840"/>
            <a:ext cx="1281240" cy="915840"/>
          </a:xfrm>
          <a:prstGeom prst="rect">
            <a:avLst/>
          </a:prstGeom>
          <a:ln w="0">
            <a:noFill/>
          </a:ln>
        </p:spPr>
      </p:pic>
      <p:sp>
        <p:nvSpPr>
          <p:cNvPr id="519" name="Textfeld 5"/>
          <p:cNvSpPr/>
          <p:nvPr/>
        </p:nvSpPr>
        <p:spPr>
          <a:xfrm>
            <a:off x="6613200" y="508680"/>
            <a:ext cx="4372560" cy="638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endParaRPr lang="en-GB" sz="1800" b="0" strike="noStrike" spc="-1" noProof="0" dirty="0">
              <a:latin typeface="Arial"/>
            </a:endParaRPr>
          </a:p>
          <a:p>
            <a:pPr>
              <a:lnSpc>
                <a:spcPct val="100000"/>
              </a:lnSpc>
              <a:buNone/>
            </a:pPr>
            <a:r>
              <a:rPr lang="en-GB" sz="1800" b="0" strike="noStrike" spc="-1" noProof="0" dirty="0">
                <a:solidFill>
                  <a:srgbClr val="000000"/>
                </a:solidFill>
                <a:latin typeface="Calibri"/>
                <a:ea typeface="Cambria Math"/>
              </a:rPr>
              <a:t>                                     </a:t>
            </a:r>
            <a:endParaRPr lang="en-GB" sz="1800" b="0" strike="noStrike" spc="-1" noProof="0" dirty="0">
              <a:latin typeface="Arial"/>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0" name="Grafik 60"/>
          <p:cNvPicPr/>
          <p:nvPr/>
        </p:nvPicPr>
        <p:blipFill>
          <a:blip r:embed="rId2"/>
          <a:stretch/>
        </p:blipFill>
        <p:spPr>
          <a:xfrm>
            <a:off x="7193880" y="3340440"/>
            <a:ext cx="4647960" cy="3485880"/>
          </a:xfrm>
          <a:prstGeom prst="rect">
            <a:avLst/>
          </a:prstGeom>
          <a:ln w="0">
            <a:noFill/>
          </a:ln>
        </p:spPr>
      </p:pic>
      <p:pic>
        <p:nvPicPr>
          <p:cNvPr id="522" name="Grafik 34"/>
          <p:cNvPicPr/>
          <p:nvPr/>
        </p:nvPicPr>
        <p:blipFill>
          <a:blip r:embed="rId3"/>
          <a:stretch/>
        </p:blipFill>
        <p:spPr>
          <a:xfrm>
            <a:off x="7260480" y="31320"/>
            <a:ext cx="4514400" cy="3385800"/>
          </a:xfrm>
          <a:prstGeom prst="rect">
            <a:avLst/>
          </a:prstGeom>
          <a:ln w="0">
            <a:noFill/>
          </a:ln>
        </p:spPr>
      </p:pic>
      <p:pic>
        <p:nvPicPr>
          <p:cNvPr id="523" name="Picture 24"/>
          <p:cNvPicPr/>
          <p:nvPr/>
        </p:nvPicPr>
        <p:blipFill>
          <a:blip r:embed="rId4"/>
          <a:srcRect r="84765"/>
          <a:stretch/>
        </p:blipFill>
        <p:spPr>
          <a:xfrm>
            <a:off x="1008000" y="3106800"/>
            <a:ext cx="937440" cy="809280"/>
          </a:xfrm>
          <a:prstGeom prst="rect">
            <a:avLst/>
          </a:prstGeom>
          <a:ln w="0">
            <a:noFill/>
          </a:ln>
        </p:spPr>
      </p:pic>
      <p:pic>
        <p:nvPicPr>
          <p:cNvPr id="524" name="Picture 26"/>
          <p:cNvPicPr/>
          <p:nvPr/>
        </p:nvPicPr>
        <p:blipFill>
          <a:blip r:embed="rId4"/>
          <a:srcRect l="56691"/>
          <a:stretch/>
        </p:blipFill>
        <p:spPr>
          <a:xfrm>
            <a:off x="1946160" y="3096360"/>
            <a:ext cx="2667960" cy="809280"/>
          </a:xfrm>
          <a:prstGeom prst="rect">
            <a:avLst/>
          </a:prstGeom>
          <a:ln w="0">
            <a:noFill/>
          </a:ln>
        </p:spPr>
      </p:pic>
      <p:pic>
        <p:nvPicPr>
          <p:cNvPr id="525" name="Picture 33"/>
          <p:cNvPicPr/>
          <p:nvPr/>
        </p:nvPicPr>
        <p:blipFill>
          <a:blip r:embed="rId5">
            <a:alphaModFix amt="35000"/>
          </a:blip>
          <a:stretch/>
        </p:blipFill>
        <p:spPr>
          <a:xfrm>
            <a:off x="283320" y="1953000"/>
            <a:ext cx="4647960" cy="980640"/>
          </a:xfrm>
          <a:prstGeom prst="rect">
            <a:avLst/>
          </a:prstGeom>
          <a:ln w="0">
            <a:noFill/>
          </a:ln>
        </p:spPr>
      </p:pic>
      <p:sp>
        <p:nvSpPr>
          <p:cNvPr id="526" name="TextBox 53"/>
          <p:cNvSpPr/>
          <p:nvPr/>
        </p:nvSpPr>
        <p:spPr>
          <a:xfrm>
            <a:off x="3644280" y="1041480"/>
            <a:ext cx="539280" cy="3945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2000" b="0" strike="noStrike" spc="-1" noProof="0" dirty="0">
                <a:solidFill>
                  <a:srgbClr val="000000"/>
                </a:solidFill>
                <a:latin typeface="Calibri"/>
              </a:rPr>
              <a:t>(1)</a:t>
            </a:r>
            <a:endParaRPr lang="en-GB" sz="2000" b="0" strike="noStrike" spc="-1" noProof="0" dirty="0">
              <a:latin typeface="Arial"/>
            </a:endParaRPr>
          </a:p>
        </p:txBody>
      </p:sp>
      <p:sp>
        <p:nvSpPr>
          <p:cNvPr id="527" name="TextBox 54"/>
          <p:cNvSpPr/>
          <p:nvPr/>
        </p:nvSpPr>
        <p:spPr>
          <a:xfrm>
            <a:off x="4684320" y="3284280"/>
            <a:ext cx="539280" cy="3945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2000" b="0" strike="noStrike" spc="-1" noProof="0" dirty="0">
                <a:solidFill>
                  <a:srgbClr val="000000"/>
                </a:solidFill>
                <a:latin typeface="Calibri"/>
              </a:rPr>
              <a:t>(3)</a:t>
            </a:r>
            <a:endParaRPr lang="en-GB" sz="2000" b="0" strike="noStrike" spc="-1" noProof="0" dirty="0">
              <a:latin typeface="Arial"/>
            </a:endParaRPr>
          </a:p>
        </p:txBody>
      </p:sp>
      <p:sp>
        <p:nvSpPr>
          <p:cNvPr id="528" name="TextBox 55"/>
          <p:cNvSpPr/>
          <p:nvPr/>
        </p:nvSpPr>
        <p:spPr>
          <a:xfrm>
            <a:off x="5027040" y="2206800"/>
            <a:ext cx="539280" cy="3945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2000" b="0" strike="noStrike" spc="-1" noProof="0" dirty="0">
                <a:solidFill>
                  <a:srgbClr val="D9D9D9"/>
                </a:solidFill>
                <a:latin typeface="Calibri"/>
              </a:rPr>
              <a:t>(2)</a:t>
            </a:r>
            <a:endParaRPr lang="en-GB" sz="2000" b="0" strike="noStrike" spc="-1" noProof="0" dirty="0">
              <a:latin typeface="Arial"/>
            </a:endParaRPr>
          </a:p>
        </p:txBody>
      </p:sp>
      <p:sp>
        <p:nvSpPr>
          <p:cNvPr id="529" name="TextBox 56"/>
          <p:cNvSpPr/>
          <p:nvPr/>
        </p:nvSpPr>
        <p:spPr>
          <a:xfrm>
            <a:off x="5542920" y="4427640"/>
            <a:ext cx="539280" cy="394560"/>
          </a:xfrm>
          <a:prstGeom prst="rect">
            <a:avLst/>
          </a:prstGeom>
          <a:solidFill>
            <a:schemeClr val="bg1"/>
          </a:solid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2000" b="0" strike="noStrike" spc="-1" noProof="0" dirty="0">
                <a:solidFill>
                  <a:srgbClr val="000000"/>
                </a:solidFill>
                <a:latin typeface="Calibri"/>
              </a:rPr>
              <a:t>(4)</a:t>
            </a:r>
            <a:endParaRPr lang="en-GB" sz="2000" b="0" strike="noStrike" spc="-1" noProof="0" dirty="0">
              <a:latin typeface="Arial"/>
            </a:endParaRPr>
          </a:p>
        </p:txBody>
      </p:sp>
      <p:pic>
        <p:nvPicPr>
          <p:cNvPr id="530" name="Grafik 47"/>
          <p:cNvPicPr/>
          <p:nvPr/>
        </p:nvPicPr>
        <p:blipFill>
          <a:blip r:embed="rId6"/>
          <a:stretch/>
        </p:blipFill>
        <p:spPr>
          <a:xfrm>
            <a:off x="650160" y="4285440"/>
            <a:ext cx="4852440" cy="943920"/>
          </a:xfrm>
          <a:prstGeom prst="rect">
            <a:avLst/>
          </a:prstGeom>
          <a:ln w="0">
            <a:noFill/>
          </a:ln>
        </p:spPr>
      </p:pic>
      <p:pic>
        <p:nvPicPr>
          <p:cNvPr id="531" name="Grafik 48"/>
          <p:cNvPicPr/>
          <p:nvPr/>
        </p:nvPicPr>
        <p:blipFill>
          <a:blip r:embed="rId7"/>
          <a:stretch/>
        </p:blipFill>
        <p:spPr>
          <a:xfrm>
            <a:off x="1714320" y="874800"/>
            <a:ext cx="1281240" cy="915840"/>
          </a:xfrm>
          <a:prstGeom prst="rect">
            <a:avLst/>
          </a:prstGeom>
          <a:ln w="0">
            <a:noFill/>
          </a:ln>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 name="Grafik 14"/>
          <p:cNvPicPr/>
          <p:nvPr/>
        </p:nvPicPr>
        <p:blipFill>
          <a:blip r:embed="rId2"/>
          <a:stretch/>
        </p:blipFill>
        <p:spPr>
          <a:xfrm>
            <a:off x="5866920" y="888840"/>
            <a:ext cx="6282000" cy="4711320"/>
          </a:xfrm>
          <a:prstGeom prst="rect">
            <a:avLst/>
          </a:prstGeom>
          <a:ln w="0">
            <a:noFill/>
          </a:ln>
        </p:spPr>
      </p:pic>
      <p:pic>
        <p:nvPicPr>
          <p:cNvPr id="534" name="Picture 24"/>
          <p:cNvPicPr/>
          <p:nvPr/>
        </p:nvPicPr>
        <p:blipFill>
          <a:blip r:embed="rId3">
            <a:alphaModFix amt="50000"/>
          </a:blip>
          <a:srcRect r="84765"/>
          <a:stretch/>
        </p:blipFill>
        <p:spPr>
          <a:xfrm>
            <a:off x="628560" y="3107880"/>
            <a:ext cx="937440" cy="809280"/>
          </a:xfrm>
          <a:prstGeom prst="rect">
            <a:avLst/>
          </a:prstGeom>
          <a:ln w="0">
            <a:noFill/>
          </a:ln>
        </p:spPr>
      </p:pic>
      <p:pic>
        <p:nvPicPr>
          <p:cNvPr id="535" name="Picture 26"/>
          <p:cNvPicPr/>
          <p:nvPr/>
        </p:nvPicPr>
        <p:blipFill>
          <a:blip r:embed="rId3">
            <a:alphaModFix amt="50000"/>
          </a:blip>
          <a:srcRect l="56691"/>
          <a:stretch/>
        </p:blipFill>
        <p:spPr>
          <a:xfrm>
            <a:off x="1566360" y="3107880"/>
            <a:ext cx="2667960" cy="809280"/>
          </a:xfrm>
          <a:prstGeom prst="rect">
            <a:avLst/>
          </a:prstGeom>
          <a:ln w="0">
            <a:noFill/>
          </a:ln>
        </p:spPr>
      </p:pic>
      <p:pic>
        <p:nvPicPr>
          <p:cNvPr id="536" name="Picture 33"/>
          <p:cNvPicPr/>
          <p:nvPr/>
        </p:nvPicPr>
        <p:blipFill>
          <a:blip r:embed="rId4"/>
          <a:stretch/>
        </p:blipFill>
        <p:spPr>
          <a:xfrm>
            <a:off x="42840" y="1805040"/>
            <a:ext cx="4647960" cy="980640"/>
          </a:xfrm>
          <a:prstGeom prst="rect">
            <a:avLst/>
          </a:prstGeom>
          <a:ln w="0">
            <a:noFill/>
          </a:ln>
        </p:spPr>
      </p:pic>
      <p:sp>
        <p:nvSpPr>
          <p:cNvPr id="537" name="TextBox 53"/>
          <p:cNvSpPr/>
          <p:nvPr/>
        </p:nvSpPr>
        <p:spPr>
          <a:xfrm>
            <a:off x="2059560" y="1089720"/>
            <a:ext cx="539280" cy="3945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2000" b="0" strike="noStrike" spc="-1" noProof="0" dirty="0">
                <a:solidFill>
                  <a:srgbClr val="000000"/>
                </a:solidFill>
                <a:latin typeface="Calibri"/>
              </a:rPr>
              <a:t>(1)</a:t>
            </a:r>
            <a:endParaRPr lang="en-GB" sz="2000" b="0" strike="noStrike" spc="-1" noProof="0" dirty="0">
              <a:latin typeface="Arial"/>
            </a:endParaRPr>
          </a:p>
        </p:txBody>
      </p:sp>
      <p:sp>
        <p:nvSpPr>
          <p:cNvPr id="538" name="TextBox 54"/>
          <p:cNvSpPr/>
          <p:nvPr/>
        </p:nvSpPr>
        <p:spPr>
          <a:xfrm>
            <a:off x="4304520" y="3296160"/>
            <a:ext cx="539280" cy="3945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2000" b="0" strike="noStrike" spc="-1" noProof="0" dirty="0">
                <a:solidFill>
                  <a:srgbClr val="D9D9D9"/>
                </a:solidFill>
                <a:latin typeface="Calibri"/>
              </a:rPr>
              <a:t>(3)</a:t>
            </a:r>
            <a:endParaRPr lang="en-GB" sz="2000" b="0" strike="noStrike" spc="-1" noProof="0" dirty="0">
              <a:latin typeface="Arial"/>
            </a:endParaRPr>
          </a:p>
        </p:txBody>
      </p:sp>
      <p:sp>
        <p:nvSpPr>
          <p:cNvPr id="539" name="TextBox 55"/>
          <p:cNvSpPr/>
          <p:nvPr/>
        </p:nvSpPr>
        <p:spPr>
          <a:xfrm>
            <a:off x="4786200" y="2058840"/>
            <a:ext cx="539280" cy="3945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2000" b="0" strike="noStrike" spc="-1" noProof="0" dirty="0">
                <a:solidFill>
                  <a:srgbClr val="000000"/>
                </a:solidFill>
                <a:latin typeface="Calibri"/>
              </a:rPr>
              <a:t>(2)</a:t>
            </a:r>
            <a:endParaRPr lang="en-GB" sz="2000" b="0" strike="noStrike" spc="-1" noProof="0" dirty="0">
              <a:latin typeface="Arial"/>
            </a:endParaRPr>
          </a:p>
        </p:txBody>
      </p:sp>
      <p:sp>
        <p:nvSpPr>
          <p:cNvPr id="540" name="TextBox 56"/>
          <p:cNvSpPr/>
          <p:nvPr/>
        </p:nvSpPr>
        <p:spPr>
          <a:xfrm>
            <a:off x="5261400" y="4469040"/>
            <a:ext cx="539280" cy="394560"/>
          </a:xfrm>
          <a:prstGeom prst="rect">
            <a:avLst/>
          </a:prstGeom>
          <a:solidFill>
            <a:schemeClr val="bg1"/>
          </a:solid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2000" b="0" strike="noStrike" spc="-1" noProof="0" dirty="0">
                <a:solidFill>
                  <a:srgbClr val="D9D9D9"/>
                </a:solidFill>
                <a:latin typeface="Calibri"/>
              </a:rPr>
              <a:t>(4)</a:t>
            </a:r>
            <a:endParaRPr lang="en-GB" sz="2000" b="0" strike="noStrike" spc="-1" noProof="0" dirty="0">
              <a:latin typeface="Arial"/>
            </a:endParaRPr>
          </a:p>
        </p:txBody>
      </p:sp>
      <p:pic>
        <p:nvPicPr>
          <p:cNvPr id="541" name="Grafik 23"/>
          <p:cNvPicPr/>
          <p:nvPr/>
        </p:nvPicPr>
        <p:blipFill>
          <a:blip r:embed="rId5">
            <a:alphaModFix amt="50000"/>
          </a:blip>
          <a:stretch/>
        </p:blipFill>
        <p:spPr>
          <a:xfrm>
            <a:off x="368640" y="4327200"/>
            <a:ext cx="4852440" cy="943920"/>
          </a:xfrm>
          <a:prstGeom prst="rect">
            <a:avLst/>
          </a:prstGeom>
          <a:ln w="0">
            <a:noFill/>
          </a:ln>
        </p:spPr>
      </p:pic>
      <p:pic>
        <p:nvPicPr>
          <p:cNvPr id="542" name="Grafik 25"/>
          <p:cNvPicPr/>
          <p:nvPr/>
        </p:nvPicPr>
        <p:blipFill>
          <a:blip r:embed="rId6"/>
          <a:stretch/>
        </p:blipFill>
        <p:spPr>
          <a:xfrm>
            <a:off x="501120" y="888840"/>
            <a:ext cx="1281240" cy="915840"/>
          </a:xfrm>
          <a:prstGeom prst="rect">
            <a:avLst/>
          </a:prstGeom>
          <a:ln w="0">
            <a:noFill/>
          </a:ln>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3" name="Grafik 14"/>
          <p:cNvPicPr/>
          <p:nvPr/>
        </p:nvPicPr>
        <p:blipFill>
          <a:blip r:embed="rId2"/>
          <a:stretch/>
        </p:blipFill>
        <p:spPr>
          <a:xfrm>
            <a:off x="7858440" y="26640"/>
            <a:ext cx="4333320" cy="3249720"/>
          </a:xfrm>
          <a:prstGeom prst="rect">
            <a:avLst/>
          </a:prstGeom>
          <a:ln w="0">
            <a:noFill/>
          </a:ln>
        </p:spPr>
      </p:pic>
      <mc:AlternateContent xmlns:mc="http://schemas.openxmlformats.org/markup-compatibility/2006" xmlns:a14="http://schemas.microsoft.com/office/drawing/2010/main">
        <mc:Choice Requires="a14">
          <p:sp>
            <p:nvSpPr>
              <p:cNvPr id="545" name="TextBox 69"/>
              <p:cNvSpPr txBox="1"/>
              <p:nvPr/>
            </p:nvSpPr>
            <p:spPr>
              <a:xfrm rot="5400000">
                <a:off x="1915200" y="1224000"/>
                <a:ext cx="375840" cy="230400"/>
              </a:xfrm>
              <a:prstGeom prst="rect">
                <a:avLst/>
              </a:prstGeom>
            </p:spPr>
            <p:txBody>
              <a:bodyPr/>
              <a:lstStyle/>
              <a:p>
                <a:pPr/>
                <a14:m>
                  <m:oMathPara xmlns:m="http://schemas.openxmlformats.org/officeDocument/2006/math">
                    <m:oMathParaPr>
                      <m:jc m:val="centerGroup"/>
                    </m:oMathParaPr>
                    <m:oMath xmlns:m="http://schemas.openxmlformats.org/officeDocument/2006/math">
                      <m:sSub>
                        <m:sSubPr>
                          <m:ctrlPr>
                            <a:rPr lang="en-GB" i="1" noProof="0">
                              <a:latin typeface="Cambria Math" panose="02040503050406030204" pitchFamily="18" charset="0"/>
                            </a:rPr>
                          </m:ctrlPr>
                        </m:sSubPr>
                        <m:e>
                          <m:r>
                            <a:rPr lang="en-GB" noProof="0">
                              <a:latin typeface="Cambria Math" panose="02040503050406030204" pitchFamily="18" charset="0"/>
                            </a:rPr>
                            <m:t>𝑇</m:t>
                          </m:r>
                        </m:e>
                        <m:sub>
                          <m:r>
                            <m:rPr>
                              <m:lit/>
                              <m:nor/>
                            </m:rPr>
                            <a:rPr lang="en-GB" noProof="0"/>
                            <m:t>loc</m:t>
                          </m:r>
                        </m:sub>
                      </m:sSub>
                    </m:oMath>
                  </m:oMathPara>
                </a14:m>
                <a:endParaRPr lang="en-GB" noProof="0" dirty="0"/>
              </a:p>
            </p:txBody>
          </p:sp>
        </mc:Choice>
        <mc:Fallback xmlns="">
          <p:sp>
            <p:nvSpPr>
              <p:cNvPr id="545" name="TextBox 69"/>
              <p:cNvSpPr txBox="1">
                <a:spLocks noRot="1" noChangeAspect="1" noMove="1" noResize="1" noEditPoints="1" noAdjustHandles="1" noChangeArrowheads="1" noChangeShapeType="1" noTextEdit="1"/>
              </p:cNvSpPr>
              <p:nvPr/>
            </p:nvSpPr>
            <p:spPr>
              <a:xfrm rot="5400000">
                <a:off x="1915200" y="1224000"/>
                <a:ext cx="375840" cy="230400"/>
              </a:xfrm>
              <a:prstGeom prst="rect">
                <a:avLst/>
              </a:prstGeom>
              <a:blipFill>
                <a:blip r:embed="rId3"/>
                <a:stretch>
                  <a:fillRect l="-86842" b="-59677"/>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546" name="TextBox 70"/>
              <p:cNvSpPr txBox="1"/>
              <p:nvPr/>
            </p:nvSpPr>
            <p:spPr>
              <a:xfrm rot="5400000">
                <a:off x="2000160" y="1621080"/>
                <a:ext cx="414360" cy="226080"/>
              </a:xfrm>
              <a:prstGeom prst="rect">
                <a:avLst/>
              </a:prstGeom>
            </p:spPr>
            <p:txBody>
              <a:bodyPr/>
              <a:lstStyle/>
              <a:p>
                <a:pPr/>
                <a14:m>
                  <m:oMathPara xmlns:m="http://schemas.openxmlformats.org/officeDocument/2006/math">
                    <m:oMathParaPr>
                      <m:jc m:val="centerGroup"/>
                    </m:oMathParaPr>
                    <m:oMath xmlns:m="http://schemas.openxmlformats.org/officeDocument/2006/math">
                      <m:sSub>
                        <m:sSubPr>
                          <m:ctrlPr>
                            <a:rPr lang="en-GB" i="1" noProof="0">
                              <a:latin typeface="Cambria Math" panose="02040503050406030204" pitchFamily="18" charset="0"/>
                            </a:rPr>
                          </m:ctrlPr>
                        </m:sSubPr>
                        <m:e>
                          <m:r>
                            <a:rPr lang="en-GB" noProof="0">
                              <a:latin typeface="Cambria Math" panose="02040503050406030204" pitchFamily="18" charset="0"/>
                            </a:rPr>
                            <m:t>𝑇</m:t>
                          </m:r>
                        </m:e>
                        <m:sub>
                          <m:r>
                            <m:rPr>
                              <m:lit/>
                              <m:nor/>
                            </m:rPr>
                            <a:rPr lang="en-GB" noProof="0"/>
                            <m:t>IRS</m:t>
                          </m:r>
                        </m:sub>
                      </m:sSub>
                    </m:oMath>
                  </m:oMathPara>
                </a14:m>
                <a:endParaRPr lang="en-GB" noProof="0" dirty="0"/>
              </a:p>
            </p:txBody>
          </p:sp>
        </mc:Choice>
        <mc:Fallback xmlns="">
          <p:sp>
            <p:nvSpPr>
              <p:cNvPr id="546" name="TextBox 70"/>
              <p:cNvSpPr txBox="1">
                <a:spLocks noRot="1" noChangeAspect="1" noMove="1" noResize="1" noEditPoints="1" noAdjustHandles="1" noChangeArrowheads="1" noChangeShapeType="1" noTextEdit="1"/>
              </p:cNvSpPr>
              <p:nvPr/>
            </p:nvSpPr>
            <p:spPr>
              <a:xfrm rot="5400000">
                <a:off x="2000160" y="1621080"/>
                <a:ext cx="414360" cy="226080"/>
              </a:xfrm>
              <a:prstGeom prst="rect">
                <a:avLst/>
              </a:prstGeom>
              <a:blipFill>
                <a:blip r:embed="rId4"/>
                <a:stretch>
                  <a:fillRect l="-91892" b="-66176"/>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547" name="TextBox 71"/>
              <p:cNvSpPr txBox="1"/>
              <p:nvPr/>
            </p:nvSpPr>
            <p:spPr>
              <a:xfrm rot="5400000">
                <a:off x="1942920" y="2080800"/>
                <a:ext cx="300240" cy="214920"/>
              </a:xfrm>
              <a:prstGeom prst="rect">
                <a:avLst/>
              </a:prstGeom>
            </p:spPr>
            <p:txBody>
              <a:bodyPr/>
              <a:lstStyle/>
              <a:p>
                <a:pPr/>
                <a14:m>
                  <m:oMathPara xmlns:m="http://schemas.openxmlformats.org/officeDocument/2006/math">
                    <m:oMathParaPr>
                      <m:jc m:val="centerGroup"/>
                    </m:oMathParaPr>
                    <m:oMath xmlns:m="http://schemas.openxmlformats.org/officeDocument/2006/math">
                      <m:sSub>
                        <m:sSubPr>
                          <m:ctrlPr>
                            <a:rPr lang="en-GB" i="1" noProof="0">
                              <a:latin typeface="Cambria Math" panose="02040503050406030204" pitchFamily="18" charset="0"/>
                            </a:rPr>
                          </m:ctrlPr>
                        </m:sSubPr>
                        <m:e>
                          <m:r>
                            <a:rPr lang="en-GB" noProof="0">
                              <a:latin typeface="Cambria Math" panose="02040503050406030204" pitchFamily="18" charset="0"/>
                            </a:rPr>
                            <m:t>𝑇</m:t>
                          </m:r>
                        </m:e>
                        <m:sub>
                          <m:r>
                            <m:rPr>
                              <m:lit/>
                              <m:nor/>
                            </m:rPr>
                            <a:rPr lang="en-GB" noProof="0"/>
                            <m:t>es</m:t>
                          </m:r>
                        </m:sub>
                      </m:sSub>
                    </m:oMath>
                  </m:oMathPara>
                </a14:m>
                <a:endParaRPr lang="en-GB" noProof="0" dirty="0"/>
              </a:p>
            </p:txBody>
          </p:sp>
        </mc:Choice>
        <mc:Fallback xmlns="">
          <p:sp>
            <p:nvSpPr>
              <p:cNvPr id="547" name="TextBox 71"/>
              <p:cNvSpPr txBox="1">
                <a:spLocks noRot="1" noChangeAspect="1" noMove="1" noResize="1" noEditPoints="1" noAdjustHandles="1" noChangeArrowheads="1" noChangeShapeType="1" noTextEdit="1"/>
              </p:cNvSpPr>
              <p:nvPr/>
            </p:nvSpPr>
            <p:spPr>
              <a:xfrm rot="5400000">
                <a:off x="1942920" y="2080800"/>
                <a:ext cx="300240" cy="214920"/>
              </a:xfrm>
              <a:prstGeom prst="rect">
                <a:avLst/>
              </a:prstGeom>
              <a:blipFill>
                <a:blip r:embed="rId5"/>
                <a:stretch>
                  <a:fillRect l="-77143" b="-68000"/>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548" name="TextBox 72"/>
              <p:cNvSpPr txBox="1"/>
              <p:nvPr/>
            </p:nvSpPr>
            <p:spPr>
              <a:xfrm rot="5400000">
                <a:off x="2337840" y="2268000"/>
                <a:ext cx="426960" cy="230400"/>
              </a:xfrm>
              <a:prstGeom prst="rect">
                <a:avLst/>
              </a:prstGeom>
            </p:spPr>
            <p:txBody>
              <a:bodyPr/>
              <a:lstStyle/>
              <a:p>
                <a:pPr/>
                <a14:m>
                  <m:oMathPara xmlns:m="http://schemas.openxmlformats.org/officeDocument/2006/math">
                    <m:oMathParaPr>
                      <m:jc m:val="centerGroup"/>
                    </m:oMathParaPr>
                    <m:oMath xmlns:m="http://schemas.openxmlformats.org/officeDocument/2006/math">
                      <m:sSub>
                        <m:sSubPr>
                          <m:ctrlPr>
                            <a:rPr lang="en-GB" i="1" noProof="0">
                              <a:latin typeface="Cambria Math" panose="02040503050406030204" pitchFamily="18" charset="0"/>
                            </a:rPr>
                          </m:ctrlPr>
                        </m:sSubPr>
                        <m:e>
                          <m:r>
                            <a:rPr lang="en-GB" noProof="0">
                              <a:latin typeface="Cambria Math" panose="02040503050406030204" pitchFamily="18" charset="0"/>
                            </a:rPr>
                            <m:t>𝑇</m:t>
                          </m:r>
                        </m:e>
                        <m:sub>
                          <m:r>
                            <m:rPr>
                              <m:lit/>
                              <m:nor/>
                            </m:rPr>
                            <a:rPr lang="en-GB" noProof="0"/>
                            <m:t>coh</m:t>
                          </m:r>
                        </m:sub>
                      </m:sSub>
                    </m:oMath>
                  </m:oMathPara>
                </a14:m>
                <a:endParaRPr lang="en-GB" noProof="0" dirty="0"/>
              </a:p>
            </p:txBody>
          </p:sp>
        </mc:Choice>
        <mc:Fallback xmlns="">
          <p:sp>
            <p:nvSpPr>
              <p:cNvPr id="548" name="TextBox 72"/>
              <p:cNvSpPr txBox="1">
                <a:spLocks noRot="1" noChangeAspect="1" noMove="1" noResize="1" noEditPoints="1" noAdjustHandles="1" noChangeArrowheads="1" noChangeShapeType="1" noTextEdit="1"/>
              </p:cNvSpPr>
              <p:nvPr/>
            </p:nvSpPr>
            <p:spPr>
              <a:xfrm rot="5400000">
                <a:off x="2337840" y="2268000"/>
                <a:ext cx="426960" cy="230400"/>
              </a:xfrm>
              <a:prstGeom prst="rect">
                <a:avLst/>
              </a:prstGeom>
              <a:blipFill>
                <a:blip r:embed="rId6"/>
                <a:stretch>
                  <a:fillRect l="-89189" b="-58571"/>
                </a:stretch>
              </a:blipFill>
            </p:spPr>
            <p:txBody>
              <a:bodyPr/>
              <a:lstStyle/>
              <a:p>
                <a:r>
                  <a:rPr lang="LID4096">
                    <a:noFill/>
                  </a:rPr>
                  <a:t> </a:t>
                </a:r>
              </a:p>
            </p:txBody>
          </p:sp>
        </mc:Fallback>
      </mc:AlternateContent>
      <p:grpSp>
        <p:nvGrpSpPr>
          <p:cNvPr id="549" name="Group 73"/>
          <p:cNvGrpSpPr/>
          <p:nvPr/>
        </p:nvGrpSpPr>
        <p:grpSpPr>
          <a:xfrm>
            <a:off x="1366920" y="1189800"/>
            <a:ext cx="419400" cy="4796640"/>
            <a:chOff x="1366920" y="1189800"/>
            <a:chExt cx="419400" cy="4796640"/>
          </a:xfrm>
        </p:grpSpPr>
        <p:sp>
          <p:nvSpPr>
            <p:cNvPr id="550" name="Rectangle 74"/>
            <p:cNvSpPr/>
            <p:nvPr/>
          </p:nvSpPr>
          <p:spPr>
            <a:xfrm rot="5400000">
              <a:off x="1390680" y="1167840"/>
              <a:ext cx="373680" cy="417600"/>
            </a:xfrm>
            <a:prstGeom prst="rect">
              <a:avLst/>
            </a:prstGeom>
            <a:solidFill>
              <a:schemeClr val="accent4">
                <a:lumMod val="40000"/>
                <a:lumOff val="60000"/>
              </a:schemeClr>
            </a:solidFill>
            <a:ln w="25400">
              <a:solidFill>
                <a:srgbClr val="000000"/>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sp>
          <p:nvSpPr>
            <p:cNvPr id="551" name="Rectangle 75"/>
            <p:cNvSpPr/>
            <p:nvPr/>
          </p:nvSpPr>
          <p:spPr>
            <a:xfrm rot="5400000">
              <a:off x="1365480" y="1570680"/>
              <a:ext cx="423720" cy="417600"/>
            </a:xfrm>
            <a:prstGeom prst="rect">
              <a:avLst/>
            </a:prstGeom>
            <a:solidFill>
              <a:schemeClr val="accent2">
                <a:lumMod val="60000"/>
                <a:lumOff val="40000"/>
              </a:schemeClr>
            </a:solidFill>
            <a:ln w="25400">
              <a:solidFill>
                <a:srgbClr val="000000"/>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sp>
          <p:nvSpPr>
            <p:cNvPr id="552" name="Rectangle 76"/>
            <p:cNvSpPr/>
            <p:nvPr/>
          </p:nvSpPr>
          <p:spPr>
            <a:xfrm rot="5400000">
              <a:off x="1275840" y="2508120"/>
              <a:ext cx="603000" cy="417600"/>
            </a:xfrm>
            <a:prstGeom prst="rect">
              <a:avLst/>
            </a:prstGeom>
            <a:solidFill>
              <a:schemeClr val="accent6">
                <a:lumMod val="60000"/>
                <a:lumOff val="40000"/>
              </a:schemeClr>
            </a:solidFill>
            <a:ln w="25400">
              <a:solidFill>
                <a:srgbClr val="000000"/>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sp>
          <p:nvSpPr>
            <p:cNvPr id="553" name="Rectangle 77"/>
            <p:cNvSpPr/>
            <p:nvPr/>
          </p:nvSpPr>
          <p:spPr>
            <a:xfrm rot="5400000">
              <a:off x="1365480" y="1994760"/>
              <a:ext cx="423720" cy="417600"/>
            </a:xfrm>
            <a:prstGeom prst="rect">
              <a:avLst/>
            </a:prstGeom>
            <a:solidFill>
              <a:schemeClr val="accent5">
                <a:lumMod val="60000"/>
                <a:lumOff val="40000"/>
              </a:schemeClr>
            </a:solidFill>
            <a:ln w="25400">
              <a:solidFill>
                <a:srgbClr val="000000"/>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sp>
          <p:nvSpPr>
            <p:cNvPr id="554" name="Rectangle 78"/>
            <p:cNvSpPr/>
            <p:nvPr/>
          </p:nvSpPr>
          <p:spPr>
            <a:xfrm rot="5400000">
              <a:off x="1276200" y="3534480"/>
              <a:ext cx="598680" cy="417600"/>
            </a:xfrm>
            <a:prstGeom prst="rect">
              <a:avLst/>
            </a:prstGeom>
            <a:solidFill>
              <a:schemeClr val="accent6">
                <a:lumMod val="60000"/>
                <a:lumOff val="40000"/>
              </a:schemeClr>
            </a:solidFill>
            <a:ln w="25400">
              <a:solidFill>
                <a:srgbClr val="000000"/>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sp>
          <p:nvSpPr>
            <p:cNvPr id="555" name="Rectangle 79"/>
            <p:cNvSpPr/>
            <p:nvPr/>
          </p:nvSpPr>
          <p:spPr>
            <a:xfrm rot="5400000">
              <a:off x="1363680" y="3021840"/>
              <a:ext cx="423720" cy="417600"/>
            </a:xfrm>
            <a:prstGeom prst="rect">
              <a:avLst/>
            </a:prstGeom>
            <a:solidFill>
              <a:schemeClr val="accent5">
                <a:lumMod val="60000"/>
                <a:lumOff val="40000"/>
              </a:schemeClr>
            </a:solidFill>
            <a:ln w="25400">
              <a:solidFill>
                <a:srgbClr val="000000"/>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sp>
          <p:nvSpPr>
            <p:cNvPr id="556" name="Rectangle 80"/>
            <p:cNvSpPr/>
            <p:nvPr/>
          </p:nvSpPr>
          <p:spPr>
            <a:xfrm rot="5400000">
              <a:off x="1388880" y="4337640"/>
              <a:ext cx="373680" cy="417600"/>
            </a:xfrm>
            <a:prstGeom prst="rect">
              <a:avLst/>
            </a:prstGeom>
            <a:solidFill>
              <a:schemeClr val="accent4">
                <a:lumMod val="40000"/>
                <a:lumOff val="60000"/>
              </a:schemeClr>
            </a:solidFill>
            <a:ln w="25400">
              <a:solidFill>
                <a:srgbClr val="000000"/>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sp>
          <p:nvSpPr>
            <p:cNvPr id="557" name="Rectangle 81"/>
            <p:cNvSpPr/>
            <p:nvPr/>
          </p:nvSpPr>
          <p:spPr>
            <a:xfrm rot="5400000">
              <a:off x="1363680" y="4740480"/>
              <a:ext cx="423720" cy="417600"/>
            </a:xfrm>
            <a:prstGeom prst="rect">
              <a:avLst/>
            </a:prstGeom>
            <a:solidFill>
              <a:schemeClr val="accent2">
                <a:lumMod val="60000"/>
                <a:lumOff val="40000"/>
              </a:schemeClr>
            </a:solidFill>
            <a:ln w="25400">
              <a:solidFill>
                <a:srgbClr val="000000"/>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sp>
          <p:nvSpPr>
            <p:cNvPr id="558" name="Rectangle 82"/>
            <p:cNvSpPr/>
            <p:nvPr/>
          </p:nvSpPr>
          <p:spPr>
            <a:xfrm rot="5400000">
              <a:off x="1375200" y="5577120"/>
              <a:ext cx="401040" cy="417600"/>
            </a:xfrm>
            <a:prstGeom prst="rect">
              <a:avLst/>
            </a:prstGeom>
            <a:solidFill>
              <a:schemeClr val="accent6">
                <a:lumMod val="60000"/>
                <a:lumOff val="40000"/>
              </a:schemeClr>
            </a:solidFill>
            <a:ln w="25400">
              <a:solidFill>
                <a:srgbClr val="000000"/>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sp>
          <p:nvSpPr>
            <p:cNvPr id="559" name="Rectangle 83"/>
            <p:cNvSpPr/>
            <p:nvPr/>
          </p:nvSpPr>
          <p:spPr>
            <a:xfrm rot="5400000">
              <a:off x="1363680" y="5164560"/>
              <a:ext cx="423720" cy="417600"/>
            </a:xfrm>
            <a:prstGeom prst="rect">
              <a:avLst/>
            </a:prstGeom>
            <a:solidFill>
              <a:schemeClr val="accent5">
                <a:lumMod val="60000"/>
                <a:lumOff val="40000"/>
              </a:schemeClr>
            </a:solidFill>
            <a:ln w="25400">
              <a:solidFill>
                <a:srgbClr val="000000"/>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mc:AlternateContent xmlns:mc="http://schemas.openxmlformats.org/markup-compatibility/2006" xmlns:a14="http://schemas.microsoft.com/office/drawing/2010/main">
          <mc:Choice Requires="a14">
            <p:sp>
              <p:nvSpPr>
                <p:cNvPr id="560" name="TextBox 84"/>
                <p:cNvSpPr txBox="1"/>
                <p:nvPr/>
              </p:nvSpPr>
              <p:spPr>
                <a:xfrm>
                  <a:off x="1547280" y="4056480"/>
                  <a:ext cx="93960" cy="307440"/>
                </a:xfrm>
                <a:prstGeom prst="rect">
                  <a:avLst/>
                </a:prstGeom>
              </p:spPr>
              <p:txBody>
                <a:bodyPr/>
                <a:lstStyle/>
                <a:p>
                  <a:pPr/>
                  <a14:m>
                    <m:oMathPara xmlns:m="http://schemas.openxmlformats.org/officeDocument/2006/math">
                      <m:oMathParaPr>
                        <m:jc m:val="centerGroup"/>
                      </m:oMathParaPr>
                      <m:oMath xmlns:m="http://schemas.openxmlformats.org/officeDocument/2006/math">
                        <m:r>
                          <a:rPr lang="en-GB" noProof="0">
                            <a:latin typeface="Cambria Math" panose="02040503050406030204" pitchFamily="18" charset="0"/>
                          </a:rPr>
                          <m:t>⋮</m:t>
                        </m:r>
                      </m:oMath>
                    </m:oMathPara>
                  </a14:m>
                  <a:endParaRPr lang="en-GB" noProof="0" dirty="0"/>
                </a:p>
              </p:txBody>
            </p:sp>
          </mc:Choice>
          <mc:Fallback xmlns="">
            <p:sp>
              <p:nvSpPr>
                <p:cNvPr id="560" name="TextBox 84"/>
                <p:cNvSpPr txBox="1">
                  <a:spLocks noRot="1" noChangeAspect="1" noMove="1" noResize="1" noEditPoints="1" noAdjustHandles="1" noChangeArrowheads="1" noChangeShapeType="1" noTextEdit="1"/>
                </p:cNvSpPr>
                <p:nvPr/>
              </p:nvSpPr>
              <p:spPr>
                <a:xfrm>
                  <a:off x="1547280" y="4056480"/>
                  <a:ext cx="93960" cy="307440"/>
                </a:xfrm>
                <a:prstGeom prst="rect">
                  <a:avLst/>
                </a:prstGeom>
                <a:blipFill>
                  <a:blip r:embed="rId7"/>
                  <a:stretch>
                    <a:fillRect l="-33333" r="-120000" b="-11765"/>
                  </a:stretch>
                </a:blipFill>
              </p:spPr>
              <p:txBody>
                <a:bodyPr/>
                <a:lstStyle/>
                <a:p>
                  <a:r>
                    <a:rPr lang="LID4096">
                      <a:noFill/>
                    </a:rPr>
                    <a:t> </a:t>
                  </a:r>
                </a:p>
              </p:txBody>
            </p:sp>
          </mc:Fallback>
        </mc:AlternateContent>
      </p:grpSp>
      <mc:AlternateContent xmlns:mc="http://schemas.openxmlformats.org/markup-compatibility/2006" xmlns:a14="http://schemas.microsoft.com/office/drawing/2010/main">
        <mc:Choice Requires="a14">
          <p:sp>
            <p:nvSpPr>
              <p:cNvPr id="561" name="TextBox 85"/>
              <p:cNvSpPr txBox="1"/>
              <p:nvPr/>
            </p:nvSpPr>
            <p:spPr>
              <a:xfrm rot="5400000">
                <a:off x="2687760" y="1367640"/>
                <a:ext cx="452880" cy="266760"/>
              </a:xfrm>
              <a:prstGeom prst="rect">
                <a:avLst/>
              </a:prstGeom>
            </p:spPr>
            <p:txBody>
              <a:bodyPr/>
              <a:lstStyle/>
              <a:p>
                <a:pPr/>
                <a14:m>
                  <m:oMathPara xmlns:m="http://schemas.openxmlformats.org/officeDocument/2006/math">
                    <m:oMathParaPr>
                      <m:jc m:val="centerGroup"/>
                    </m:oMathParaPr>
                    <m:oMath xmlns:m="http://schemas.openxmlformats.org/officeDocument/2006/math">
                      <m:sSub>
                        <m:sSubPr>
                          <m:ctrlPr>
                            <a:rPr lang="en-GB" i="1" noProof="0">
                              <a:latin typeface="Cambria Math" panose="02040503050406030204" pitchFamily="18" charset="0"/>
                            </a:rPr>
                          </m:ctrlPr>
                        </m:sSubPr>
                        <m:e>
                          <m:r>
                            <a:rPr lang="en-GB" noProof="0">
                              <a:latin typeface="Cambria Math" panose="02040503050406030204" pitchFamily="18" charset="0"/>
                            </a:rPr>
                            <m:t>𝑇</m:t>
                          </m:r>
                        </m:e>
                        <m:sub>
                          <m:r>
                            <m:rPr>
                              <m:lit/>
                              <m:nor/>
                            </m:rPr>
                            <a:rPr lang="en-GB" noProof="0"/>
                            <m:t>upd</m:t>
                          </m:r>
                        </m:sub>
                      </m:sSub>
                    </m:oMath>
                  </m:oMathPara>
                </a14:m>
                <a:endParaRPr lang="en-GB" noProof="0" dirty="0"/>
              </a:p>
            </p:txBody>
          </p:sp>
        </mc:Choice>
        <mc:Fallback xmlns="">
          <p:sp>
            <p:nvSpPr>
              <p:cNvPr id="561" name="TextBox 85"/>
              <p:cNvSpPr txBox="1">
                <a:spLocks noRot="1" noChangeAspect="1" noMove="1" noResize="1" noEditPoints="1" noAdjustHandles="1" noChangeArrowheads="1" noChangeShapeType="1" noTextEdit="1"/>
              </p:cNvSpPr>
              <p:nvPr/>
            </p:nvSpPr>
            <p:spPr>
              <a:xfrm rot="5400000">
                <a:off x="2687760" y="1367640"/>
                <a:ext cx="452880" cy="266760"/>
              </a:xfrm>
              <a:prstGeom prst="rect">
                <a:avLst/>
              </a:prstGeom>
              <a:blipFill>
                <a:blip r:embed="rId8"/>
                <a:stretch>
                  <a:fillRect l="-88636" b="-58108"/>
                </a:stretch>
              </a:blipFill>
            </p:spPr>
            <p:txBody>
              <a:bodyPr/>
              <a:lstStyle/>
              <a:p>
                <a:r>
                  <a:rPr lang="LID4096">
                    <a:noFill/>
                  </a:rPr>
                  <a:t> </a:t>
                </a:r>
              </a:p>
            </p:txBody>
          </p:sp>
        </mc:Fallback>
      </mc:AlternateContent>
      <p:sp>
        <p:nvSpPr>
          <p:cNvPr id="562" name="Straight Connector 86"/>
          <p:cNvSpPr/>
          <p:nvPr/>
        </p:nvSpPr>
        <p:spPr>
          <a:xfrm>
            <a:off x="2689920" y="1226160"/>
            <a:ext cx="360" cy="3169800"/>
          </a:xfrm>
          <a:prstGeom prst="line">
            <a:avLst/>
          </a:prstGeom>
          <a:ln w="25400">
            <a:solidFill>
              <a:srgbClr val="000000"/>
            </a:solidFill>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563" name="Straight Connector 87"/>
          <p:cNvSpPr/>
          <p:nvPr/>
        </p:nvSpPr>
        <p:spPr>
          <a:xfrm flipH="1">
            <a:off x="2348640" y="2025720"/>
            <a:ext cx="12960" cy="980640"/>
          </a:xfrm>
          <a:prstGeom prst="line">
            <a:avLst/>
          </a:prstGeom>
          <a:ln w="25400">
            <a:solidFill>
              <a:srgbClr val="000000"/>
            </a:solidFill>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564" name="Straight Connector 88"/>
          <p:cNvSpPr/>
          <p:nvPr/>
        </p:nvSpPr>
        <p:spPr>
          <a:xfrm>
            <a:off x="1894320" y="1184400"/>
            <a:ext cx="360" cy="1192680"/>
          </a:xfrm>
          <a:prstGeom prst="line">
            <a:avLst/>
          </a:prstGeom>
          <a:ln w="25400">
            <a:solidFill>
              <a:srgbClr val="000000"/>
            </a:solidFill>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565" name="Straight Connector 89"/>
          <p:cNvSpPr/>
          <p:nvPr/>
        </p:nvSpPr>
        <p:spPr>
          <a:xfrm flipH="1">
            <a:off x="1860120" y="2338560"/>
            <a:ext cx="77040" cy="77040"/>
          </a:xfrm>
          <a:prstGeom prst="line">
            <a:avLst/>
          </a:prstGeom>
          <a:ln w="25400">
            <a:solidFill>
              <a:srgbClr val="000000"/>
            </a:solidFill>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566" name="Straight Connector 90"/>
          <p:cNvSpPr/>
          <p:nvPr/>
        </p:nvSpPr>
        <p:spPr>
          <a:xfrm flipH="1">
            <a:off x="1853280" y="1151280"/>
            <a:ext cx="77040" cy="77040"/>
          </a:xfrm>
          <a:prstGeom prst="line">
            <a:avLst/>
          </a:prstGeom>
          <a:ln w="25400">
            <a:solidFill>
              <a:srgbClr val="000000"/>
            </a:solidFill>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567" name="Straight Connector 91"/>
          <p:cNvSpPr/>
          <p:nvPr/>
        </p:nvSpPr>
        <p:spPr>
          <a:xfrm flipH="1">
            <a:off x="1855800" y="1487520"/>
            <a:ext cx="77040" cy="77040"/>
          </a:xfrm>
          <a:prstGeom prst="line">
            <a:avLst/>
          </a:prstGeom>
          <a:ln w="25400">
            <a:solidFill>
              <a:srgbClr val="000000"/>
            </a:solidFill>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568" name="Straight Connector 92"/>
          <p:cNvSpPr/>
          <p:nvPr/>
        </p:nvSpPr>
        <p:spPr>
          <a:xfrm flipH="1">
            <a:off x="1863720" y="1915920"/>
            <a:ext cx="77040" cy="77040"/>
          </a:xfrm>
          <a:prstGeom prst="line">
            <a:avLst/>
          </a:prstGeom>
          <a:ln w="25400">
            <a:solidFill>
              <a:srgbClr val="000000"/>
            </a:solidFill>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569" name="Straight Connector 93"/>
          <p:cNvSpPr/>
          <p:nvPr/>
        </p:nvSpPr>
        <p:spPr>
          <a:xfrm flipH="1">
            <a:off x="2644920" y="1187640"/>
            <a:ext cx="77040" cy="77040"/>
          </a:xfrm>
          <a:prstGeom prst="line">
            <a:avLst/>
          </a:prstGeom>
          <a:ln w="25400">
            <a:solidFill>
              <a:srgbClr val="000000"/>
            </a:solidFill>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570" name="Straight Connector 94"/>
          <p:cNvSpPr/>
          <p:nvPr/>
        </p:nvSpPr>
        <p:spPr>
          <a:xfrm flipH="1">
            <a:off x="2653200" y="4353120"/>
            <a:ext cx="77400" cy="77040"/>
          </a:xfrm>
          <a:prstGeom prst="line">
            <a:avLst/>
          </a:prstGeom>
          <a:ln w="25400">
            <a:solidFill>
              <a:srgbClr val="000000"/>
            </a:solidFill>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571" name="Straight Connector 95"/>
          <p:cNvSpPr/>
          <p:nvPr/>
        </p:nvSpPr>
        <p:spPr>
          <a:xfrm flipH="1">
            <a:off x="2319120" y="2963520"/>
            <a:ext cx="77040" cy="77400"/>
          </a:xfrm>
          <a:prstGeom prst="line">
            <a:avLst/>
          </a:prstGeom>
          <a:ln w="25400">
            <a:solidFill>
              <a:srgbClr val="000000"/>
            </a:solidFill>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572" name="Straight Connector 96"/>
          <p:cNvSpPr/>
          <p:nvPr/>
        </p:nvSpPr>
        <p:spPr>
          <a:xfrm flipH="1">
            <a:off x="2323080" y="1991520"/>
            <a:ext cx="77040" cy="77040"/>
          </a:xfrm>
          <a:prstGeom prst="line">
            <a:avLst/>
          </a:prstGeom>
          <a:ln w="25400">
            <a:solidFill>
              <a:srgbClr val="000000"/>
            </a:solidFill>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573" name="TextBox 97"/>
          <p:cNvSpPr/>
          <p:nvPr/>
        </p:nvSpPr>
        <p:spPr>
          <a:xfrm>
            <a:off x="-79200" y="1117080"/>
            <a:ext cx="1327320" cy="5763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1600" b="0" strike="noStrike" spc="-1" noProof="0" dirty="0">
                <a:solidFill>
                  <a:srgbClr val="000000"/>
                </a:solidFill>
                <a:latin typeface="Calibri"/>
              </a:rPr>
              <a:t>MU</a:t>
            </a:r>
            <a:endParaRPr lang="en-GB" sz="1600" b="0" strike="noStrike" spc="-1" noProof="0" dirty="0">
              <a:latin typeface="Arial"/>
            </a:endParaRPr>
          </a:p>
          <a:p>
            <a:pPr>
              <a:lnSpc>
                <a:spcPct val="100000"/>
              </a:lnSpc>
              <a:buNone/>
            </a:pPr>
            <a:r>
              <a:rPr lang="en-GB" sz="1600" b="0" strike="noStrike" spc="-1" noProof="0" dirty="0">
                <a:solidFill>
                  <a:srgbClr val="000000"/>
                </a:solidFill>
                <a:latin typeface="Calibri"/>
              </a:rPr>
              <a:t>localization</a:t>
            </a:r>
            <a:endParaRPr lang="en-GB" sz="1600" b="0" strike="noStrike" spc="-1" noProof="0" dirty="0">
              <a:latin typeface="Arial"/>
            </a:endParaRPr>
          </a:p>
        </p:txBody>
      </p:sp>
      <p:sp>
        <p:nvSpPr>
          <p:cNvPr id="574" name="TextBox 98"/>
          <p:cNvSpPr/>
          <p:nvPr/>
        </p:nvSpPr>
        <p:spPr>
          <a:xfrm>
            <a:off x="-74880" y="1647720"/>
            <a:ext cx="1522440" cy="5763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1600" b="0" strike="noStrike" spc="-1" noProof="0" dirty="0">
                <a:solidFill>
                  <a:srgbClr val="000000"/>
                </a:solidFill>
                <a:latin typeface="Calibri"/>
              </a:rPr>
              <a:t>IRS</a:t>
            </a:r>
            <a:endParaRPr lang="en-GB" sz="1600" b="0" strike="noStrike" spc="-1" noProof="0" dirty="0">
              <a:latin typeface="Arial"/>
            </a:endParaRPr>
          </a:p>
          <a:p>
            <a:pPr>
              <a:lnSpc>
                <a:spcPct val="100000"/>
              </a:lnSpc>
              <a:buNone/>
            </a:pPr>
            <a:r>
              <a:rPr lang="en-GB" sz="1600" b="0" strike="noStrike" spc="-1" noProof="0" dirty="0">
                <a:solidFill>
                  <a:srgbClr val="000000"/>
                </a:solidFill>
                <a:latin typeface="Calibri"/>
              </a:rPr>
              <a:t>configuration</a:t>
            </a:r>
            <a:endParaRPr lang="en-GB" sz="1600" b="0" strike="noStrike" spc="-1" noProof="0" dirty="0">
              <a:latin typeface="Arial"/>
            </a:endParaRPr>
          </a:p>
        </p:txBody>
      </p:sp>
      <p:sp>
        <p:nvSpPr>
          <p:cNvPr id="575" name="TextBox 99"/>
          <p:cNvSpPr/>
          <p:nvPr/>
        </p:nvSpPr>
        <p:spPr>
          <a:xfrm>
            <a:off x="-52200" y="2203560"/>
            <a:ext cx="1255680" cy="5763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1600" b="0" strike="noStrike" spc="-1" noProof="0" dirty="0">
                <a:solidFill>
                  <a:srgbClr val="000000"/>
                </a:solidFill>
                <a:latin typeface="Calibri"/>
              </a:rPr>
              <a:t>Channel</a:t>
            </a:r>
            <a:endParaRPr lang="en-GB" sz="1600" b="0" strike="noStrike" spc="-1" noProof="0" dirty="0">
              <a:latin typeface="Arial"/>
            </a:endParaRPr>
          </a:p>
          <a:p>
            <a:pPr>
              <a:lnSpc>
                <a:spcPct val="100000"/>
              </a:lnSpc>
              <a:buNone/>
            </a:pPr>
            <a:r>
              <a:rPr lang="en-GB" sz="1600" b="0" strike="noStrike" spc="-1" noProof="0" dirty="0">
                <a:solidFill>
                  <a:srgbClr val="000000"/>
                </a:solidFill>
                <a:latin typeface="Calibri"/>
              </a:rPr>
              <a:t>estimation</a:t>
            </a:r>
            <a:endParaRPr lang="en-GB" sz="1600" b="0" strike="noStrike" spc="-1" noProof="0" dirty="0">
              <a:latin typeface="Arial"/>
            </a:endParaRPr>
          </a:p>
        </p:txBody>
      </p:sp>
      <p:sp>
        <p:nvSpPr>
          <p:cNvPr id="576" name="TextBox 100"/>
          <p:cNvSpPr/>
          <p:nvPr/>
        </p:nvSpPr>
        <p:spPr>
          <a:xfrm>
            <a:off x="-62280" y="2760840"/>
            <a:ext cx="1473480" cy="5763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1600" b="0" strike="noStrike" spc="-1" noProof="0" dirty="0">
                <a:solidFill>
                  <a:srgbClr val="000000"/>
                </a:solidFill>
                <a:latin typeface="Calibri"/>
              </a:rPr>
              <a:t>Data</a:t>
            </a:r>
            <a:endParaRPr lang="en-GB" sz="1600" b="0" strike="noStrike" spc="-1" noProof="0" dirty="0">
              <a:latin typeface="Arial"/>
            </a:endParaRPr>
          </a:p>
          <a:p>
            <a:pPr>
              <a:lnSpc>
                <a:spcPct val="100000"/>
              </a:lnSpc>
              <a:buNone/>
            </a:pPr>
            <a:r>
              <a:rPr lang="en-GB" sz="1600" b="0" strike="noStrike" spc="-1" noProof="0" dirty="0">
                <a:solidFill>
                  <a:srgbClr val="000000"/>
                </a:solidFill>
                <a:latin typeface="Calibri"/>
              </a:rPr>
              <a:t>transmission</a:t>
            </a:r>
            <a:endParaRPr lang="en-GB" sz="1600" b="0" strike="noStrike" spc="-1" noProof="0" dirty="0">
              <a:latin typeface="Arial"/>
            </a:endParaRPr>
          </a:p>
        </p:txBody>
      </p:sp>
      <p:sp>
        <p:nvSpPr>
          <p:cNvPr id="577" name="Straight Arrow Connector 101"/>
          <p:cNvSpPr/>
          <p:nvPr/>
        </p:nvSpPr>
        <p:spPr>
          <a:xfrm flipH="1" flipV="1">
            <a:off x="907920" y="1375920"/>
            <a:ext cx="460080" cy="360"/>
          </a:xfrm>
          <a:custGeom>
            <a:avLst/>
            <a:gdLst/>
            <a:ahLst/>
            <a:cxnLst/>
            <a:rect l="l" t="t" r="r" b="b"/>
            <a:pathLst>
              <a:path w="21600" h="21600">
                <a:moveTo>
                  <a:pt x="0" y="0"/>
                </a:moveTo>
                <a:lnTo>
                  <a:pt x="21600" y="21600"/>
                </a:lnTo>
              </a:path>
            </a:pathLst>
          </a:custGeom>
          <a:noFill/>
          <a:ln w="19050">
            <a:solidFill>
              <a:srgbClr val="000000"/>
            </a:solidFill>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578" name="Straight Arrow Connector 102"/>
          <p:cNvSpPr/>
          <p:nvPr/>
        </p:nvSpPr>
        <p:spPr>
          <a:xfrm flipH="1" flipV="1">
            <a:off x="899640" y="1847520"/>
            <a:ext cx="460080" cy="360"/>
          </a:xfrm>
          <a:custGeom>
            <a:avLst/>
            <a:gdLst/>
            <a:ahLst/>
            <a:cxnLst/>
            <a:rect l="l" t="t" r="r" b="b"/>
            <a:pathLst>
              <a:path w="21600" h="21600">
                <a:moveTo>
                  <a:pt x="0" y="0"/>
                </a:moveTo>
                <a:lnTo>
                  <a:pt x="21600" y="21600"/>
                </a:lnTo>
              </a:path>
            </a:pathLst>
          </a:custGeom>
          <a:noFill/>
          <a:ln w="19050">
            <a:solidFill>
              <a:srgbClr val="000000"/>
            </a:solidFill>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579" name="Straight Arrow Connector 103"/>
          <p:cNvSpPr/>
          <p:nvPr/>
        </p:nvSpPr>
        <p:spPr>
          <a:xfrm flipH="1">
            <a:off x="1111680" y="2232720"/>
            <a:ext cx="234000" cy="262800"/>
          </a:xfrm>
          <a:custGeom>
            <a:avLst/>
            <a:gdLst/>
            <a:ahLst/>
            <a:cxnLst/>
            <a:rect l="l" t="t" r="r" b="b"/>
            <a:pathLst>
              <a:path w="21600" h="21600">
                <a:moveTo>
                  <a:pt x="0" y="0"/>
                </a:moveTo>
                <a:lnTo>
                  <a:pt x="21600" y="21600"/>
                </a:lnTo>
              </a:path>
            </a:pathLst>
          </a:custGeom>
          <a:noFill/>
          <a:ln w="19050">
            <a:solidFill>
              <a:srgbClr val="000000"/>
            </a:solidFill>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580" name="Straight Arrow Connector 104"/>
          <p:cNvSpPr/>
          <p:nvPr/>
        </p:nvSpPr>
        <p:spPr>
          <a:xfrm flipH="1">
            <a:off x="1103760" y="2789280"/>
            <a:ext cx="234000" cy="262800"/>
          </a:xfrm>
          <a:custGeom>
            <a:avLst/>
            <a:gdLst/>
            <a:ahLst/>
            <a:cxnLst/>
            <a:rect l="l" t="t" r="r" b="b"/>
            <a:pathLst>
              <a:path w="21600" h="21600">
                <a:moveTo>
                  <a:pt x="0" y="0"/>
                </a:moveTo>
                <a:lnTo>
                  <a:pt x="21600" y="21600"/>
                </a:lnTo>
              </a:path>
            </a:pathLst>
          </a:custGeom>
          <a:noFill/>
          <a:ln w="19050">
            <a:solidFill>
              <a:srgbClr val="000000"/>
            </a:solidFill>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581" name="TextBox 2"/>
          <p:cNvSpPr/>
          <p:nvPr/>
        </p:nvSpPr>
        <p:spPr>
          <a:xfrm>
            <a:off x="3061440" y="2559240"/>
            <a:ext cx="237096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GB" sz="1800" b="0" strike="noStrike" spc="-1" noProof="0" dirty="0" err="1">
                <a:solidFill>
                  <a:srgbClr val="000000"/>
                </a:solidFill>
                <a:latin typeface="Calibri"/>
              </a:rPr>
              <a:t>AoI</a:t>
            </a:r>
            <a:r>
              <a:rPr lang="en-GB" sz="1800" b="0" strike="noStrike" spc="-1" noProof="0" dirty="0">
                <a:solidFill>
                  <a:srgbClr val="000000"/>
                </a:solidFill>
                <a:latin typeface="Calibri"/>
              </a:rPr>
              <a:t> formulation</a:t>
            </a:r>
            <a:endParaRPr lang="en-GB" sz="1800" b="0" strike="noStrike" spc="-1" noProof="0" dirty="0">
              <a:latin typeface="Arial"/>
            </a:endParaRPr>
          </a:p>
        </p:txBody>
      </p:sp>
      <p:graphicFrame>
        <p:nvGraphicFramePr>
          <p:cNvPr id="582" name="Table 5"/>
          <p:cNvGraphicFramePr/>
          <p:nvPr>
            <p:extLst>
              <p:ext uri="{D42A27DB-BD31-4B8C-83A1-F6EECF244321}">
                <p14:modId xmlns:p14="http://schemas.microsoft.com/office/powerpoint/2010/main" val="2794857677"/>
              </p:ext>
            </p:extLst>
          </p:nvPr>
        </p:nvGraphicFramePr>
        <p:xfrm>
          <a:off x="3028680" y="3326040"/>
          <a:ext cx="4790880" cy="3600000"/>
        </p:xfrm>
        <a:graphic>
          <a:graphicData uri="http://schemas.openxmlformats.org/drawingml/2006/table">
            <a:tbl>
              <a:tblPr/>
              <a:tblGrid>
                <a:gridCol w="4347360">
                  <a:extLst>
                    <a:ext uri="{9D8B030D-6E8A-4147-A177-3AD203B41FA5}">
                      <a16:colId xmlns:a16="http://schemas.microsoft.com/office/drawing/2014/main" val="20000"/>
                    </a:ext>
                  </a:extLst>
                </a:gridCol>
                <a:gridCol w="443520">
                  <a:extLst>
                    <a:ext uri="{9D8B030D-6E8A-4147-A177-3AD203B41FA5}">
                      <a16:colId xmlns:a16="http://schemas.microsoft.com/office/drawing/2014/main" val="20001"/>
                    </a:ext>
                  </a:extLst>
                </a:gridCol>
              </a:tblGrid>
              <a:tr h="720000">
                <a:tc>
                  <a:txBody>
                    <a:bodyPr/>
                    <a:lstStyle/>
                    <a:p>
                      <a:pPr>
                        <a:lnSpc>
                          <a:spcPct val="100000"/>
                        </a:lnSpc>
                        <a:spcBef>
                          <a:spcPts val="1800"/>
                        </a:spcBef>
                        <a:spcAft>
                          <a:spcPts val="1800"/>
                        </a:spcAft>
                        <a:buNone/>
                      </a:pPr>
                      <a:r>
                        <a:rPr lang="en-GB" sz="1800" b="0" strike="noStrike" spc="-1" noProof="0" dirty="0">
                          <a:solidFill>
                            <a:schemeClr val="tx1"/>
                          </a:solidFill>
                          <a:latin typeface="Calibri"/>
                        </a:rPr>
                        <a:t> </a:t>
                      </a:r>
                      <a:endParaRPr lang="en-GB" sz="1800" b="0" strike="noStrike" spc="-1" noProof="0" dirty="0">
                        <a:solidFill>
                          <a:schemeClr val="tx1"/>
                        </a:solidFill>
                        <a:latin typeface="Arial"/>
                      </a:endParaRPr>
                    </a:p>
                  </a:txBody>
                  <a:tcPr anchor="ctr">
                    <a:lnL w="12240">
                      <a:noFill/>
                    </a:lnL>
                    <a:lnR w="12240">
                      <a:noFill/>
                    </a:lnR>
                    <a:lnT w="12240">
                      <a:noFill/>
                    </a:lnT>
                    <a:lnB w="12240">
                      <a:noFill/>
                    </a:lnB>
                    <a:noFill/>
                  </a:tcPr>
                </a:tc>
                <a:tc>
                  <a:txBody>
                    <a:bodyPr/>
                    <a:lstStyle/>
                    <a:p>
                      <a:pPr>
                        <a:lnSpc>
                          <a:spcPct val="100000"/>
                        </a:lnSpc>
                        <a:spcBef>
                          <a:spcPts val="1800"/>
                        </a:spcBef>
                        <a:spcAft>
                          <a:spcPts val="1800"/>
                        </a:spcAft>
                        <a:buNone/>
                      </a:pPr>
                      <a:r>
                        <a:rPr lang="en-GB" sz="1800" b="0" strike="noStrike" spc="-1" noProof="0" dirty="0">
                          <a:solidFill>
                            <a:srgbClr val="000000"/>
                          </a:solidFill>
                          <a:latin typeface="Calibri"/>
                        </a:rPr>
                        <a:t>(1)</a:t>
                      </a:r>
                      <a:endParaRPr lang="en-GB" sz="1800" b="0" strike="noStrike" spc="-1" noProof="0" dirty="0">
                        <a:latin typeface="Arial"/>
                      </a:endParaRPr>
                    </a:p>
                  </a:txBody>
                  <a:tcPr anchor="ctr">
                    <a:lnL w="12240">
                      <a:noFill/>
                    </a:lnL>
                    <a:lnR w="12240">
                      <a:noFill/>
                    </a:lnR>
                    <a:lnT w="12240">
                      <a:noFill/>
                    </a:lnT>
                    <a:lnB w="12240">
                      <a:noFill/>
                    </a:lnB>
                    <a:noFill/>
                  </a:tcPr>
                </a:tc>
                <a:extLst>
                  <a:ext uri="{0D108BD9-81ED-4DB2-BD59-A6C34878D82A}">
                    <a16:rowId xmlns:a16="http://schemas.microsoft.com/office/drawing/2014/main" val="10000"/>
                  </a:ext>
                </a:extLst>
              </a:tr>
              <a:tr h="720000">
                <a:tc>
                  <a:txBody>
                    <a:bodyPr/>
                    <a:lstStyle/>
                    <a:p>
                      <a:pPr>
                        <a:lnSpc>
                          <a:spcPct val="100000"/>
                        </a:lnSpc>
                        <a:spcBef>
                          <a:spcPts val="1800"/>
                        </a:spcBef>
                        <a:spcAft>
                          <a:spcPts val="1800"/>
                        </a:spcAft>
                        <a:buNone/>
                      </a:pPr>
                      <a:r>
                        <a:rPr lang="en-GB" sz="1800" b="0" strike="noStrike" spc="-1" noProof="0" dirty="0">
                          <a:solidFill>
                            <a:schemeClr val="tx1"/>
                          </a:solidFill>
                          <a:latin typeface="Calibri"/>
                        </a:rPr>
                        <a:t> </a:t>
                      </a:r>
                      <a:endParaRPr lang="en-GB" sz="1800" b="0" strike="noStrike" spc="-1" noProof="0" dirty="0">
                        <a:solidFill>
                          <a:schemeClr val="tx1"/>
                        </a:solidFill>
                        <a:latin typeface="Arial"/>
                      </a:endParaRPr>
                    </a:p>
                  </a:txBody>
                  <a:tcPr anchor="ctr">
                    <a:lnL w="12240">
                      <a:noFill/>
                    </a:lnL>
                    <a:lnR w="12240">
                      <a:noFill/>
                    </a:lnR>
                    <a:lnT w="12240">
                      <a:noFill/>
                    </a:lnT>
                    <a:lnB w="12240">
                      <a:noFill/>
                    </a:lnB>
                    <a:noFill/>
                  </a:tcPr>
                </a:tc>
                <a:tc>
                  <a:txBody>
                    <a:bodyPr/>
                    <a:lstStyle/>
                    <a:p>
                      <a:pPr>
                        <a:lnSpc>
                          <a:spcPct val="100000"/>
                        </a:lnSpc>
                        <a:spcBef>
                          <a:spcPts val="1800"/>
                        </a:spcBef>
                        <a:spcAft>
                          <a:spcPts val="1800"/>
                        </a:spcAft>
                        <a:buNone/>
                      </a:pPr>
                      <a:r>
                        <a:rPr lang="en-GB" sz="1800" b="0" strike="noStrike" spc="-1" noProof="0" dirty="0">
                          <a:solidFill>
                            <a:srgbClr val="000000"/>
                          </a:solidFill>
                          <a:latin typeface="Calibri"/>
                        </a:rPr>
                        <a:t>(2)</a:t>
                      </a:r>
                      <a:endParaRPr lang="en-GB" sz="1800" b="0" strike="noStrike" spc="-1" noProof="0" dirty="0">
                        <a:latin typeface="Arial"/>
                      </a:endParaRPr>
                    </a:p>
                  </a:txBody>
                  <a:tcPr anchor="ctr">
                    <a:lnL w="12240">
                      <a:noFill/>
                    </a:lnL>
                    <a:lnR w="12240">
                      <a:noFill/>
                    </a:lnR>
                    <a:lnT w="12240">
                      <a:noFill/>
                    </a:lnT>
                    <a:lnB w="12240">
                      <a:noFill/>
                    </a:lnB>
                    <a:noFill/>
                  </a:tcPr>
                </a:tc>
                <a:extLst>
                  <a:ext uri="{0D108BD9-81ED-4DB2-BD59-A6C34878D82A}">
                    <a16:rowId xmlns:a16="http://schemas.microsoft.com/office/drawing/2014/main" val="10001"/>
                  </a:ext>
                </a:extLst>
              </a:tr>
              <a:tr h="720000">
                <a:tc>
                  <a:txBody>
                    <a:bodyPr/>
                    <a:lstStyle/>
                    <a:p>
                      <a:endParaRPr lang="en-GB" noProof="0" dirty="0">
                        <a:solidFill>
                          <a:schemeClr val="tx1"/>
                        </a:solidFill>
                      </a:endParaRPr>
                    </a:p>
                  </a:txBody>
                  <a:tcPr anchor="ctr">
                    <a:lnL w="12240">
                      <a:noFill/>
                    </a:lnL>
                    <a:lnR w="12240">
                      <a:noFill/>
                    </a:lnR>
                    <a:lnT w="12240">
                      <a:noFill/>
                    </a:lnT>
                    <a:lnB w="12240">
                      <a:noFill/>
                    </a:lnB>
                    <a:noFill/>
                  </a:tcPr>
                </a:tc>
                <a:tc>
                  <a:txBody>
                    <a:bodyPr/>
                    <a:lstStyle/>
                    <a:p>
                      <a:pPr>
                        <a:lnSpc>
                          <a:spcPct val="100000"/>
                        </a:lnSpc>
                        <a:spcBef>
                          <a:spcPts val="1800"/>
                        </a:spcBef>
                        <a:spcAft>
                          <a:spcPts val="1800"/>
                        </a:spcAft>
                        <a:buNone/>
                      </a:pPr>
                      <a:r>
                        <a:rPr lang="en-GB" sz="1800" b="0" strike="noStrike" spc="-1" noProof="0" dirty="0">
                          <a:solidFill>
                            <a:srgbClr val="000000"/>
                          </a:solidFill>
                          <a:latin typeface="Calibri"/>
                        </a:rPr>
                        <a:t>(3)</a:t>
                      </a:r>
                      <a:endParaRPr lang="en-GB" sz="1800" b="0" strike="noStrike" spc="-1" noProof="0" dirty="0">
                        <a:latin typeface="Arial"/>
                      </a:endParaRPr>
                    </a:p>
                  </a:txBody>
                  <a:tcPr anchor="ctr">
                    <a:lnL w="12240">
                      <a:noFill/>
                    </a:lnL>
                    <a:lnR w="12240">
                      <a:noFill/>
                    </a:lnR>
                    <a:lnT w="12240">
                      <a:noFill/>
                    </a:lnT>
                    <a:lnB w="12240">
                      <a:noFill/>
                    </a:lnB>
                    <a:noFill/>
                  </a:tcPr>
                </a:tc>
                <a:extLst>
                  <a:ext uri="{0D108BD9-81ED-4DB2-BD59-A6C34878D82A}">
                    <a16:rowId xmlns:a16="http://schemas.microsoft.com/office/drawing/2014/main" val="10002"/>
                  </a:ext>
                </a:extLst>
              </a:tr>
              <a:tr h="720000">
                <a:tc>
                  <a:txBody>
                    <a:bodyPr/>
                    <a:lstStyle/>
                    <a:p>
                      <a:pPr>
                        <a:lnSpc>
                          <a:spcPct val="100000"/>
                        </a:lnSpc>
                        <a:buNone/>
                      </a:pPr>
                      <a:r>
                        <a:rPr lang="en-GB" sz="1800" b="0" strike="noStrike" spc="-1" noProof="0" dirty="0">
                          <a:solidFill>
                            <a:schemeClr val="tx1"/>
                          </a:solidFill>
                          <a:latin typeface="Calibri"/>
                        </a:rPr>
                        <a:t> </a:t>
                      </a:r>
                      <a:endParaRPr lang="en-GB" sz="1800" b="0" strike="noStrike" spc="-1" noProof="0" dirty="0">
                        <a:solidFill>
                          <a:schemeClr val="tx1"/>
                        </a:solidFill>
                        <a:latin typeface="Arial"/>
                      </a:endParaRPr>
                    </a:p>
                  </a:txBody>
                  <a:tcPr anchor="ctr">
                    <a:lnL w="12240">
                      <a:noFill/>
                    </a:lnL>
                    <a:lnR w="12240">
                      <a:noFill/>
                    </a:lnR>
                    <a:lnT w="12240">
                      <a:noFill/>
                    </a:lnT>
                    <a:lnB w="12240">
                      <a:noFill/>
                    </a:lnB>
                    <a:noFill/>
                  </a:tcPr>
                </a:tc>
                <a:tc>
                  <a:txBody>
                    <a:bodyPr/>
                    <a:lstStyle/>
                    <a:p>
                      <a:pPr>
                        <a:lnSpc>
                          <a:spcPct val="100000"/>
                        </a:lnSpc>
                        <a:buNone/>
                      </a:pPr>
                      <a:r>
                        <a:rPr lang="en-GB" sz="1800" b="0" strike="noStrike" spc="-1" noProof="0" dirty="0">
                          <a:solidFill>
                            <a:srgbClr val="000000"/>
                          </a:solidFill>
                          <a:latin typeface="Calibri"/>
                        </a:rPr>
                        <a:t>(4)</a:t>
                      </a:r>
                      <a:endParaRPr lang="en-GB" sz="1800" b="0" strike="noStrike" spc="-1" noProof="0" dirty="0">
                        <a:latin typeface="Arial"/>
                      </a:endParaRPr>
                    </a:p>
                  </a:txBody>
                  <a:tcPr anchor="ctr">
                    <a:lnL w="12240">
                      <a:noFill/>
                    </a:lnL>
                    <a:lnR w="12240">
                      <a:noFill/>
                    </a:lnR>
                    <a:lnT w="12240">
                      <a:noFill/>
                    </a:lnT>
                    <a:lnB w="12240">
                      <a:noFill/>
                    </a:lnB>
                    <a:noFill/>
                  </a:tcPr>
                </a:tc>
                <a:extLst>
                  <a:ext uri="{0D108BD9-81ED-4DB2-BD59-A6C34878D82A}">
                    <a16:rowId xmlns:a16="http://schemas.microsoft.com/office/drawing/2014/main" val="10003"/>
                  </a:ext>
                </a:extLst>
              </a:tr>
              <a:tr h="720000">
                <a:tc>
                  <a:txBody>
                    <a:bodyPr/>
                    <a:lstStyle/>
                    <a:p>
                      <a:pPr>
                        <a:lnSpc>
                          <a:spcPct val="100000"/>
                        </a:lnSpc>
                        <a:buNone/>
                        <a:tabLst>
                          <a:tab pos="0" algn="l"/>
                        </a:tabLst>
                      </a:pPr>
                      <a:r>
                        <a:rPr lang="en-GB" sz="1800" b="0" strike="noStrike" spc="-1" noProof="0" dirty="0">
                          <a:solidFill>
                            <a:schemeClr val="tx1"/>
                          </a:solidFill>
                          <a:latin typeface="Calibri"/>
                        </a:rPr>
                        <a:t> </a:t>
                      </a:r>
                      <a:endParaRPr lang="en-GB" sz="1800" b="0" strike="noStrike" spc="-1" noProof="0" dirty="0">
                        <a:solidFill>
                          <a:schemeClr val="tx1"/>
                        </a:solidFill>
                        <a:latin typeface="Arial"/>
                      </a:endParaRPr>
                    </a:p>
                  </a:txBody>
                  <a:tcPr>
                    <a:lnL w="12240">
                      <a:noFill/>
                    </a:lnL>
                    <a:lnR w="12240">
                      <a:noFill/>
                    </a:lnR>
                    <a:lnT w="12240">
                      <a:noFill/>
                    </a:lnT>
                    <a:lnB w="12240">
                      <a:noFill/>
                    </a:lnB>
                    <a:noFill/>
                  </a:tcPr>
                </a:tc>
                <a:tc>
                  <a:txBody>
                    <a:bodyPr/>
                    <a:lstStyle/>
                    <a:p>
                      <a:pPr>
                        <a:lnSpc>
                          <a:spcPct val="100000"/>
                        </a:lnSpc>
                        <a:buNone/>
                      </a:pPr>
                      <a:r>
                        <a:rPr lang="en-GB" sz="1800" b="0" strike="noStrike" spc="-1" noProof="0" dirty="0">
                          <a:solidFill>
                            <a:srgbClr val="000000"/>
                          </a:solidFill>
                          <a:latin typeface="Calibri"/>
                        </a:rPr>
                        <a:t>(5)</a:t>
                      </a:r>
                      <a:endParaRPr lang="en-GB" sz="1800" b="0" strike="noStrike" spc="-1" noProof="0" dirty="0">
                        <a:latin typeface="Arial"/>
                      </a:endParaRPr>
                    </a:p>
                  </a:txBody>
                  <a:tcPr>
                    <a:lnL w="12240">
                      <a:noFill/>
                    </a:lnL>
                    <a:lnR w="12240">
                      <a:noFill/>
                    </a:lnR>
                    <a:lnT w="12240">
                      <a:noFill/>
                    </a:lnT>
                    <a:lnB w="12240">
                      <a:noFill/>
                    </a:lnB>
                    <a:noFill/>
                  </a:tcPr>
                </a:tc>
                <a:extLst>
                  <a:ext uri="{0D108BD9-81ED-4DB2-BD59-A6C34878D82A}">
                    <a16:rowId xmlns:a16="http://schemas.microsoft.com/office/drawing/2014/main" val="10004"/>
                  </a:ext>
                </a:extLst>
              </a:tr>
            </a:tbl>
          </a:graphicData>
        </a:graphic>
      </p:graphicFrame>
      <p:sp>
        <p:nvSpPr>
          <p:cNvPr id="583" name="Rectangle: Rounded Corners 6"/>
          <p:cNvSpPr/>
          <p:nvPr/>
        </p:nvSpPr>
        <p:spPr>
          <a:xfrm>
            <a:off x="3019320" y="2963880"/>
            <a:ext cx="4790880" cy="3742200"/>
          </a:xfrm>
          <a:prstGeom prst="roundRect">
            <a:avLst>
              <a:gd name="adj" fmla="val 2105"/>
            </a:avLst>
          </a:prstGeom>
          <a:noFill/>
          <a:ln w="19050">
            <a:solidFill>
              <a:srgbClr val="325490"/>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pic>
        <p:nvPicPr>
          <p:cNvPr id="584" name="Grafik 16"/>
          <p:cNvPicPr/>
          <p:nvPr/>
        </p:nvPicPr>
        <p:blipFill>
          <a:blip r:embed="rId9"/>
          <a:stretch/>
        </p:blipFill>
        <p:spPr>
          <a:xfrm>
            <a:off x="7985880" y="3627000"/>
            <a:ext cx="4059360" cy="3044160"/>
          </a:xfrm>
          <a:prstGeom prst="rect">
            <a:avLst/>
          </a:prstGeom>
          <a:ln w="0">
            <a:noFill/>
          </a:ln>
        </p:spPr>
      </p:pic>
      <p:sp>
        <p:nvSpPr>
          <p:cNvPr id="585" name="PlaceHolder 2"/>
          <p:cNvSpPr>
            <a:spLocks noGrp="1"/>
          </p:cNvSpPr>
          <p:nvPr>
            <p:ph type="title"/>
          </p:nvPr>
        </p:nvSpPr>
        <p:spPr>
          <a:xfrm>
            <a:off x="-22680" y="-15840"/>
            <a:ext cx="5356440" cy="626760"/>
          </a:xfrm>
          <a:prstGeom prst="rect">
            <a:avLst/>
          </a:prstGeom>
          <a:noFill/>
          <a:ln w="0">
            <a:noFill/>
          </a:ln>
        </p:spPr>
        <p:txBody>
          <a:bodyPr anchor="ctr">
            <a:normAutofit/>
          </a:bodyPr>
          <a:lstStyle/>
          <a:p>
            <a:pPr>
              <a:lnSpc>
                <a:spcPct val="90000"/>
              </a:lnSpc>
              <a:buNone/>
            </a:pPr>
            <a:r>
              <a:rPr lang="en-GB" sz="2400" b="0" strike="noStrike" spc="-1" noProof="0" dirty="0">
                <a:solidFill>
                  <a:srgbClr val="000000"/>
                </a:solidFill>
                <a:latin typeface="Calibri Light"/>
              </a:rPr>
              <a:t>Balancing Overhead - Throughput</a:t>
            </a:r>
            <a:endParaRPr lang="en-GB" sz="2400" b="0" strike="noStrike" spc="-1" noProof="0" dirty="0">
              <a:solidFill>
                <a:srgbClr val="000000"/>
              </a:solidFill>
              <a:latin typeface="Calibri"/>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6" name="Picture 7"/>
          <p:cNvPicPr/>
          <p:nvPr/>
        </p:nvPicPr>
        <p:blipFill>
          <a:blip r:embed="rId2"/>
          <a:stretch/>
        </p:blipFill>
        <p:spPr>
          <a:xfrm>
            <a:off x="643320" y="757080"/>
            <a:ext cx="10904760" cy="5343120"/>
          </a:xfrm>
          <a:prstGeom prst="rect">
            <a:avLst/>
          </a:prstGeom>
          <a:ln w="0">
            <a:noFill/>
          </a:ln>
        </p:spPr>
      </p:pic>
      <p:grpSp>
        <p:nvGrpSpPr>
          <p:cNvPr id="587" name="Group 3"/>
          <p:cNvGrpSpPr/>
          <p:nvPr/>
        </p:nvGrpSpPr>
        <p:grpSpPr>
          <a:xfrm>
            <a:off x="10109160" y="6111360"/>
            <a:ext cx="1246680" cy="496080"/>
            <a:chOff x="10109160" y="6111360"/>
            <a:chExt cx="1246680" cy="496080"/>
          </a:xfrm>
        </p:grpSpPr>
        <p:sp>
          <p:nvSpPr>
            <p:cNvPr id="588" name="Rectangle 4"/>
            <p:cNvSpPr/>
            <p:nvPr/>
          </p:nvSpPr>
          <p:spPr>
            <a:xfrm>
              <a:off x="10109160" y="6111360"/>
              <a:ext cx="1246680" cy="496080"/>
            </a:xfrm>
            <a:prstGeom prst="rect">
              <a:avLst/>
            </a:prstGeom>
            <a:solidFill>
              <a:schemeClr val="bg1"/>
            </a:solidFill>
            <a:ln w="12700">
              <a:noFill/>
            </a:ln>
          </p:spPr>
          <p:style>
            <a:lnRef idx="0">
              <a:scrgbClr r="0" g="0" b="0"/>
            </a:lnRef>
            <a:fillRef idx="0">
              <a:scrgbClr r="0" g="0" b="0"/>
            </a:fillRef>
            <a:effectRef idx="0">
              <a:scrgbClr r="0" g="0" b="0"/>
            </a:effectRef>
            <a:fontRef idx="minor"/>
          </p:style>
          <p:txBody>
            <a:bodyPr/>
            <a:lstStyle/>
            <a:p>
              <a:endParaRPr lang="en-GB" noProof="0" dirty="0"/>
            </a:p>
          </p:txBody>
        </p:sp>
        <p:pic>
          <p:nvPicPr>
            <p:cNvPr id="589" name="Graphic 5"/>
            <p:cNvPicPr/>
            <p:nvPr/>
          </p:nvPicPr>
          <p:blipFill>
            <a:blip r:embed="rId3"/>
            <a:stretch/>
          </p:blipFill>
          <p:spPr>
            <a:xfrm>
              <a:off x="10122840" y="6297120"/>
              <a:ext cx="1232640" cy="251640"/>
            </a:xfrm>
            <a:prstGeom prst="rect">
              <a:avLst/>
            </a:prstGeom>
            <a:ln w="0">
              <a:noFill/>
            </a:ln>
          </p:spPr>
        </p:pic>
      </p:grpSp>
      <p:sp>
        <p:nvSpPr>
          <p:cNvPr id="590" name="TextBox 9"/>
          <p:cNvSpPr/>
          <p:nvPr/>
        </p:nvSpPr>
        <p:spPr>
          <a:xfrm>
            <a:off x="819720" y="55080"/>
            <a:ext cx="5790960" cy="13694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GB" sz="2800" b="0" strike="noStrike" spc="-1" noProof="0" dirty="0">
                <a:solidFill>
                  <a:srgbClr val="000000"/>
                </a:solidFill>
                <a:latin typeface="Calibri"/>
              </a:rPr>
              <a:t>Optimal balancing of the trade-off complexity vs. performance vs. estimation overhead in RIS </a:t>
            </a:r>
            <a:endParaRPr lang="en-GB" sz="2800" b="0" strike="noStrike" spc="-1" noProof="0" dirty="0">
              <a:latin typeface="Arial"/>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 name="PlaceHolder 1"/>
          <p:cNvSpPr>
            <a:spLocks noGrp="1"/>
          </p:cNvSpPr>
          <p:nvPr>
            <p:ph type="title"/>
          </p:nvPr>
        </p:nvSpPr>
        <p:spPr>
          <a:xfrm>
            <a:off x="0" y="0"/>
            <a:ext cx="6933960" cy="787680"/>
          </a:xfrm>
          <a:prstGeom prst="rect">
            <a:avLst/>
          </a:prstGeom>
          <a:noFill/>
          <a:ln w="0">
            <a:noFill/>
          </a:ln>
        </p:spPr>
        <p:txBody>
          <a:bodyPr anchor="ctr">
            <a:normAutofit/>
          </a:bodyPr>
          <a:lstStyle/>
          <a:p>
            <a:pPr>
              <a:lnSpc>
                <a:spcPct val="90000"/>
              </a:lnSpc>
              <a:buNone/>
            </a:pPr>
            <a:r>
              <a:rPr lang="en-GB" sz="2800" b="0" strike="noStrike" spc="-1" noProof="0" dirty="0">
                <a:solidFill>
                  <a:srgbClr val="000000"/>
                </a:solidFill>
                <a:latin typeface="Calibri Light"/>
              </a:rPr>
              <a:t>Balancing Overhead - Throughput</a:t>
            </a:r>
            <a:endParaRPr lang="en-GB" sz="2800" b="0" strike="noStrike" spc="-1" noProof="0" dirty="0">
              <a:solidFill>
                <a:srgbClr val="000000"/>
              </a:solidFill>
              <a:latin typeface="Calibri"/>
            </a:endParaRPr>
          </a:p>
        </p:txBody>
      </p:sp>
      <p:sp>
        <p:nvSpPr>
          <p:cNvPr id="240" name="TextBox 55"/>
          <p:cNvSpPr/>
          <p:nvPr/>
        </p:nvSpPr>
        <p:spPr>
          <a:xfrm>
            <a:off x="3216960" y="1488960"/>
            <a:ext cx="3470040" cy="363960"/>
          </a:xfrm>
          <a:custGeom>
            <a:avLst/>
            <a:gdLst/>
            <a:ahLst/>
            <a:cxnLst/>
            <a:rect l="l" t="t" r="r" b="b"/>
            <a:pathLst>
              <a:path w="2890663" h="369332">
                <a:moveTo>
                  <a:pt x="0" y="0"/>
                </a:moveTo>
                <a:cubicBezTo>
                  <a:pt x="229137" y="-20679"/>
                  <a:pt x="426240" y="7803"/>
                  <a:pt x="549226" y="0"/>
                </a:cubicBezTo>
                <a:cubicBezTo>
                  <a:pt x="672212" y="-7803"/>
                  <a:pt x="916472" y="45132"/>
                  <a:pt x="1040639" y="0"/>
                </a:cubicBezTo>
                <a:cubicBezTo>
                  <a:pt x="1164806" y="-45132"/>
                  <a:pt x="1407562" y="857"/>
                  <a:pt x="1676585" y="0"/>
                </a:cubicBezTo>
                <a:cubicBezTo>
                  <a:pt x="1945608" y="-857"/>
                  <a:pt x="2003645" y="12860"/>
                  <a:pt x="2225811" y="0"/>
                </a:cubicBezTo>
                <a:cubicBezTo>
                  <a:pt x="2447977" y="-12860"/>
                  <a:pt x="2717965" y="10545"/>
                  <a:pt x="2890663" y="0"/>
                </a:cubicBezTo>
                <a:cubicBezTo>
                  <a:pt x="2926823" y="81226"/>
                  <a:pt x="2869125" y="278722"/>
                  <a:pt x="2890663" y="369332"/>
                </a:cubicBezTo>
                <a:cubicBezTo>
                  <a:pt x="2650884" y="417985"/>
                  <a:pt x="2439718" y="300582"/>
                  <a:pt x="2312530" y="369332"/>
                </a:cubicBezTo>
                <a:cubicBezTo>
                  <a:pt x="2185342" y="438082"/>
                  <a:pt x="1911462" y="347573"/>
                  <a:pt x="1676585" y="369332"/>
                </a:cubicBezTo>
                <a:cubicBezTo>
                  <a:pt x="1441708" y="391091"/>
                  <a:pt x="1402684" y="328860"/>
                  <a:pt x="1185172" y="369332"/>
                </a:cubicBezTo>
                <a:cubicBezTo>
                  <a:pt x="967660" y="409804"/>
                  <a:pt x="873147" y="344316"/>
                  <a:pt x="607039" y="369332"/>
                </a:cubicBezTo>
                <a:cubicBezTo>
                  <a:pt x="340931" y="394348"/>
                  <a:pt x="261372" y="312973"/>
                  <a:pt x="0" y="369332"/>
                </a:cubicBezTo>
                <a:cubicBezTo>
                  <a:pt x="-36656" y="211973"/>
                  <a:pt x="14639" y="175527"/>
                  <a:pt x="0" y="0"/>
                </a:cubicBezTo>
                <a:close/>
              </a:path>
            </a:pathLst>
          </a:custGeom>
          <a:noFill/>
          <a:ln w="15875">
            <a:solidFill>
              <a:srgbClr val="000000"/>
            </a:solidFill>
            <a:round/>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spcBef>
                <a:spcPts val="1800"/>
              </a:spcBef>
              <a:spcAft>
                <a:spcPts val="1800"/>
              </a:spcAft>
              <a:buNone/>
            </a:pPr>
            <a:r>
              <a:rPr lang="en-GB" sz="1800" b="0" strike="noStrike" spc="-1" noProof="0" dirty="0">
                <a:solidFill>
                  <a:srgbClr val="000000"/>
                </a:solidFill>
                <a:latin typeface="Calibri"/>
              </a:rPr>
              <a:t>Sub-Block 1: MU Localization</a:t>
            </a:r>
            <a:endParaRPr lang="en-GB" sz="1800" b="0" strike="noStrike" spc="-1" noProof="0" dirty="0">
              <a:latin typeface="Arial"/>
            </a:endParaRPr>
          </a:p>
        </p:txBody>
      </p:sp>
      <p:sp>
        <p:nvSpPr>
          <p:cNvPr id="241" name="TextBox 56"/>
          <p:cNvSpPr/>
          <p:nvPr/>
        </p:nvSpPr>
        <p:spPr>
          <a:xfrm>
            <a:off x="2819520" y="2379240"/>
            <a:ext cx="4265640" cy="363960"/>
          </a:xfrm>
          <a:custGeom>
            <a:avLst/>
            <a:gdLst/>
            <a:ahLst/>
            <a:cxnLst/>
            <a:rect l="l" t="t" r="r" b="b"/>
            <a:pathLst>
              <a:path w="3469411" h="369332">
                <a:moveTo>
                  <a:pt x="0" y="0"/>
                </a:moveTo>
                <a:cubicBezTo>
                  <a:pt x="260045" y="-40649"/>
                  <a:pt x="377593" y="22203"/>
                  <a:pt x="543541" y="0"/>
                </a:cubicBezTo>
                <a:cubicBezTo>
                  <a:pt x="709489" y="-22203"/>
                  <a:pt x="804417" y="38210"/>
                  <a:pt x="1017694" y="0"/>
                </a:cubicBezTo>
                <a:cubicBezTo>
                  <a:pt x="1230971" y="-38210"/>
                  <a:pt x="1456829" y="68845"/>
                  <a:pt x="1665317" y="0"/>
                </a:cubicBezTo>
                <a:cubicBezTo>
                  <a:pt x="1873805" y="-68845"/>
                  <a:pt x="2010795" y="58151"/>
                  <a:pt x="2208858" y="0"/>
                </a:cubicBezTo>
                <a:cubicBezTo>
                  <a:pt x="2406921" y="-58151"/>
                  <a:pt x="2592701" y="63268"/>
                  <a:pt x="2752399" y="0"/>
                </a:cubicBezTo>
                <a:cubicBezTo>
                  <a:pt x="2912097" y="-63268"/>
                  <a:pt x="3276094" y="81236"/>
                  <a:pt x="3469411" y="0"/>
                </a:cubicBezTo>
                <a:cubicBezTo>
                  <a:pt x="3491090" y="103222"/>
                  <a:pt x="3436250" y="284950"/>
                  <a:pt x="3469411" y="369332"/>
                </a:cubicBezTo>
                <a:cubicBezTo>
                  <a:pt x="3261114" y="424059"/>
                  <a:pt x="3157820" y="342346"/>
                  <a:pt x="2891176" y="369332"/>
                </a:cubicBezTo>
                <a:cubicBezTo>
                  <a:pt x="2624533" y="396318"/>
                  <a:pt x="2558755" y="327928"/>
                  <a:pt x="2417023" y="369332"/>
                </a:cubicBezTo>
                <a:cubicBezTo>
                  <a:pt x="2275291" y="410736"/>
                  <a:pt x="2086189" y="311283"/>
                  <a:pt x="1838788" y="369332"/>
                </a:cubicBezTo>
                <a:cubicBezTo>
                  <a:pt x="1591387" y="427381"/>
                  <a:pt x="1477620" y="308640"/>
                  <a:pt x="1260553" y="369332"/>
                </a:cubicBezTo>
                <a:cubicBezTo>
                  <a:pt x="1043486" y="430024"/>
                  <a:pt x="843626" y="324669"/>
                  <a:pt x="717012" y="369332"/>
                </a:cubicBezTo>
                <a:cubicBezTo>
                  <a:pt x="590398" y="413995"/>
                  <a:pt x="147688" y="354400"/>
                  <a:pt x="0" y="369332"/>
                </a:cubicBezTo>
                <a:cubicBezTo>
                  <a:pt x="-8026" y="274434"/>
                  <a:pt x="20480" y="124469"/>
                  <a:pt x="0" y="0"/>
                </a:cubicBezTo>
                <a:close/>
              </a:path>
            </a:pathLst>
          </a:custGeom>
          <a:noFill/>
          <a:ln w="19050">
            <a:solidFill>
              <a:srgbClr val="000000"/>
            </a:solidFill>
            <a:round/>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spcBef>
                <a:spcPts val="1800"/>
              </a:spcBef>
              <a:spcAft>
                <a:spcPts val="1800"/>
              </a:spcAft>
              <a:buNone/>
            </a:pPr>
            <a:r>
              <a:rPr lang="en-GB" sz="1800" b="0" strike="noStrike" spc="-1" noProof="0" dirty="0">
                <a:solidFill>
                  <a:srgbClr val="000000"/>
                </a:solidFill>
                <a:latin typeface="Calibri"/>
              </a:rPr>
              <a:t>Sub-Block 2: IRS Phase-Shift Design</a:t>
            </a:r>
            <a:endParaRPr lang="en-GB" sz="1800" b="0" strike="noStrike" spc="-1" noProof="0" dirty="0">
              <a:latin typeface="Arial"/>
            </a:endParaRPr>
          </a:p>
        </p:txBody>
      </p:sp>
      <p:sp>
        <p:nvSpPr>
          <p:cNvPr id="242" name="TextBox 57"/>
          <p:cNvSpPr/>
          <p:nvPr/>
        </p:nvSpPr>
        <p:spPr>
          <a:xfrm>
            <a:off x="3002400" y="3318480"/>
            <a:ext cx="3907440" cy="363960"/>
          </a:xfrm>
          <a:custGeom>
            <a:avLst/>
            <a:gdLst/>
            <a:ahLst/>
            <a:cxnLst/>
            <a:rect l="l" t="t" r="r" b="b"/>
            <a:pathLst>
              <a:path w="3208058" h="369332">
                <a:moveTo>
                  <a:pt x="0" y="0"/>
                </a:moveTo>
                <a:cubicBezTo>
                  <a:pt x="146319" y="-29595"/>
                  <a:pt x="277717" y="18716"/>
                  <a:pt x="502596" y="0"/>
                </a:cubicBezTo>
                <a:cubicBezTo>
                  <a:pt x="727475" y="-18716"/>
                  <a:pt x="773604" y="36810"/>
                  <a:pt x="941030" y="0"/>
                </a:cubicBezTo>
                <a:cubicBezTo>
                  <a:pt x="1108456" y="-36810"/>
                  <a:pt x="1317401" y="51985"/>
                  <a:pt x="1539868" y="0"/>
                </a:cubicBezTo>
                <a:cubicBezTo>
                  <a:pt x="1762335" y="-51985"/>
                  <a:pt x="1899691" y="14674"/>
                  <a:pt x="2042464" y="0"/>
                </a:cubicBezTo>
                <a:cubicBezTo>
                  <a:pt x="2185237" y="-14674"/>
                  <a:pt x="2441728" y="13454"/>
                  <a:pt x="2545059" y="0"/>
                </a:cubicBezTo>
                <a:cubicBezTo>
                  <a:pt x="2648390" y="-13454"/>
                  <a:pt x="3014495" y="69847"/>
                  <a:pt x="3208058" y="0"/>
                </a:cubicBezTo>
                <a:cubicBezTo>
                  <a:pt x="3229737" y="103222"/>
                  <a:pt x="3174897" y="284950"/>
                  <a:pt x="3208058" y="369332"/>
                </a:cubicBezTo>
                <a:cubicBezTo>
                  <a:pt x="3015587" y="383391"/>
                  <a:pt x="2814809" y="341282"/>
                  <a:pt x="2673382" y="369332"/>
                </a:cubicBezTo>
                <a:cubicBezTo>
                  <a:pt x="2531955" y="397382"/>
                  <a:pt x="2389559" y="347277"/>
                  <a:pt x="2234947" y="369332"/>
                </a:cubicBezTo>
                <a:cubicBezTo>
                  <a:pt x="2080335" y="391387"/>
                  <a:pt x="1955035" y="362348"/>
                  <a:pt x="1700271" y="369332"/>
                </a:cubicBezTo>
                <a:cubicBezTo>
                  <a:pt x="1445507" y="376316"/>
                  <a:pt x="1411986" y="310397"/>
                  <a:pt x="1165594" y="369332"/>
                </a:cubicBezTo>
                <a:cubicBezTo>
                  <a:pt x="919202" y="428267"/>
                  <a:pt x="847060" y="361511"/>
                  <a:pt x="662999" y="369332"/>
                </a:cubicBezTo>
                <a:cubicBezTo>
                  <a:pt x="478939" y="377153"/>
                  <a:pt x="256305" y="301570"/>
                  <a:pt x="0" y="369332"/>
                </a:cubicBezTo>
                <a:cubicBezTo>
                  <a:pt x="-8026" y="274434"/>
                  <a:pt x="20480" y="124469"/>
                  <a:pt x="0" y="0"/>
                </a:cubicBezTo>
                <a:close/>
              </a:path>
            </a:pathLst>
          </a:custGeom>
          <a:noFill/>
          <a:ln w="19050">
            <a:solidFill>
              <a:srgbClr val="000000"/>
            </a:solidFill>
            <a:round/>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spcBef>
                <a:spcPts val="1800"/>
              </a:spcBef>
              <a:spcAft>
                <a:spcPts val="1800"/>
              </a:spcAft>
              <a:buNone/>
            </a:pPr>
            <a:r>
              <a:rPr lang="en-GB" sz="1800" b="0" strike="noStrike" spc="-1" noProof="0" dirty="0">
                <a:solidFill>
                  <a:srgbClr val="000000"/>
                </a:solidFill>
                <a:latin typeface="Calibri"/>
              </a:rPr>
              <a:t>Sub-Block 3: Channel Estimation</a:t>
            </a:r>
            <a:endParaRPr lang="en-GB" sz="1800" b="0" strike="noStrike" spc="-1" noProof="0" dirty="0">
              <a:latin typeface="Arial"/>
            </a:endParaRPr>
          </a:p>
        </p:txBody>
      </p:sp>
      <p:sp>
        <p:nvSpPr>
          <p:cNvPr id="243" name="Straight Arrow Connector 59"/>
          <p:cNvSpPr/>
          <p:nvPr/>
        </p:nvSpPr>
        <p:spPr>
          <a:xfrm flipH="1">
            <a:off x="4951440" y="1858320"/>
            <a:ext cx="360" cy="520200"/>
          </a:xfrm>
          <a:custGeom>
            <a:avLst/>
            <a:gdLst/>
            <a:ahLst/>
            <a:cxnLst/>
            <a:rect l="l" t="t" r="r" b="b"/>
            <a:pathLst>
              <a:path w="21600" h="21600">
                <a:moveTo>
                  <a:pt x="0" y="0"/>
                </a:moveTo>
                <a:lnTo>
                  <a:pt x="21600" y="21600"/>
                </a:lnTo>
              </a:path>
            </a:pathLst>
          </a:custGeom>
          <a:noFill/>
          <a:ln w="19050">
            <a:solidFill>
              <a:srgbClr val="000000">
                <a:alpha val="99000"/>
              </a:srgbClr>
            </a:solidFill>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244" name="Straight Arrow Connector 61"/>
          <p:cNvSpPr/>
          <p:nvPr/>
        </p:nvSpPr>
        <p:spPr>
          <a:xfrm>
            <a:off x="4952160" y="2748240"/>
            <a:ext cx="3960" cy="569520"/>
          </a:xfrm>
          <a:custGeom>
            <a:avLst/>
            <a:gdLst/>
            <a:ahLst/>
            <a:cxnLst/>
            <a:rect l="l" t="t" r="r" b="b"/>
            <a:pathLst>
              <a:path w="21600" h="21600">
                <a:moveTo>
                  <a:pt x="0" y="0"/>
                </a:moveTo>
                <a:lnTo>
                  <a:pt x="21600" y="21600"/>
                </a:lnTo>
              </a:path>
            </a:pathLst>
          </a:custGeom>
          <a:noFill/>
          <a:ln w="19050">
            <a:solidFill>
              <a:srgbClr val="000000">
                <a:alpha val="99000"/>
              </a:srgbClr>
            </a:solidFill>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245" name="TextBox 68"/>
          <p:cNvSpPr/>
          <p:nvPr/>
        </p:nvSpPr>
        <p:spPr>
          <a:xfrm>
            <a:off x="0" y="6087960"/>
            <a:ext cx="5357880" cy="7592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GB" sz="1100" b="0" strike="noStrike" spc="-1" noProof="0" dirty="0">
                <a:solidFill>
                  <a:srgbClr val="000000"/>
                </a:solidFill>
                <a:latin typeface="Calibri"/>
              </a:rPr>
              <a:t>[1] V. Jamali, G. C. Alexandropoulos, R. Schober, and H. V. Poor, ‘Low-to-Zero-Overhead IRS Reconfiguration: Decoupling Illumination and Channel Estimation’, IEEE Communications Letters, vol. 26, no. 4, pp. 932–936, Apr. 2022, </a:t>
            </a:r>
            <a:r>
              <a:rPr lang="en-GB" sz="1100" b="0" strike="noStrike" spc="-1" noProof="0" dirty="0" err="1">
                <a:solidFill>
                  <a:srgbClr val="000000"/>
                </a:solidFill>
                <a:latin typeface="Calibri"/>
              </a:rPr>
              <a:t>doi</a:t>
            </a:r>
            <a:r>
              <a:rPr lang="en-GB" sz="1100" b="0" strike="noStrike" spc="-1" noProof="0" dirty="0">
                <a:solidFill>
                  <a:srgbClr val="000000"/>
                </a:solidFill>
                <a:latin typeface="Calibri"/>
              </a:rPr>
              <a:t>: 10.1109/LCOMM.2022.3141206.</a:t>
            </a:r>
            <a:endParaRPr lang="en-GB" sz="1100" b="0" strike="noStrike" spc="-1" noProof="0" dirty="0">
              <a:latin typeface="Arial"/>
            </a:endParaRPr>
          </a:p>
        </p:txBody>
      </p:sp>
      <mc:AlternateContent xmlns:mc="http://schemas.openxmlformats.org/markup-compatibility/2006" xmlns:a14="http://schemas.microsoft.com/office/drawing/2010/main">
        <mc:Choice Requires="a14">
          <p:sp>
            <p:nvSpPr>
              <p:cNvPr id="246" name="TextBox 69"/>
              <p:cNvSpPr txBox="1"/>
              <p:nvPr/>
            </p:nvSpPr>
            <p:spPr>
              <a:xfrm rot="5400000">
                <a:off x="2148840" y="1134360"/>
                <a:ext cx="375840" cy="230400"/>
              </a:xfrm>
              <a:prstGeom prst="rect">
                <a:avLst/>
              </a:prstGeom>
            </p:spPr>
            <p:txBody>
              <a:bodyPr/>
              <a:lstStyle/>
              <a:p>
                <a:pPr/>
                <a14:m>
                  <m:oMathPara xmlns:m="http://schemas.openxmlformats.org/officeDocument/2006/math">
                    <m:oMathParaPr>
                      <m:jc m:val="centerGroup"/>
                    </m:oMathParaPr>
                    <m:oMath xmlns:m="http://schemas.openxmlformats.org/officeDocument/2006/math">
                      <m:sSub>
                        <m:sSubPr>
                          <m:ctrlPr>
                            <a:rPr lang="en-GB" i="1" noProof="0">
                              <a:latin typeface="Cambria Math" panose="02040503050406030204" pitchFamily="18" charset="0"/>
                            </a:rPr>
                          </m:ctrlPr>
                        </m:sSubPr>
                        <m:e>
                          <m:r>
                            <a:rPr lang="en-GB" noProof="0">
                              <a:latin typeface="Cambria Math" panose="02040503050406030204" pitchFamily="18" charset="0"/>
                            </a:rPr>
                            <m:t>𝑇</m:t>
                          </m:r>
                        </m:e>
                        <m:sub>
                          <m:r>
                            <m:rPr>
                              <m:lit/>
                              <m:nor/>
                            </m:rPr>
                            <a:rPr lang="en-GB" noProof="0"/>
                            <m:t>loc</m:t>
                          </m:r>
                        </m:sub>
                      </m:sSub>
                    </m:oMath>
                  </m:oMathPara>
                </a14:m>
                <a:endParaRPr lang="en-GB" noProof="0" dirty="0"/>
              </a:p>
            </p:txBody>
          </p:sp>
        </mc:Choice>
        <mc:Fallback xmlns="">
          <p:sp>
            <p:nvSpPr>
              <p:cNvPr id="246" name="TextBox 69"/>
              <p:cNvSpPr txBox="1">
                <a:spLocks noRot="1" noChangeAspect="1" noMove="1" noResize="1" noEditPoints="1" noAdjustHandles="1" noChangeArrowheads="1" noChangeShapeType="1" noTextEdit="1"/>
              </p:cNvSpPr>
              <p:nvPr/>
            </p:nvSpPr>
            <p:spPr>
              <a:xfrm rot="5400000">
                <a:off x="2148840" y="1134360"/>
                <a:ext cx="375840" cy="230400"/>
              </a:xfrm>
              <a:prstGeom prst="rect">
                <a:avLst/>
              </a:prstGeom>
              <a:blipFill>
                <a:blip r:embed="rId2"/>
                <a:stretch>
                  <a:fillRect l="-84211" b="-59677"/>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247" name="TextBox 70"/>
              <p:cNvSpPr txBox="1"/>
              <p:nvPr/>
            </p:nvSpPr>
            <p:spPr>
              <a:xfrm rot="5400000">
                <a:off x="2225340" y="1531148"/>
                <a:ext cx="414360" cy="226080"/>
              </a:xfrm>
              <a:prstGeom prst="rect">
                <a:avLst/>
              </a:prstGeom>
            </p:spPr>
            <p:txBody>
              <a:bodyPr/>
              <a:lstStyle/>
              <a:p>
                <a:pPr/>
                <a14:m>
                  <m:oMathPara xmlns:m="http://schemas.openxmlformats.org/officeDocument/2006/math">
                    <m:oMathParaPr>
                      <m:jc m:val="centerGroup"/>
                    </m:oMathParaPr>
                    <m:oMath xmlns:m="http://schemas.openxmlformats.org/officeDocument/2006/math">
                      <m:sSub>
                        <m:sSubPr>
                          <m:ctrlPr>
                            <a:rPr lang="en-GB" i="1" noProof="0">
                              <a:latin typeface="Cambria Math" panose="02040503050406030204" pitchFamily="18" charset="0"/>
                            </a:rPr>
                          </m:ctrlPr>
                        </m:sSubPr>
                        <m:e>
                          <m:r>
                            <a:rPr lang="en-GB" noProof="0">
                              <a:latin typeface="Cambria Math" panose="02040503050406030204" pitchFamily="18" charset="0"/>
                            </a:rPr>
                            <m:t>𝑇</m:t>
                          </m:r>
                        </m:e>
                        <m:sub>
                          <m:r>
                            <m:rPr>
                              <m:lit/>
                              <m:nor/>
                            </m:rPr>
                            <a:rPr lang="en-GB" noProof="0"/>
                            <m:t>IRS</m:t>
                          </m:r>
                        </m:sub>
                      </m:sSub>
                    </m:oMath>
                  </m:oMathPara>
                </a14:m>
                <a:endParaRPr lang="en-GB" noProof="0" dirty="0"/>
              </a:p>
            </p:txBody>
          </p:sp>
        </mc:Choice>
        <mc:Fallback xmlns="">
          <p:sp>
            <p:nvSpPr>
              <p:cNvPr id="247" name="TextBox 70"/>
              <p:cNvSpPr txBox="1">
                <a:spLocks noRot="1" noChangeAspect="1" noMove="1" noResize="1" noEditPoints="1" noAdjustHandles="1" noChangeArrowheads="1" noChangeShapeType="1" noTextEdit="1"/>
              </p:cNvSpPr>
              <p:nvPr/>
            </p:nvSpPr>
            <p:spPr>
              <a:xfrm rot="5400000">
                <a:off x="2225340" y="1531148"/>
                <a:ext cx="414360" cy="226080"/>
              </a:xfrm>
              <a:prstGeom prst="rect">
                <a:avLst/>
              </a:prstGeom>
              <a:blipFill>
                <a:blip r:embed="rId3"/>
                <a:stretch>
                  <a:fillRect l="-86842" b="-66176"/>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248" name="TextBox 71"/>
              <p:cNvSpPr txBox="1"/>
              <p:nvPr/>
            </p:nvSpPr>
            <p:spPr>
              <a:xfrm rot="5400000">
                <a:off x="2010600" y="2109240"/>
                <a:ext cx="300240" cy="214920"/>
              </a:xfrm>
              <a:prstGeom prst="rect">
                <a:avLst/>
              </a:prstGeom>
            </p:spPr>
            <p:txBody>
              <a:bodyPr/>
              <a:lstStyle/>
              <a:p>
                <a:pPr/>
                <a14:m>
                  <m:oMathPara xmlns:m="http://schemas.openxmlformats.org/officeDocument/2006/math">
                    <m:oMathParaPr>
                      <m:jc m:val="centerGroup"/>
                    </m:oMathParaPr>
                    <m:oMath xmlns:m="http://schemas.openxmlformats.org/officeDocument/2006/math">
                      <m:sSub>
                        <m:sSubPr>
                          <m:ctrlPr>
                            <a:rPr lang="en-GB" i="1" noProof="0">
                              <a:latin typeface="Cambria Math" panose="02040503050406030204" pitchFamily="18" charset="0"/>
                            </a:rPr>
                          </m:ctrlPr>
                        </m:sSubPr>
                        <m:e>
                          <m:r>
                            <a:rPr lang="en-GB" noProof="0">
                              <a:latin typeface="Cambria Math" panose="02040503050406030204" pitchFamily="18" charset="0"/>
                            </a:rPr>
                            <m:t>𝑇</m:t>
                          </m:r>
                        </m:e>
                        <m:sub>
                          <m:r>
                            <m:rPr>
                              <m:lit/>
                              <m:nor/>
                            </m:rPr>
                            <a:rPr lang="en-GB" noProof="0"/>
                            <m:t>es</m:t>
                          </m:r>
                        </m:sub>
                      </m:sSub>
                    </m:oMath>
                  </m:oMathPara>
                </a14:m>
                <a:endParaRPr lang="en-GB" noProof="0" dirty="0"/>
              </a:p>
            </p:txBody>
          </p:sp>
        </mc:Choice>
        <mc:Fallback xmlns="">
          <p:sp>
            <p:nvSpPr>
              <p:cNvPr id="248" name="TextBox 71"/>
              <p:cNvSpPr txBox="1">
                <a:spLocks noRot="1" noChangeAspect="1" noMove="1" noResize="1" noEditPoints="1" noAdjustHandles="1" noChangeArrowheads="1" noChangeShapeType="1" noTextEdit="1"/>
              </p:cNvSpPr>
              <p:nvPr/>
            </p:nvSpPr>
            <p:spPr>
              <a:xfrm rot="5400000">
                <a:off x="2010600" y="2109240"/>
                <a:ext cx="300240" cy="214920"/>
              </a:xfrm>
              <a:prstGeom prst="rect">
                <a:avLst/>
              </a:prstGeom>
              <a:blipFill>
                <a:blip r:embed="rId4"/>
                <a:stretch>
                  <a:fillRect l="-77143" b="-71429"/>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249" name="TextBox 72"/>
              <p:cNvSpPr txBox="1"/>
              <p:nvPr/>
            </p:nvSpPr>
            <p:spPr>
              <a:xfrm rot="5400000">
                <a:off x="2405520" y="2296800"/>
                <a:ext cx="426960" cy="230400"/>
              </a:xfrm>
              <a:prstGeom prst="rect">
                <a:avLst/>
              </a:prstGeom>
            </p:spPr>
            <p:txBody>
              <a:bodyPr/>
              <a:lstStyle/>
              <a:p>
                <a:pPr/>
                <a14:m>
                  <m:oMathPara xmlns:m="http://schemas.openxmlformats.org/officeDocument/2006/math">
                    <m:oMathParaPr>
                      <m:jc m:val="centerGroup"/>
                    </m:oMathParaPr>
                    <m:oMath xmlns:m="http://schemas.openxmlformats.org/officeDocument/2006/math">
                      <m:sSub>
                        <m:sSubPr>
                          <m:ctrlPr>
                            <a:rPr lang="en-GB" i="1" noProof="0">
                              <a:latin typeface="Cambria Math" panose="02040503050406030204" pitchFamily="18" charset="0"/>
                            </a:rPr>
                          </m:ctrlPr>
                        </m:sSubPr>
                        <m:e>
                          <m:r>
                            <a:rPr lang="en-GB" noProof="0">
                              <a:latin typeface="Cambria Math" panose="02040503050406030204" pitchFamily="18" charset="0"/>
                            </a:rPr>
                            <m:t>𝑇</m:t>
                          </m:r>
                        </m:e>
                        <m:sub>
                          <m:r>
                            <m:rPr>
                              <m:lit/>
                              <m:nor/>
                            </m:rPr>
                            <a:rPr lang="en-GB" noProof="0"/>
                            <m:t>coh</m:t>
                          </m:r>
                        </m:sub>
                      </m:sSub>
                    </m:oMath>
                  </m:oMathPara>
                </a14:m>
                <a:endParaRPr lang="en-GB" noProof="0" dirty="0"/>
              </a:p>
            </p:txBody>
          </p:sp>
        </mc:Choice>
        <mc:Fallback xmlns="">
          <p:sp>
            <p:nvSpPr>
              <p:cNvPr id="249" name="TextBox 72"/>
              <p:cNvSpPr txBox="1">
                <a:spLocks noRot="1" noChangeAspect="1" noMove="1" noResize="1" noEditPoints="1" noAdjustHandles="1" noChangeArrowheads="1" noChangeShapeType="1" noTextEdit="1"/>
              </p:cNvSpPr>
              <p:nvPr/>
            </p:nvSpPr>
            <p:spPr>
              <a:xfrm rot="5400000">
                <a:off x="2405520" y="2296800"/>
                <a:ext cx="426960" cy="230400"/>
              </a:xfrm>
              <a:prstGeom prst="rect">
                <a:avLst/>
              </a:prstGeom>
              <a:blipFill>
                <a:blip r:embed="rId5"/>
                <a:stretch>
                  <a:fillRect l="-86842" b="-58571"/>
                </a:stretch>
              </a:blipFill>
            </p:spPr>
            <p:txBody>
              <a:bodyPr/>
              <a:lstStyle/>
              <a:p>
                <a:r>
                  <a:rPr lang="LID4096">
                    <a:noFill/>
                  </a:rPr>
                  <a:t> </a:t>
                </a:r>
              </a:p>
            </p:txBody>
          </p:sp>
        </mc:Fallback>
      </mc:AlternateContent>
      <p:grpSp>
        <p:nvGrpSpPr>
          <p:cNvPr id="250" name="Group 73"/>
          <p:cNvGrpSpPr/>
          <p:nvPr/>
        </p:nvGrpSpPr>
        <p:grpSpPr>
          <a:xfrm>
            <a:off x="1434600" y="1218240"/>
            <a:ext cx="419400" cy="4797000"/>
            <a:chOff x="1434600" y="1218240"/>
            <a:chExt cx="419400" cy="4797000"/>
          </a:xfrm>
        </p:grpSpPr>
        <p:sp>
          <p:nvSpPr>
            <p:cNvPr id="251" name="Rectangle 74"/>
            <p:cNvSpPr/>
            <p:nvPr/>
          </p:nvSpPr>
          <p:spPr>
            <a:xfrm rot="5400000">
              <a:off x="1458360" y="1196280"/>
              <a:ext cx="373680" cy="417600"/>
            </a:xfrm>
            <a:prstGeom prst="rect">
              <a:avLst/>
            </a:prstGeom>
            <a:solidFill>
              <a:schemeClr val="accent4">
                <a:lumMod val="40000"/>
                <a:lumOff val="60000"/>
              </a:schemeClr>
            </a:solidFill>
            <a:ln w="25400">
              <a:solidFill>
                <a:srgbClr val="000000"/>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sp>
          <p:nvSpPr>
            <p:cNvPr id="252" name="Rectangle 75"/>
            <p:cNvSpPr/>
            <p:nvPr/>
          </p:nvSpPr>
          <p:spPr>
            <a:xfrm rot="5400000">
              <a:off x="1433160" y="1599120"/>
              <a:ext cx="423720" cy="417600"/>
            </a:xfrm>
            <a:prstGeom prst="rect">
              <a:avLst/>
            </a:prstGeom>
            <a:solidFill>
              <a:schemeClr val="accent2">
                <a:lumMod val="60000"/>
                <a:lumOff val="40000"/>
              </a:schemeClr>
            </a:solidFill>
            <a:ln w="25400">
              <a:solidFill>
                <a:srgbClr val="000000"/>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sp>
          <p:nvSpPr>
            <p:cNvPr id="253" name="Rectangle 76"/>
            <p:cNvSpPr/>
            <p:nvPr/>
          </p:nvSpPr>
          <p:spPr>
            <a:xfrm rot="5400000">
              <a:off x="1343520" y="2536920"/>
              <a:ext cx="603000" cy="417600"/>
            </a:xfrm>
            <a:prstGeom prst="rect">
              <a:avLst/>
            </a:prstGeom>
            <a:solidFill>
              <a:schemeClr val="accent6">
                <a:lumMod val="60000"/>
                <a:lumOff val="40000"/>
              </a:schemeClr>
            </a:solidFill>
            <a:ln w="25400">
              <a:solidFill>
                <a:srgbClr val="000000"/>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sp>
          <p:nvSpPr>
            <p:cNvPr id="254" name="Rectangle 77"/>
            <p:cNvSpPr/>
            <p:nvPr/>
          </p:nvSpPr>
          <p:spPr>
            <a:xfrm rot="5400000">
              <a:off x="1433160" y="2023200"/>
              <a:ext cx="423720" cy="417600"/>
            </a:xfrm>
            <a:prstGeom prst="rect">
              <a:avLst/>
            </a:prstGeom>
            <a:solidFill>
              <a:schemeClr val="accent5">
                <a:lumMod val="60000"/>
                <a:lumOff val="40000"/>
              </a:schemeClr>
            </a:solidFill>
            <a:ln w="25400">
              <a:solidFill>
                <a:srgbClr val="000000"/>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sp>
          <p:nvSpPr>
            <p:cNvPr id="255" name="Rectangle 78"/>
            <p:cNvSpPr/>
            <p:nvPr/>
          </p:nvSpPr>
          <p:spPr>
            <a:xfrm rot="5400000">
              <a:off x="1343880" y="3562920"/>
              <a:ext cx="598680" cy="417600"/>
            </a:xfrm>
            <a:prstGeom prst="rect">
              <a:avLst/>
            </a:prstGeom>
            <a:solidFill>
              <a:schemeClr val="accent6">
                <a:lumMod val="60000"/>
                <a:lumOff val="40000"/>
              </a:schemeClr>
            </a:solidFill>
            <a:ln w="25400">
              <a:solidFill>
                <a:srgbClr val="000000"/>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sp>
          <p:nvSpPr>
            <p:cNvPr id="256" name="Rectangle 79"/>
            <p:cNvSpPr/>
            <p:nvPr/>
          </p:nvSpPr>
          <p:spPr>
            <a:xfrm rot="5400000">
              <a:off x="1431360" y="3050280"/>
              <a:ext cx="423720" cy="417600"/>
            </a:xfrm>
            <a:prstGeom prst="rect">
              <a:avLst/>
            </a:prstGeom>
            <a:solidFill>
              <a:schemeClr val="accent5">
                <a:lumMod val="60000"/>
                <a:lumOff val="40000"/>
              </a:schemeClr>
            </a:solidFill>
            <a:ln w="25400">
              <a:solidFill>
                <a:srgbClr val="000000"/>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sp>
          <p:nvSpPr>
            <p:cNvPr id="257" name="Rectangle 80"/>
            <p:cNvSpPr/>
            <p:nvPr/>
          </p:nvSpPr>
          <p:spPr>
            <a:xfrm rot="5400000">
              <a:off x="1456560" y="4366080"/>
              <a:ext cx="373680" cy="417600"/>
            </a:xfrm>
            <a:prstGeom prst="rect">
              <a:avLst/>
            </a:prstGeom>
            <a:solidFill>
              <a:schemeClr val="accent4">
                <a:lumMod val="40000"/>
                <a:lumOff val="60000"/>
              </a:schemeClr>
            </a:solidFill>
            <a:ln w="25400">
              <a:solidFill>
                <a:srgbClr val="000000"/>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sp>
          <p:nvSpPr>
            <p:cNvPr id="258" name="Rectangle 81"/>
            <p:cNvSpPr/>
            <p:nvPr/>
          </p:nvSpPr>
          <p:spPr>
            <a:xfrm rot="5400000">
              <a:off x="1431360" y="4768920"/>
              <a:ext cx="423720" cy="417600"/>
            </a:xfrm>
            <a:prstGeom prst="rect">
              <a:avLst/>
            </a:prstGeom>
            <a:solidFill>
              <a:schemeClr val="accent2">
                <a:lumMod val="60000"/>
                <a:lumOff val="40000"/>
              </a:schemeClr>
            </a:solidFill>
            <a:ln w="25400">
              <a:solidFill>
                <a:srgbClr val="000000"/>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sp>
          <p:nvSpPr>
            <p:cNvPr id="259" name="Rectangle 82"/>
            <p:cNvSpPr/>
            <p:nvPr/>
          </p:nvSpPr>
          <p:spPr>
            <a:xfrm rot="5400000">
              <a:off x="1442880" y="5605920"/>
              <a:ext cx="401040" cy="417600"/>
            </a:xfrm>
            <a:prstGeom prst="rect">
              <a:avLst/>
            </a:prstGeom>
            <a:solidFill>
              <a:schemeClr val="accent6">
                <a:lumMod val="60000"/>
                <a:lumOff val="40000"/>
              </a:schemeClr>
            </a:solidFill>
            <a:ln w="25400">
              <a:solidFill>
                <a:srgbClr val="000000"/>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sp>
          <p:nvSpPr>
            <p:cNvPr id="260" name="Rectangle 83"/>
            <p:cNvSpPr/>
            <p:nvPr/>
          </p:nvSpPr>
          <p:spPr>
            <a:xfrm rot="5400000">
              <a:off x="1431360" y="5193000"/>
              <a:ext cx="423720" cy="417600"/>
            </a:xfrm>
            <a:prstGeom prst="rect">
              <a:avLst/>
            </a:prstGeom>
            <a:solidFill>
              <a:schemeClr val="accent5">
                <a:lumMod val="60000"/>
                <a:lumOff val="40000"/>
              </a:schemeClr>
            </a:solidFill>
            <a:ln w="25400">
              <a:solidFill>
                <a:srgbClr val="000000"/>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mc:AlternateContent xmlns:mc="http://schemas.openxmlformats.org/markup-compatibility/2006" xmlns:a14="http://schemas.microsoft.com/office/drawing/2010/main">
          <mc:Choice Requires="a14">
            <p:sp>
              <p:nvSpPr>
                <p:cNvPr id="261" name="TextBox 84"/>
                <p:cNvSpPr txBox="1"/>
                <p:nvPr/>
              </p:nvSpPr>
              <p:spPr>
                <a:xfrm>
                  <a:off x="1614960" y="4085280"/>
                  <a:ext cx="93960" cy="307440"/>
                </a:xfrm>
                <a:prstGeom prst="rect">
                  <a:avLst/>
                </a:prstGeom>
              </p:spPr>
              <p:txBody>
                <a:bodyPr/>
                <a:lstStyle/>
                <a:p>
                  <a:pPr/>
                  <a14:m>
                    <m:oMathPara xmlns:m="http://schemas.openxmlformats.org/officeDocument/2006/math">
                      <m:oMathParaPr>
                        <m:jc m:val="centerGroup"/>
                      </m:oMathParaPr>
                      <m:oMath xmlns:m="http://schemas.openxmlformats.org/officeDocument/2006/math">
                        <m:r>
                          <a:rPr lang="en-GB" noProof="0">
                            <a:latin typeface="Cambria Math" panose="02040503050406030204" pitchFamily="18" charset="0"/>
                          </a:rPr>
                          <m:t>⋮</m:t>
                        </m:r>
                      </m:oMath>
                    </m:oMathPara>
                  </a14:m>
                  <a:endParaRPr lang="en-GB" noProof="0" dirty="0"/>
                </a:p>
              </p:txBody>
            </p:sp>
          </mc:Choice>
          <mc:Fallback xmlns="">
            <p:sp>
              <p:nvSpPr>
                <p:cNvPr id="261" name="TextBox 84"/>
                <p:cNvSpPr txBox="1">
                  <a:spLocks noRot="1" noChangeAspect="1" noMove="1" noResize="1" noEditPoints="1" noAdjustHandles="1" noChangeArrowheads="1" noChangeShapeType="1" noTextEdit="1"/>
                </p:cNvSpPr>
                <p:nvPr/>
              </p:nvSpPr>
              <p:spPr>
                <a:xfrm>
                  <a:off x="1614960" y="4085280"/>
                  <a:ext cx="93960" cy="307440"/>
                </a:xfrm>
                <a:prstGeom prst="rect">
                  <a:avLst/>
                </a:prstGeom>
                <a:blipFill>
                  <a:blip r:embed="rId6"/>
                  <a:stretch>
                    <a:fillRect l="-33333" r="-120000" b="-11765"/>
                  </a:stretch>
                </a:blipFill>
              </p:spPr>
              <p:txBody>
                <a:bodyPr/>
                <a:lstStyle/>
                <a:p>
                  <a:r>
                    <a:rPr lang="LID4096">
                      <a:noFill/>
                    </a:rPr>
                    <a:t> </a:t>
                  </a:r>
                </a:p>
              </p:txBody>
            </p:sp>
          </mc:Fallback>
        </mc:AlternateContent>
      </p:grpSp>
      <mc:AlternateContent xmlns:mc="http://schemas.openxmlformats.org/markup-compatibility/2006" xmlns:a14="http://schemas.microsoft.com/office/drawing/2010/main">
        <mc:Choice Requires="a14">
          <p:sp>
            <p:nvSpPr>
              <p:cNvPr id="262" name="TextBox 85"/>
              <p:cNvSpPr txBox="1"/>
              <p:nvPr/>
            </p:nvSpPr>
            <p:spPr>
              <a:xfrm rot="5400000">
                <a:off x="2770560" y="2852640"/>
                <a:ext cx="452880" cy="266760"/>
              </a:xfrm>
              <a:prstGeom prst="rect">
                <a:avLst/>
              </a:prstGeom>
            </p:spPr>
            <p:txBody>
              <a:bodyPr/>
              <a:lstStyle/>
              <a:p>
                <a:pPr/>
                <a14:m>
                  <m:oMathPara xmlns:m="http://schemas.openxmlformats.org/officeDocument/2006/math">
                    <m:oMathParaPr>
                      <m:jc m:val="centerGroup"/>
                    </m:oMathParaPr>
                    <m:oMath xmlns:m="http://schemas.openxmlformats.org/officeDocument/2006/math">
                      <m:sSub>
                        <m:sSubPr>
                          <m:ctrlPr>
                            <a:rPr lang="en-GB" i="1" noProof="0">
                              <a:latin typeface="Cambria Math" panose="02040503050406030204" pitchFamily="18" charset="0"/>
                            </a:rPr>
                          </m:ctrlPr>
                        </m:sSubPr>
                        <m:e>
                          <m:r>
                            <a:rPr lang="en-GB" noProof="0">
                              <a:latin typeface="Cambria Math" panose="02040503050406030204" pitchFamily="18" charset="0"/>
                            </a:rPr>
                            <m:t>𝑇</m:t>
                          </m:r>
                        </m:e>
                        <m:sub>
                          <m:r>
                            <m:rPr>
                              <m:lit/>
                              <m:nor/>
                            </m:rPr>
                            <a:rPr lang="en-GB" noProof="0"/>
                            <m:t>upd</m:t>
                          </m:r>
                        </m:sub>
                      </m:sSub>
                    </m:oMath>
                  </m:oMathPara>
                </a14:m>
                <a:endParaRPr lang="en-GB" noProof="0" dirty="0"/>
              </a:p>
            </p:txBody>
          </p:sp>
        </mc:Choice>
        <mc:Fallback xmlns="">
          <p:sp>
            <p:nvSpPr>
              <p:cNvPr id="262" name="TextBox 85"/>
              <p:cNvSpPr txBox="1">
                <a:spLocks noRot="1" noChangeAspect="1" noMove="1" noResize="1" noEditPoints="1" noAdjustHandles="1" noChangeArrowheads="1" noChangeShapeType="1" noTextEdit="1"/>
              </p:cNvSpPr>
              <p:nvPr/>
            </p:nvSpPr>
            <p:spPr>
              <a:xfrm rot="5400000">
                <a:off x="2770560" y="2852640"/>
                <a:ext cx="452880" cy="266760"/>
              </a:xfrm>
              <a:prstGeom prst="rect">
                <a:avLst/>
              </a:prstGeom>
              <a:blipFill>
                <a:blip r:embed="rId7"/>
                <a:stretch>
                  <a:fillRect l="-88636" b="-58108"/>
                </a:stretch>
              </a:blipFill>
            </p:spPr>
            <p:txBody>
              <a:bodyPr/>
              <a:lstStyle/>
              <a:p>
                <a:r>
                  <a:rPr lang="LID4096">
                    <a:noFill/>
                  </a:rPr>
                  <a:t> </a:t>
                </a:r>
              </a:p>
            </p:txBody>
          </p:sp>
        </mc:Fallback>
      </mc:AlternateContent>
      <p:sp>
        <p:nvSpPr>
          <p:cNvPr id="263" name="Straight Connector 86"/>
          <p:cNvSpPr/>
          <p:nvPr/>
        </p:nvSpPr>
        <p:spPr>
          <a:xfrm>
            <a:off x="2805120" y="1254600"/>
            <a:ext cx="360" cy="3169800"/>
          </a:xfrm>
          <a:prstGeom prst="line">
            <a:avLst/>
          </a:prstGeom>
          <a:ln w="25400">
            <a:solidFill>
              <a:srgbClr val="000000"/>
            </a:solidFill>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264" name="Straight Connector 87"/>
          <p:cNvSpPr/>
          <p:nvPr/>
        </p:nvSpPr>
        <p:spPr>
          <a:xfrm flipH="1">
            <a:off x="2416320" y="2054520"/>
            <a:ext cx="12960" cy="980640"/>
          </a:xfrm>
          <a:prstGeom prst="line">
            <a:avLst/>
          </a:prstGeom>
          <a:ln w="25400">
            <a:solidFill>
              <a:srgbClr val="000000"/>
            </a:solidFill>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265" name="Straight Connector 88"/>
          <p:cNvSpPr/>
          <p:nvPr/>
        </p:nvSpPr>
        <p:spPr>
          <a:xfrm>
            <a:off x="1962000" y="1212840"/>
            <a:ext cx="360" cy="1192680"/>
          </a:xfrm>
          <a:prstGeom prst="line">
            <a:avLst/>
          </a:prstGeom>
          <a:ln w="25400">
            <a:solidFill>
              <a:srgbClr val="000000"/>
            </a:solidFill>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266" name="Straight Connector 89"/>
          <p:cNvSpPr/>
          <p:nvPr/>
        </p:nvSpPr>
        <p:spPr>
          <a:xfrm flipH="1">
            <a:off x="1927800" y="2367000"/>
            <a:ext cx="77040" cy="77040"/>
          </a:xfrm>
          <a:prstGeom prst="line">
            <a:avLst/>
          </a:prstGeom>
          <a:ln w="25400">
            <a:solidFill>
              <a:srgbClr val="000000"/>
            </a:solidFill>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267" name="Straight Connector 90"/>
          <p:cNvSpPr/>
          <p:nvPr/>
        </p:nvSpPr>
        <p:spPr>
          <a:xfrm flipH="1">
            <a:off x="1920960" y="1179720"/>
            <a:ext cx="77040" cy="77040"/>
          </a:xfrm>
          <a:prstGeom prst="line">
            <a:avLst/>
          </a:prstGeom>
          <a:ln w="25400">
            <a:solidFill>
              <a:srgbClr val="000000"/>
            </a:solidFill>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268" name="Straight Connector 91"/>
          <p:cNvSpPr/>
          <p:nvPr/>
        </p:nvSpPr>
        <p:spPr>
          <a:xfrm flipH="1">
            <a:off x="1923480" y="1515960"/>
            <a:ext cx="77400" cy="77040"/>
          </a:xfrm>
          <a:prstGeom prst="line">
            <a:avLst/>
          </a:prstGeom>
          <a:ln w="25400">
            <a:solidFill>
              <a:srgbClr val="000000"/>
            </a:solidFill>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269" name="Straight Connector 92"/>
          <p:cNvSpPr/>
          <p:nvPr/>
        </p:nvSpPr>
        <p:spPr>
          <a:xfrm flipH="1">
            <a:off x="1931760" y="1944360"/>
            <a:ext cx="77040" cy="77040"/>
          </a:xfrm>
          <a:prstGeom prst="line">
            <a:avLst/>
          </a:prstGeom>
          <a:ln w="25400">
            <a:solidFill>
              <a:srgbClr val="000000"/>
            </a:solidFill>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270" name="Straight Connector 93"/>
          <p:cNvSpPr/>
          <p:nvPr/>
        </p:nvSpPr>
        <p:spPr>
          <a:xfrm flipH="1">
            <a:off x="2760120" y="1216080"/>
            <a:ext cx="77040" cy="77040"/>
          </a:xfrm>
          <a:prstGeom prst="line">
            <a:avLst/>
          </a:prstGeom>
          <a:ln w="25400">
            <a:solidFill>
              <a:srgbClr val="000000"/>
            </a:solidFill>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271" name="Straight Connector 94"/>
          <p:cNvSpPr/>
          <p:nvPr/>
        </p:nvSpPr>
        <p:spPr>
          <a:xfrm flipH="1">
            <a:off x="2768760" y="4381560"/>
            <a:ext cx="77040" cy="77040"/>
          </a:xfrm>
          <a:prstGeom prst="line">
            <a:avLst/>
          </a:prstGeom>
          <a:ln w="25400">
            <a:solidFill>
              <a:srgbClr val="000000"/>
            </a:solidFill>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272" name="Straight Connector 95"/>
          <p:cNvSpPr/>
          <p:nvPr/>
        </p:nvSpPr>
        <p:spPr>
          <a:xfrm flipH="1">
            <a:off x="2386800" y="2992320"/>
            <a:ext cx="77040" cy="77040"/>
          </a:xfrm>
          <a:prstGeom prst="line">
            <a:avLst/>
          </a:prstGeom>
          <a:ln w="25400">
            <a:solidFill>
              <a:srgbClr val="000000"/>
            </a:solidFill>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273" name="Straight Connector 96"/>
          <p:cNvSpPr/>
          <p:nvPr/>
        </p:nvSpPr>
        <p:spPr>
          <a:xfrm flipH="1">
            <a:off x="2390760" y="2020320"/>
            <a:ext cx="77040" cy="77040"/>
          </a:xfrm>
          <a:prstGeom prst="line">
            <a:avLst/>
          </a:prstGeom>
          <a:ln w="25400">
            <a:solidFill>
              <a:srgbClr val="000000"/>
            </a:solidFill>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274" name="TextBox 97"/>
          <p:cNvSpPr/>
          <p:nvPr/>
        </p:nvSpPr>
        <p:spPr>
          <a:xfrm>
            <a:off x="-11520" y="1145520"/>
            <a:ext cx="1327320" cy="5763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1600" b="0" strike="noStrike" spc="-1" noProof="0" dirty="0">
                <a:solidFill>
                  <a:srgbClr val="000000"/>
                </a:solidFill>
                <a:latin typeface="Calibri"/>
              </a:rPr>
              <a:t>MU</a:t>
            </a:r>
            <a:endParaRPr lang="en-GB" sz="1600" b="0" strike="noStrike" spc="-1" noProof="0" dirty="0">
              <a:latin typeface="Arial"/>
            </a:endParaRPr>
          </a:p>
          <a:p>
            <a:pPr>
              <a:lnSpc>
                <a:spcPct val="100000"/>
              </a:lnSpc>
              <a:buNone/>
            </a:pPr>
            <a:r>
              <a:rPr lang="en-GB" sz="1600" b="0" strike="noStrike" spc="-1" noProof="0" dirty="0">
                <a:solidFill>
                  <a:srgbClr val="000000"/>
                </a:solidFill>
                <a:latin typeface="Calibri"/>
              </a:rPr>
              <a:t>localization</a:t>
            </a:r>
            <a:endParaRPr lang="en-GB" sz="1600" b="0" strike="noStrike" spc="-1" noProof="0" dirty="0">
              <a:latin typeface="Arial"/>
            </a:endParaRPr>
          </a:p>
        </p:txBody>
      </p:sp>
      <p:sp>
        <p:nvSpPr>
          <p:cNvPr id="275" name="TextBox 98"/>
          <p:cNvSpPr/>
          <p:nvPr/>
        </p:nvSpPr>
        <p:spPr>
          <a:xfrm>
            <a:off x="-7200" y="1676160"/>
            <a:ext cx="1522440" cy="5763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1600" b="0" strike="noStrike" spc="-1" noProof="0" dirty="0">
                <a:solidFill>
                  <a:srgbClr val="000000"/>
                </a:solidFill>
                <a:latin typeface="Calibri"/>
              </a:rPr>
              <a:t>IRS</a:t>
            </a:r>
            <a:endParaRPr lang="en-GB" sz="1600" b="0" strike="noStrike" spc="-1" noProof="0" dirty="0">
              <a:latin typeface="Arial"/>
            </a:endParaRPr>
          </a:p>
          <a:p>
            <a:pPr>
              <a:lnSpc>
                <a:spcPct val="100000"/>
              </a:lnSpc>
              <a:buNone/>
            </a:pPr>
            <a:r>
              <a:rPr lang="en-GB" sz="1600" b="0" strike="noStrike" spc="-1" noProof="0" dirty="0">
                <a:solidFill>
                  <a:srgbClr val="000000"/>
                </a:solidFill>
                <a:latin typeface="Calibri"/>
              </a:rPr>
              <a:t>configuration</a:t>
            </a:r>
            <a:endParaRPr lang="en-GB" sz="1600" b="0" strike="noStrike" spc="-1" noProof="0" dirty="0">
              <a:latin typeface="Arial"/>
            </a:endParaRPr>
          </a:p>
        </p:txBody>
      </p:sp>
      <p:sp>
        <p:nvSpPr>
          <p:cNvPr id="276" name="TextBox 99"/>
          <p:cNvSpPr/>
          <p:nvPr/>
        </p:nvSpPr>
        <p:spPr>
          <a:xfrm>
            <a:off x="15480" y="2232360"/>
            <a:ext cx="1255680" cy="5763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1600" b="0" strike="noStrike" spc="-1" noProof="0" dirty="0">
                <a:solidFill>
                  <a:srgbClr val="000000"/>
                </a:solidFill>
                <a:latin typeface="Calibri"/>
              </a:rPr>
              <a:t>Channel</a:t>
            </a:r>
            <a:endParaRPr lang="en-GB" sz="1600" b="0" strike="noStrike" spc="-1" noProof="0" dirty="0">
              <a:latin typeface="Arial"/>
            </a:endParaRPr>
          </a:p>
          <a:p>
            <a:pPr>
              <a:lnSpc>
                <a:spcPct val="100000"/>
              </a:lnSpc>
              <a:buNone/>
            </a:pPr>
            <a:r>
              <a:rPr lang="en-GB" sz="1600" b="0" strike="noStrike" spc="-1" noProof="0" dirty="0">
                <a:solidFill>
                  <a:srgbClr val="000000"/>
                </a:solidFill>
                <a:latin typeface="Calibri"/>
              </a:rPr>
              <a:t>estimation</a:t>
            </a:r>
            <a:endParaRPr lang="en-GB" sz="1600" b="0" strike="noStrike" spc="-1" noProof="0" dirty="0">
              <a:latin typeface="Arial"/>
            </a:endParaRPr>
          </a:p>
        </p:txBody>
      </p:sp>
      <p:sp>
        <p:nvSpPr>
          <p:cNvPr id="277" name="TextBox 100"/>
          <p:cNvSpPr/>
          <p:nvPr/>
        </p:nvSpPr>
        <p:spPr>
          <a:xfrm>
            <a:off x="5760" y="2789640"/>
            <a:ext cx="1473480" cy="5763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1600" b="0" strike="noStrike" spc="-1" noProof="0" dirty="0">
                <a:solidFill>
                  <a:srgbClr val="000000"/>
                </a:solidFill>
                <a:latin typeface="Calibri"/>
              </a:rPr>
              <a:t>Data</a:t>
            </a:r>
            <a:endParaRPr lang="en-GB" sz="1600" b="0" strike="noStrike" spc="-1" noProof="0" dirty="0">
              <a:latin typeface="Arial"/>
            </a:endParaRPr>
          </a:p>
          <a:p>
            <a:pPr>
              <a:lnSpc>
                <a:spcPct val="100000"/>
              </a:lnSpc>
              <a:buNone/>
            </a:pPr>
            <a:r>
              <a:rPr lang="en-GB" sz="1600" b="0" strike="noStrike" spc="-1" noProof="0" dirty="0">
                <a:solidFill>
                  <a:srgbClr val="000000"/>
                </a:solidFill>
                <a:latin typeface="Calibri"/>
              </a:rPr>
              <a:t>transmission</a:t>
            </a:r>
            <a:endParaRPr lang="en-GB" sz="1600" b="0" strike="noStrike" spc="-1" noProof="0" dirty="0">
              <a:latin typeface="Arial"/>
            </a:endParaRPr>
          </a:p>
        </p:txBody>
      </p:sp>
      <p:sp>
        <p:nvSpPr>
          <p:cNvPr id="278" name="Straight Arrow Connector 101"/>
          <p:cNvSpPr/>
          <p:nvPr/>
        </p:nvSpPr>
        <p:spPr>
          <a:xfrm flipH="1" flipV="1">
            <a:off x="975600" y="1404720"/>
            <a:ext cx="460080" cy="360"/>
          </a:xfrm>
          <a:custGeom>
            <a:avLst/>
            <a:gdLst/>
            <a:ahLst/>
            <a:cxnLst/>
            <a:rect l="l" t="t" r="r" b="b"/>
            <a:pathLst>
              <a:path w="21600" h="21600">
                <a:moveTo>
                  <a:pt x="0" y="0"/>
                </a:moveTo>
                <a:lnTo>
                  <a:pt x="21600" y="21600"/>
                </a:lnTo>
              </a:path>
            </a:pathLst>
          </a:custGeom>
          <a:noFill/>
          <a:ln w="19050">
            <a:solidFill>
              <a:srgbClr val="000000"/>
            </a:solidFill>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279" name="Straight Arrow Connector 102"/>
          <p:cNvSpPr/>
          <p:nvPr/>
        </p:nvSpPr>
        <p:spPr>
          <a:xfrm flipH="1" flipV="1">
            <a:off x="967320" y="1875960"/>
            <a:ext cx="460080" cy="360"/>
          </a:xfrm>
          <a:custGeom>
            <a:avLst/>
            <a:gdLst/>
            <a:ahLst/>
            <a:cxnLst/>
            <a:rect l="l" t="t" r="r" b="b"/>
            <a:pathLst>
              <a:path w="21600" h="21600">
                <a:moveTo>
                  <a:pt x="0" y="0"/>
                </a:moveTo>
                <a:lnTo>
                  <a:pt x="21600" y="21600"/>
                </a:lnTo>
              </a:path>
            </a:pathLst>
          </a:custGeom>
          <a:noFill/>
          <a:ln w="19050">
            <a:solidFill>
              <a:srgbClr val="000000"/>
            </a:solidFill>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280" name="Straight Arrow Connector 103"/>
          <p:cNvSpPr/>
          <p:nvPr/>
        </p:nvSpPr>
        <p:spPr>
          <a:xfrm flipH="1">
            <a:off x="1179360" y="2261520"/>
            <a:ext cx="234000" cy="262800"/>
          </a:xfrm>
          <a:custGeom>
            <a:avLst/>
            <a:gdLst/>
            <a:ahLst/>
            <a:cxnLst/>
            <a:rect l="l" t="t" r="r" b="b"/>
            <a:pathLst>
              <a:path w="21600" h="21600">
                <a:moveTo>
                  <a:pt x="0" y="0"/>
                </a:moveTo>
                <a:lnTo>
                  <a:pt x="21600" y="21600"/>
                </a:lnTo>
              </a:path>
            </a:pathLst>
          </a:custGeom>
          <a:noFill/>
          <a:ln w="19050">
            <a:solidFill>
              <a:srgbClr val="000000"/>
            </a:solidFill>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281" name="Straight Arrow Connector 104"/>
          <p:cNvSpPr/>
          <p:nvPr/>
        </p:nvSpPr>
        <p:spPr>
          <a:xfrm flipH="1">
            <a:off x="1171800" y="2817720"/>
            <a:ext cx="234000" cy="262800"/>
          </a:xfrm>
          <a:custGeom>
            <a:avLst/>
            <a:gdLst/>
            <a:ahLst/>
            <a:cxnLst/>
            <a:rect l="l" t="t" r="r" b="b"/>
            <a:pathLst>
              <a:path w="21600" h="21600">
                <a:moveTo>
                  <a:pt x="0" y="0"/>
                </a:moveTo>
                <a:lnTo>
                  <a:pt x="21600" y="21600"/>
                </a:lnTo>
              </a:path>
            </a:pathLst>
          </a:custGeom>
          <a:noFill/>
          <a:ln w="19050">
            <a:solidFill>
              <a:srgbClr val="000000"/>
            </a:solidFill>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p:pic>
        <p:nvPicPr>
          <p:cNvPr id="282" name="Grafik 28"/>
          <p:cNvPicPr/>
          <p:nvPr/>
        </p:nvPicPr>
        <p:blipFill>
          <a:blip r:embed="rId8"/>
          <a:stretch/>
        </p:blipFill>
        <p:spPr>
          <a:xfrm>
            <a:off x="7159680" y="1808280"/>
            <a:ext cx="4924440" cy="4938480"/>
          </a:xfrm>
          <a:prstGeom prst="rect">
            <a:avLst/>
          </a:prstGeom>
          <a:ln w="0">
            <a:noFill/>
          </a:ln>
        </p:spPr>
      </p:pic>
      <p:pic>
        <p:nvPicPr>
          <p:cNvPr id="283" name="Picture 10"/>
          <p:cNvPicPr/>
          <p:nvPr/>
        </p:nvPicPr>
        <p:blipFill>
          <a:blip r:embed="rId9"/>
          <a:srcRect l="23289" t="10709" r="22283" b="34619"/>
          <a:stretch/>
        </p:blipFill>
        <p:spPr>
          <a:xfrm>
            <a:off x="7356240" y="70200"/>
            <a:ext cx="2418840" cy="959760"/>
          </a:xfrm>
          <a:prstGeom prst="rect">
            <a:avLst/>
          </a:prstGeom>
          <a:ln w="0">
            <a:noFill/>
          </a:ln>
        </p:spPr>
      </p:pic>
      <p:sp>
        <p:nvSpPr>
          <p:cNvPr id="284" name="Straight Arrow Connector 9"/>
          <p:cNvSpPr/>
          <p:nvPr/>
        </p:nvSpPr>
        <p:spPr>
          <a:xfrm flipV="1">
            <a:off x="7644960" y="1029600"/>
            <a:ext cx="920520" cy="463320"/>
          </a:xfrm>
          <a:custGeom>
            <a:avLst/>
            <a:gdLst/>
            <a:ahLst/>
            <a:cxnLst/>
            <a:rect l="l" t="t" r="r" b="b"/>
            <a:pathLst>
              <a:path w="21600" h="21600">
                <a:moveTo>
                  <a:pt x="0" y="0"/>
                </a:moveTo>
                <a:lnTo>
                  <a:pt x="21600" y="21600"/>
                </a:lnTo>
              </a:path>
            </a:pathLst>
          </a:custGeom>
          <a:noFill/>
          <a:ln w="25400">
            <a:solidFill>
              <a:srgbClr val="000000"/>
            </a:solidFill>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p:pic>
        <p:nvPicPr>
          <p:cNvPr id="285" name="Graphic 11" descr="Cell Tower with solid fill"/>
          <p:cNvPicPr/>
          <p:nvPr/>
        </p:nvPicPr>
        <p:blipFill>
          <a:blip r:embed="rId10"/>
          <a:stretch/>
        </p:blipFill>
        <p:spPr>
          <a:xfrm>
            <a:off x="7016400" y="1179720"/>
            <a:ext cx="628200" cy="628200"/>
          </a:xfrm>
          <a:prstGeom prst="rect">
            <a:avLst/>
          </a:prstGeom>
          <a:ln w="0">
            <a:noFill/>
          </a:ln>
        </p:spPr>
      </p:pic>
      <p:sp>
        <p:nvSpPr>
          <p:cNvPr id="286" name="Straight Arrow Connector 16"/>
          <p:cNvSpPr/>
          <p:nvPr/>
        </p:nvSpPr>
        <p:spPr>
          <a:xfrm>
            <a:off x="8565840" y="1030320"/>
            <a:ext cx="1060920" cy="3187080"/>
          </a:xfrm>
          <a:custGeom>
            <a:avLst/>
            <a:gdLst/>
            <a:ahLst/>
            <a:cxnLst/>
            <a:rect l="l" t="t" r="r" b="b"/>
            <a:pathLst>
              <a:path w="21600" h="21600">
                <a:moveTo>
                  <a:pt x="0" y="0"/>
                </a:moveTo>
                <a:lnTo>
                  <a:pt x="21600" y="21600"/>
                </a:lnTo>
              </a:path>
            </a:pathLst>
          </a:custGeom>
          <a:noFill/>
          <a:ln w="25400">
            <a:solidFill>
              <a:srgbClr val="000000"/>
            </a:solidFill>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287" name="Textfeld 39"/>
          <p:cNvSpPr/>
          <p:nvPr/>
        </p:nvSpPr>
        <p:spPr>
          <a:xfrm>
            <a:off x="6817680" y="1711440"/>
            <a:ext cx="1060920" cy="638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n-GB" sz="1800" b="0" strike="noStrike" spc="-1" noProof="0" dirty="0">
                <a:solidFill>
                  <a:srgbClr val="000000"/>
                </a:solidFill>
                <a:latin typeface="Calibri"/>
              </a:rPr>
              <a:t>Base Station</a:t>
            </a:r>
            <a:endParaRPr lang="en-GB" sz="1800" b="0" strike="noStrike" spc="-1" noProof="0" dirty="0">
              <a:latin typeface="Arial"/>
            </a:endParaRPr>
          </a:p>
        </p:txBody>
      </p:sp>
      <p:sp>
        <p:nvSpPr>
          <p:cNvPr id="288" name="Textfeld 40"/>
          <p:cNvSpPr/>
          <p:nvPr/>
        </p:nvSpPr>
        <p:spPr>
          <a:xfrm>
            <a:off x="9775440" y="365760"/>
            <a:ext cx="106092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GB" sz="1800" b="0" strike="noStrike" spc="-1" noProof="0" dirty="0">
                <a:solidFill>
                  <a:srgbClr val="000000"/>
                </a:solidFill>
                <a:latin typeface="Calibri"/>
              </a:rPr>
              <a:t>IRS</a:t>
            </a:r>
            <a:endParaRPr lang="en-GB" sz="1800" b="0" strike="noStrike" spc="-1" noProof="0" dirty="0">
              <a:latin typeface="Arial"/>
            </a:endParaRPr>
          </a:p>
        </p:txBody>
      </p:sp>
    </p:spTree>
    <p:extLst>
      <p:ext uri="{BB962C8B-B14F-4D97-AF65-F5344CB8AC3E}">
        <p14:creationId xmlns:p14="http://schemas.microsoft.com/office/powerpoint/2010/main" val="8582020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31C309-5C3F-D8EA-7C42-006475E4647B}"/>
            </a:ext>
          </a:extLst>
        </p:cNvPr>
        <p:cNvGrpSpPr/>
        <p:nvPr/>
      </p:nvGrpSpPr>
      <p:grpSpPr>
        <a:xfrm>
          <a:off x="0" y="0"/>
          <a:ext cx="0" cy="0"/>
          <a:chOff x="0" y="0"/>
          <a:chExt cx="0" cy="0"/>
        </a:xfrm>
      </p:grpSpPr>
      <p:sp>
        <p:nvSpPr>
          <p:cNvPr id="30" name="TextBox 33">
            <a:extLst>
              <a:ext uri="{FF2B5EF4-FFF2-40B4-BE49-F238E27FC236}">
                <a16:creationId xmlns:a16="http://schemas.microsoft.com/office/drawing/2014/main" id="{8692BA51-6963-1AF4-1D0A-2A990BED5319}"/>
              </a:ext>
            </a:extLst>
          </p:cNvPr>
          <p:cNvSpPr/>
          <p:nvPr/>
        </p:nvSpPr>
        <p:spPr>
          <a:xfrm>
            <a:off x="0" y="1257"/>
            <a:ext cx="4234754" cy="521766"/>
          </a:xfrm>
          <a:prstGeom prst="rect">
            <a:avLst/>
          </a:prstGeom>
          <a:solidFill>
            <a:srgbClr val="C00000">
              <a:alpha val="22000"/>
            </a:srgbClr>
          </a:solid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buNone/>
            </a:pPr>
            <a:endParaRPr lang="en-GB" sz="2800" b="0" strike="noStrike" spc="-1" noProof="0" dirty="0">
              <a:latin typeface="Arial"/>
            </a:endParaRPr>
          </a:p>
        </p:txBody>
      </p:sp>
      <p:pic>
        <p:nvPicPr>
          <p:cNvPr id="23" name="Graphic 22">
            <a:extLst>
              <a:ext uri="{FF2B5EF4-FFF2-40B4-BE49-F238E27FC236}">
                <a16:creationId xmlns:a16="http://schemas.microsoft.com/office/drawing/2014/main" id="{E3DC4FAD-8F45-63D5-207E-90D2158BC98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673795" y="2584369"/>
            <a:ext cx="5477565" cy="4108174"/>
          </a:xfrm>
          <a:prstGeom prst="rect">
            <a:avLst/>
          </a:prstGeom>
        </p:spPr>
      </p:pic>
      <p:sp>
        <p:nvSpPr>
          <p:cNvPr id="124" name="TextBox 33">
            <a:extLst>
              <a:ext uri="{FF2B5EF4-FFF2-40B4-BE49-F238E27FC236}">
                <a16:creationId xmlns:a16="http://schemas.microsoft.com/office/drawing/2014/main" id="{8DC31A19-CBDF-0256-0B51-D79CDE06B0D6}"/>
              </a:ext>
            </a:extLst>
          </p:cNvPr>
          <p:cNvSpPr/>
          <p:nvPr/>
        </p:nvSpPr>
        <p:spPr>
          <a:xfrm>
            <a:off x="0" y="28107"/>
            <a:ext cx="2486812" cy="521766"/>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2800" b="0" strike="noStrike" spc="-1" noProof="0" dirty="0">
                <a:solidFill>
                  <a:srgbClr val="000000"/>
                </a:solidFill>
                <a:latin typeface="Calibri"/>
              </a:rPr>
              <a:t>2D-DFT Scheme</a:t>
            </a:r>
            <a:endParaRPr lang="en-GB" sz="2800" b="0" strike="noStrike" spc="-1" noProof="0" dirty="0">
              <a:latin typeface="Arial"/>
            </a:endParaRPr>
          </a:p>
        </p:txBody>
      </p:sp>
      <p:sp>
        <p:nvSpPr>
          <p:cNvPr id="117" name="TextBox 116">
            <a:extLst>
              <a:ext uri="{FF2B5EF4-FFF2-40B4-BE49-F238E27FC236}">
                <a16:creationId xmlns:a16="http://schemas.microsoft.com/office/drawing/2014/main" id="{BBE256E4-DC2E-9154-0AD0-29842210A271}"/>
              </a:ext>
            </a:extLst>
          </p:cNvPr>
          <p:cNvSpPr txBox="1"/>
          <p:nvPr/>
        </p:nvSpPr>
        <p:spPr>
          <a:xfrm>
            <a:off x="40640" y="6081896"/>
            <a:ext cx="5837410" cy="600164"/>
          </a:xfrm>
          <a:prstGeom prst="rect">
            <a:avLst/>
          </a:prstGeom>
          <a:noFill/>
        </p:spPr>
        <p:txBody>
          <a:bodyPr wrap="square">
            <a:spAutoFit/>
          </a:bodyPr>
          <a:lstStyle/>
          <a:p>
            <a:r>
              <a:rPr lang="en-GB" sz="1100" noProof="0" dirty="0"/>
              <a:t>J. An et al., "</a:t>
            </a:r>
            <a:r>
              <a:rPr lang="en-GB" sz="1100" b="1" noProof="0" dirty="0"/>
              <a:t>Two-Dimensional Direction-of-Arrival Estimation Using Stacked Intelligent </a:t>
            </a:r>
            <a:r>
              <a:rPr lang="en-GB" sz="1100" b="1" noProof="0" dirty="0" err="1"/>
              <a:t>Metasurfaces</a:t>
            </a:r>
            <a:r>
              <a:rPr lang="en-GB" sz="1100" noProof="0" dirty="0"/>
              <a:t>," in IEEE Journal on Selected Areas in Communications, vol. 42, no. 10, pp. 2786-2802, Oct. 2024.</a:t>
            </a:r>
          </a:p>
        </p:txBody>
      </p:sp>
      <p:sp>
        <p:nvSpPr>
          <p:cNvPr id="219" name="Slide Number Placeholder 218">
            <a:extLst>
              <a:ext uri="{FF2B5EF4-FFF2-40B4-BE49-F238E27FC236}">
                <a16:creationId xmlns:a16="http://schemas.microsoft.com/office/drawing/2014/main" id="{4C0CCAAE-C9BC-3AF8-8056-AE85F98B231F}"/>
              </a:ext>
            </a:extLst>
          </p:cNvPr>
          <p:cNvSpPr>
            <a:spLocks noGrp="1"/>
          </p:cNvSpPr>
          <p:nvPr>
            <p:ph type="sldNum" idx="3"/>
          </p:nvPr>
        </p:nvSpPr>
        <p:spPr>
          <a:xfrm>
            <a:off x="11599112" y="6510203"/>
            <a:ext cx="585472" cy="364680"/>
          </a:xfrm>
        </p:spPr>
        <p:txBody>
          <a:bodyPr/>
          <a:lstStyle/>
          <a:p>
            <a:fld id="{C932A77E-96FA-4D0D-9FF9-7EEFED12E590}" type="slidenum">
              <a:rPr lang="en-GB" sz="1600" noProof="0" smtClean="0"/>
              <a:t>9</a:t>
            </a:fld>
            <a:endParaRPr lang="en-GB" sz="1600" noProof="0" dirty="0"/>
          </a:p>
        </p:txBody>
      </p:sp>
      <p:cxnSp>
        <p:nvCxnSpPr>
          <p:cNvPr id="2" name="Straight Arrow Connector 1">
            <a:extLst>
              <a:ext uri="{FF2B5EF4-FFF2-40B4-BE49-F238E27FC236}">
                <a16:creationId xmlns:a16="http://schemas.microsoft.com/office/drawing/2014/main" id="{3E86C94E-930A-3DCF-C460-5392A21472A6}"/>
              </a:ext>
            </a:extLst>
          </p:cNvPr>
          <p:cNvCxnSpPr>
            <a:cxnSpLocks/>
          </p:cNvCxnSpPr>
          <p:nvPr/>
        </p:nvCxnSpPr>
        <p:spPr>
          <a:xfrm>
            <a:off x="96304" y="3719250"/>
            <a:ext cx="2916000" cy="0"/>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5A0C6E9-0256-9FA7-B1EB-292FD3A55110}"/>
                  </a:ext>
                </a:extLst>
              </p:cNvPr>
              <p:cNvSpPr txBox="1"/>
              <p:nvPr/>
            </p:nvSpPr>
            <p:spPr>
              <a:xfrm>
                <a:off x="2788992" y="3820206"/>
                <a:ext cx="16113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rPr>
                        <m:t>𝑡</m:t>
                      </m:r>
                    </m:oMath>
                  </m:oMathPara>
                </a14:m>
                <a:endParaRPr lang="en-GB" noProof="0" dirty="0"/>
              </a:p>
            </p:txBody>
          </p:sp>
        </mc:Choice>
        <mc:Fallback xmlns="">
          <p:sp>
            <p:nvSpPr>
              <p:cNvPr id="4" name="TextBox 3">
                <a:extLst>
                  <a:ext uri="{FF2B5EF4-FFF2-40B4-BE49-F238E27FC236}">
                    <a16:creationId xmlns:a16="http://schemas.microsoft.com/office/drawing/2014/main" id="{BB0D8040-6CE7-CD9D-A032-993652564F57}"/>
                  </a:ext>
                </a:extLst>
              </p:cNvPr>
              <p:cNvSpPr txBox="1">
                <a:spLocks noRot="1" noChangeAspect="1" noMove="1" noResize="1" noEditPoints="1" noAdjustHandles="1" noChangeArrowheads="1" noChangeShapeType="1" noTextEdit="1"/>
              </p:cNvSpPr>
              <p:nvPr/>
            </p:nvSpPr>
            <p:spPr>
              <a:xfrm>
                <a:off x="2788992" y="3820206"/>
                <a:ext cx="161133" cy="276999"/>
              </a:xfrm>
              <a:prstGeom prst="rect">
                <a:avLst/>
              </a:prstGeom>
              <a:blipFill>
                <a:blip r:embed="rId7"/>
                <a:stretch>
                  <a:fillRect l="-30769" r="-23077" b="-6667"/>
                </a:stretch>
              </a:blipFill>
            </p:spPr>
            <p:txBody>
              <a:bodyPr/>
              <a:lstStyle/>
              <a:p>
                <a:r>
                  <a:rPr lang="LID4096">
                    <a:noFill/>
                  </a:rPr>
                  <a:t> </a:t>
                </a:r>
              </a:p>
            </p:txBody>
          </p:sp>
        </mc:Fallback>
      </mc:AlternateContent>
      <p:sp>
        <p:nvSpPr>
          <p:cNvPr id="7" name="Rectangle: Rounded Corners 6">
            <a:extLst>
              <a:ext uri="{FF2B5EF4-FFF2-40B4-BE49-F238E27FC236}">
                <a16:creationId xmlns:a16="http://schemas.microsoft.com/office/drawing/2014/main" id="{724CC52A-733E-FCA5-FDF1-7A99A013E41D}"/>
              </a:ext>
            </a:extLst>
          </p:cNvPr>
          <p:cNvSpPr/>
          <p:nvPr/>
        </p:nvSpPr>
        <p:spPr>
          <a:xfrm>
            <a:off x="115071" y="3258280"/>
            <a:ext cx="714286"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84764215-DD42-7C32-1B60-91E1E6884E9F}"/>
                  </a:ext>
                </a:extLst>
              </p:cNvPr>
              <p:cNvSpPr txBox="1"/>
              <p:nvPr/>
            </p:nvSpPr>
            <p:spPr>
              <a:xfrm>
                <a:off x="74431" y="3260988"/>
                <a:ext cx="79302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𝑡</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oMath>
                  </m:oMathPara>
                </a14:m>
                <a:endParaRPr lang="en-GB" noProof="0" dirty="0"/>
              </a:p>
            </p:txBody>
          </p:sp>
        </mc:Choice>
        <mc:Fallback xmlns="">
          <p:sp>
            <p:nvSpPr>
              <p:cNvPr id="8" name="TextBox 7">
                <a:extLst>
                  <a:ext uri="{FF2B5EF4-FFF2-40B4-BE49-F238E27FC236}">
                    <a16:creationId xmlns:a16="http://schemas.microsoft.com/office/drawing/2014/main" id="{36B84774-C1F8-AD8D-586B-A4DCB6D6011E}"/>
                  </a:ext>
                </a:extLst>
              </p:cNvPr>
              <p:cNvSpPr txBox="1">
                <a:spLocks noRot="1" noChangeAspect="1" noMove="1" noResize="1" noEditPoints="1" noAdjustHandles="1" noChangeArrowheads="1" noChangeShapeType="1" noTextEdit="1"/>
              </p:cNvSpPr>
              <p:nvPr/>
            </p:nvSpPr>
            <p:spPr>
              <a:xfrm>
                <a:off x="74431" y="3260988"/>
                <a:ext cx="793026" cy="369332"/>
              </a:xfrm>
              <a:prstGeom prst="rect">
                <a:avLst/>
              </a:prstGeom>
              <a:blipFill>
                <a:blip r:embed="rId8"/>
                <a:stretch>
                  <a:fillRect r="-6923" b="-13115"/>
                </a:stretch>
              </a:blipFill>
            </p:spPr>
            <p:txBody>
              <a:bodyPr/>
              <a:lstStyle/>
              <a:p>
                <a:r>
                  <a:rPr lang="LID4096">
                    <a:noFill/>
                  </a:rPr>
                  <a:t> </a:t>
                </a:r>
              </a:p>
            </p:txBody>
          </p:sp>
        </mc:Fallback>
      </mc:AlternateContent>
      <p:sp>
        <p:nvSpPr>
          <p:cNvPr id="9" name="Rectangle: Rounded Corners 8">
            <a:extLst>
              <a:ext uri="{FF2B5EF4-FFF2-40B4-BE49-F238E27FC236}">
                <a16:creationId xmlns:a16="http://schemas.microsoft.com/office/drawing/2014/main" id="{6A6506FB-CCBA-7600-1CB1-6286FAC7AEF3}"/>
              </a:ext>
            </a:extLst>
          </p:cNvPr>
          <p:cNvSpPr/>
          <p:nvPr/>
        </p:nvSpPr>
        <p:spPr>
          <a:xfrm>
            <a:off x="921784" y="3259806"/>
            <a:ext cx="714286"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CDA242C4-EF47-9EA6-803A-1C81D04F61C2}"/>
                  </a:ext>
                </a:extLst>
              </p:cNvPr>
              <p:cNvSpPr txBox="1"/>
              <p:nvPr/>
            </p:nvSpPr>
            <p:spPr>
              <a:xfrm>
                <a:off x="881144" y="3262514"/>
                <a:ext cx="79302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𝑡</m:t>
                          </m:r>
                        </m:e>
                        <m:sub>
                          <m:r>
                            <a:rPr lang="en-GB" b="0" i="1" noProof="0" smtClean="0">
                              <a:latin typeface="Cambria Math" panose="02040503050406030204" pitchFamily="18" charset="0"/>
                            </a:rPr>
                            <m:t>1</m:t>
                          </m:r>
                        </m:sub>
                      </m:sSub>
                      <m:r>
                        <a:rPr lang="en-GB" b="0" i="1" noProof="0" smtClean="0">
                          <a:latin typeface="Cambria Math" panose="02040503050406030204" pitchFamily="18" charset="0"/>
                        </a:rPr>
                        <m:t>)</m:t>
                      </m:r>
                    </m:oMath>
                  </m:oMathPara>
                </a14:m>
                <a:endParaRPr lang="en-GB" noProof="0" dirty="0"/>
              </a:p>
            </p:txBody>
          </p:sp>
        </mc:Choice>
        <mc:Fallback xmlns="">
          <p:sp>
            <p:nvSpPr>
              <p:cNvPr id="10" name="TextBox 9">
                <a:extLst>
                  <a:ext uri="{FF2B5EF4-FFF2-40B4-BE49-F238E27FC236}">
                    <a16:creationId xmlns:a16="http://schemas.microsoft.com/office/drawing/2014/main" id="{C5DDF77B-D9B3-71D8-A4C0-AADEF5097999}"/>
                  </a:ext>
                </a:extLst>
              </p:cNvPr>
              <p:cNvSpPr txBox="1">
                <a:spLocks noRot="1" noChangeAspect="1" noMove="1" noResize="1" noEditPoints="1" noAdjustHandles="1" noChangeArrowheads="1" noChangeShapeType="1" noTextEdit="1"/>
              </p:cNvSpPr>
              <p:nvPr/>
            </p:nvSpPr>
            <p:spPr>
              <a:xfrm>
                <a:off x="881144" y="3262514"/>
                <a:ext cx="793026" cy="369332"/>
              </a:xfrm>
              <a:prstGeom prst="rect">
                <a:avLst/>
              </a:prstGeom>
              <a:blipFill>
                <a:blip r:embed="rId9"/>
                <a:stretch>
                  <a:fillRect r="-6923" b="-14754"/>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DAFBAAB9-2A9D-09DE-09C4-8900DA48A38D}"/>
                  </a:ext>
                </a:extLst>
              </p:cNvPr>
              <p:cNvSpPr txBox="1"/>
              <p:nvPr/>
            </p:nvSpPr>
            <p:spPr>
              <a:xfrm>
                <a:off x="1661251" y="3260988"/>
                <a:ext cx="38173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ea typeface="Cambria Math" panose="02040503050406030204" pitchFamily="18" charset="0"/>
                        </a:rPr>
                        <m:t>⋯</m:t>
                      </m:r>
                    </m:oMath>
                  </m:oMathPara>
                </a14:m>
                <a:endParaRPr lang="en-GB" noProof="0" dirty="0"/>
              </a:p>
            </p:txBody>
          </p:sp>
        </mc:Choice>
        <mc:Fallback xmlns="">
          <p:sp>
            <p:nvSpPr>
              <p:cNvPr id="13" name="TextBox 12">
                <a:extLst>
                  <a:ext uri="{FF2B5EF4-FFF2-40B4-BE49-F238E27FC236}">
                    <a16:creationId xmlns:a16="http://schemas.microsoft.com/office/drawing/2014/main" id="{271289FF-75DC-C5F9-C2FD-0CED4D55B86D}"/>
                  </a:ext>
                </a:extLst>
              </p:cNvPr>
              <p:cNvSpPr txBox="1">
                <a:spLocks noRot="1" noChangeAspect="1" noMove="1" noResize="1" noEditPoints="1" noAdjustHandles="1" noChangeArrowheads="1" noChangeShapeType="1" noTextEdit="1"/>
              </p:cNvSpPr>
              <p:nvPr/>
            </p:nvSpPr>
            <p:spPr>
              <a:xfrm>
                <a:off x="1661251" y="3260988"/>
                <a:ext cx="381730" cy="369332"/>
              </a:xfrm>
              <a:prstGeom prst="rect">
                <a:avLst/>
              </a:prstGeom>
              <a:blipFill>
                <a:blip r:embed="rId10"/>
                <a:stretch>
                  <a:fillRect/>
                </a:stretch>
              </a:blipFill>
            </p:spPr>
            <p:txBody>
              <a:bodyPr/>
              <a:lstStyle/>
              <a:p>
                <a:r>
                  <a:rPr lang="LID4096">
                    <a:noFill/>
                  </a:rPr>
                  <a:t> </a:t>
                </a:r>
              </a:p>
            </p:txBody>
          </p:sp>
        </mc:Fallback>
      </mc:AlternateContent>
      <p:sp>
        <p:nvSpPr>
          <p:cNvPr id="14" name="Rectangle: Rounded Corners 13">
            <a:extLst>
              <a:ext uri="{FF2B5EF4-FFF2-40B4-BE49-F238E27FC236}">
                <a16:creationId xmlns:a16="http://schemas.microsoft.com/office/drawing/2014/main" id="{849878E1-C775-337D-4FA8-0E06358B34E2}"/>
              </a:ext>
            </a:extLst>
          </p:cNvPr>
          <p:cNvSpPr/>
          <p:nvPr/>
        </p:nvSpPr>
        <p:spPr>
          <a:xfrm>
            <a:off x="2161317" y="3236272"/>
            <a:ext cx="714286"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8A16DBCA-B44E-6467-1B6D-3CAD30197FBF}"/>
                  </a:ext>
                </a:extLst>
              </p:cNvPr>
              <p:cNvSpPr txBox="1"/>
              <p:nvPr/>
            </p:nvSpPr>
            <p:spPr>
              <a:xfrm>
                <a:off x="2120677" y="3238980"/>
                <a:ext cx="79302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𝑡</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oMath>
                  </m:oMathPara>
                </a14:m>
                <a:endParaRPr lang="en-GB" noProof="0" dirty="0"/>
              </a:p>
            </p:txBody>
          </p:sp>
        </mc:Choice>
        <mc:Fallback xmlns="">
          <p:sp>
            <p:nvSpPr>
              <p:cNvPr id="15" name="TextBox 14">
                <a:extLst>
                  <a:ext uri="{FF2B5EF4-FFF2-40B4-BE49-F238E27FC236}">
                    <a16:creationId xmlns:a16="http://schemas.microsoft.com/office/drawing/2014/main" id="{3ECE84C2-98C1-E506-810A-F0918D9A1AF5}"/>
                  </a:ext>
                </a:extLst>
              </p:cNvPr>
              <p:cNvSpPr txBox="1">
                <a:spLocks noRot="1" noChangeAspect="1" noMove="1" noResize="1" noEditPoints="1" noAdjustHandles="1" noChangeArrowheads="1" noChangeShapeType="1" noTextEdit="1"/>
              </p:cNvSpPr>
              <p:nvPr/>
            </p:nvSpPr>
            <p:spPr>
              <a:xfrm>
                <a:off x="2120677" y="3238980"/>
                <a:ext cx="793026" cy="369332"/>
              </a:xfrm>
              <a:prstGeom prst="rect">
                <a:avLst/>
              </a:prstGeom>
              <a:blipFill>
                <a:blip r:embed="rId11"/>
                <a:stretch>
                  <a:fillRect r="-6923" b="-14754"/>
                </a:stretch>
              </a:blipFill>
            </p:spPr>
            <p:txBody>
              <a:bodyPr/>
              <a:lstStyle/>
              <a:p>
                <a:r>
                  <a:rPr lang="LID4096">
                    <a:noFill/>
                  </a:rPr>
                  <a:t> </a:t>
                </a:r>
              </a:p>
            </p:txBody>
          </p:sp>
        </mc:Fallback>
      </mc:AlternateContent>
      <p:cxnSp>
        <p:nvCxnSpPr>
          <p:cNvPr id="20" name="Straight Arrow Connector 19">
            <a:extLst>
              <a:ext uri="{FF2B5EF4-FFF2-40B4-BE49-F238E27FC236}">
                <a16:creationId xmlns:a16="http://schemas.microsoft.com/office/drawing/2014/main" id="{42F535D2-41A2-B5F8-DFE1-364BCA6300DC}"/>
              </a:ext>
            </a:extLst>
          </p:cNvPr>
          <p:cNvCxnSpPr>
            <a:cxnSpLocks/>
          </p:cNvCxnSpPr>
          <p:nvPr/>
        </p:nvCxnSpPr>
        <p:spPr>
          <a:xfrm>
            <a:off x="115071" y="3012988"/>
            <a:ext cx="2016000" cy="0"/>
          </a:xfrm>
          <a:prstGeom prst="straightConnector1">
            <a:avLst/>
          </a:prstGeom>
          <a:ln w="19050">
            <a:headEnd type="triangle" w="lg" len="lg"/>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FADDEA31-D785-98FD-5713-172B490B79A7}"/>
                  </a:ext>
                </a:extLst>
              </p:cNvPr>
              <p:cNvSpPr txBox="1"/>
              <p:nvPr/>
            </p:nvSpPr>
            <p:spPr>
              <a:xfrm>
                <a:off x="551020" y="2584369"/>
                <a:ext cx="1101348" cy="39401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0"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𝑇</m:t>
                          </m:r>
                        </m:e>
                        <m:sub>
                          <m:r>
                            <m:rPr>
                              <m:sty m:val="p"/>
                            </m:rPr>
                            <a:rPr lang="en-GB" b="0" i="0" noProof="0" smtClean="0">
                              <a:latin typeface="Cambria Math" panose="02040503050406030204" pitchFamily="18" charset="0"/>
                              <a:ea typeface="Cambria Math" panose="02040503050406030204" pitchFamily="18" charset="0"/>
                            </a:rPr>
                            <m:t>upd</m:t>
                          </m:r>
                        </m:sub>
                      </m:sSub>
                    </m:oMath>
                  </m:oMathPara>
                </a14:m>
                <a:endParaRPr lang="en-GB" noProof="0" dirty="0"/>
              </a:p>
            </p:txBody>
          </p:sp>
        </mc:Choice>
        <mc:Fallback xmlns="">
          <p:sp>
            <p:nvSpPr>
              <p:cNvPr id="21" name="TextBox 20">
                <a:extLst>
                  <a:ext uri="{FF2B5EF4-FFF2-40B4-BE49-F238E27FC236}">
                    <a16:creationId xmlns:a16="http://schemas.microsoft.com/office/drawing/2014/main" id="{E5F1D87B-B87E-0D2C-30F8-9F2EAB00CEB7}"/>
                  </a:ext>
                </a:extLst>
              </p:cNvPr>
              <p:cNvSpPr txBox="1">
                <a:spLocks noRot="1" noChangeAspect="1" noMove="1" noResize="1" noEditPoints="1" noAdjustHandles="1" noChangeArrowheads="1" noChangeShapeType="1" noTextEdit="1"/>
              </p:cNvSpPr>
              <p:nvPr/>
            </p:nvSpPr>
            <p:spPr>
              <a:xfrm>
                <a:off x="551020" y="2584369"/>
                <a:ext cx="1101348" cy="394019"/>
              </a:xfrm>
              <a:prstGeom prst="rect">
                <a:avLst/>
              </a:prstGeom>
              <a:blipFill>
                <a:blip r:embed="rId12"/>
                <a:stretch>
                  <a:fillRect b="-9231"/>
                </a:stretch>
              </a:blipFill>
            </p:spPr>
            <p:txBody>
              <a:bodyPr/>
              <a:lstStyle/>
              <a:p>
                <a:r>
                  <a:rPr lang="LID4096">
                    <a:noFill/>
                  </a:rPr>
                  <a:t> </a:t>
                </a:r>
              </a:p>
            </p:txBody>
          </p:sp>
        </mc:Fallback>
      </mc:AlternateContent>
      <p:graphicFrame>
        <p:nvGraphicFramePr>
          <p:cNvPr id="24" name="Table 23">
            <a:extLst>
              <a:ext uri="{FF2B5EF4-FFF2-40B4-BE49-F238E27FC236}">
                <a16:creationId xmlns:a16="http://schemas.microsoft.com/office/drawing/2014/main" id="{9C2FB86F-C6D8-3AC4-7FFA-3255B4FF87B6}"/>
              </a:ext>
            </a:extLst>
          </p:cNvPr>
          <p:cNvGraphicFramePr>
            <a:graphicFrameLocks noGrp="1"/>
          </p:cNvGraphicFramePr>
          <p:nvPr/>
        </p:nvGraphicFramePr>
        <p:xfrm>
          <a:off x="1187673" y="1091023"/>
          <a:ext cx="1041400" cy="1066800"/>
        </p:xfrm>
        <a:graphic>
          <a:graphicData uri="http://schemas.openxmlformats.org/drawingml/2006/table">
            <a:tbl>
              <a:tblPr>
                <a:tableStyleId>{2D5ABB26-0587-4C30-8999-92F81FD0307C}</a:tableStyleId>
              </a:tblPr>
              <a:tblGrid>
                <a:gridCol w="208280">
                  <a:extLst>
                    <a:ext uri="{9D8B030D-6E8A-4147-A177-3AD203B41FA5}">
                      <a16:colId xmlns:a16="http://schemas.microsoft.com/office/drawing/2014/main" val="3105435960"/>
                    </a:ext>
                  </a:extLst>
                </a:gridCol>
                <a:gridCol w="208280">
                  <a:extLst>
                    <a:ext uri="{9D8B030D-6E8A-4147-A177-3AD203B41FA5}">
                      <a16:colId xmlns:a16="http://schemas.microsoft.com/office/drawing/2014/main" val="3484105758"/>
                    </a:ext>
                  </a:extLst>
                </a:gridCol>
                <a:gridCol w="208280">
                  <a:extLst>
                    <a:ext uri="{9D8B030D-6E8A-4147-A177-3AD203B41FA5}">
                      <a16:colId xmlns:a16="http://schemas.microsoft.com/office/drawing/2014/main" val="2834287887"/>
                    </a:ext>
                  </a:extLst>
                </a:gridCol>
                <a:gridCol w="208280">
                  <a:extLst>
                    <a:ext uri="{9D8B030D-6E8A-4147-A177-3AD203B41FA5}">
                      <a16:colId xmlns:a16="http://schemas.microsoft.com/office/drawing/2014/main" val="4092967682"/>
                    </a:ext>
                  </a:extLst>
                </a:gridCol>
                <a:gridCol w="208280">
                  <a:extLst>
                    <a:ext uri="{9D8B030D-6E8A-4147-A177-3AD203B41FA5}">
                      <a16:colId xmlns:a16="http://schemas.microsoft.com/office/drawing/2014/main" val="1680628409"/>
                    </a:ext>
                  </a:extLst>
                </a:gridCol>
              </a:tblGrid>
              <a:tr h="0">
                <a:tc>
                  <a:txBody>
                    <a:bodyPr/>
                    <a:lstStyle/>
                    <a:p>
                      <a:endParaRPr lang="en-GB" sz="800" noProof="0" dirty="0"/>
                    </a:p>
                  </a:txBody>
                  <a:tcPr>
                    <a:lnL w="6350" cap="flat" cmpd="sng" algn="ctr">
                      <a:solidFill>
                        <a:schemeClr val="tx1"/>
                      </a:solidFill>
                      <a:prstDash val="solid"/>
                      <a:round/>
                      <a:headEnd type="none" w="med" len="med"/>
                      <a:tailEnd type="none" w="med" len="med"/>
                    </a:lnL>
                    <a:lnT w="635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635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635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635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solidFill>
                      <a:schemeClr val="accent1">
                        <a:lumMod val="20000"/>
                        <a:lumOff val="80000"/>
                      </a:schemeClr>
                    </a:solidFill>
                  </a:tcPr>
                </a:tc>
                <a:extLst>
                  <a:ext uri="{0D108BD9-81ED-4DB2-BD59-A6C34878D82A}">
                    <a16:rowId xmlns:a16="http://schemas.microsoft.com/office/drawing/2014/main" val="1258789634"/>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285912734"/>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599900343"/>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691790879"/>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lnB w="635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635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635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635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lnB w="635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58830362"/>
                  </a:ext>
                </a:extLst>
              </a:tr>
            </a:tbl>
          </a:graphicData>
        </a:graphic>
      </p:graphicFrame>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00EFD256-2A70-09FB-5640-774E706CD2BD}"/>
                  </a:ext>
                </a:extLst>
              </p:cNvPr>
              <p:cNvSpPr txBox="1"/>
              <p:nvPr/>
            </p:nvSpPr>
            <p:spPr>
              <a:xfrm>
                <a:off x="2222926" y="584774"/>
                <a:ext cx="51298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0"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𝑛</m:t>
                          </m:r>
                        </m:e>
                        <m:sub>
                          <m:r>
                            <a:rPr lang="en-GB" b="0" i="1" noProof="0" smtClean="0">
                              <a:latin typeface="Cambria Math" panose="02040503050406030204" pitchFamily="18" charset="0"/>
                              <a:ea typeface="Cambria Math" panose="02040503050406030204" pitchFamily="18" charset="0"/>
                            </a:rPr>
                            <m:t>𝑥</m:t>
                          </m:r>
                        </m:sub>
                      </m:sSub>
                    </m:oMath>
                  </m:oMathPara>
                </a14:m>
                <a:endParaRPr lang="en-GB" noProof="0" dirty="0"/>
              </a:p>
            </p:txBody>
          </p:sp>
        </mc:Choice>
        <mc:Fallback xmlns="">
          <p:sp>
            <p:nvSpPr>
              <p:cNvPr id="26" name="TextBox 25">
                <a:extLst>
                  <a:ext uri="{FF2B5EF4-FFF2-40B4-BE49-F238E27FC236}">
                    <a16:creationId xmlns:a16="http://schemas.microsoft.com/office/drawing/2014/main" id="{844A58A4-1BDA-3AAE-2D0B-91C331023E49}"/>
                  </a:ext>
                </a:extLst>
              </p:cNvPr>
              <p:cNvSpPr txBox="1">
                <a:spLocks noRot="1" noChangeAspect="1" noMove="1" noResize="1" noEditPoints="1" noAdjustHandles="1" noChangeArrowheads="1" noChangeShapeType="1" noTextEdit="1"/>
              </p:cNvSpPr>
              <p:nvPr/>
            </p:nvSpPr>
            <p:spPr>
              <a:xfrm>
                <a:off x="2222926" y="584774"/>
                <a:ext cx="512983" cy="369332"/>
              </a:xfrm>
              <a:prstGeom prst="rect">
                <a:avLst/>
              </a:prstGeom>
              <a:blipFill>
                <a:blip r:embed="rId13"/>
                <a:stretch>
                  <a:fillRect/>
                </a:stretch>
              </a:blipFill>
            </p:spPr>
            <p:txBody>
              <a:bodyPr/>
              <a:lstStyle/>
              <a:p>
                <a:r>
                  <a:rPr lang="LID4096">
                    <a:noFill/>
                  </a:rPr>
                  <a:t> </a:t>
                </a:r>
              </a:p>
            </p:txBody>
          </p:sp>
        </mc:Fallback>
      </mc:AlternateContent>
      <p:cxnSp>
        <p:nvCxnSpPr>
          <p:cNvPr id="27" name="Straight Arrow Connector 26">
            <a:extLst>
              <a:ext uri="{FF2B5EF4-FFF2-40B4-BE49-F238E27FC236}">
                <a16:creationId xmlns:a16="http://schemas.microsoft.com/office/drawing/2014/main" id="{DAB44FDC-F34E-2B1F-0F96-A7B865735FA2}"/>
              </a:ext>
            </a:extLst>
          </p:cNvPr>
          <p:cNvCxnSpPr>
            <a:cxnSpLocks/>
          </p:cNvCxnSpPr>
          <p:nvPr/>
        </p:nvCxnSpPr>
        <p:spPr>
          <a:xfrm flipV="1">
            <a:off x="2227688" y="698141"/>
            <a:ext cx="0" cy="1464602"/>
          </a:xfrm>
          <a:prstGeom prst="straightConnector1">
            <a:avLst/>
          </a:prstGeom>
          <a:ln>
            <a:tailEnd type="triangle" w="lg" len="lg"/>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2C284554-6391-AF73-80A5-0478299F8F2E}"/>
              </a:ext>
            </a:extLst>
          </p:cNvPr>
          <p:cNvCxnSpPr>
            <a:cxnSpLocks/>
          </p:cNvCxnSpPr>
          <p:nvPr/>
        </p:nvCxnSpPr>
        <p:spPr>
          <a:xfrm flipH="1">
            <a:off x="805447" y="2157197"/>
            <a:ext cx="1423519" cy="0"/>
          </a:xfrm>
          <a:prstGeom prst="straightConnector1">
            <a:avLst/>
          </a:prstGeom>
          <a:ln>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EEF3E72D-3096-0AB7-EDE2-565090016A9A}"/>
                  </a:ext>
                </a:extLst>
              </p:cNvPr>
              <p:cNvSpPr txBox="1"/>
              <p:nvPr/>
            </p:nvSpPr>
            <p:spPr>
              <a:xfrm>
                <a:off x="478209" y="2096993"/>
                <a:ext cx="512983" cy="39126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0"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𝑛</m:t>
                          </m:r>
                        </m:e>
                        <m:sub>
                          <m:r>
                            <a:rPr lang="en-GB" b="0" i="1" noProof="0" smtClean="0">
                              <a:latin typeface="Cambria Math" panose="02040503050406030204" pitchFamily="18" charset="0"/>
                              <a:ea typeface="Cambria Math" panose="02040503050406030204" pitchFamily="18" charset="0"/>
                            </a:rPr>
                            <m:t>𝑦</m:t>
                          </m:r>
                        </m:sub>
                      </m:sSub>
                    </m:oMath>
                  </m:oMathPara>
                </a14:m>
                <a:endParaRPr lang="en-GB" noProof="0" dirty="0"/>
              </a:p>
            </p:txBody>
          </p:sp>
        </mc:Choice>
        <mc:Fallback xmlns="">
          <p:sp>
            <p:nvSpPr>
              <p:cNvPr id="39" name="TextBox 38">
                <a:extLst>
                  <a:ext uri="{FF2B5EF4-FFF2-40B4-BE49-F238E27FC236}">
                    <a16:creationId xmlns:a16="http://schemas.microsoft.com/office/drawing/2014/main" id="{B9C2F0F3-907F-C3A2-8E36-6622C596798C}"/>
                  </a:ext>
                </a:extLst>
              </p:cNvPr>
              <p:cNvSpPr txBox="1">
                <a:spLocks noRot="1" noChangeAspect="1" noMove="1" noResize="1" noEditPoints="1" noAdjustHandles="1" noChangeArrowheads="1" noChangeShapeType="1" noTextEdit="1"/>
              </p:cNvSpPr>
              <p:nvPr/>
            </p:nvSpPr>
            <p:spPr>
              <a:xfrm>
                <a:off x="478209" y="2096993"/>
                <a:ext cx="512983" cy="391261"/>
              </a:xfrm>
              <a:prstGeom prst="rect">
                <a:avLst/>
              </a:prstGeom>
              <a:blipFill>
                <a:blip r:embed="rId14"/>
                <a:stretch>
                  <a:fillRect b="-3125"/>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17B32007-0901-904C-945E-0AA93ADE9BCE}"/>
                  </a:ext>
                </a:extLst>
              </p:cNvPr>
              <p:cNvSpPr txBox="1"/>
              <p:nvPr/>
            </p:nvSpPr>
            <p:spPr>
              <a:xfrm>
                <a:off x="1976542" y="1918090"/>
                <a:ext cx="301686" cy="2616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1100" i="1" noProof="0" smtClean="0">
                          <a:latin typeface="Cambria Math" panose="02040503050406030204" pitchFamily="18" charset="0"/>
                        </a:rPr>
                        <m:t>1</m:t>
                      </m:r>
                    </m:oMath>
                  </m:oMathPara>
                </a14:m>
                <a:endParaRPr lang="en-GB" noProof="0" dirty="0"/>
              </a:p>
            </p:txBody>
          </p:sp>
        </mc:Choice>
        <mc:Fallback xmlns="">
          <p:sp>
            <p:nvSpPr>
              <p:cNvPr id="42" name="TextBox 41">
                <a:extLst>
                  <a:ext uri="{FF2B5EF4-FFF2-40B4-BE49-F238E27FC236}">
                    <a16:creationId xmlns:a16="http://schemas.microsoft.com/office/drawing/2014/main" id="{8C772B01-F684-BEB9-13C7-CA017B56C07E}"/>
                  </a:ext>
                </a:extLst>
              </p:cNvPr>
              <p:cNvSpPr txBox="1">
                <a:spLocks noRot="1" noChangeAspect="1" noMove="1" noResize="1" noEditPoints="1" noAdjustHandles="1" noChangeArrowheads="1" noChangeShapeType="1" noTextEdit="1"/>
              </p:cNvSpPr>
              <p:nvPr/>
            </p:nvSpPr>
            <p:spPr>
              <a:xfrm>
                <a:off x="1976542" y="1918090"/>
                <a:ext cx="301686" cy="261610"/>
              </a:xfrm>
              <a:prstGeom prst="rect">
                <a:avLst/>
              </a:prstGeom>
              <a:blipFill>
                <a:blip r:embed="rId15"/>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602F27BB-B637-3EF5-ABBB-D0C31A6797B5}"/>
                  </a:ext>
                </a:extLst>
              </p:cNvPr>
              <p:cNvSpPr txBox="1"/>
              <p:nvPr/>
            </p:nvSpPr>
            <p:spPr>
              <a:xfrm>
                <a:off x="1974704" y="1494516"/>
                <a:ext cx="301685" cy="2616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1100" b="0" i="1" noProof="0" smtClean="0">
                          <a:latin typeface="Cambria Math" panose="02040503050406030204" pitchFamily="18" charset="0"/>
                        </a:rPr>
                        <m:t>2</m:t>
                      </m:r>
                    </m:oMath>
                  </m:oMathPara>
                </a14:m>
                <a:endParaRPr lang="en-GB" noProof="0" dirty="0"/>
              </a:p>
            </p:txBody>
          </p:sp>
        </mc:Choice>
        <mc:Fallback xmlns="">
          <p:sp>
            <p:nvSpPr>
              <p:cNvPr id="43" name="TextBox 42">
                <a:extLst>
                  <a:ext uri="{FF2B5EF4-FFF2-40B4-BE49-F238E27FC236}">
                    <a16:creationId xmlns:a16="http://schemas.microsoft.com/office/drawing/2014/main" id="{A0A8EE0D-13D7-76F0-7A31-04D2B4618107}"/>
                  </a:ext>
                </a:extLst>
              </p:cNvPr>
              <p:cNvSpPr txBox="1">
                <a:spLocks noRot="1" noChangeAspect="1" noMove="1" noResize="1" noEditPoints="1" noAdjustHandles="1" noChangeArrowheads="1" noChangeShapeType="1" noTextEdit="1"/>
              </p:cNvSpPr>
              <p:nvPr/>
            </p:nvSpPr>
            <p:spPr>
              <a:xfrm>
                <a:off x="1974704" y="1494516"/>
                <a:ext cx="301685" cy="261610"/>
              </a:xfrm>
              <a:prstGeom prst="rect">
                <a:avLst/>
              </a:prstGeom>
              <a:blipFill>
                <a:blip r:embed="rId16"/>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954292B3-D025-2B73-D372-D8C94A5503B7}"/>
                  </a:ext>
                </a:extLst>
              </p:cNvPr>
              <p:cNvSpPr txBox="1"/>
              <p:nvPr/>
            </p:nvSpPr>
            <p:spPr>
              <a:xfrm>
                <a:off x="1987404" y="1061823"/>
                <a:ext cx="301685" cy="2616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1100" b="0" i="1" noProof="0" smtClean="0">
                          <a:latin typeface="Cambria Math" panose="02040503050406030204" pitchFamily="18" charset="0"/>
                        </a:rPr>
                        <m:t>3</m:t>
                      </m:r>
                    </m:oMath>
                  </m:oMathPara>
                </a14:m>
                <a:endParaRPr lang="en-GB" noProof="0" dirty="0"/>
              </a:p>
            </p:txBody>
          </p:sp>
        </mc:Choice>
        <mc:Fallback xmlns="">
          <p:sp>
            <p:nvSpPr>
              <p:cNvPr id="44" name="TextBox 43">
                <a:extLst>
                  <a:ext uri="{FF2B5EF4-FFF2-40B4-BE49-F238E27FC236}">
                    <a16:creationId xmlns:a16="http://schemas.microsoft.com/office/drawing/2014/main" id="{3064BC77-E570-4F9E-B8CD-1F2615D2041A}"/>
                  </a:ext>
                </a:extLst>
              </p:cNvPr>
              <p:cNvSpPr txBox="1">
                <a:spLocks noRot="1" noChangeAspect="1" noMove="1" noResize="1" noEditPoints="1" noAdjustHandles="1" noChangeArrowheads="1" noChangeShapeType="1" noTextEdit="1"/>
              </p:cNvSpPr>
              <p:nvPr/>
            </p:nvSpPr>
            <p:spPr>
              <a:xfrm>
                <a:off x="1987404" y="1061823"/>
                <a:ext cx="301685" cy="261610"/>
              </a:xfrm>
              <a:prstGeom prst="rect">
                <a:avLst/>
              </a:prstGeom>
              <a:blipFill>
                <a:blip r:embed="rId17"/>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EF3456DA-A2E9-DFD9-A4A8-B2634E9EEC8D}"/>
                  </a:ext>
                </a:extLst>
              </p:cNvPr>
              <p:cNvSpPr txBox="1"/>
              <p:nvPr/>
            </p:nvSpPr>
            <p:spPr>
              <a:xfrm>
                <a:off x="1550130" y="1918090"/>
                <a:ext cx="301685" cy="2616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1100" b="0" i="1" noProof="0" smtClean="0">
                          <a:latin typeface="Cambria Math" panose="02040503050406030204" pitchFamily="18" charset="0"/>
                        </a:rPr>
                        <m:t>4</m:t>
                      </m:r>
                    </m:oMath>
                  </m:oMathPara>
                </a14:m>
                <a:endParaRPr lang="en-GB" noProof="0" dirty="0"/>
              </a:p>
            </p:txBody>
          </p:sp>
        </mc:Choice>
        <mc:Fallback xmlns="">
          <p:sp>
            <p:nvSpPr>
              <p:cNvPr id="45" name="TextBox 44">
                <a:extLst>
                  <a:ext uri="{FF2B5EF4-FFF2-40B4-BE49-F238E27FC236}">
                    <a16:creationId xmlns:a16="http://schemas.microsoft.com/office/drawing/2014/main" id="{D8505898-54D0-9E27-7D9A-7942528EDFE9}"/>
                  </a:ext>
                </a:extLst>
              </p:cNvPr>
              <p:cNvSpPr txBox="1">
                <a:spLocks noRot="1" noChangeAspect="1" noMove="1" noResize="1" noEditPoints="1" noAdjustHandles="1" noChangeArrowheads="1" noChangeShapeType="1" noTextEdit="1"/>
              </p:cNvSpPr>
              <p:nvPr/>
            </p:nvSpPr>
            <p:spPr>
              <a:xfrm>
                <a:off x="1550130" y="1918090"/>
                <a:ext cx="301685" cy="261610"/>
              </a:xfrm>
              <a:prstGeom prst="rect">
                <a:avLst/>
              </a:prstGeom>
              <a:blipFill>
                <a:blip r:embed="rId18"/>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DF5CCC38-FEC4-7916-874F-606D25179DE8}"/>
                  </a:ext>
                </a:extLst>
              </p:cNvPr>
              <p:cNvSpPr txBox="1"/>
              <p:nvPr/>
            </p:nvSpPr>
            <p:spPr>
              <a:xfrm>
                <a:off x="1138518" y="1072875"/>
                <a:ext cx="301685" cy="2616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1100" b="0" i="1" noProof="0" smtClean="0">
                          <a:latin typeface="Cambria Math" panose="02040503050406030204" pitchFamily="18" charset="0"/>
                        </a:rPr>
                        <m:t>9</m:t>
                      </m:r>
                    </m:oMath>
                  </m:oMathPara>
                </a14:m>
                <a:endParaRPr lang="en-GB" noProof="0" dirty="0"/>
              </a:p>
            </p:txBody>
          </p:sp>
        </mc:Choice>
        <mc:Fallback xmlns="">
          <p:sp>
            <p:nvSpPr>
              <p:cNvPr id="49" name="TextBox 48">
                <a:extLst>
                  <a:ext uri="{FF2B5EF4-FFF2-40B4-BE49-F238E27FC236}">
                    <a16:creationId xmlns:a16="http://schemas.microsoft.com/office/drawing/2014/main" id="{5AF137A9-3B20-C1F2-5B01-05C196A6B1F4}"/>
                  </a:ext>
                </a:extLst>
              </p:cNvPr>
              <p:cNvSpPr txBox="1">
                <a:spLocks noRot="1" noChangeAspect="1" noMove="1" noResize="1" noEditPoints="1" noAdjustHandles="1" noChangeArrowheads="1" noChangeShapeType="1" noTextEdit="1"/>
              </p:cNvSpPr>
              <p:nvPr/>
            </p:nvSpPr>
            <p:spPr>
              <a:xfrm>
                <a:off x="1138518" y="1072875"/>
                <a:ext cx="301685" cy="261610"/>
              </a:xfrm>
              <a:prstGeom prst="rect">
                <a:avLst/>
              </a:prstGeom>
              <a:blipFill>
                <a:blip r:embed="rId19"/>
                <a:stretch>
                  <a:fillRect/>
                </a:stretch>
              </a:blipFill>
            </p:spPr>
            <p:txBody>
              <a:bodyPr/>
              <a:lstStyle/>
              <a:p>
                <a:r>
                  <a:rPr lang="LID4096">
                    <a:noFill/>
                  </a:rPr>
                  <a:t> </a:t>
                </a:r>
              </a:p>
            </p:txBody>
          </p:sp>
        </mc:Fallback>
      </mc:AlternateContent>
      <p:cxnSp>
        <p:nvCxnSpPr>
          <p:cNvPr id="121" name="Straight Arrow Connector 120">
            <a:extLst>
              <a:ext uri="{FF2B5EF4-FFF2-40B4-BE49-F238E27FC236}">
                <a16:creationId xmlns:a16="http://schemas.microsoft.com/office/drawing/2014/main" id="{61C8C6EB-068C-67F0-59EA-EC9B51F90D88}"/>
              </a:ext>
            </a:extLst>
          </p:cNvPr>
          <p:cNvCxnSpPr>
            <a:cxnSpLocks/>
          </p:cNvCxnSpPr>
          <p:nvPr/>
        </p:nvCxnSpPr>
        <p:spPr>
          <a:xfrm>
            <a:off x="2163460" y="2052151"/>
            <a:ext cx="332313" cy="2638"/>
          </a:xfrm>
          <a:prstGeom prst="straightConnector1">
            <a:avLst/>
          </a:prstGeom>
          <a:ln>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7" name="TextBox 126">
                <a:extLst>
                  <a:ext uri="{FF2B5EF4-FFF2-40B4-BE49-F238E27FC236}">
                    <a16:creationId xmlns:a16="http://schemas.microsoft.com/office/drawing/2014/main" id="{1AB7101E-C618-F22E-6C6F-8B736B22815E}"/>
                  </a:ext>
                </a:extLst>
              </p:cNvPr>
              <p:cNvSpPr txBox="1"/>
              <p:nvPr/>
            </p:nvSpPr>
            <p:spPr>
              <a:xfrm>
                <a:off x="2400122" y="1839835"/>
                <a:ext cx="47557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rPr>
                        <m:t>𝑛</m:t>
                      </m:r>
                    </m:oMath>
                  </m:oMathPara>
                </a14:m>
                <a:endParaRPr lang="en-GB" noProof="0" dirty="0"/>
              </a:p>
            </p:txBody>
          </p:sp>
        </mc:Choice>
        <mc:Fallback xmlns="">
          <p:sp>
            <p:nvSpPr>
              <p:cNvPr id="127" name="TextBox 126">
                <a:extLst>
                  <a:ext uri="{FF2B5EF4-FFF2-40B4-BE49-F238E27FC236}">
                    <a16:creationId xmlns:a16="http://schemas.microsoft.com/office/drawing/2014/main" id="{FF0ACBD0-C366-3BE0-7CE2-5C8DA3E43339}"/>
                  </a:ext>
                </a:extLst>
              </p:cNvPr>
              <p:cNvSpPr txBox="1">
                <a:spLocks noRot="1" noChangeAspect="1" noMove="1" noResize="1" noEditPoints="1" noAdjustHandles="1" noChangeArrowheads="1" noChangeShapeType="1" noTextEdit="1"/>
              </p:cNvSpPr>
              <p:nvPr/>
            </p:nvSpPr>
            <p:spPr>
              <a:xfrm>
                <a:off x="2400122" y="1839835"/>
                <a:ext cx="475572" cy="369332"/>
              </a:xfrm>
              <a:prstGeom prst="rect">
                <a:avLst/>
              </a:prstGeom>
              <a:blipFill>
                <a:blip r:embed="rId20"/>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CC495855-479A-4EAC-5E2E-27CD478C82D8}"/>
                  </a:ext>
                </a:extLst>
              </p:cNvPr>
              <p:cNvSpPr txBox="1"/>
              <p:nvPr/>
            </p:nvSpPr>
            <p:spPr>
              <a:xfrm>
                <a:off x="5264148" y="185469"/>
                <a:ext cx="4671535" cy="3740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b="0" i="1" noProof="0" smtClean="0">
                              <a:latin typeface="Cambria Math" panose="02040503050406030204" pitchFamily="18" charset="0"/>
                            </a:rPr>
                          </m:ctrlPr>
                        </m:sSubPr>
                        <m:e>
                          <m:r>
                            <a:rPr lang="en-GB" i="1" noProof="0" smtClean="0">
                              <a:latin typeface="Cambria Math" panose="02040503050406030204" pitchFamily="18" charset="0"/>
                            </a:rPr>
                            <m:t>𝑟</m:t>
                          </m:r>
                          <m:d>
                            <m:dPr>
                              <m:ctrlPr>
                                <a:rPr lang="en-GB" i="1" noProof="0" smtClean="0">
                                  <a:latin typeface="Cambria Math" panose="02040503050406030204" pitchFamily="18" charset="0"/>
                                </a:rPr>
                              </m:ctrlPr>
                            </m:dPr>
                            <m:e>
                              <m:r>
                                <a:rPr lang="en-GB" i="1" noProof="0" smtClean="0">
                                  <a:latin typeface="Cambria Math" panose="02040503050406030204" pitchFamily="18" charset="0"/>
                                </a:rPr>
                                <m:t>𝑛</m:t>
                              </m:r>
                              <m:r>
                                <a:rPr lang="en-GB" i="1" noProof="0" smtClean="0">
                                  <a:latin typeface="Cambria Math" panose="02040503050406030204" pitchFamily="18" charset="0"/>
                                </a:rPr>
                                <m:t>,</m:t>
                              </m:r>
                              <m:r>
                                <a:rPr lang="en-GB" i="1" noProof="0" smtClean="0">
                                  <a:latin typeface="Cambria Math" panose="02040503050406030204" pitchFamily="18" charset="0"/>
                                </a:rPr>
                                <m:t>𝑡</m:t>
                              </m:r>
                            </m:e>
                          </m:d>
                        </m:e>
                        <m:sub>
                          <m:r>
                            <a:rPr lang="en-GB" i="1" noProof="0" smtClean="0">
                              <a:latin typeface="Cambria Math" panose="02040503050406030204" pitchFamily="18" charset="0"/>
                            </a:rPr>
                            <m:t>𝑁</m:t>
                          </m:r>
                          <m:r>
                            <a:rPr lang="en-GB" i="1" noProof="0" smtClean="0">
                              <a:latin typeface="Cambria Math" panose="02040503050406030204" pitchFamily="18" charset="0"/>
                              <a:ea typeface="Cambria Math" panose="02040503050406030204" pitchFamily="18" charset="0"/>
                            </a:rPr>
                            <m:t>×1</m:t>
                          </m:r>
                        </m:sub>
                      </m:sSub>
                      <m:r>
                        <a:rPr lang="en-GB" b="0" i="1" noProof="0" smtClean="0">
                          <a:latin typeface="Cambria Math" panose="02040503050406030204" pitchFamily="18" charset="0"/>
                        </a:rPr>
                        <m:t>=</m:t>
                      </m:r>
                      <m:rad>
                        <m:radPr>
                          <m:degHide m:val="on"/>
                          <m:ctrlPr>
                            <a:rPr lang="en-GB" b="0" i="1" noProof="0" smtClean="0">
                              <a:latin typeface="Cambria Math" panose="02040503050406030204" pitchFamily="18" charset="0"/>
                            </a:rPr>
                          </m:ctrlPr>
                        </m:radPr>
                        <m:deg/>
                        <m:e>
                          <m:r>
                            <m:rPr>
                              <m:sty m:val="p"/>
                            </m:rPr>
                            <a:rPr lang="en-GB" b="0" i="0" noProof="0" smtClean="0">
                              <a:latin typeface="Cambria Math" panose="02040503050406030204" pitchFamily="18" charset="0"/>
                            </a:rPr>
                            <m:t>SNR</m:t>
                          </m:r>
                        </m:e>
                      </m:rad>
                      <m:r>
                        <a:rPr lang="en-GB" b="0" i="1" noProof="0" smtClean="0">
                          <a:latin typeface="Cambria Math" panose="02040503050406030204" pitchFamily="18" charset="0"/>
                        </a:rPr>
                        <m:t> </m:t>
                      </m:r>
                      <m:sSub>
                        <m:sSubPr>
                          <m:ctrlPr>
                            <a:rPr lang="en-GB" b="1" i="1" noProof="0" smtClean="0">
                              <a:latin typeface="Cambria Math" panose="02040503050406030204" pitchFamily="18" charset="0"/>
                              <a:ea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𝕴</m:t>
                          </m:r>
                          <m:d>
                            <m:dPr>
                              <m:ctrlPr>
                                <a:rPr lang="en-GB" i="1" noProof="0" smtClean="0">
                                  <a:latin typeface="Cambria Math" panose="02040503050406030204" pitchFamily="18" charset="0"/>
                                </a:rPr>
                              </m:ctrlPr>
                            </m:dPr>
                            <m:e>
                              <m:r>
                                <a:rPr lang="en-GB" i="1" noProof="0" smtClean="0">
                                  <a:latin typeface="Cambria Math" panose="02040503050406030204" pitchFamily="18" charset="0"/>
                                </a:rPr>
                                <m:t>𝑡</m:t>
                              </m:r>
                            </m:e>
                          </m:d>
                        </m:e>
                        <m:sub>
                          <m:r>
                            <a:rPr lang="en-GB" i="1" noProof="0" smtClean="0">
                              <a:latin typeface="Cambria Math" panose="02040503050406030204" pitchFamily="18" charset="0"/>
                            </a:rPr>
                            <m:t>𝑁</m:t>
                          </m:r>
                          <m:r>
                            <a:rPr lang="en-GB" i="1" noProof="0" smtClean="0">
                              <a:latin typeface="Cambria Math" panose="02040503050406030204" pitchFamily="18" charset="0"/>
                              <a:ea typeface="Cambria Math" panose="02040503050406030204" pitchFamily="18" charset="0"/>
                            </a:rPr>
                            <m:t>×</m:t>
                          </m:r>
                          <m:r>
                            <a:rPr lang="en-GB" i="1" noProof="0" smtClean="0">
                              <a:latin typeface="Cambria Math" panose="02040503050406030204" pitchFamily="18" charset="0"/>
                              <a:ea typeface="Cambria Math" panose="02040503050406030204" pitchFamily="18" charset="0"/>
                            </a:rPr>
                            <m:t>𝑁</m:t>
                          </m:r>
                        </m:sub>
                      </m:sSub>
                      <m:sSub>
                        <m:sSubPr>
                          <m:ctrlPr>
                            <a:rPr lang="en-GB" b="1" i="1" noProof="0" smtClean="0">
                              <a:latin typeface="Cambria Math" panose="02040503050406030204" pitchFamily="18" charset="0"/>
                              <a:ea typeface="Cambria Math" panose="02040503050406030204" pitchFamily="18" charset="0"/>
                            </a:rPr>
                          </m:ctrlPr>
                        </m:sSubPr>
                        <m:e>
                          <m:r>
                            <a:rPr lang="en-GB" b="1" i="1" noProof="0" smtClean="0">
                              <a:latin typeface="Cambria Math" panose="02040503050406030204" pitchFamily="18" charset="0"/>
                            </a:rPr>
                            <m:t>𝒂</m:t>
                          </m:r>
                          <m:d>
                            <m:dPr>
                              <m:ctrlPr>
                                <a:rPr lang="en-GB" i="1" noProof="0" smtClean="0">
                                  <a:latin typeface="Cambria Math" panose="02040503050406030204" pitchFamily="18" charset="0"/>
                                </a:rPr>
                              </m:ctrlPr>
                            </m:dPr>
                            <m:e>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𝜓</m:t>
                                  </m:r>
                                </m:e>
                                <m:sub>
                                  <m:r>
                                    <a:rPr lang="en-GB" i="1" noProof="0" smtClean="0">
                                      <a:latin typeface="Cambria Math" panose="02040503050406030204" pitchFamily="18" charset="0"/>
                                    </a:rPr>
                                    <m:t>𝑥</m:t>
                                  </m:r>
                                </m:sub>
                              </m:sSub>
                              <m:r>
                                <a:rPr lang="en-GB" i="1" noProof="0" smtClean="0">
                                  <a:latin typeface="Cambria Math" panose="02040503050406030204" pitchFamily="18" charset="0"/>
                                </a:rPr>
                                <m:t>,</m:t>
                              </m:r>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𝜓</m:t>
                                  </m:r>
                                </m:e>
                                <m:sub>
                                  <m:r>
                                    <a:rPr lang="en-GB" i="1" noProof="0" smtClean="0">
                                      <a:latin typeface="Cambria Math" panose="02040503050406030204" pitchFamily="18" charset="0"/>
                                    </a:rPr>
                                    <m:t>𝑦</m:t>
                                  </m:r>
                                </m:sub>
                              </m:sSub>
                            </m:e>
                          </m:d>
                        </m:e>
                        <m:sub>
                          <m:r>
                            <a:rPr lang="en-GB" i="1" noProof="0" smtClean="0">
                              <a:latin typeface="Cambria Math" panose="02040503050406030204" pitchFamily="18" charset="0"/>
                            </a:rPr>
                            <m:t>𝑁</m:t>
                          </m:r>
                          <m:r>
                            <a:rPr lang="en-GB" i="1" noProof="0" smtClean="0">
                              <a:latin typeface="Cambria Math" panose="02040503050406030204" pitchFamily="18" charset="0"/>
                              <a:ea typeface="Cambria Math" panose="02040503050406030204" pitchFamily="18" charset="0"/>
                            </a:rPr>
                            <m:t>×1</m:t>
                          </m:r>
                        </m:sub>
                      </m:sSub>
                      <m:r>
                        <a:rPr lang="en-GB" b="0" i="1" noProof="0" smtClean="0">
                          <a:latin typeface="Cambria Math" panose="02040503050406030204" pitchFamily="18" charset="0"/>
                        </a:rPr>
                        <m:t>𝑠</m:t>
                      </m:r>
                      <m:r>
                        <a:rPr lang="en-GB" b="0" i="1" noProof="0" smtClean="0">
                          <a:latin typeface="Cambria Math" panose="02040503050406030204" pitchFamily="18" charset="0"/>
                        </a:rPr>
                        <m:t>+</m:t>
                      </m:r>
                      <m:r>
                        <a:rPr lang="en-GB" b="1" i="1" noProof="0" smtClean="0">
                          <a:latin typeface="Cambria Math" panose="02040503050406030204" pitchFamily="18" charset="0"/>
                        </a:rPr>
                        <m:t>𝒖</m:t>
                      </m:r>
                    </m:oMath>
                  </m:oMathPara>
                </a14:m>
                <a:endParaRPr lang="en-GB" b="1" noProof="0" dirty="0"/>
              </a:p>
            </p:txBody>
          </p:sp>
        </mc:Choice>
        <mc:Fallback xmlns="">
          <p:sp>
            <p:nvSpPr>
              <p:cNvPr id="32" name="TextBox 31">
                <a:extLst>
                  <a:ext uri="{FF2B5EF4-FFF2-40B4-BE49-F238E27FC236}">
                    <a16:creationId xmlns:a16="http://schemas.microsoft.com/office/drawing/2014/main" id="{FE2C5F80-2065-7020-5BB0-CC0ADFC7503D}"/>
                  </a:ext>
                </a:extLst>
              </p:cNvPr>
              <p:cNvSpPr txBox="1">
                <a:spLocks noRot="1" noChangeAspect="1" noMove="1" noResize="1" noEditPoints="1" noAdjustHandles="1" noChangeArrowheads="1" noChangeShapeType="1" noTextEdit="1"/>
              </p:cNvSpPr>
              <p:nvPr/>
            </p:nvSpPr>
            <p:spPr>
              <a:xfrm>
                <a:off x="5264148" y="185469"/>
                <a:ext cx="4671535" cy="374013"/>
              </a:xfrm>
              <a:prstGeom prst="rect">
                <a:avLst/>
              </a:prstGeom>
              <a:blipFill>
                <a:blip r:embed="rId21"/>
                <a:stretch>
                  <a:fillRect l="-131" r="-261" b="-14516"/>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9DCB8C95-098A-2D8F-E0B2-6DCAFDC9FEF9}"/>
                  </a:ext>
                </a:extLst>
              </p:cNvPr>
              <p:cNvSpPr txBox="1"/>
              <p:nvPr/>
            </p:nvSpPr>
            <p:spPr>
              <a:xfrm>
                <a:off x="5423840" y="1260590"/>
                <a:ext cx="6297953" cy="795474"/>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en-GB" b="1" i="1" noProof="0" smtClean="0">
                              <a:latin typeface="Cambria Math" panose="02040503050406030204" pitchFamily="18" charset="0"/>
                              <a:ea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𝕴</m:t>
                          </m:r>
                          <m:d>
                            <m:dPr>
                              <m:ctrlPr>
                                <a:rPr lang="en-GB" i="1" noProof="0" smtClean="0">
                                  <a:latin typeface="Cambria Math" panose="02040503050406030204" pitchFamily="18" charset="0"/>
                                </a:rPr>
                              </m:ctrlPr>
                            </m:dPr>
                            <m:e>
                              <m:r>
                                <a:rPr lang="en-GB" i="1" noProof="0" smtClean="0">
                                  <a:latin typeface="Cambria Math" panose="02040503050406030204" pitchFamily="18" charset="0"/>
                                </a:rPr>
                                <m:t>𝑡</m:t>
                              </m:r>
                            </m:e>
                          </m:d>
                        </m:e>
                        <m:sub>
                          <m:r>
                            <a:rPr lang="en-GB" i="1" noProof="0" smtClean="0">
                              <a:latin typeface="Cambria Math" panose="02040503050406030204" pitchFamily="18" charset="0"/>
                            </a:rPr>
                            <m:t>𝑁</m:t>
                          </m:r>
                          <m:r>
                            <a:rPr lang="en-GB" i="1" noProof="0" smtClean="0">
                              <a:latin typeface="Cambria Math" panose="02040503050406030204" pitchFamily="18" charset="0"/>
                              <a:ea typeface="Cambria Math" panose="02040503050406030204" pitchFamily="18" charset="0"/>
                            </a:rPr>
                            <m:t>×</m:t>
                          </m:r>
                          <m:r>
                            <a:rPr lang="en-GB" i="1" noProof="0" smtClean="0">
                              <a:latin typeface="Cambria Math" panose="02040503050406030204" pitchFamily="18" charset="0"/>
                              <a:ea typeface="Cambria Math" panose="02040503050406030204" pitchFamily="18" charset="0"/>
                            </a:rPr>
                            <m:t>𝑁</m:t>
                          </m:r>
                        </m:sub>
                      </m:sSub>
                      <m:r>
                        <a:rPr lang="en-GB" b="0" i="1" noProof="0" smtClean="0">
                          <a:latin typeface="Cambria Math" panose="02040503050406030204" pitchFamily="18" charset="0"/>
                        </a:rPr>
                        <m:t>=</m:t>
                      </m:r>
                      <m:d>
                        <m:dPr>
                          <m:begChr m:val="["/>
                          <m:endChr m:val="]"/>
                          <m:ctrlPr>
                            <a:rPr lang="en-GB" i="1" noProof="0" smtClean="0">
                              <a:latin typeface="Cambria Math" panose="02040503050406030204" pitchFamily="18" charset="0"/>
                            </a:rPr>
                          </m:ctrlPr>
                        </m:dPr>
                        <m:e>
                          <m:sSup>
                            <m:sSupPr>
                              <m:ctrlPr>
                                <a:rPr lang="en-GB" i="1" noProof="0" smtClean="0">
                                  <a:latin typeface="Cambria Math" panose="02040503050406030204" pitchFamily="18" charset="0"/>
                                </a:rPr>
                              </m:ctrlPr>
                            </m:sSupPr>
                            <m:e>
                              <m:r>
                                <a:rPr lang="en-GB" i="1" noProof="0" smtClean="0">
                                  <a:latin typeface="Cambria Math" panose="02040503050406030204" pitchFamily="18" charset="0"/>
                                </a:rPr>
                                <m:t>𝑒</m:t>
                              </m:r>
                            </m:e>
                            <m:sup>
                              <m:r>
                                <a:rPr lang="en-GB" i="1" noProof="0" smtClean="0">
                                  <a:latin typeface="Cambria Math" panose="02040503050406030204" pitchFamily="18" charset="0"/>
                                </a:rPr>
                                <m:t>−</m:t>
                              </m:r>
                              <m:r>
                                <a:rPr lang="en-GB" i="1" noProof="0" smtClean="0">
                                  <a:latin typeface="Cambria Math" panose="02040503050406030204" pitchFamily="18" charset="0"/>
                                </a:rPr>
                                <m:t>𝑗</m:t>
                              </m:r>
                              <m:r>
                                <a:rPr lang="en-GB" i="1" noProof="0" smtClean="0">
                                  <a:latin typeface="Cambria Math" panose="02040503050406030204" pitchFamily="18" charset="0"/>
                                </a:rPr>
                                <m:t>2</m:t>
                              </m:r>
                              <m:r>
                                <a:rPr lang="en-GB" i="1" noProof="0" smtClean="0">
                                  <a:latin typeface="Cambria Math" panose="02040503050406030204" pitchFamily="18" charset="0"/>
                                  <a:ea typeface="Cambria Math" panose="02040503050406030204" pitchFamily="18" charset="0"/>
                                </a:rPr>
                                <m:t>𝜋</m:t>
                              </m:r>
                              <m:f>
                                <m:fPr>
                                  <m:ctrlPr>
                                    <a:rPr lang="en-GB" i="1" noProof="0" smtClean="0">
                                      <a:latin typeface="Cambria Math" panose="02040503050406030204" pitchFamily="18" charset="0"/>
                                      <a:ea typeface="Cambria Math" panose="02040503050406030204" pitchFamily="18" charset="0"/>
                                    </a:rPr>
                                  </m:ctrlPr>
                                </m:fPr>
                                <m:num>
                                  <m:r>
                                    <a:rPr lang="en-GB"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𝑛</m:t>
                                      </m:r>
                                    </m:e>
                                    <m:sub>
                                      <m:sSub>
                                        <m:sSubPr>
                                          <m:ctrlPr>
                                            <a:rPr lang="en-GB" i="1" noProof="0" smtClean="0">
                                              <a:latin typeface="Cambria Math" panose="02040503050406030204" pitchFamily="18" charset="0"/>
                                            </a:rPr>
                                          </m:ctrlPr>
                                        </m:sSubPr>
                                        <m:e>
                                          <m:r>
                                            <a:rPr lang="en-GB" b="0" i="1" noProof="0" smtClean="0">
                                              <a:latin typeface="Cambria Math" panose="02040503050406030204" pitchFamily="18" charset="0"/>
                                            </a:rPr>
                                            <m:t>𝜓</m:t>
                                          </m:r>
                                        </m:e>
                                        <m:sub>
                                          <m:r>
                                            <a:rPr lang="en-GB" b="0" i="1" noProof="0" smtClean="0">
                                              <a:latin typeface="Cambria Math" panose="02040503050406030204" pitchFamily="18" charset="0"/>
                                            </a:rPr>
                                            <m:t>𝑥</m:t>
                                          </m:r>
                                        </m:sub>
                                      </m:sSub>
                                    </m:sub>
                                  </m:sSub>
                                  <m:r>
                                    <a:rPr lang="en-GB" b="0" i="1" noProof="0" smtClean="0">
                                      <a:latin typeface="Cambria Math" panose="02040503050406030204" pitchFamily="18" charset="0"/>
                                      <a:ea typeface="Cambria Math" panose="02040503050406030204" pitchFamily="18" charset="0"/>
                                    </a:rPr>
                                    <m:t>+</m:t>
                                  </m:r>
                                  <m:f>
                                    <m:fPr>
                                      <m:ctrlPr>
                                        <a:rPr lang="en-GB" b="1" i="1" noProof="0" smtClean="0">
                                          <a:latin typeface="Cambria Math" panose="02040503050406030204" pitchFamily="18" charset="0"/>
                                          <a:ea typeface="Cambria Math" panose="02040503050406030204" pitchFamily="18" charset="0"/>
                                        </a:rPr>
                                      </m:ctrlPr>
                                    </m:fPr>
                                    <m:num>
                                      <m:sSub>
                                        <m:sSubPr>
                                          <m:ctrlPr>
                                            <a:rPr lang="en-GB" b="1" i="1" noProof="0" smtClean="0">
                                              <a:solidFill>
                                                <a:srgbClr val="C00000"/>
                                              </a:solidFill>
                                              <a:latin typeface="Cambria Math" panose="02040503050406030204" pitchFamily="18" charset="0"/>
                                              <a:ea typeface="Cambria Math" panose="02040503050406030204" pitchFamily="18" charset="0"/>
                                            </a:rPr>
                                          </m:ctrlPr>
                                        </m:sSubPr>
                                        <m:e>
                                          <m:r>
                                            <a:rPr lang="en-GB" b="1" i="1" noProof="0" smtClean="0">
                                              <a:solidFill>
                                                <a:srgbClr val="C00000"/>
                                              </a:solidFill>
                                              <a:latin typeface="Cambria Math" panose="02040503050406030204" pitchFamily="18" charset="0"/>
                                            </a:rPr>
                                            <m:t>𝒕</m:t>
                                          </m:r>
                                        </m:e>
                                        <m:sub>
                                          <m:r>
                                            <a:rPr lang="en-GB" b="1" i="1" noProof="0" smtClean="0">
                                              <a:solidFill>
                                                <a:srgbClr val="C00000"/>
                                              </a:solidFill>
                                              <a:latin typeface="Cambria Math" panose="02040503050406030204" pitchFamily="18" charset="0"/>
                                              <a:ea typeface="Cambria Math" panose="02040503050406030204" pitchFamily="18" charset="0"/>
                                            </a:rPr>
                                            <m:t>𝒙</m:t>
                                          </m:r>
                                        </m:sub>
                                      </m:sSub>
                                    </m:num>
                                    <m:den>
                                      <m:sSub>
                                        <m:sSubPr>
                                          <m:ctrlPr>
                                            <a:rPr lang="en-GB" b="1" i="1" noProof="0" smtClean="0">
                                              <a:latin typeface="Cambria Math" panose="02040503050406030204" pitchFamily="18" charset="0"/>
                                              <a:ea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𝑻</m:t>
                                          </m:r>
                                        </m:e>
                                        <m:sub>
                                          <m:r>
                                            <a:rPr lang="en-GB" b="1" i="1" noProof="0" smtClean="0">
                                              <a:latin typeface="Cambria Math" panose="02040503050406030204" pitchFamily="18" charset="0"/>
                                              <a:ea typeface="Cambria Math" panose="02040503050406030204" pitchFamily="18" charset="0"/>
                                            </a:rPr>
                                            <m:t>𝒙</m:t>
                                          </m:r>
                                        </m:sub>
                                      </m:sSub>
                                    </m:den>
                                  </m:f>
                                  <m:r>
                                    <a:rPr lang="en-GB" i="1" noProof="0" smtClean="0">
                                      <a:latin typeface="Cambria Math" panose="02040503050406030204" pitchFamily="18" charset="0"/>
                                      <a:ea typeface="Cambria Math" panose="02040503050406030204" pitchFamily="18" charset="0"/>
                                    </a:rPr>
                                    <m:t>−1</m:t>
                                  </m:r>
                                  <m:r>
                                    <a:rPr lang="en-GB" b="0" i="1" noProof="0" smtClean="0">
                                      <a:latin typeface="Cambria Math" panose="02040503050406030204" pitchFamily="18" charset="0"/>
                                      <a:ea typeface="Cambria Math" panose="02040503050406030204" pitchFamily="18" charset="0"/>
                                    </a:rPr>
                                    <m:t>−</m:t>
                                  </m:r>
                                  <m:f>
                                    <m:fPr>
                                      <m:ctrlPr>
                                        <a:rPr lang="en-GB" i="1" noProof="0" smtClean="0">
                                          <a:latin typeface="Cambria Math" panose="02040503050406030204" pitchFamily="18" charset="0"/>
                                          <a:ea typeface="Cambria Math" panose="02040503050406030204" pitchFamily="18" charset="0"/>
                                        </a:rPr>
                                      </m:ctrlPr>
                                    </m:fPr>
                                    <m:num>
                                      <m:r>
                                        <a:rPr lang="en-GB" b="0" i="1" noProof="0" smtClean="0">
                                          <a:latin typeface="Cambria Math" panose="02040503050406030204" pitchFamily="18" charset="0"/>
                                          <a:ea typeface="Cambria Math" panose="02040503050406030204" pitchFamily="18" charset="0"/>
                                        </a:rPr>
                                        <m:t>1</m:t>
                                      </m:r>
                                    </m:num>
                                    <m:den>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𝑇</m:t>
                                          </m:r>
                                        </m:e>
                                        <m:sub>
                                          <m:r>
                                            <a:rPr lang="en-GB" i="1" noProof="0" smtClean="0">
                                              <a:latin typeface="Cambria Math" panose="02040503050406030204" pitchFamily="18" charset="0"/>
                                              <a:ea typeface="Cambria Math" panose="02040503050406030204" pitchFamily="18" charset="0"/>
                                            </a:rPr>
                                            <m:t>𝑥</m:t>
                                          </m:r>
                                        </m:sub>
                                      </m:sSub>
                                    </m:den>
                                  </m:f>
                                  <m:r>
                                    <a:rPr lang="en-GB"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𝑛</m:t>
                                      </m:r>
                                    </m:e>
                                    <m:sub>
                                      <m:r>
                                        <a:rPr lang="en-GB" i="1" noProof="0" smtClean="0">
                                          <a:latin typeface="Cambria Math" panose="02040503050406030204" pitchFamily="18" charset="0"/>
                                          <a:ea typeface="Cambria Math" panose="02040503050406030204" pitchFamily="18" charset="0"/>
                                        </a:rPr>
                                        <m:t>𝑥</m:t>
                                      </m:r>
                                    </m:sub>
                                  </m:sSub>
                                  <m:r>
                                    <a:rPr lang="en-GB" i="1" noProof="0" smtClean="0">
                                      <a:latin typeface="Cambria Math" panose="02040503050406030204" pitchFamily="18" charset="0"/>
                                      <a:ea typeface="Cambria Math" panose="02040503050406030204" pitchFamily="18" charset="0"/>
                                    </a:rPr>
                                    <m:t>−1)</m:t>
                                  </m:r>
                                </m:num>
                                <m:den>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𝑁</m:t>
                                      </m:r>
                                    </m:e>
                                    <m:sub>
                                      <m:r>
                                        <a:rPr lang="en-GB" i="1" noProof="0" smtClean="0">
                                          <a:latin typeface="Cambria Math" panose="02040503050406030204" pitchFamily="18" charset="0"/>
                                          <a:ea typeface="Cambria Math" panose="02040503050406030204" pitchFamily="18" charset="0"/>
                                        </a:rPr>
                                        <m:t>𝑥</m:t>
                                      </m:r>
                                    </m:sub>
                                  </m:sSub>
                                </m:den>
                              </m:f>
                            </m:sup>
                          </m:sSup>
                          <m:sSup>
                            <m:sSupPr>
                              <m:ctrlPr>
                                <a:rPr lang="en-GB" i="1" noProof="0" smtClean="0">
                                  <a:latin typeface="Cambria Math" panose="02040503050406030204" pitchFamily="18" charset="0"/>
                                </a:rPr>
                              </m:ctrlPr>
                            </m:sSupPr>
                            <m:e>
                              <m:r>
                                <a:rPr lang="en-GB" i="1" noProof="0" smtClean="0">
                                  <a:latin typeface="Cambria Math" panose="02040503050406030204" pitchFamily="18" charset="0"/>
                                </a:rPr>
                                <m:t>𝑒</m:t>
                              </m:r>
                            </m:e>
                            <m:sup>
                              <m:r>
                                <a:rPr lang="en-GB" i="1" noProof="0" smtClean="0">
                                  <a:latin typeface="Cambria Math" panose="02040503050406030204" pitchFamily="18" charset="0"/>
                                </a:rPr>
                                <m:t>−</m:t>
                              </m:r>
                              <m:r>
                                <a:rPr lang="en-GB" i="1" noProof="0" smtClean="0">
                                  <a:latin typeface="Cambria Math" panose="02040503050406030204" pitchFamily="18" charset="0"/>
                                </a:rPr>
                                <m:t>𝑗</m:t>
                              </m:r>
                              <m:r>
                                <a:rPr lang="en-GB" i="1" noProof="0" smtClean="0">
                                  <a:latin typeface="Cambria Math" panose="02040503050406030204" pitchFamily="18" charset="0"/>
                                </a:rPr>
                                <m:t>2</m:t>
                              </m:r>
                              <m:r>
                                <a:rPr lang="en-GB" i="1" noProof="0" smtClean="0">
                                  <a:latin typeface="Cambria Math" panose="02040503050406030204" pitchFamily="18" charset="0"/>
                                  <a:ea typeface="Cambria Math" panose="02040503050406030204" pitchFamily="18" charset="0"/>
                                </a:rPr>
                                <m:t>𝜋</m:t>
                              </m:r>
                              <m:f>
                                <m:fPr>
                                  <m:ctrlPr>
                                    <a:rPr lang="en-GB" i="1" noProof="0" smtClean="0">
                                      <a:latin typeface="Cambria Math" panose="02040503050406030204" pitchFamily="18" charset="0"/>
                                      <a:ea typeface="Cambria Math" panose="02040503050406030204" pitchFamily="18" charset="0"/>
                                    </a:rPr>
                                  </m:ctrlPr>
                                </m:fPr>
                                <m:num>
                                  <m:r>
                                    <a:rPr lang="en-GB"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rPr>
                                      </m:ctrlPr>
                                    </m:sSubPr>
                                    <m:e>
                                      <m:r>
                                        <a:rPr lang="en-GB" b="0" i="1" noProof="0" smtClean="0">
                                          <a:latin typeface="Cambria Math" panose="02040503050406030204" pitchFamily="18" charset="0"/>
                                        </a:rPr>
                                        <m:t>𝑛</m:t>
                                      </m:r>
                                    </m:e>
                                    <m:sub>
                                      <m:sSub>
                                        <m:sSubPr>
                                          <m:ctrlPr>
                                            <a:rPr lang="en-GB" i="1" noProof="0" smtClean="0">
                                              <a:latin typeface="Cambria Math" panose="02040503050406030204" pitchFamily="18" charset="0"/>
                                            </a:rPr>
                                          </m:ctrlPr>
                                        </m:sSubPr>
                                        <m:e>
                                          <m:r>
                                            <a:rPr lang="en-GB" b="0" i="1" noProof="0" smtClean="0">
                                              <a:latin typeface="Cambria Math" panose="02040503050406030204" pitchFamily="18" charset="0"/>
                                            </a:rPr>
                                            <m:t>𝜓</m:t>
                                          </m:r>
                                        </m:e>
                                        <m:sub>
                                          <m:r>
                                            <a:rPr lang="en-GB" b="0" i="1" noProof="0" smtClean="0">
                                              <a:latin typeface="Cambria Math" panose="02040503050406030204" pitchFamily="18" charset="0"/>
                                            </a:rPr>
                                            <m:t>𝑦</m:t>
                                          </m:r>
                                        </m:sub>
                                      </m:sSub>
                                    </m:sub>
                                  </m:sSub>
                                  <m:r>
                                    <a:rPr lang="en-GB" b="0" i="1" noProof="0" smtClean="0">
                                      <a:latin typeface="Cambria Math" panose="02040503050406030204" pitchFamily="18" charset="0"/>
                                      <a:ea typeface="Cambria Math" panose="02040503050406030204" pitchFamily="18" charset="0"/>
                                    </a:rPr>
                                    <m:t>+</m:t>
                                  </m:r>
                                  <m:f>
                                    <m:fPr>
                                      <m:ctrlPr>
                                        <a:rPr lang="en-GB" b="1" i="1" noProof="0" smtClean="0">
                                          <a:latin typeface="Cambria Math" panose="02040503050406030204" pitchFamily="18" charset="0"/>
                                          <a:ea typeface="Cambria Math" panose="02040503050406030204" pitchFamily="18" charset="0"/>
                                        </a:rPr>
                                      </m:ctrlPr>
                                    </m:fPr>
                                    <m:num>
                                      <m:sSub>
                                        <m:sSubPr>
                                          <m:ctrlPr>
                                            <a:rPr lang="en-GB" b="1" i="1" noProof="0" smtClean="0">
                                              <a:solidFill>
                                                <a:srgbClr val="C00000"/>
                                              </a:solidFill>
                                              <a:latin typeface="Cambria Math" panose="02040503050406030204" pitchFamily="18" charset="0"/>
                                              <a:ea typeface="Cambria Math" panose="02040503050406030204" pitchFamily="18" charset="0"/>
                                            </a:rPr>
                                          </m:ctrlPr>
                                        </m:sSubPr>
                                        <m:e>
                                          <m:r>
                                            <a:rPr lang="en-GB" b="1" i="1" noProof="0" smtClean="0">
                                              <a:solidFill>
                                                <a:srgbClr val="C00000"/>
                                              </a:solidFill>
                                              <a:latin typeface="Cambria Math" panose="02040503050406030204" pitchFamily="18" charset="0"/>
                                            </a:rPr>
                                            <m:t>𝒕</m:t>
                                          </m:r>
                                        </m:e>
                                        <m:sub>
                                          <m:r>
                                            <a:rPr lang="en-GB" b="1" i="1" noProof="0" smtClean="0">
                                              <a:solidFill>
                                                <a:srgbClr val="C00000"/>
                                              </a:solidFill>
                                              <a:latin typeface="Cambria Math" panose="02040503050406030204" pitchFamily="18" charset="0"/>
                                              <a:ea typeface="Cambria Math" panose="02040503050406030204" pitchFamily="18" charset="0"/>
                                            </a:rPr>
                                            <m:t>𝒚</m:t>
                                          </m:r>
                                        </m:sub>
                                      </m:sSub>
                                    </m:num>
                                    <m:den>
                                      <m:sSub>
                                        <m:sSubPr>
                                          <m:ctrlPr>
                                            <a:rPr lang="en-GB" b="1" i="1" noProof="0" smtClean="0">
                                              <a:latin typeface="Cambria Math" panose="02040503050406030204" pitchFamily="18" charset="0"/>
                                              <a:ea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𝑻</m:t>
                                          </m:r>
                                        </m:e>
                                        <m:sub>
                                          <m:r>
                                            <a:rPr lang="en-GB" b="1" i="1" noProof="0" smtClean="0">
                                              <a:latin typeface="Cambria Math" panose="02040503050406030204" pitchFamily="18" charset="0"/>
                                              <a:ea typeface="Cambria Math" panose="02040503050406030204" pitchFamily="18" charset="0"/>
                                            </a:rPr>
                                            <m:t>𝒚</m:t>
                                          </m:r>
                                        </m:sub>
                                      </m:sSub>
                                    </m:den>
                                  </m:f>
                                  <m:r>
                                    <a:rPr lang="en-GB" i="1" noProof="0" smtClean="0">
                                      <a:latin typeface="Cambria Math" panose="02040503050406030204" pitchFamily="18" charset="0"/>
                                      <a:ea typeface="Cambria Math" panose="02040503050406030204" pitchFamily="18" charset="0"/>
                                    </a:rPr>
                                    <m:t>−1−</m:t>
                                  </m:r>
                                  <m:f>
                                    <m:fPr>
                                      <m:ctrlPr>
                                        <a:rPr lang="en-GB" i="1" noProof="0" smtClean="0">
                                          <a:latin typeface="Cambria Math" panose="02040503050406030204" pitchFamily="18" charset="0"/>
                                          <a:ea typeface="Cambria Math" panose="02040503050406030204" pitchFamily="18" charset="0"/>
                                        </a:rPr>
                                      </m:ctrlPr>
                                    </m:fPr>
                                    <m:num>
                                      <m:r>
                                        <a:rPr lang="en-GB" i="1" noProof="0" smtClean="0">
                                          <a:latin typeface="Cambria Math" panose="02040503050406030204" pitchFamily="18" charset="0"/>
                                          <a:ea typeface="Cambria Math" panose="02040503050406030204" pitchFamily="18" charset="0"/>
                                        </a:rPr>
                                        <m:t>1</m:t>
                                      </m:r>
                                    </m:num>
                                    <m:den>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𝑇</m:t>
                                          </m:r>
                                        </m:e>
                                        <m:sub>
                                          <m:r>
                                            <a:rPr lang="en-GB" b="0" i="1" noProof="0" smtClean="0">
                                              <a:latin typeface="Cambria Math" panose="02040503050406030204" pitchFamily="18" charset="0"/>
                                              <a:ea typeface="Cambria Math" panose="02040503050406030204" pitchFamily="18" charset="0"/>
                                            </a:rPr>
                                            <m:t>𝑦</m:t>
                                          </m:r>
                                        </m:sub>
                                      </m:sSub>
                                    </m:den>
                                  </m:f>
                                  <m:r>
                                    <a:rPr lang="en-GB"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𝑛</m:t>
                                      </m:r>
                                    </m:e>
                                    <m:sub>
                                      <m:r>
                                        <a:rPr lang="en-GB" i="1" noProof="0" smtClean="0">
                                          <a:latin typeface="Cambria Math" panose="02040503050406030204" pitchFamily="18" charset="0"/>
                                          <a:ea typeface="Cambria Math" panose="02040503050406030204" pitchFamily="18" charset="0"/>
                                        </a:rPr>
                                        <m:t>𝑦</m:t>
                                      </m:r>
                                    </m:sub>
                                  </m:sSub>
                                  <m:r>
                                    <a:rPr lang="en-GB" i="1" noProof="0" smtClean="0">
                                      <a:latin typeface="Cambria Math" panose="02040503050406030204" pitchFamily="18" charset="0"/>
                                      <a:ea typeface="Cambria Math" panose="02040503050406030204" pitchFamily="18" charset="0"/>
                                    </a:rPr>
                                    <m:t>−1)</m:t>
                                  </m:r>
                                </m:num>
                                <m:den>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𝑁</m:t>
                                      </m:r>
                                    </m:e>
                                    <m:sub>
                                      <m:r>
                                        <a:rPr lang="en-GB" i="1" noProof="0" smtClean="0">
                                          <a:latin typeface="Cambria Math" panose="02040503050406030204" pitchFamily="18" charset="0"/>
                                          <a:ea typeface="Cambria Math" panose="02040503050406030204" pitchFamily="18" charset="0"/>
                                        </a:rPr>
                                        <m:t>𝑦</m:t>
                                      </m:r>
                                    </m:sub>
                                  </m:sSub>
                                </m:den>
                              </m:f>
                            </m:sup>
                          </m:sSup>
                        </m:e>
                      </m:d>
                    </m:oMath>
                  </m:oMathPara>
                </a14:m>
                <a:endParaRPr lang="en-GB" noProof="0" dirty="0"/>
              </a:p>
            </p:txBody>
          </p:sp>
        </mc:Choice>
        <mc:Fallback xmlns="">
          <p:sp>
            <p:nvSpPr>
              <p:cNvPr id="41" name="TextBox 40">
                <a:extLst>
                  <a:ext uri="{FF2B5EF4-FFF2-40B4-BE49-F238E27FC236}">
                    <a16:creationId xmlns:a16="http://schemas.microsoft.com/office/drawing/2014/main" id="{9DCB8C95-098A-2D8F-E0B2-6DCAFDC9FEF9}"/>
                  </a:ext>
                </a:extLst>
              </p:cNvPr>
              <p:cNvSpPr txBox="1">
                <a:spLocks noRot="1" noChangeAspect="1" noMove="1" noResize="1" noEditPoints="1" noAdjustHandles="1" noChangeArrowheads="1" noChangeShapeType="1" noTextEdit="1"/>
              </p:cNvSpPr>
              <p:nvPr/>
            </p:nvSpPr>
            <p:spPr>
              <a:xfrm>
                <a:off x="5423840" y="1260590"/>
                <a:ext cx="6297953" cy="795474"/>
              </a:xfrm>
              <a:prstGeom prst="rect">
                <a:avLst/>
              </a:prstGeom>
              <a:blipFill>
                <a:blip r:embed="rId22"/>
                <a:stretch>
                  <a:fillRect/>
                </a:stretch>
              </a:blipFill>
            </p:spPr>
            <p:txBody>
              <a:bodyPr/>
              <a:lstStyle/>
              <a:p>
                <a:r>
                  <a:rPr lang="en-US">
                    <a:noFill/>
                  </a:rPr>
                  <a:t> </a:t>
                </a:r>
              </a:p>
            </p:txBody>
          </p:sp>
        </mc:Fallback>
      </mc:AlternateContent>
      <p:sp>
        <p:nvSpPr>
          <p:cNvPr id="120" name="TextBox 119">
            <a:extLst>
              <a:ext uri="{FF2B5EF4-FFF2-40B4-BE49-F238E27FC236}">
                <a16:creationId xmlns:a16="http://schemas.microsoft.com/office/drawing/2014/main" id="{8BCEB236-80DC-6927-8EDC-8EA49836B468}"/>
              </a:ext>
            </a:extLst>
          </p:cNvPr>
          <p:cNvSpPr txBox="1"/>
          <p:nvPr/>
        </p:nvSpPr>
        <p:spPr>
          <a:xfrm>
            <a:off x="10194849" y="189592"/>
            <a:ext cx="402674" cy="307777"/>
          </a:xfrm>
          <a:prstGeom prst="rect">
            <a:avLst/>
          </a:prstGeom>
          <a:noFill/>
        </p:spPr>
        <p:txBody>
          <a:bodyPr wrap="none" rtlCol="0">
            <a:spAutoFit/>
          </a:bodyPr>
          <a:lstStyle/>
          <a:p>
            <a:r>
              <a:rPr lang="en-GB" sz="1400" noProof="0" dirty="0"/>
              <a:t>(1)</a:t>
            </a:r>
          </a:p>
        </p:txBody>
      </p:sp>
      <p:sp>
        <p:nvSpPr>
          <p:cNvPr id="122" name="TextBox 121">
            <a:extLst>
              <a:ext uri="{FF2B5EF4-FFF2-40B4-BE49-F238E27FC236}">
                <a16:creationId xmlns:a16="http://schemas.microsoft.com/office/drawing/2014/main" id="{201E6C53-7E62-C1C2-835C-7BB34F19C5D1}"/>
              </a:ext>
            </a:extLst>
          </p:cNvPr>
          <p:cNvSpPr txBox="1"/>
          <p:nvPr/>
        </p:nvSpPr>
        <p:spPr>
          <a:xfrm>
            <a:off x="9942543" y="762767"/>
            <a:ext cx="402674" cy="307777"/>
          </a:xfrm>
          <a:prstGeom prst="rect">
            <a:avLst/>
          </a:prstGeom>
          <a:noFill/>
        </p:spPr>
        <p:txBody>
          <a:bodyPr wrap="none" rtlCol="0">
            <a:spAutoFit/>
          </a:bodyPr>
          <a:lstStyle/>
          <a:p>
            <a:r>
              <a:rPr lang="en-GB" sz="1400" noProof="0" dirty="0"/>
              <a:t>(2)</a:t>
            </a:r>
          </a:p>
        </p:txBody>
      </p:sp>
      <p:sp>
        <p:nvSpPr>
          <p:cNvPr id="123" name="TextBox 122">
            <a:extLst>
              <a:ext uri="{FF2B5EF4-FFF2-40B4-BE49-F238E27FC236}">
                <a16:creationId xmlns:a16="http://schemas.microsoft.com/office/drawing/2014/main" id="{DF01C0DB-3E7A-8FA9-24BA-51AE2E9C98CD}"/>
              </a:ext>
            </a:extLst>
          </p:cNvPr>
          <p:cNvSpPr txBox="1"/>
          <p:nvPr/>
        </p:nvSpPr>
        <p:spPr>
          <a:xfrm>
            <a:off x="11558488" y="1481400"/>
            <a:ext cx="402674" cy="307777"/>
          </a:xfrm>
          <a:prstGeom prst="rect">
            <a:avLst/>
          </a:prstGeom>
          <a:noFill/>
        </p:spPr>
        <p:txBody>
          <a:bodyPr wrap="none" rtlCol="0">
            <a:spAutoFit/>
          </a:bodyPr>
          <a:lstStyle/>
          <a:p>
            <a:r>
              <a:rPr lang="en-GB" sz="1400" noProof="0" dirty="0"/>
              <a:t>(3)</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47E42018-EA75-2AB4-296E-61E7DE3EC53F}"/>
                  </a:ext>
                </a:extLst>
              </p:cNvPr>
              <p:cNvSpPr txBox="1"/>
              <p:nvPr/>
            </p:nvSpPr>
            <p:spPr>
              <a:xfrm>
                <a:off x="5200164" y="766072"/>
                <a:ext cx="4577818" cy="44108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b="1" i="1" noProof="0" smtClean="0">
                          <a:latin typeface="Cambria Math" panose="02040503050406030204" pitchFamily="18" charset="0"/>
                        </a:rPr>
                        <m:t>𝒂</m:t>
                      </m:r>
                      <m:d>
                        <m:dPr>
                          <m:ctrlPr>
                            <a:rPr lang="en-GB" b="0" i="1" noProof="0" smtClean="0">
                              <a:latin typeface="Cambria Math" panose="02040503050406030204" pitchFamily="18" charset="0"/>
                            </a:rPr>
                          </m:ctrlPr>
                        </m:dPr>
                        <m:e>
                          <m:sSub>
                            <m:sSubPr>
                              <m:ctrlPr>
                                <a:rPr lang="en-GB" i="1" noProof="0" smtClean="0">
                                  <a:latin typeface="Cambria Math" panose="02040503050406030204" pitchFamily="18" charset="0"/>
                                </a:rPr>
                              </m:ctrlPr>
                            </m:sSubPr>
                            <m:e>
                              <m:r>
                                <a:rPr lang="en-GB" b="0" i="1" noProof="0" smtClean="0">
                                  <a:latin typeface="Cambria Math" panose="02040503050406030204" pitchFamily="18" charset="0"/>
                                </a:rPr>
                                <m:t>𝜓</m:t>
                              </m:r>
                            </m:e>
                            <m:sub>
                              <m:r>
                                <a:rPr lang="en-GB" b="0" i="1" noProof="0" smtClean="0">
                                  <a:latin typeface="Cambria Math" panose="02040503050406030204" pitchFamily="18" charset="0"/>
                                </a:rPr>
                                <m:t>𝑥</m:t>
                              </m:r>
                            </m:sub>
                          </m:sSub>
                          <m:r>
                            <a:rPr lang="en-GB" b="0" i="1" noProof="0" smtClean="0">
                              <a:latin typeface="Cambria Math" panose="02040503050406030204" pitchFamily="18" charset="0"/>
                            </a:rPr>
                            <m:t>,</m:t>
                          </m:r>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𝜓</m:t>
                              </m:r>
                            </m:e>
                            <m:sub>
                              <m:r>
                                <a:rPr lang="en-GB" b="0" i="1" noProof="0" smtClean="0">
                                  <a:latin typeface="Cambria Math" panose="02040503050406030204" pitchFamily="18" charset="0"/>
                                </a:rPr>
                                <m:t>𝑦</m:t>
                              </m:r>
                            </m:sub>
                          </m:sSub>
                        </m:e>
                      </m:d>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d>
                            <m:dPr>
                              <m:begChr m:val="["/>
                              <m:endChr m:val="]"/>
                              <m:ctrlPr>
                                <a:rPr lang="en-GB" b="0" i="1" noProof="0" smtClean="0">
                                  <a:latin typeface="Cambria Math" panose="02040503050406030204" pitchFamily="18" charset="0"/>
                                </a:rPr>
                              </m:ctrlPr>
                            </m:dPr>
                            <m:e>
                              <m:sSup>
                                <m:sSupPr>
                                  <m:ctrlPr>
                                    <a:rPr lang="en-GB" i="1" noProof="0" smtClean="0">
                                      <a:latin typeface="Cambria Math" panose="02040503050406030204" pitchFamily="18" charset="0"/>
                                    </a:rPr>
                                  </m:ctrlPr>
                                </m:sSupPr>
                                <m:e>
                                  <m:r>
                                    <a:rPr lang="en-GB" i="1" noProof="0" smtClean="0">
                                      <a:latin typeface="Cambria Math" panose="02040503050406030204" pitchFamily="18" charset="0"/>
                                    </a:rPr>
                                    <m:t>𝑒</m:t>
                                  </m:r>
                                </m:e>
                                <m:sup>
                                  <m:r>
                                    <a:rPr lang="en-GB" i="1" noProof="0" smtClean="0">
                                      <a:latin typeface="Cambria Math" panose="02040503050406030204" pitchFamily="18" charset="0"/>
                                    </a:rPr>
                                    <m:t>𝑗</m:t>
                                  </m:r>
                                  <m:sSub>
                                    <m:sSubPr>
                                      <m:ctrlPr>
                                        <a:rPr lang="en-GB" i="1" noProof="0" smtClean="0">
                                          <a:latin typeface="Cambria Math" panose="02040503050406030204" pitchFamily="18" charset="0"/>
                                        </a:rPr>
                                      </m:ctrlPr>
                                    </m:sSubPr>
                                    <m:e>
                                      <m:r>
                                        <a:rPr lang="en-GB" b="0" i="1" noProof="0" smtClean="0">
                                          <a:latin typeface="Cambria Math" panose="02040503050406030204" pitchFamily="18" charset="0"/>
                                        </a:rPr>
                                        <m:t>𝜓</m:t>
                                      </m:r>
                                    </m:e>
                                    <m:sub>
                                      <m:r>
                                        <a:rPr lang="en-GB" i="1" noProof="0" smtClean="0">
                                          <a:latin typeface="Cambria Math" panose="02040503050406030204" pitchFamily="18" charset="0"/>
                                        </a:rPr>
                                        <m:t>𝑥</m:t>
                                      </m:r>
                                    </m:sub>
                                  </m:sSub>
                                  <m:r>
                                    <a:rPr lang="en-GB" i="1" noProof="0" smtClean="0">
                                      <a:latin typeface="Cambria Math" panose="02040503050406030204" pitchFamily="18" charset="0"/>
                                    </a:rPr>
                                    <m:t>(</m:t>
                                  </m:r>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𝑛</m:t>
                                      </m:r>
                                    </m:e>
                                    <m:sub>
                                      <m:r>
                                        <a:rPr lang="en-GB" i="1" noProof="0" smtClean="0">
                                          <a:latin typeface="Cambria Math" panose="02040503050406030204" pitchFamily="18" charset="0"/>
                                        </a:rPr>
                                        <m:t>𝑥</m:t>
                                      </m:r>
                                    </m:sub>
                                  </m:sSub>
                                  <m:r>
                                    <a:rPr lang="en-GB" i="1" noProof="0" smtClean="0">
                                      <a:latin typeface="Cambria Math" panose="02040503050406030204" pitchFamily="18" charset="0"/>
                                    </a:rPr>
                                    <m:t>−1)</m:t>
                                  </m:r>
                                </m:sup>
                              </m:sSup>
                            </m:e>
                          </m:d>
                          <m:r>
                            <a:rPr lang="en-GB" b="0" i="1" noProof="0" smtClean="0">
                              <a:latin typeface="Cambria Math" panose="02040503050406030204" pitchFamily="18" charset="0"/>
                            </a:rPr>
                            <m:t>⊗</m:t>
                          </m:r>
                          <m:d>
                            <m:dPr>
                              <m:begChr m:val="["/>
                              <m:endChr m:val="]"/>
                              <m:ctrlPr>
                                <a:rPr lang="en-GB" i="1" noProof="0" smtClean="0">
                                  <a:latin typeface="Cambria Math" panose="02040503050406030204" pitchFamily="18" charset="0"/>
                                </a:rPr>
                              </m:ctrlPr>
                            </m:dPr>
                            <m:e>
                              <m:sSup>
                                <m:sSupPr>
                                  <m:ctrlPr>
                                    <a:rPr lang="en-GB" i="1" noProof="0" smtClean="0">
                                      <a:latin typeface="Cambria Math" panose="02040503050406030204" pitchFamily="18" charset="0"/>
                                    </a:rPr>
                                  </m:ctrlPr>
                                </m:sSupPr>
                                <m:e>
                                  <m:r>
                                    <a:rPr lang="en-GB" i="1" noProof="0" smtClean="0">
                                      <a:latin typeface="Cambria Math" panose="02040503050406030204" pitchFamily="18" charset="0"/>
                                    </a:rPr>
                                    <m:t>𝑒</m:t>
                                  </m:r>
                                </m:e>
                                <m:sup>
                                  <m:r>
                                    <a:rPr lang="en-GB" i="1" noProof="0" smtClean="0">
                                      <a:latin typeface="Cambria Math" panose="02040503050406030204" pitchFamily="18" charset="0"/>
                                    </a:rPr>
                                    <m:t>𝑗</m:t>
                                  </m:r>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𝜓</m:t>
                                      </m:r>
                                    </m:e>
                                    <m:sub>
                                      <m:r>
                                        <a:rPr lang="en-GB" b="0" i="1" noProof="0" smtClean="0">
                                          <a:latin typeface="Cambria Math" panose="02040503050406030204" pitchFamily="18" charset="0"/>
                                        </a:rPr>
                                        <m:t>𝑦</m:t>
                                      </m:r>
                                    </m:sub>
                                  </m:sSub>
                                  <m:r>
                                    <a:rPr lang="en-GB" i="1" noProof="0" smtClean="0">
                                      <a:latin typeface="Cambria Math" panose="02040503050406030204" pitchFamily="18" charset="0"/>
                                    </a:rPr>
                                    <m:t>(</m:t>
                                  </m:r>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𝑛</m:t>
                                      </m:r>
                                    </m:e>
                                    <m:sub>
                                      <m:r>
                                        <a:rPr lang="en-GB" b="0" i="1" noProof="0" smtClean="0">
                                          <a:latin typeface="Cambria Math" panose="02040503050406030204" pitchFamily="18" charset="0"/>
                                        </a:rPr>
                                        <m:t>𝑦</m:t>
                                      </m:r>
                                    </m:sub>
                                  </m:sSub>
                                  <m:r>
                                    <a:rPr lang="en-GB" i="1" noProof="0" smtClean="0">
                                      <a:latin typeface="Cambria Math" panose="02040503050406030204" pitchFamily="18" charset="0"/>
                                    </a:rPr>
                                    <m:t>−1)</m:t>
                                  </m:r>
                                </m:sup>
                              </m:sSup>
                            </m:e>
                          </m:d>
                        </m:e>
                        <m:sub>
                          <m:r>
                            <a:rPr lang="en-GB" b="0" i="1" noProof="0" smtClean="0">
                              <a:latin typeface="Cambria Math" panose="02040503050406030204" pitchFamily="18" charset="0"/>
                            </a:rPr>
                            <m:t>𝑁</m:t>
                          </m:r>
                          <m:r>
                            <a:rPr lang="en-GB" b="0" i="1" noProof="0" smtClean="0">
                              <a:latin typeface="Cambria Math" panose="02040503050406030204" pitchFamily="18" charset="0"/>
                              <a:ea typeface="Cambria Math" panose="02040503050406030204" pitchFamily="18" charset="0"/>
                            </a:rPr>
                            <m:t>×1</m:t>
                          </m:r>
                        </m:sub>
                      </m:sSub>
                    </m:oMath>
                  </m:oMathPara>
                </a14:m>
                <a:endParaRPr lang="en-GB" noProof="0" dirty="0"/>
              </a:p>
            </p:txBody>
          </p:sp>
        </mc:Choice>
        <mc:Fallback xmlns="">
          <p:sp>
            <p:nvSpPr>
              <p:cNvPr id="3" name="TextBox 2">
                <a:extLst>
                  <a:ext uri="{FF2B5EF4-FFF2-40B4-BE49-F238E27FC236}">
                    <a16:creationId xmlns:a16="http://schemas.microsoft.com/office/drawing/2014/main" id="{47E7338E-0409-3307-2A29-153057ECD10D}"/>
                  </a:ext>
                </a:extLst>
              </p:cNvPr>
              <p:cNvSpPr txBox="1">
                <a:spLocks noRot="1" noChangeAspect="1" noMove="1" noResize="1" noEditPoints="1" noAdjustHandles="1" noChangeArrowheads="1" noChangeShapeType="1" noTextEdit="1"/>
              </p:cNvSpPr>
              <p:nvPr/>
            </p:nvSpPr>
            <p:spPr>
              <a:xfrm>
                <a:off x="5200164" y="766072"/>
                <a:ext cx="4577818" cy="441083"/>
              </a:xfrm>
              <a:prstGeom prst="rect">
                <a:avLst/>
              </a:prstGeom>
              <a:blipFill>
                <a:blip r:embed="rId23"/>
                <a:stretch>
                  <a:fillRect b="-4167"/>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CC966C43-6FD2-6468-A709-8CF785D8DC68}"/>
                  </a:ext>
                </a:extLst>
              </p:cNvPr>
              <p:cNvSpPr txBox="1"/>
              <p:nvPr/>
            </p:nvSpPr>
            <p:spPr>
              <a:xfrm>
                <a:off x="4317462" y="3952822"/>
                <a:ext cx="1979948" cy="68339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𝝍</m:t>
                          </m:r>
                        </m:e>
                        <m:sub>
                          <m:r>
                            <a:rPr lang="en-GB" i="1" noProof="0" smtClean="0">
                              <a:latin typeface="Cambria Math" panose="02040503050406030204" pitchFamily="18" charset="0"/>
                            </a:rPr>
                            <m:t>𝑥</m:t>
                          </m:r>
                        </m:sub>
                      </m:sSub>
                      <m:r>
                        <a:rPr lang="en-GB" b="0" i="1" noProof="0" smtClean="0">
                          <a:latin typeface="Cambria Math" panose="02040503050406030204" pitchFamily="18" charset="0"/>
                        </a:rPr>
                        <m:t>=</m:t>
                      </m:r>
                      <m:f>
                        <m:fPr>
                          <m:ctrlPr>
                            <a:rPr lang="en-GB" i="1" noProof="0" smtClean="0">
                              <a:latin typeface="Cambria Math" panose="02040503050406030204" pitchFamily="18" charset="0"/>
                            </a:rPr>
                          </m:ctrlPr>
                        </m:fPr>
                        <m:num>
                          <m:r>
                            <a:rPr lang="en-GB" i="1" noProof="0" smtClean="0">
                              <a:latin typeface="Cambria Math" panose="02040503050406030204" pitchFamily="18" charset="0"/>
                            </a:rPr>
                            <m:t>2</m:t>
                          </m:r>
                          <m:r>
                            <a:rPr lang="en-GB" i="1" noProof="0" smtClean="0">
                              <a:latin typeface="Cambria Math" panose="02040503050406030204" pitchFamily="18" charset="0"/>
                              <a:ea typeface="Cambria Math" panose="02040503050406030204" pitchFamily="18" charset="0"/>
                            </a:rPr>
                            <m:t>𝜋</m:t>
                          </m:r>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𝑛</m:t>
                              </m:r>
                            </m:e>
                            <m:sub>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𝝍</m:t>
                                  </m:r>
                                </m:e>
                                <m:sub>
                                  <m:r>
                                    <a:rPr lang="en-GB" i="1" noProof="0" smtClean="0">
                                      <a:latin typeface="Cambria Math" panose="02040503050406030204" pitchFamily="18" charset="0"/>
                                    </a:rPr>
                                    <m:t>𝑥</m:t>
                                  </m:r>
                                </m:sub>
                              </m:sSub>
                            </m:sub>
                          </m:sSub>
                        </m:num>
                        <m:den>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𝑁</m:t>
                              </m:r>
                            </m:e>
                            <m:sub>
                              <m:r>
                                <a:rPr lang="en-GB" i="1" noProof="0" smtClean="0">
                                  <a:latin typeface="Cambria Math" panose="02040503050406030204" pitchFamily="18" charset="0"/>
                                </a:rPr>
                                <m:t>𝑥</m:t>
                              </m:r>
                            </m:sub>
                          </m:sSub>
                        </m:den>
                      </m:f>
                    </m:oMath>
                  </m:oMathPara>
                </a14:m>
                <a:endParaRPr lang="en-GB" noProof="0" dirty="0"/>
              </a:p>
            </p:txBody>
          </p:sp>
        </mc:Choice>
        <mc:Fallback xmlns="">
          <p:sp>
            <p:nvSpPr>
              <p:cNvPr id="34" name="TextBox 33">
                <a:extLst>
                  <a:ext uri="{FF2B5EF4-FFF2-40B4-BE49-F238E27FC236}">
                    <a16:creationId xmlns:a16="http://schemas.microsoft.com/office/drawing/2014/main" id="{8E94DC3C-968A-9125-E967-6526C5EED265}"/>
                  </a:ext>
                </a:extLst>
              </p:cNvPr>
              <p:cNvSpPr txBox="1">
                <a:spLocks noRot="1" noChangeAspect="1" noMove="1" noResize="1" noEditPoints="1" noAdjustHandles="1" noChangeArrowheads="1" noChangeShapeType="1" noTextEdit="1"/>
              </p:cNvSpPr>
              <p:nvPr/>
            </p:nvSpPr>
            <p:spPr>
              <a:xfrm>
                <a:off x="4317462" y="3952822"/>
                <a:ext cx="1979948" cy="683392"/>
              </a:xfrm>
              <a:prstGeom prst="rect">
                <a:avLst/>
              </a:prstGeom>
              <a:blipFill>
                <a:blip r:embed="rId24"/>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1A480DC-CD7C-EC9A-D1E6-2C570AAD1F08}"/>
                  </a:ext>
                </a:extLst>
              </p:cNvPr>
              <p:cNvSpPr txBox="1"/>
              <p:nvPr/>
            </p:nvSpPr>
            <p:spPr>
              <a:xfrm>
                <a:off x="4257869" y="4717494"/>
                <a:ext cx="2078976" cy="70134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𝝍</m:t>
                          </m:r>
                        </m:e>
                        <m:sub>
                          <m:r>
                            <a:rPr lang="en-GB" i="1" noProof="0" smtClean="0">
                              <a:latin typeface="Cambria Math" panose="02040503050406030204" pitchFamily="18" charset="0"/>
                            </a:rPr>
                            <m:t>𝑦</m:t>
                          </m:r>
                        </m:sub>
                      </m:sSub>
                      <m:r>
                        <a:rPr lang="en-GB" i="1" noProof="0" smtClean="0">
                          <a:latin typeface="Cambria Math" panose="02040503050406030204" pitchFamily="18" charset="0"/>
                        </a:rPr>
                        <m:t>=</m:t>
                      </m:r>
                      <m:f>
                        <m:fPr>
                          <m:ctrlPr>
                            <a:rPr lang="en-GB" i="1" noProof="0" smtClean="0">
                              <a:latin typeface="Cambria Math" panose="02040503050406030204" pitchFamily="18" charset="0"/>
                            </a:rPr>
                          </m:ctrlPr>
                        </m:fPr>
                        <m:num>
                          <m:r>
                            <a:rPr lang="en-GB" b="0" i="1" noProof="0" smtClean="0">
                              <a:latin typeface="Cambria Math" panose="02040503050406030204" pitchFamily="18" charset="0"/>
                            </a:rPr>
                            <m:t>2</m:t>
                          </m:r>
                          <m:r>
                            <a:rPr lang="en-GB" i="1" noProof="0" smtClean="0">
                              <a:latin typeface="Cambria Math" panose="02040503050406030204" pitchFamily="18" charset="0"/>
                              <a:ea typeface="Cambria Math" panose="02040503050406030204" pitchFamily="18" charset="0"/>
                            </a:rPr>
                            <m:t>𝜋</m:t>
                          </m:r>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𝑛</m:t>
                              </m:r>
                            </m:e>
                            <m:sub>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𝝍</m:t>
                                  </m:r>
                                </m:e>
                                <m:sub>
                                  <m:r>
                                    <a:rPr lang="en-GB" i="1" noProof="0" smtClean="0">
                                      <a:latin typeface="Cambria Math" panose="02040503050406030204" pitchFamily="18" charset="0"/>
                                    </a:rPr>
                                    <m:t>𝑥</m:t>
                                  </m:r>
                                </m:sub>
                              </m:sSub>
                            </m:sub>
                          </m:sSub>
                        </m:num>
                        <m:den>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𝑁</m:t>
                              </m:r>
                            </m:e>
                            <m:sub>
                              <m:r>
                                <a:rPr lang="en-GB" b="0" i="1" noProof="0" smtClean="0">
                                  <a:latin typeface="Cambria Math" panose="02040503050406030204" pitchFamily="18" charset="0"/>
                                </a:rPr>
                                <m:t>𝑦</m:t>
                              </m:r>
                            </m:sub>
                          </m:sSub>
                        </m:den>
                      </m:f>
                    </m:oMath>
                  </m:oMathPara>
                </a14:m>
                <a:endParaRPr lang="en-GB" noProof="0" dirty="0"/>
              </a:p>
            </p:txBody>
          </p:sp>
        </mc:Choice>
        <mc:Fallback xmlns="">
          <p:sp>
            <p:nvSpPr>
              <p:cNvPr id="35" name="TextBox 34">
                <a:extLst>
                  <a:ext uri="{FF2B5EF4-FFF2-40B4-BE49-F238E27FC236}">
                    <a16:creationId xmlns:a16="http://schemas.microsoft.com/office/drawing/2014/main" id="{2CAB9C5B-77BE-E6B0-5EA3-0CD7E8FE7AD9}"/>
                  </a:ext>
                </a:extLst>
              </p:cNvPr>
              <p:cNvSpPr txBox="1">
                <a:spLocks noRot="1" noChangeAspect="1" noMove="1" noResize="1" noEditPoints="1" noAdjustHandles="1" noChangeArrowheads="1" noChangeShapeType="1" noTextEdit="1"/>
              </p:cNvSpPr>
              <p:nvPr/>
            </p:nvSpPr>
            <p:spPr>
              <a:xfrm>
                <a:off x="4257869" y="4717494"/>
                <a:ext cx="2078976" cy="701346"/>
              </a:xfrm>
              <a:prstGeom prst="rect">
                <a:avLst/>
              </a:prstGeom>
              <a:blipFill>
                <a:blip r:embed="rId25"/>
                <a:stretch>
                  <a:fillRect/>
                </a:stretch>
              </a:blipFill>
            </p:spPr>
            <p:txBody>
              <a:bodyPr/>
              <a:lstStyle/>
              <a:p>
                <a:r>
                  <a:rPr lang="LID4096">
                    <a:noFill/>
                  </a:rPr>
                  <a:t> </a:t>
                </a:r>
              </a:p>
            </p:txBody>
          </p:sp>
        </mc:Fallback>
      </mc:AlternateContent>
      <p:sp>
        <p:nvSpPr>
          <p:cNvPr id="36" name="TextBox 35">
            <a:extLst>
              <a:ext uri="{FF2B5EF4-FFF2-40B4-BE49-F238E27FC236}">
                <a16:creationId xmlns:a16="http://schemas.microsoft.com/office/drawing/2014/main" id="{25AD48CC-B6C8-5E9A-0AD2-F5D0BE63A776}"/>
              </a:ext>
            </a:extLst>
          </p:cNvPr>
          <p:cNvSpPr txBox="1"/>
          <p:nvPr/>
        </p:nvSpPr>
        <p:spPr>
          <a:xfrm>
            <a:off x="6201164" y="4077565"/>
            <a:ext cx="402674" cy="307777"/>
          </a:xfrm>
          <a:prstGeom prst="rect">
            <a:avLst/>
          </a:prstGeom>
          <a:noFill/>
        </p:spPr>
        <p:txBody>
          <a:bodyPr wrap="none" rtlCol="0">
            <a:spAutoFit/>
          </a:bodyPr>
          <a:lstStyle/>
          <a:p>
            <a:r>
              <a:rPr lang="en-GB" sz="1400" noProof="0" dirty="0"/>
              <a:t>(4)</a:t>
            </a:r>
          </a:p>
        </p:txBody>
      </p:sp>
      <p:sp>
        <p:nvSpPr>
          <p:cNvPr id="37" name="TextBox 36">
            <a:extLst>
              <a:ext uri="{FF2B5EF4-FFF2-40B4-BE49-F238E27FC236}">
                <a16:creationId xmlns:a16="http://schemas.microsoft.com/office/drawing/2014/main" id="{4EC99206-5102-7A82-27CE-88A7F86C54C4}"/>
              </a:ext>
            </a:extLst>
          </p:cNvPr>
          <p:cNvSpPr txBox="1"/>
          <p:nvPr/>
        </p:nvSpPr>
        <p:spPr>
          <a:xfrm>
            <a:off x="6229864" y="4898443"/>
            <a:ext cx="402674" cy="307777"/>
          </a:xfrm>
          <a:prstGeom prst="rect">
            <a:avLst/>
          </a:prstGeom>
          <a:noFill/>
        </p:spPr>
        <p:txBody>
          <a:bodyPr wrap="none" rtlCol="0">
            <a:spAutoFit/>
          </a:bodyPr>
          <a:lstStyle/>
          <a:p>
            <a:r>
              <a:rPr lang="en-GB" sz="1400" noProof="0" dirty="0"/>
              <a:t>(5)</a:t>
            </a:r>
          </a:p>
        </p:txBody>
      </p:sp>
      <p:grpSp>
        <p:nvGrpSpPr>
          <p:cNvPr id="11" name="Group 10">
            <a:extLst>
              <a:ext uri="{FF2B5EF4-FFF2-40B4-BE49-F238E27FC236}">
                <a16:creationId xmlns:a16="http://schemas.microsoft.com/office/drawing/2014/main" id="{6DCC1E20-18A3-D55D-C496-DBFDBDAC6412}"/>
              </a:ext>
            </a:extLst>
          </p:cNvPr>
          <p:cNvGrpSpPr>
            <a:grpSpLocks noChangeAspect="1"/>
          </p:cNvGrpSpPr>
          <p:nvPr/>
        </p:nvGrpSpPr>
        <p:grpSpPr>
          <a:xfrm>
            <a:off x="3063420" y="1707446"/>
            <a:ext cx="825868" cy="827381"/>
            <a:chOff x="3837320" y="2577311"/>
            <a:chExt cx="1214148" cy="1216373"/>
          </a:xfrm>
        </p:grpSpPr>
        <p:sp>
          <p:nvSpPr>
            <p:cNvPr id="12" name="Oval 11">
              <a:extLst>
                <a:ext uri="{FF2B5EF4-FFF2-40B4-BE49-F238E27FC236}">
                  <a16:creationId xmlns:a16="http://schemas.microsoft.com/office/drawing/2014/main" id="{F1BFA406-ADC9-95D2-5F70-AEE81C9CAFF8}"/>
                </a:ext>
              </a:extLst>
            </p:cNvPr>
            <p:cNvSpPr/>
            <p:nvPr/>
          </p:nvSpPr>
          <p:spPr>
            <a:xfrm>
              <a:off x="3837320" y="3466506"/>
              <a:ext cx="1214148" cy="327178"/>
            </a:xfrm>
            <a:prstGeom prst="ellipse">
              <a:avLst/>
            </a:prstGeom>
            <a:solidFill>
              <a:srgbClr val="FFE6CB"/>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grpSp>
          <p:nvGrpSpPr>
            <p:cNvPr id="16" name="Group 15">
              <a:extLst>
                <a:ext uri="{FF2B5EF4-FFF2-40B4-BE49-F238E27FC236}">
                  <a16:creationId xmlns:a16="http://schemas.microsoft.com/office/drawing/2014/main" id="{D1051A99-3888-D83F-5076-4395E2DD6EDE}"/>
                </a:ext>
              </a:extLst>
            </p:cNvPr>
            <p:cNvGrpSpPr>
              <a:grpSpLocks noChangeAspect="1"/>
            </p:cNvGrpSpPr>
            <p:nvPr/>
          </p:nvGrpSpPr>
          <p:grpSpPr>
            <a:xfrm>
              <a:off x="4053780" y="2949988"/>
              <a:ext cx="804417" cy="713070"/>
              <a:chOff x="1758028" y="3687481"/>
              <a:chExt cx="1312148" cy="1163145"/>
            </a:xfrm>
          </p:grpSpPr>
          <p:grpSp>
            <p:nvGrpSpPr>
              <p:cNvPr id="18" name="Group 17">
                <a:extLst>
                  <a:ext uri="{FF2B5EF4-FFF2-40B4-BE49-F238E27FC236}">
                    <a16:creationId xmlns:a16="http://schemas.microsoft.com/office/drawing/2014/main" id="{037DD57C-25C3-AF94-6345-AA9993A71200}"/>
                  </a:ext>
                </a:extLst>
              </p:cNvPr>
              <p:cNvGrpSpPr/>
              <p:nvPr/>
            </p:nvGrpSpPr>
            <p:grpSpPr>
              <a:xfrm>
                <a:off x="2615571" y="4393426"/>
                <a:ext cx="454605" cy="457200"/>
                <a:chOff x="2615571" y="4393426"/>
                <a:chExt cx="454605" cy="457200"/>
              </a:xfrm>
            </p:grpSpPr>
            <p:sp>
              <p:nvSpPr>
                <p:cNvPr id="59" name="Oval 58">
                  <a:extLst>
                    <a:ext uri="{FF2B5EF4-FFF2-40B4-BE49-F238E27FC236}">
                      <a16:creationId xmlns:a16="http://schemas.microsoft.com/office/drawing/2014/main" id="{98F2CFBE-EF8A-CEE9-4ABB-DA4B16FEF555}"/>
                    </a:ext>
                  </a:extLst>
                </p:cNvPr>
                <p:cNvSpPr/>
                <p:nvPr/>
              </p:nvSpPr>
              <p:spPr>
                <a:xfrm>
                  <a:off x="2615571" y="4393426"/>
                  <a:ext cx="454605" cy="457200"/>
                </a:xfrm>
                <a:prstGeom prst="ellipse">
                  <a:avLst/>
                </a:prstGeom>
                <a:noFill/>
                <a:ln w="254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8C7B5C02-6484-18BA-B91B-0100E394912B}"/>
                    </a:ext>
                  </a:extLst>
                </p:cNvPr>
                <p:cNvSpPr>
                  <a:spLocks noChangeAspect="1"/>
                </p:cNvSpPr>
                <p:nvPr/>
              </p:nvSpPr>
              <p:spPr>
                <a:xfrm>
                  <a:off x="2776764" y="4563411"/>
                  <a:ext cx="124523" cy="125233"/>
                </a:xfrm>
                <a:prstGeom prst="ellipse">
                  <a:avLst/>
                </a:prstGeom>
                <a:noFill/>
                <a:ln w="254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9" name="Group 18">
                <a:extLst>
                  <a:ext uri="{FF2B5EF4-FFF2-40B4-BE49-F238E27FC236}">
                    <a16:creationId xmlns:a16="http://schemas.microsoft.com/office/drawing/2014/main" id="{5C9893BB-FC85-23F4-EFA4-1900E5DC9CC5}"/>
                  </a:ext>
                </a:extLst>
              </p:cNvPr>
              <p:cNvGrpSpPr/>
              <p:nvPr/>
            </p:nvGrpSpPr>
            <p:grpSpPr>
              <a:xfrm>
                <a:off x="1758028" y="4383486"/>
                <a:ext cx="454605" cy="457200"/>
                <a:chOff x="2615571" y="4393426"/>
                <a:chExt cx="454605" cy="457200"/>
              </a:xfrm>
            </p:grpSpPr>
            <p:sp>
              <p:nvSpPr>
                <p:cNvPr id="57" name="Oval 56">
                  <a:extLst>
                    <a:ext uri="{FF2B5EF4-FFF2-40B4-BE49-F238E27FC236}">
                      <a16:creationId xmlns:a16="http://schemas.microsoft.com/office/drawing/2014/main" id="{735EC71A-978C-A3E6-1279-B0059DCC8C4D}"/>
                    </a:ext>
                  </a:extLst>
                </p:cNvPr>
                <p:cNvSpPr/>
                <p:nvPr/>
              </p:nvSpPr>
              <p:spPr>
                <a:xfrm>
                  <a:off x="2615571" y="4393426"/>
                  <a:ext cx="454605" cy="457200"/>
                </a:xfrm>
                <a:prstGeom prst="ellipse">
                  <a:avLst/>
                </a:prstGeom>
                <a:noFill/>
                <a:ln w="254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0970A77C-A838-C6FA-A0F8-8AC0FCB290E6}"/>
                    </a:ext>
                  </a:extLst>
                </p:cNvPr>
                <p:cNvSpPr>
                  <a:spLocks noChangeAspect="1"/>
                </p:cNvSpPr>
                <p:nvPr/>
              </p:nvSpPr>
              <p:spPr>
                <a:xfrm>
                  <a:off x="2776764" y="4563411"/>
                  <a:ext cx="124523" cy="125233"/>
                </a:xfrm>
                <a:prstGeom prst="ellipse">
                  <a:avLst/>
                </a:prstGeom>
                <a:noFill/>
                <a:ln w="254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2" name="Straight Connector 21">
                <a:extLst>
                  <a:ext uri="{FF2B5EF4-FFF2-40B4-BE49-F238E27FC236}">
                    <a16:creationId xmlns:a16="http://schemas.microsoft.com/office/drawing/2014/main" id="{9727A95D-67F7-5544-7FC8-17E137F74502}"/>
                  </a:ext>
                </a:extLst>
              </p:cNvPr>
              <p:cNvCxnSpPr>
                <a:stCxn id="57" idx="6"/>
                <a:endCxn id="59" idx="2"/>
              </p:cNvCxnSpPr>
              <p:nvPr/>
            </p:nvCxnSpPr>
            <p:spPr>
              <a:xfrm>
                <a:off x="2212633" y="4612086"/>
                <a:ext cx="402938" cy="99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A98F344-210C-3C5D-6E37-C1DE9DC4460F}"/>
                  </a:ext>
                </a:extLst>
              </p:cNvPr>
              <p:cNvCxnSpPr>
                <a:cxnSpLocks/>
                <a:stCxn id="57" idx="0"/>
              </p:cNvCxnSpPr>
              <p:nvPr/>
            </p:nvCxnSpPr>
            <p:spPr>
              <a:xfrm flipV="1">
                <a:off x="1985331" y="4223565"/>
                <a:ext cx="0" cy="15992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E7C3D28B-A015-7E64-EE2D-58AE286D3D7E}"/>
                  </a:ext>
                </a:extLst>
              </p:cNvPr>
              <p:cNvCxnSpPr>
                <a:cxnSpLocks/>
              </p:cNvCxnSpPr>
              <p:nvPr/>
            </p:nvCxnSpPr>
            <p:spPr>
              <a:xfrm flipV="1">
                <a:off x="1983863" y="4120488"/>
                <a:ext cx="118781" cy="11260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7A3939A1-3E0C-0504-B53F-DE1ED1B060A3}"/>
                  </a:ext>
                </a:extLst>
              </p:cNvPr>
              <p:cNvCxnSpPr>
                <a:cxnSpLocks/>
              </p:cNvCxnSpPr>
              <p:nvPr/>
            </p:nvCxnSpPr>
            <p:spPr>
              <a:xfrm flipH="1">
                <a:off x="2102644" y="4120488"/>
                <a:ext cx="74314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5C2896E-D2F1-56B0-4646-BA18C0A1DB6E}"/>
                  </a:ext>
                </a:extLst>
              </p:cNvPr>
              <p:cNvCxnSpPr>
                <a:cxnSpLocks/>
                <a:stCxn id="59" idx="0"/>
              </p:cNvCxnSpPr>
              <p:nvPr/>
            </p:nvCxnSpPr>
            <p:spPr>
              <a:xfrm flipV="1">
                <a:off x="2842874" y="4120488"/>
                <a:ext cx="5839" cy="2729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2AE41F32-C853-AE25-46D7-16552602EF73}"/>
                  </a:ext>
                </a:extLst>
              </p:cNvPr>
              <p:cNvCxnSpPr/>
              <p:nvPr/>
            </p:nvCxnSpPr>
            <p:spPr>
              <a:xfrm>
                <a:off x="1981482" y="4303525"/>
                <a:ext cx="34579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D8215FBF-C0EB-0BE7-2229-D38A6EDBEA39}"/>
                  </a:ext>
                </a:extLst>
              </p:cNvPr>
              <p:cNvCxnSpPr>
                <a:cxnSpLocks/>
              </p:cNvCxnSpPr>
              <p:nvPr/>
            </p:nvCxnSpPr>
            <p:spPr>
              <a:xfrm flipV="1">
                <a:off x="2313356" y="4120488"/>
                <a:ext cx="214398" cy="18303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5926D2E4-BDBE-5BE9-93ED-8CE271C15074}"/>
                  </a:ext>
                </a:extLst>
              </p:cNvPr>
              <p:cNvCxnSpPr>
                <a:cxnSpLocks/>
              </p:cNvCxnSpPr>
              <p:nvPr/>
            </p:nvCxnSpPr>
            <p:spPr>
              <a:xfrm flipV="1">
                <a:off x="2396967" y="3874689"/>
                <a:ext cx="0" cy="23584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878110BD-B121-3392-04DE-78BB3F6F43AA}"/>
                  </a:ext>
                </a:extLst>
              </p:cNvPr>
              <p:cNvCxnSpPr>
                <a:cxnSpLocks/>
              </p:cNvCxnSpPr>
              <p:nvPr/>
            </p:nvCxnSpPr>
            <p:spPr>
              <a:xfrm flipV="1">
                <a:off x="2615571" y="3874689"/>
                <a:ext cx="0" cy="23584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Oval 47">
                <a:extLst>
                  <a:ext uri="{FF2B5EF4-FFF2-40B4-BE49-F238E27FC236}">
                    <a16:creationId xmlns:a16="http://schemas.microsoft.com/office/drawing/2014/main" id="{05A4A42F-6651-2CCC-4F52-2E374B66CEF3}"/>
                  </a:ext>
                </a:extLst>
              </p:cNvPr>
              <p:cNvSpPr>
                <a:spLocks noChangeAspect="1"/>
              </p:cNvSpPr>
              <p:nvPr/>
            </p:nvSpPr>
            <p:spPr>
              <a:xfrm>
                <a:off x="2494458" y="3687481"/>
                <a:ext cx="200126" cy="201267"/>
              </a:xfrm>
              <a:prstGeom prst="ellipse">
                <a:avLst/>
              </a:prstGeom>
              <a:noFill/>
              <a:ln w="254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Oval 49">
                <a:extLst>
                  <a:ext uri="{FF2B5EF4-FFF2-40B4-BE49-F238E27FC236}">
                    <a16:creationId xmlns:a16="http://schemas.microsoft.com/office/drawing/2014/main" id="{AA198588-0DE9-96F1-AFD1-C5EC603E22E9}"/>
                  </a:ext>
                </a:extLst>
              </p:cNvPr>
              <p:cNvSpPr>
                <a:spLocks noChangeAspect="1"/>
              </p:cNvSpPr>
              <p:nvPr/>
            </p:nvSpPr>
            <p:spPr>
              <a:xfrm>
                <a:off x="2074531" y="3732390"/>
                <a:ext cx="131835" cy="132589"/>
              </a:xfrm>
              <a:prstGeom prst="ellipse">
                <a:avLst/>
              </a:prstGeom>
              <a:noFill/>
              <a:ln w="254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1" name="Straight Connector 50">
                <a:extLst>
                  <a:ext uri="{FF2B5EF4-FFF2-40B4-BE49-F238E27FC236}">
                    <a16:creationId xmlns:a16="http://schemas.microsoft.com/office/drawing/2014/main" id="{E24C1703-9C67-A9CE-9C4B-87ECA6249C49}"/>
                  </a:ext>
                </a:extLst>
              </p:cNvPr>
              <p:cNvCxnSpPr>
                <a:stCxn id="48" idx="4"/>
                <a:endCxn id="50" idx="4"/>
              </p:cNvCxnSpPr>
              <p:nvPr/>
            </p:nvCxnSpPr>
            <p:spPr>
              <a:xfrm flipH="1" flipV="1">
                <a:off x="2140449" y="3864979"/>
                <a:ext cx="454072" cy="2376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678401BF-2E4A-941B-E8CC-7D76AB876123}"/>
                  </a:ext>
                </a:extLst>
              </p:cNvPr>
              <p:cNvCxnSpPr>
                <a:cxnSpLocks/>
                <a:stCxn id="48" idx="0"/>
                <a:endCxn id="50" idx="0"/>
              </p:cNvCxnSpPr>
              <p:nvPr/>
            </p:nvCxnSpPr>
            <p:spPr>
              <a:xfrm flipH="1">
                <a:off x="2140450" y="3687481"/>
                <a:ext cx="454071" cy="4491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05E2EEC0-E504-3BE2-E50C-D5F1F33B3E72}"/>
                  </a:ext>
                </a:extLst>
              </p:cNvPr>
              <p:cNvCxnSpPr>
                <a:stCxn id="50" idx="2"/>
              </p:cNvCxnSpPr>
              <p:nvPr/>
            </p:nvCxnSpPr>
            <p:spPr>
              <a:xfrm flipH="1" flipV="1">
                <a:off x="1981482" y="3798684"/>
                <a:ext cx="93049" cy="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8E1F05D1-D7D7-B83F-ACB8-4E1056C98FF3}"/>
                  </a:ext>
                </a:extLst>
              </p:cNvPr>
              <p:cNvCxnSpPr/>
              <p:nvPr/>
            </p:nvCxnSpPr>
            <p:spPr>
              <a:xfrm flipV="1">
                <a:off x="1981482" y="3709935"/>
                <a:ext cx="0" cy="16475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8732B720-CF83-A6BC-F925-4C5D93A5FD44}"/>
                  </a:ext>
                </a:extLst>
              </p:cNvPr>
              <p:cNvCxnSpPr/>
              <p:nvPr/>
            </p:nvCxnSpPr>
            <p:spPr>
              <a:xfrm flipH="1">
                <a:off x="1840706" y="3709935"/>
                <a:ext cx="140776" cy="3342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0CC974C1-433A-0F1B-9DD6-8D07FA429D77}"/>
                  </a:ext>
                </a:extLst>
              </p:cNvPr>
              <p:cNvCxnSpPr>
                <a:cxnSpLocks/>
              </p:cNvCxnSpPr>
              <p:nvPr/>
            </p:nvCxnSpPr>
            <p:spPr>
              <a:xfrm flipH="1" flipV="1">
                <a:off x="1845353" y="3838066"/>
                <a:ext cx="140776" cy="3342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17" name="Graphic 16" descr="Wireless with solid fill">
              <a:extLst>
                <a:ext uri="{FF2B5EF4-FFF2-40B4-BE49-F238E27FC236}">
                  <a16:creationId xmlns:a16="http://schemas.microsoft.com/office/drawing/2014/main" id="{44FE46CA-D161-D6B6-808D-80A93F1FB735}"/>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rot="20955696">
              <a:off x="4232021" y="2577311"/>
              <a:ext cx="322586" cy="297515"/>
            </a:xfrm>
            <a:prstGeom prst="rect">
              <a:avLst/>
            </a:prstGeom>
          </p:spPr>
        </p:pic>
      </p:grpSp>
      <p:sp>
        <p:nvSpPr>
          <p:cNvPr id="61" name="Rectangle 60">
            <a:extLst>
              <a:ext uri="{FF2B5EF4-FFF2-40B4-BE49-F238E27FC236}">
                <a16:creationId xmlns:a16="http://schemas.microsoft.com/office/drawing/2014/main" id="{A1C85261-619B-5720-A441-2FD69DEDDBCB}"/>
              </a:ext>
            </a:extLst>
          </p:cNvPr>
          <p:cNvSpPr/>
          <p:nvPr/>
        </p:nvSpPr>
        <p:spPr>
          <a:xfrm>
            <a:off x="7612912" y="1323433"/>
            <a:ext cx="478465" cy="584830"/>
          </a:xfrm>
          <a:prstGeom prst="rect">
            <a:avLst/>
          </a:prstGeom>
          <a:noFill/>
          <a:ln>
            <a:solidFill>
              <a:srgbClr val="C0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57E58011-6EDA-6B8D-A7BF-4BF7A260DB9A}"/>
              </a:ext>
            </a:extLst>
          </p:cNvPr>
          <p:cNvSpPr/>
          <p:nvPr/>
        </p:nvSpPr>
        <p:spPr>
          <a:xfrm>
            <a:off x="9942543" y="1248935"/>
            <a:ext cx="478465" cy="584830"/>
          </a:xfrm>
          <a:prstGeom prst="rect">
            <a:avLst/>
          </a:prstGeom>
          <a:noFill/>
          <a:ln>
            <a:solidFill>
              <a:srgbClr val="C0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465325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6309</Words>
  <Application>Microsoft Office PowerPoint</Application>
  <PresentationFormat>Widescreen</PresentationFormat>
  <Paragraphs>1430</Paragraphs>
  <Slides>87</Slides>
  <Notes>9</Notes>
  <HiddenSlides>7</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87</vt:i4>
      </vt:variant>
    </vt:vector>
  </HeadingPairs>
  <TitlesOfParts>
    <vt:vector size="99" baseType="lpstr">
      <vt:lpstr>Aptos</vt:lpstr>
      <vt:lpstr>Arial</vt:lpstr>
      <vt:lpstr>Calibri</vt:lpstr>
      <vt:lpstr>Calibri Light</vt:lpstr>
      <vt:lpstr>Cambria Math</vt:lpstr>
      <vt:lpstr>CMR10</vt:lpstr>
      <vt:lpstr>HelveticaNeue Regular</vt:lpstr>
      <vt:lpstr>NimbusRomNo9L-Medi</vt:lpstr>
      <vt:lpstr>NimbusRomNo9L-Regu</vt:lpstr>
      <vt:lpstr>Times New Roman</vt:lpstr>
      <vt:lpstr>Wingdings</vt:lpstr>
      <vt:lpstr>Office Theme</vt:lpstr>
      <vt:lpstr>Advancing localization technologies using  Stacked Intelligent Metasurfaces  </vt:lpstr>
      <vt:lpstr>Use case: Fast tracking of Autonomous Mobile Robots for Smart Factory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Advancing localization technologies using  Stacked Intelligent Metasurfaces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Localization Scenario</vt:lpstr>
      <vt:lpstr>Localization Scenario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Motivation: Balancing Overhead - Throughput</vt:lpstr>
      <vt:lpstr>Motivation: Balancing Overhead - Throughput</vt:lpstr>
      <vt:lpstr>Balancing Overhead - Throughput</vt:lpstr>
      <vt:lpstr>SNR evaluation</vt:lpstr>
      <vt:lpstr>Localizing the MU</vt:lpstr>
      <vt:lpstr>Age of Information</vt:lpstr>
      <vt:lpstr>Age of Information</vt:lpstr>
      <vt:lpstr>Balancing Overhead - Throughput</vt:lpstr>
      <vt:lpstr>PowerPoint Presentation</vt:lpstr>
      <vt:lpstr>Approach</vt:lpstr>
      <vt:lpstr>Approach</vt:lpstr>
      <vt:lpstr>Balancing Overhead - Throughput</vt:lpstr>
      <vt:lpstr>Balancing Overhead - Throughput</vt:lpstr>
      <vt:lpstr>Balancing Overhead - Throughput</vt:lpstr>
      <vt:lpstr>Balancing Overhead - Throughput</vt:lpstr>
      <vt:lpstr>Balancing Overhead - Throughput</vt:lpstr>
      <vt:lpstr>PowerPoint Presentation</vt:lpstr>
      <vt:lpstr>Balancing Overhead - Throughput</vt:lpstr>
      <vt:lpstr>Balancing Overhead - Throughput</vt:lpstr>
      <vt:lpstr>Balancing Overhead - Throughput</vt:lpstr>
      <vt:lpstr>PowerPoint Presentation</vt:lpstr>
      <vt:lpstr>PowerPoint Presentation</vt:lpstr>
      <vt:lpstr>PowerPoint Presentation</vt:lpstr>
      <vt:lpstr>PowerPoint Presentation</vt:lpstr>
      <vt:lpstr>Balancing Overhead - Throughput</vt:lpstr>
      <vt:lpstr>PowerPoint Presentation</vt:lpstr>
      <vt:lpstr>Balancing Overhead - Throughput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TU-Pseudonym 7504255944999905</dc:creator>
  <dc:description/>
  <cp:lastModifiedBy>TU-Pseudonym 7504255944999905</cp:lastModifiedBy>
  <cp:revision>162</cp:revision>
  <dcterms:created xsi:type="dcterms:W3CDTF">2022-06-08T07:15:58Z</dcterms:created>
  <dcterms:modified xsi:type="dcterms:W3CDTF">2026-02-05T14:55:06Z</dcterms:modified>
  <dc:language>en-US</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PresentationFormat">
    <vt:lpwstr>Widescreen</vt:lpwstr>
  </property>
  <property fmtid="{D5CDD505-2E9C-101B-9397-08002B2CF9AE}" pid="3" name="Slides">
    <vt:i4>23</vt:i4>
  </property>
</Properties>
</file>